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4"/>
  </p:notesMasterIdLst>
  <p:sldIdLst>
    <p:sldId id="283" r:id="rId7"/>
    <p:sldId id="285" r:id="rId8"/>
    <p:sldId id="286" r:id="rId9"/>
    <p:sldId id="288" r:id="rId10"/>
    <p:sldId id="295" r:id="rId11"/>
    <p:sldId id="296" r:id="rId12"/>
    <p:sldId id="294" r:id="rId13"/>
    <p:sldId id="1526" r:id="rId14"/>
    <p:sldId id="1525" r:id="rId15"/>
    <p:sldId id="256" r:id="rId16"/>
    <p:sldId id="290" r:id="rId17"/>
    <p:sldId id="284" r:id="rId18"/>
    <p:sldId id="287" r:id="rId19"/>
    <p:sldId id="1528" r:id="rId20"/>
    <p:sldId id="1532" r:id="rId21"/>
    <p:sldId id="1533" r:id="rId22"/>
    <p:sldId id="1534" r:id="rId23"/>
    <p:sldId id="1535" r:id="rId24"/>
    <p:sldId id="1522" r:id="rId25"/>
    <p:sldId id="1524" r:id="rId26"/>
    <p:sldId id="1523" r:id="rId27"/>
    <p:sldId id="1536" r:id="rId28"/>
    <p:sldId id="1530" r:id="rId29"/>
    <p:sldId id="1531" r:id="rId30"/>
    <p:sldId id="312" r:id="rId31"/>
    <p:sldId id="313"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9F1"/>
    <a:srgbClr val="B58BED"/>
    <a:srgbClr val="CCCCFF"/>
    <a:srgbClr val="ECDDFB"/>
    <a:srgbClr val="9976C8"/>
    <a:srgbClr val="FFC000"/>
    <a:srgbClr val="0A85FF"/>
    <a:srgbClr val="0060C0"/>
    <a:srgbClr val="996633"/>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15" autoAdjust="0"/>
  </p:normalViewPr>
  <p:slideViewPr>
    <p:cSldViewPr snapToGrid="0">
      <p:cViewPr varScale="1">
        <p:scale>
          <a:sx n="85" d="100"/>
          <a:sy n="85" d="100"/>
        </p:scale>
        <p:origin x="3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A4F16-1E40-4703-A6C9-F6C88D2F089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73382B5-D12D-464A-8332-C7F192206696}">
      <dgm:prSet/>
      <dgm:spPr/>
      <dgm:t>
        <a:bodyPr/>
        <a:lstStyle/>
        <a:p>
          <a:r>
            <a:rPr lang="en-US" dirty="0"/>
            <a:t>Incidents resulting in the use of behavioral restraints and seclusion even if they were not a result of a violation of Education Code Sections 48900 and 48915</a:t>
          </a:r>
        </a:p>
      </dgm:t>
    </dgm:pt>
    <dgm:pt modelId="{6C68D92D-443B-4B18-A0FD-D9E0A8628A65}" type="parTrans" cxnId="{8D8381F3-FF71-4455-A7D6-87F53DBBFC08}">
      <dgm:prSet/>
      <dgm:spPr/>
      <dgm:t>
        <a:bodyPr/>
        <a:lstStyle/>
        <a:p>
          <a:endParaRPr lang="en-US"/>
        </a:p>
      </dgm:t>
    </dgm:pt>
    <dgm:pt modelId="{BF79F725-553D-47B2-89A6-2BCFDFA2700C}" type="sibTrans" cxnId="{8D8381F3-FF71-4455-A7D6-87F53DBBFC08}">
      <dgm:prSet/>
      <dgm:spPr/>
      <dgm:t>
        <a:bodyPr/>
        <a:lstStyle/>
        <a:p>
          <a:endParaRPr lang="en-US"/>
        </a:p>
      </dgm:t>
    </dgm:pt>
    <dgm:pt modelId="{6BFE2B13-AD8A-4D07-967D-CB01494C70C2}">
      <dgm:prSet/>
      <dgm:spPr/>
      <dgm:t>
        <a:bodyPr/>
        <a:lstStyle/>
        <a:p>
          <a:r>
            <a:rPr lang="en-US"/>
            <a:t>California Education Code Section 49005.1 for specific definitions of restraint and seclusion</a:t>
          </a:r>
        </a:p>
      </dgm:t>
    </dgm:pt>
    <dgm:pt modelId="{44FA701B-CB6D-44D3-B193-23A1820C1244}" type="parTrans" cxnId="{40B9E47F-3903-4155-AD07-AB47D59D61CE}">
      <dgm:prSet/>
      <dgm:spPr/>
      <dgm:t>
        <a:bodyPr/>
        <a:lstStyle/>
        <a:p>
          <a:endParaRPr lang="en-US"/>
        </a:p>
      </dgm:t>
    </dgm:pt>
    <dgm:pt modelId="{501A8305-8FFF-41C9-92F8-0B230C070C94}" type="sibTrans" cxnId="{40B9E47F-3903-4155-AD07-AB47D59D61CE}">
      <dgm:prSet/>
      <dgm:spPr/>
      <dgm:t>
        <a:bodyPr/>
        <a:lstStyle/>
        <a:p>
          <a:endParaRPr lang="en-US"/>
        </a:p>
      </dgm:t>
    </dgm:pt>
    <dgm:pt modelId="{B310D202-99BA-4A6E-BE9B-5606D3909D6A}">
      <dgm:prSet/>
      <dgm:spPr/>
      <dgm:t>
        <a:bodyPr/>
        <a:lstStyle/>
        <a:p>
          <a:r>
            <a:rPr lang="en-US"/>
            <a:t>Refer to FLASH #159 for a summary of the discipline file restructuring</a:t>
          </a:r>
        </a:p>
      </dgm:t>
    </dgm:pt>
    <dgm:pt modelId="{6B68C822-7DD2-431E-A697-AE26D6A1BDDA}" type="parTrans" cxnId="{CCE197C3-E732-4A86-935A-70488C8D2738}">
      <dgm:prSet/>
      <dgm:spPr/>
      <dgm:t>
        <a:bodyPr/>
        <a:lstStyle/>
        <a:p>
          <a:endParaRPr lang="en-US"/>
        </a:p>
      </dgm:t>
    </dgm:pt>
    <dgm:pt modelId="{F1B31155-F6E7-4E28-A3DF-AF770BED5637}" type="sibTrans" cxnId="{CCE197C3-E732-4A86-935A-70488C8D2738}">
      <dgm:prSet/>
      <dgm:spPr/>
      <dgm:t>
        <a:bodyPr/>
        <a:lstStyle/>
        <a:p>
          <a:endParaRPr lang="en-US"/>
        </a:p>
      </dgm:t>
    </dgm:pt>
    <dgm:pt modelId="{D33A64EE-3C30-41CF-B192-61699836CF31}">
      <dgm:prSet/>
      <dgm:spPr/>
      <dgm:t>
        <a:bodyPr/>
        <a:lstStyle/>
        <a:p>
          <a:r>
            <a:rPr lang="en-US" dirty="0"/>
            <a:t>Incidents involving violations of Education Code Sections 48900 and 48915 even if they did not result in suspension or expulsion and;</a:t>
          </a:r>
        </a:p>
      </dgm:t>
    </dgm:pt>
    <dgm:pt modelId="{D61864AE-DECB-471E-BC05-858E09CD2264}" type="parTrans" cxnId="{8B119D2F-01FC-4AC6-936A-C5FDA3A61844}">
      <dgm:prSet/>
      <dgm:spPr/>
    </dgm:pt>
    <dgm:pt modelId="{E0A95E4F-7451-4C48-9439-6F0271B76A08}" type="sibTrans" cxnId="{8B119D2F-01FC-4AC6-936A-C5FDA3A61844}">
      <dgm:prSet/>
      <dgm:spPr/>
    </dgm:pt>
    <dgm:pt modelId="{14E56C88-DB41-4D4A-81AC-9B0D543DD1AE}">
      <dgm:prSet/>
      <dgm:spPr/>
      <dgm:t>
        <a:bodyPr/>
        <a:lstStyle/>
        <a:p>
          <a:r>
            <a:rPr lang="en-US" dirty="0"/>
            <a:t>LEAs should refer to:</a:t>
          </a:r>
        </a:p>
      </dgm:t>
    </dgm:pt>
    <dgm:pt modelId="{D4570B2D-F557-41AC-8F1A-79575C32BD2D}" type="parTrans" cxnId="{A3EAB73F-D214-49A5-BE06-F16C6F549BD4}">
      <dgm:prSet/>
      <dgm:spPr/>
    </dgm:pt>
    <dgm:pt modelId="{6AB20C34-B70F-4041-96A4-6B06B9D711B2}" type="sibTrans" cxnId="{A3EAB73F-D214-49A5-BE06-F16C6F549BD4}">
      <dgm:prSet/>
      <dgm:spPr/>
    </dgm:pt>
    <dgm:pt modelId="{FA052256-9E70-4F67-9EDF-52BAB9FE8DD5}" type="pres">
      <dgm:prSet presAssocID="{2DEA4F16-1E40-4703-A6C9-F6C88D2F0895}" presName="Name0" presStyleCnt="0">
        <dgm:presLayoutVars>
          <dgm:dir/>
          <dgm:animLvl val="lvl"/>
          <dgm:resizeHandles val="exact"/>
        </dgm:presLayoutVars>
      </dgm:prSet>
      <dgm:spPr/>
    </dgm:pt>
    <dgm:pt modelId="{F57A5D55-179C-47F6-8BCB-A0897BEDCA2C}" type="pres">
      <dgm:prSet presAssocID="{14E56C88-DB41-4D4A-81AC-9B0D543DD1AE}" presName="boxAndChildren" presStyleCnt="0"/>
      <dgm:spPr/>
    </dgm:pt>
    <dgm:pt modelId="{BA4DF255-42E9-45E1-A1E1-D8B99D069DE9}" type="pres">
      <dgm:prSet presAssocID="{14E56C88-DB41-4D4A-81AC-9B0D543DD1AE}" presName="parentTextBox" presStyleLbl="node1" presStyleIdx="0" presStyleCnt="3"/>
      <dgm:spPr/>
    </dgm:pt>
    <dgm:pt modelId="{6D573240-082D-442F-89B0-F65B60BE6BCA}" type="pres">
      <dgm:prSet presAssocID="{14E56C88-DB41-4D4A-81AC-9B0D543DD1AE}" presName="entireBox" presStyleLbl="node1" presStyleIdx="0" presStyleCnt="3"/>
      <dgm:spPr/>
    </dgm:pt>
    <dgm:pt modelId="{4A89F9A0-1B3F-4EE2-9B48-07472A1C3CB4}" type="pres">
      <dgm:prSet presAssocID="{14E56C88-DB41-4D4A-81AC-9B0D543DD1AE}" presName="descendantBox" presStyleCnt="0"/>
      <dgm:spPr/>
    </dgm:pt>
    <dgm:pt modelId="{F7BAE688-6DAF-40BD-A679-0F4DCAF6EFFA}" type="pres">
      <dgm:prSet presAssocID="{6BFE2B13-AD8A-4D07-967D-CB01494C70C2}" presName="childTextBox" presStyleLbl="fgAccFollowNode1" presStyleIdx="0" presStyleCnt="2">
        <dgm:presLayoutVars>
          <dgm:bulletEnabled val="1"/>
        </dgm:presLayoutVars>
      </dgm:prSet>
      <dgm:spPr/>
    </dgm:pt>
    <dgm:pt modelId="{3AA36DFF-54F9-46EC-896A-2C9F04515DD5}" type="pres">
      <dgm:prSet presAssocID="{B310D202-99BA-4A6E-BE9B-5606D3909D6A}" presName="childTextBox" presStyleLbl="fgAccFollowNode1" presStyleIdx="1" presStyleCnt="2">
        <dgm:presLayoutVars>
          <dgm:bulletEnabled val="1"/>
        </dgm:presLayoutVars>
      </dgm:prSet>
      <dgm:spPr/>
    </dgm:pt>
    <dgm:pt modelId="{9382CBF2-A571-4C47-A9F8-246960284808}" type="pres">
      <dgm:prSet presAssocID="{BF79F725-553D-47B2-89A6-2BCFDFA2700C}" presName="sp" presStyleCnt="0"/>
      <dgm:spPr/>
    </dgm:pt>
    <dgm:pt modelId="{40190E82-FBA1-4A11-9BB2-DAF218222AAC}" type="pres">
      <dgm:prSet presAssocID="{773382B5-D12D-464A-8332-C7F192206696}" presName="arrowAndChildren" presStyleCnt="0"/>
      <dgm:spPr/>
    </dgm:pt>
    <dgm:pt modelId="{9DDA734E-53ED-4FFF-8514-DD9AB500D987}" type="pres">
      <dgm:prSet presAssocID="{773382B5-D12D-464A-8332-C7F192206696}" presName="parentTextArrow" presStyleLbl="node1" presStyleIdx="1" presStyleCnt="3"/>
      <dgm:spPr/>
    </dgm:pt>
    <dgm:pt modelId="{0B6F431A-9020-4B2E-BFB9-D1754568DBCC}" type="pres">
      <dgm:prSet presAssocID="{E0A95E4F-7451-4C48-9439-6F0271B76A08}" presName="sp" presStyleCnt="0"/>
      <dgm:spPr/>
    </dgm:pt>
    <dgm:pt modelId="{B63C7179-7698-415C-AC8F-556080884D4B}" type="pres">
      <dgm:prSet presAssocID="{D33A64EE-3C30-41CF-B192-61699836CF31}" presName="arrowAndChildren" presStyleCnt="0"/>
      <dgm:spPr/>
    </dgm:pt>
    <dgm:pt modelId="{7C5DA4D9-019A-4F1D-A726-602325AE1D9E}" type="pres">
      <dgm:prSet presAssocID="{D33A64EE-3C30-41CF-B192-61699836CF31}" presName="parentTextArrow" presStyleLbl="node1" presStyleIdx="2" presStyleCnt="3"/>
      <dgm:spPr/>
    </dgm:pt>
  </dgm:ptLst>
  <dgm:cxnLst>
    <dgm:cxn modelId="{AEBFD015-6E93-4606-88A5-2D591494AE59}" type="presOf" srcId="{14E56C88-DB41-4D4A-81AC-9B0D543DD1AE}" destId="{BA4DF255-42E9-45E1-A1E1-D8B99D069DE9}" srcOrd="0" destOrd="0" presId="urn:microsoft.com/office/officeart/2005/8/layout/process4"/>
    <dgm:cxn modelId="{8B119D2F-01FC-4AC6-936A-C5FDA3A61844}" srcId="{2DEA4F16-1E40-4703-A6C9-F6C88D2F0895}" destId="{D33A64EE-3C30-41CF-B192-61699836CF31}" srcOrd="0" destOrd="0" parTransId="{D61864AE-DECB-471E-BC05-858E09CD2264}" sibTransId="{E0A95E4F-7451-4C48-9439-6F0271B76A08}"/>
    <dgm:cxn modelId="{A3EAB73F-D214-49A5-BE06-F16C6F549BD4}" srcId="{2DEA4F16-1E40-4703-A6C9-F6C88D2F0895}" destId="{14E56C88-DB41-4D4A-81AC-9B0D543DD1AE}" srcOrd="2" destOrd="0" parTransId="{D4570B2D-F557-41AC-8F1A-79575C32BD2D}" sibTransId="{6AB20C34-B70F-4041-96A4-6B06B9D711B2}"/>
    <dgm:cxn modelId="{15A6B55E-ADBD-40F6-B5F7-55E6F7A7F9A8}" type="presOf" srcId="{D33A64EE-3C30-41CF-B192-61699836CF31}" destId="{7C5DA4D9-019A-4F1D-A726-602325AE1D9E}" srcOrd="0" destOrd="0" presId="urn:microsoft.com/office/officeart/2005/8/layout/process4"/>
    <dgm:cxn modelId="{3B4E544D-0C23-42E8-A935-6A8DF0390CD5}" type="presOf" srcId="{6BFE2B13-AD8A-4D07-967D-CB01494C70C2}" destId="{F7BAE688-6DAF-40BD-A679-0F4DCAF6EFFA}" srcOrd="0" destOrd="0" presId="urn:microsoft.com/office/officeart/2005/8/layout/process4"/>
    <dgm:cxn modelId="{FD8CFB7E-5F4D-4208-9A0E-E3333A04BEB6}" type="presOf" srcId="{773382B5-D12D-464A-8332-C7F192206696}" destId="{9DDA734E-53ED-4FFF-8514-DD9AB500D987}" srcOrd="0" destOrd="0" presId="urn:microsoft.com/office/officeart/2005/8/layout/process4"/>
    <dgm:cxn modelId="{40B9E47F-3903-4155-AD07-AB47D59D61CE}" srcId="{14E56C88-DB41-4D4A-81AC-9B0D543DD1AE}" destId="{6BFE2B13-AD8A-4D07-967D-CB01494C70C2}" srcOrd="0" destOrd="0" parTransId="{44FA701B-CB6D-44D3-B193-23A1820C1244}" sibTransId="{501A8305-8FFF-41C9-92F8-0B230C070C94}"/>
    <dgm:cxn modelId="{CF870291-BF04-422F-AB91-1D106A7D9901}" type="presOf" srcId="{14E56C88-DB41-4D4A-81AC-9B0D543DD1AE}" destId="{6D573240-082D-442F-89B0-F65B60BE6BCA}" srcOrd="1" destOrd="0" presId="urn:microsoft.com/office/officeart/2005/8/layout/process4"/>
    <dgm:cxn modelId="{8B93F99A-DF04-4775-8F62-EA2EA16124DE}" type="presOf" srcId="{B310D202-99BA-4A6E-BE9B-5606D3909D6A}" destId="{3AA36DFF-54F9-46EC-896A-2C9F04515DD5}" srcOrd="0" destOrd="0" presId="urn:microsoft.com/office/officeart/2005/8/layout/process4"/>
    <dgm:cxn modelId="{CCE197C3-E732-4A86-935A-70488C8D2738}" srcId="{14E56C88-DB41-4D4A-81AC-9B0D543DD1AE}" destId="{B310D202-99BA-4A6E-BE9B-5606D3909D6A}" srcOrd="1" destOrd="0" parTransId="{6B68C822-7DD2-431E-A697-AE26D6A1BDDA}" sibTransId="{F1B31155-F6E7-4E28-A3DF-AF770BED5637}"/>
    <dgm:cxn modelId="{8D8381F3-FF71-4455-A7D6-87F53DBBFC08}" srcId="{2DEA4F16-1E40-4703-A6C9-F6C88D2F0895}" destId="{773382B5-D12D-464A-8332-C7F192206696}" srcOrd="1" destOrd="0" parTransId="{6C68D92D-443B-4B18-A0FD-D9E0A8628A65}" sibTransId="{BF79F725-553D-47B2-89A6-2BCFDFA2700C}"/>
    <dgm:cxn modelId="{74603BF5-C433-4C84-BF41-2F9207E20210}" type="presOf" srcId="{2DEA4F16-1E40-4703-A6C9-F6C88D2F0895}" destId="{FA052256-9E70-4F67-9EDF-52BAB9FE8DD5}" srcOrd="0" destOrd="0" presId="urn:microsoft.com/office/officeart/2005/8/layout/process4"/>
    <dgm:cxn modelId="{663C4237-9A4D-4600-8FAA-7B6314EAAFFC}" type="presParOf" srcId="{FA052256-9E70-4F67-9EDF-52BAB9FE8DD5}" destId="{F57A5D55-179C-47F6-8BCB-A0897BEDCA2C}" srcOrd="0" destOrd="0" presId="urn:microsoft.com/office/officeart/2005/8/layout/process4"/>
    <dgm:cxn modelId="{D07BC9BD-3A16-413F-A399-A3926F262FD7}" type="presParOf" srcId="{F57A5D55-179C-47F6-8BCB-A0897BEDCA2C}" destId="{BA4DF255-42E9-45E1-A1E1-D8B99D069DE9}" srcOrd="0" destOrd="0" presId="urn:microsoft.com/office/officeart/2005/8/layout/process4"/>
    <dgm:cxn modelId="{E1AF3E00-A18A-4614-876E-9FEA4860828E}" type="presParOf" srcId="{F57A5D55-179C-47F6-8BCB-A0897BEDCA2C}" destId="{6D573240-082D-442F-89B0-F65B60BE6BCA}" srcOrd="1" destOrd="0" presId="urn:microsoft.com/office/officeart/2005/8/layout/process4"/>
    <dgm:cxn modelId="{41ED0D27-B7B2-41C0-B05B-E67B45D35E99}" type="presParOf" srcId="{F57A5D55-179C-47F6-8BCB-A0897BEDCA2C}" destId="{4A89F9A0-1B3F-4EE2-9B48-07472A1C3CB4}" srcOrd="2" destOrd="0" presId="urn:microsoft.com/office/officeart/2005/8/layout/process4"/>
    <dgm:cxn modelId="{11A1D984-99E6-4637-A5F5-385E9FDBB965}" type="presParOf" srcId="{4A89F9A0-1B3F-4EE2-9B48-07472A1C3CB4}" destId="{F7BAE688-6DAF-40BD-A679-0F4DCAF6EFFA}" srcOrd="0" destOrd="0" presId="urn:microsoft.com/office/officeart/2005/8/layout/process4"/>
    <dgm:cxn modelId="{CF535049-9CE9-4CFD-B8FE-486D224D0A2A}" type="presParOf" srcId="{4A89F9A0-1B3F-4EE2-9B48-07472A1C3CB4}" destId="{3AA36DFF-54F9-46EC-896A-2C9F04515DD5}" srcOrd="1" destOrd="0" presId="urn:microsoft.com/office/officeart/2005/8/layout/process4"/>
    <dgm:cxn modelId="{BDCE1933-8925-43CE-B065-532877CB9CE2}" type="presParOf" srcId="{FA052256-9E70-4F67-9EDF-52BAB9FE8DD5}" destId="{9382CBF2-A571-4C47-A9F8-246960284808}" srcOrd="1" destOrd="0" presId="urn:microsoft.com/office/officeart/2005/8/layout/process4"/>
    <dgm:cxn modelId="{BCD5D043-1A24-4770-B3B0-B77361C240B3}" type="presParOf" srcId="{FA052256-9E70-4F67-9EDF-52BAB9FE8DD5}" destId="{40190E82-FBA1-4A11-9BB2-DAF218222AAC}" srcOrd="2" destOrd="0" presId="urn:microsoft.com/office/officeart/2005/8/layout/process4"/>
    <dgm:cxn modelId="{AF81B414-6603-4C0D-830D-26EFFB8A4411}" type="presParOf" srcId="{40190E82-FBA1-4A11-9BB2-DAF218222AAC}" destId="{9DDA734E-53ED-4FFF-8514-DD9AB500D987}" srcOrd="0" destOrd="0" presId="urn:microsoft.com/office/officeart/2005/8/layout/process4"/>
    <dgm:cxn modelId="{6D6DDCEF-5D9A-4CAB-BB9E-B12A9D16D1C0}" type="presParOf" srcId="{FA052256-9E70-4F67-9EDF-52BAB9FE8DD5}" destId="{0B6F431A-9020-4B2E-BFB9-D1754568DBCC}" srcOrd="3" destOrd="0" presId="urn:microsoft.com/office/officeart/2005/8/layout/process4"/>
    <dgm:cxn modelId="{6244D596-2ABB-41E8-B9D9-EA2465105913}" type="presParOf" srcId="{FA052256-9E70-4F67-9EDF-52BAB9FE8DD5}" destId="{B63C7179-7698-415C-AC8F-556080884D4B}" srcOrd="4" destOrd="0" presId="urn:microsoft.com/office/officeart/2005/8/layout/process4"/>
    <dgm:cxn modelId="{5DF3B6D4-06E6-454C-81F7-4ADBA3D4DAF9}" type="presParOf" srcId="{B63C7179-7698-415C-AC8F-556080884D4B}" destId="{7C5DA4D9-019A-4F1D-A726-602325AE1D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B82B8-F2BB-4317-B17F-2535CDB60A8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14403C2-6867-4D99-BEFB-BB3C6B317B3A}">
      <dgm:prSet phldrT="[Text]"/>
      <dgm:spPr>
        <a:xfrm>
          <a:off x="681915" y="0"/>
          <a:ext cx="3920201" cy="3920201"/>
        </a:xfrm>
        <a:prstGeom prst="ellipse">
          <a:avLst/>
        </a:prstGeom>
        <a:solidFill>
          <a:srgbClr val="FF5050"/>
        </a:solidFill>
        <a:ln w="25400" cap="flat" cmpd="sng" algn="ctr">
          <a:solidFill>
            <a:srgbClr val="FFFFFF">
              <a:hueOff val="0"/>
              <a:satOff val="0"/>
              <a:lumOff val="0"/>
              <a:alphaOff val="0"/>
            </a:srgbClr>
          </a:solidFill>
          <a:prstDash val="solid"/>
        </a:ln>
        <a:effectLst>
          <a:outerShdw blurRad="50800" dist="88900" dir="2700000" algn="tl" rotWithShape="0">
            <a:prstClr val="black">
              <a:alpha val="40000"/>
            </a:prstClr>
          </a:outerShdw>
        </a:effectLst>
      </dgm:spPr>
      <dgm:t>
        <a:bodyPr/>
        <a:lstStyle/>
        <a:p>
          <a:pPr>
            <a:buNone/>
          </a:pPr>
          <a:r>
            <a:rPr lang="en-US" dirty="0">
              <a:solidFill>
                <a:srgbClr val="FFFFFF"/>
              </a:solidFill>
              <a:latin typeface="Arial"/>
              <a:ea typeface="+mn-ea"/>
              <a:cs typeface="+mn-cs"/>
            </a:rPr>
            <a:t>Incident</a:t>
          </a:r>
        </a:p>
        <a:p>
          <a:pPr>
            <a:buNone/>
          </a:pPr>
          <a:endParaRPr lang="en-US" dirty="0">
            <a:solidFill>
              <a:srgbClr val="FFFFFF"/>
            </a:solidFill>
            <a:latin typeface="Arial"/>
            <a:ea typeface="+mn-ea"/>
            <a:cs typeface="+mn-cs"/>
          </a:endParaRPr>
        </a:p>
      </dgm:t>
    </dgm:pt>
    <dgm:pt modelId="{AB73B184-2ED2-43CC-8227-57CA133F2B87}" type="parTrans" cxnId="{F8F03032-3EE2-4AD0-813D-C190C44A7E91}">
      <dgm:prSet/>
      <dgm:spPr/>
      <dgm:t>
        <a:bodyPr/>
        <a:lstStyle/>
        <a:p>
          <a:endParaRPr lang="en-US"/>
        </a:p>
      </dgm:t>
    </dgm:pt>
    <dgm:pt modelId="{DB82936C-8022-4560-92AE-D99A95BACBB4}" type="sibTrans" cxnId="{F8F03032-3EE2-4AD0-813D-C190C44A7E91}">
      <dgm:prSet/>
      <dgm:spPr/>
      <dgm:t>
        <a:bodyPr/>
        <a:lstStyle/>
        <a:p>
          <a:endParaRPr lang="en-US"/>
        </a:p>
      </dgm:t>
    </dgm:pt>
    <dgm:pt modelId="{42895B00-3C91-4426-B6B8-E6A39BFFAF2B}" type="pres">
      <dgm:prSet presAssocID="{AFBB82B8-F2BB-4317-B17F-2535CDB60A87}" presName="Name0" presStyleCnt="0">
        <dgm:presLayoutVars>
          <dgm:chMax val="7"/>
          <dgm:resizeHandles val="exact"/>
        </dgm:presLayoutVars>
      </dgm:prSet>
      <dgm:spPr/>
    </dgm:pt>
    <dgm:pt modelId="{387798A2-2DE4-4010-B2FF-C7213DDF9DFF}" type="pres">
      <dgm:prSet presAssocID="{AFBB82B8-F2BB-4317-B17F-2535CDB60A87}" presName="comp1" presStyleCnt="0"/>
      <dgm:spPr/>
    </dgm:pt>
    <dgm:pt modelId="{2DA924F0-7D3C-4ABB-9FF2-E4836F2D45EC}" type="pres">
      <dgm:prSet presAssocID="{AFBB82B8-F2BB-4317-B17F-2535CDB60A87}" presName="circle1" presStyleLbl="node1" presStyleIdx="0" presStyleCnt="1"/>
      <dgm:spPr/>
    </dgm:pt>
    <dgm:pt modelId="{51DDEBBF-FAFB-45AB-AD4A-19918FE2A783}" type="pres">
      <dgm:prSet presAssocID="{AFBB82B8-F2BB-4317-B17F-2535CDB60A87}" presName="c1text" presStyleLbl="node1" presStyleIdx="0" presStyleCnt="1">
        <dgm:presLayoutVars>
          <dgm:bulletEnabled val="1"/>
        </dgm:presLayoutVars>
      </dgm:prSet>
      <dgm:spPr/>
    </dgm:pt>
  </dgm:ptLst>
  <dgm:cxnLst>
    <dgm:cxn modelId="{F8F03032-3EE2-4AD0-813D-C190C44A7E91}" srcId="{AFBB82B8-F2BB-4317-B17F-2535CDB60A87}" destId="{414403C2-6867-4D99-BEFB-BB3C6B317B3A}" srcOrd="0" destOrd="0" parTransId="{AB73B184-2ED2-43CC-8227-57CA133F2B87}" sibTransId="{DB82936C-8022-4560-92AE-D99A95BACBB4}"/>
    <dgm:cxn modelId="{937A2958-E26F-42FE-B20F-F8516D471C61}" type="presOf" srcId="{414403C2-6867-4D99-BEFB-BB3C6B317B3A}" destId="{51DDEBBF-FAFB-45AB-AD4A-19918FE2A783}" srcOrd="1" destOrd="0" presId="urn:microsoft.com/office/officeart/2005/8/layout/venn2"/>
    <dgm:cxn modelId="{0F1B569E-4985-462C-A89B-C1C4714D6EBF}" type="presOf" srcId="{414403C2-6867-4D99-BEFB-BB3C6B317B3A}" destId="{2DA924F0-7D3C-4ABB-9FF2-E4836F2D45EC}" srcOrd="0" destOrd="0" presId="urn:microsoft.com/office/officeart/2005/8/layout/venn2"/>
    <dgm:cxn modelId="{CEAAB4D1-EC48-4379-8FA0-543F1E710BC2}" type="presOf" srcId="{AFBB82B8-F2BB-4317-B17F-2535CDB60A87}" destId="{42895B00-3C91-4426-B6B8-E6A39BFFAF2B}" srcOrd="0" destOrd="0" presId="urn:microsoft.com/office/officeart/2005/8/layout/venn2"/>
    <dgm:cxn modelId="{28121796-25FC-46F6-A1A0-6E6174EAF7B9}" type="presParOf" srcId="{42895B00-3C91-4426-B6B8-E6A39BFFAF2B}" destId="{387798A2-2DE4-4010-B2FF-C7213DDF9DFF}" srcOrd="0" destOrd="0" presId="urn:microsoft.com/office/officeart/2005/8/layout/venn2"/>
    <dgm:cxn modelId="{ED2AC1F1-589F-4AC1-895F-BBBE2A095ADB}" type="presParOf" srcId="{387798A2-2DE4-4010-B2FF-C7213DDF9DFF}" destId="{2DA924F0-7D3C-4ABB-9FF2-E4836F2D45EC}" srcOrd="0" destOrd="0" presId="urn:microsoft.com/office/officeart/2005/8/layout/venn2"/>
    <dgm:cxn modelId="{036A3E6D-A5C7-451B-B390-793D5033C441}" type="presParOf" srcId="{387798A2-2DE4-4010-B2FF-C7213DDF9DFF}" destId="{51DDEBBF-FAFB-45AB-AD4A-19918FE2A783}" srcOrd="1" destOrd="0" presId="urn:microsoft.com/office/officeart/2005/8/layout/venn2"/>
  </dgm:cxnLst>
  <dgm:bg>
    <a:no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chemeClr val="accent6">
            <a:lumMod val="75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b="1"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D2C5AE27-084C-45A5-AFB3-47D0E829A3F7}">
      <dgm:prSet phldrT="[Text]" custT="1"/>
      <dgm:spPr>
        <a:xfrm>
          <a:off x="898769" y="477197"/>
          <a:ext cx="1431591" cy="1431591"/>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ln>
        <a:effectLst/>
      </dgm:spPr>
      <dgm:t>
        <a:bodyPr/>
        <a:lstStyle/>
        <a:p>
          <a:pPr algn="ctr">
            <a:buNone/>
          </a:pPr>
          <a:endParaRPr lang="en-US" sz="1000" b="1" dirty="0">
            <a:solidFill>
              <a:srgbClr val="FF0000"/>
            </a:solidFill>
            <a:latin typeface="Arial"/>
            <a:ea typeface="+mn-ea"/>
            <a:cs typeface="+mn-cs"/>
          </a:endParaRPr>
        </a:p>
        <a:p>
          <a:pPr algn="ctr">
            <a:buNone/>
          </a:pPr>
          <a:r>
            <a:rPr lang="en-US" sz="1000" b="1" dirty="0">
              <a:solidFill>
                <a:srgbClr val="FF0000"/>
              </a:solidFill>
              <a:latin typeface="Arial"/>
              <a:ea typeface="+mn-ea"/>
              <a:cs typeface="+mn-cs"/>
            </a:rPr>
            <a:t>       </a:t>
          </a:r>
          <a:r>
            <a:rPr lang="en-US" sz="900" b="1" dirty="0">
              <a:solidFill>
                <a:srgbClr val="FF0000"/>
              </a:solidFill>
              <a:latin typeface="Arial"/>
              <a:ea typeface="+mn-ea"/>
              <a:cs typeface="+mn-cs"/>
            </a:rPr>
            <a:t>Offense</a:t>
          </a:r>
          <a:endParaRPr lang="en-US" sz="700" b="1" dirty="0">
            <a:solidFill>
              <a:srgbClr val="FF0000"/>
            </a:solidFill>
            <a:latin typeface="Arial"/>
            <a:ea typeface="+mn-ea"/>
            <a:cs typeface="+mn-cs"/>
          </a:endParaRP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664B8AB3-068D-40B1-A7B5-FAAC7564B002}">
      <dgm:prSet phldrT="[Text]" custT="1"/>
      <dgm:spPr>
        <a:xfrm>
          <a:off x="898769" y="477197"/>
          <a:ext cx="1431591" cy="1431591"/>
        </a:xfrm>
        <a:solidFill>
          <a:schemeClr val="accent6">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r>
            <a:rPr lang="en-US" sz="1000" b="1" dirty="0">
              <a:solidFill>
                <a:schemeClr val="tx2"/>
              </a:solidFill>
              <a:latin typeface="Arial"/>
              <a:ea typeface="+mn-ea"/>
              <a:cs typeface="+mn-cs"/>
            </a:rPr>
            <a:t>Result</a:t>
          </a:r>
        </a:p>
      </dgm:t>
    </dgm:pt>
    <dgm:pt modelId="{D37777E3-12BB-46D3-8884-440223A23502}" type="parTrans" cxnId="{93371568-C74B-4095-A8FA-531C78DBF233}">
      <dgm:prSet/>
      <dgm:spPr/>
      <dgm:t>
        <a:bodyPr/>
        <a:lstStyle/>
        <a:p>
          <a:endParaRPr lang="en-US"/>
        </a:p>
      </dgm:t>
    </dgm:pt>
    <dgm:pt modelId="{DF2E98BF-DFBB-44F6-B8B9-48A53AD27641}" type="sibTrans" cxnId="{93371568-C74B-4095-A8FA-531C78DBF233}">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3"/>
      <dgm:spPr/>
    </dgm:pt>
    <dgm:pt modelId="{58F05B3F-DDF2-46F7-A7D4-B84395CFEF22}" type="pres">
      <dgm:prSet presAssocID="{EA1CAD46-9BC8-4167-B56F-5C033B04DBBD}" presName="c1text" presStyleLbl="node1" presStyleIdx="0" presStyleCnt="3">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3" custScaleX="116485" custScaleY="112527"/>
      <dgm:spPr/>
    </dgm:pt>
    <dgm:pt modelId="{A3E2096A-9E91-4966-B612-6A0F52869C3E}" type="pres">
      <dgm:prSet presAssocID="{EA1CAD46-9BC8-4167-B56F-5C033B04DBBD}" presName="c2text" presStyleLbl="node1" presStyleIdx="1" presStyleCnt="3">
        <dgm:presLayoutVars>
          <dgm:bulletEnabled val="1"/>
        </dgm:presLayoutVars>
      </dgm:prSet>
      <dgm:spPr/>
    </dgm:pt>
    <dgm:pt modelId="{1C3D1908-955A-4008-A108-447673BA6B0C}" type="pres">
      <dgm:prSet presAssocID="{EA1CAD46-9BC8-4167-B56F-5C033B04DBBD}" presName="comp3" presStyleCnt="0"/>
      <dgm:spPr/>
    </dgm:pt>
    <dgm:pt modelId="{D4A53426-483E-4C46-994E-DBEA9C7844E7}" type="pres">
      <dgm:prSet presAssocID="{EA1CAD46-9BC8-4167-B56F-5C033B04DBBD}" presName="circle3" presStyleLbl="node1" presStyleIdx="2" presStyleCnt="3" custLinFactNeighborX="47" custLinFactNeighborY="8147"/>
      <dgm:spPr>
        <a:prstGeom prst="ellipse">
          <a:avLst/>
        </a:prstGeom>
      </dgm:spPr>
    </dgm:pt>
    <dgm:pt modelId="{AED9E9D3-F923-4B5D-82B7-1B3658F5494D}" type="pres">
      <dgm:prSet presAssocID="{EA1CAD46-9BC8-4167-B56F-5C033B04DBBD}" presName="c3text" presStyleLbl="node1" presStyleIdx="2" presStyleCnt="3">
        <dgm:presLayoutVars>
          <dgm:bulletEnabled val="1"/>
        </dgm:presLayoutVars>
      </dgm:prSet>
      <dgm:spPr/>
    </dgm:pt>
  </dgm:ptLst>
  <dgm:cxnLst>
    <dgm:cxn modelId="{B626530B-61AA-4736-95CB-F434BD4062B8}" type="presOf" srcId="{D2C5AE27-084C-45A5-AFB3-47D0E829A3F7}" destId="{738F3240-B1D1-4FC6-97A3-58EF869ABF37}" srcOrd="0" destOrd="0" presId="urn:microsoft.com/office/officeart/2005/8/layout/venn2"/>
    <dgm:cxn modelId="{C07AF51E-FF68-4B32-BBDA-DDFDE9CA8852}" srcId="{EA1CAD46-9BC8-4167-B56F-5C033B04DBBD}" destId="{D2C5AE27-084C-45A5-AFB3-47D0E829A3F7}" srcOrd="1"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995DC65B-BB7A-428F-91F3-872238F6E42C}" type="presOf" srcId="{664B8AB3-068D-40B1-A7B5-FAAC7564B002}" destId="{D4A53426-483E-4C46-994E-DBEA9C7844E7}" srcOrd="0" destOrd="0" presId="urn:microsoft.com/office/officeart/2005/8/layout/venn2"/>
    <dgm:cxn modelId="{93371568-C74B-4095-A8FA-531C78DBF233}" srcId="{EA1CAD46-9BC8-4167-B56F-5C033B04DBBD}" destId="{664B8AB3-068D-40B1-A7B5-FAAC7564B002}" srcOrd="2" destOrd="0" parTransId="{D37777E3-12BB-46D3-8884-440223A23502}" sibTransId="{DF2E98BF-DFBB-44F6-B8B9-48A53AD27641}"/>
    <dgm:cxn modelId="{318B88B9-D870-442A-B353-D7BBAC4D9781}" type="presOf" srcId="{D2C5AE27-084C-45A5-AFB3-47D0E829A3F7}"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5A04F9D8-C4EE-4996-8E29-2BF8325F39F1}" type="presOf" srcId="{664B8AB3-068D-40B1-A7B5-FAAC7564B002}" destId="{AED9E9D3-F923-4B5D-82B7-1B3658F5494D}"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34D7EA84-0CC2-4097-ACE8-B36758125209}" type="presParOf" srcId="{2F384117-A2DE-43C9-8E9B-4AA548D969F9}" destId="{1C3D1908-955A-4008-A108-447673BA6B0C}" srcOrd="2" destOrd="0" presId="urn:microsoft.com/office/officeart/2005/8/layout/venn2"/>
    <dgm:cxn modelId="{80A76CA9-4946-420E-A2D4-103613AC0BBF}" type="presParOf" srcId="{1C3D1908-955A-4008-A108-447673BA6B0C}" destId="{D4A53426-483E-4C46-994E-DBEA9C7844E7}" srcOrd="0" destOrd="0" presId="urn:microsoft.com/office/officeart/2005/8/layout/venn2"/>
    <dgm:cxn modelId="{5B071263-5E4A-4C8D-90B2-67D778458325}" type="presParOf" srcId="{1C3D1908-955A-4008-A108-447673BA6B0C}" destId="{AED9E9D3-F923-4B5D-82B7-1B3658F5494D}"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7030A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750476" y="360783"/>
          <a:ext cx="1082352" cy="1082352"/>
        </a:xfrm>
        <a:prstGeom prst="ellipse">
          <a:avLst/>
        </a:prstGeom>
        <a:solidFill>
          <a:srgbClr val="9976C8"/>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FFFFFF"/>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C5DBB81B-4001-4E6F-BB8B-1E21C9B76EBC}">
      <dgm:prSet phldrT="[Text]" custT="1"/>
      <dgm:spPr>
        <a:xfrm>
          <a:off x="930868" y="721568"/>
          <a:ext cx="721568" cy="721568"/>
        </a:xfrm>
        <a:solidFill>
          <a:srgbClr val="CCCCFF"/>
        </a:solidFill>
        <a:ln w="25400" cap="flat" cmpd="sng" algn="ctr">
          <a:solidFill>
            <a:srgbClr val="FFFFFF">
              <a:hueOff val="0"/>
              <a:satOff val="0"/>
              <a:lumOff val="0"/>
              <a:alphaOff val="0"/>
            </a:srgbClr>
          </a:solidFill>
          <a:prstDash val="solid"/>
        </a:ln>
        <a:effectLst/>
      </dgm:spPr>
      <dgm:t>
        <a:bodyPr/>
        <a:lstStyle/>
        <a:p>
          <a:pPr>
            <a:buNone/>
          </a:pPr>
          <a:endParaRPr lang="en-US" sz="1000" b="1" dirty="0">
            <a:solidFill>
              <a:schemeClr val="tx2"/>
            </a:solidFill>
            <a:latin typeface="Arial"/>
            <a:ea typeface="+mn-ea"/>
            <a:cs typeface="+mn-cs"/>
          </a:endParaRPr>
        </a:p>
      </dgm:t>
    </dgm:pt>
    <dgm:pt modelId="{700823E1-7DD7-4932-96DE-7E97C7041525}" type="parTrans" cxnId="{DE8550D4-492C-4B21-86EF-D16589A19BAA}">
      <dgm:prSet/>
      <dgm:spPr/>
      <dgm:t>
        <a:bodyPr/>
        <a:lstStyle/>
        <a:p>
          <a:endParaRPr lang="en-US"/>
        </a:p>
      </dgm:t>
    </dgm:pt>
    <dgm:pt modelId="{50B11D42-F543-45EA-9455-FF085EBEFCE0}" type="sibTrans" cxnId="{DE8550D4-492C-4B21-86EF-D16589A19BAA}">
      <dgm:prSet/>
      <dgm:spPr/>
      <dgm:t>
        <a:bodyPr/>
        <a:lstStyle/>
        <a:p>
          <a:endParaRPr lang="en-US"/>
        </a:p>
      </dgm:t>
    </dgm:pt>
    <dgm:pt modelId="{D2C5AE27-084C-45A5-AFB3-47D0E829A3F7}">
      <dgm:prSet phldrT="[Text]"/>
      <dgm:spPr>
        <a:xfrm>
          <a:off x="930868" y="721568"/>
          <a:ext cx="721568" cy="721568"/>
        </a:xfrm>
        <a:prstGeom prst="ellipse">
          <a:avLst/>
        </a:prstGeom>
        <a:solidFill>
          <a:srgbClr val="C8A9F1"/>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C00000"/>
            </a:solidFill>
            <a:latin typeface="Arial"/>
            <a:ea typeface="+mn-ea"/>
            <a:cs typeface="+mn-cs"/>
          </a:endParaRPr>
        </a:p>
      </dgm:t>
    </dgm:pt>
    <dgm:pt modelId="{79A8CD62-ADB6-4E05-A9F6-524C6E4B0507}" type="sibTrans" cxnId="{C07AF51E-FF68-4B32-BBDA-DDFDE9CA8852}">
      <dgm:prSet/>
      <dgm:spPr/>
      <dgm:t>
        <a:bodyPr/>
        <a:lstStyle/>
        <a:p>
          <a:endParaRPr lang="en-US"/>
        </a:p>
      </dgm:t>
    </dgm:pt>
    <dgm:pt modelId="{50AEF3BD-0D4A-4306-A2E3-64CDFED7570E}" type="parTrans" cxnId="{C07AF51E-FF68-4B32-BBDA-DDFDE9CA8852}">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dgm:pt>
    <dgm:pt modelId="{A3DC79D4-DC80-4142-874E-56EF43CC8707}" type="pres">
      <dgm:prSet presAssocID="{EA1CAD46-9BC8-4167-B56F-5C033B04DBBD}" presName="c3text" presStyleLbl="node1" presStyleIdx="2" presStyleCnt="4">
        <dgm:presLayoutVars>
          <dgm:bulletEnabled val="1"/>
        </dgm:presLayoutVars>
      </dgm:prSet>
      <dgm:spPr/>
    </dgm:pt>
    <dgm:pt modelId="{6E47C7A3-073A-46AC-BDD8-C15355B5737E}" type="pres">
      <dgm:prSet presAssocID="{EA1CAD46-9BC8-4167-B56F-5C033B04DBBD}" presName="comp4" presStyleCnt="0"/>
      <dgm:spPr/>
    </dgm:pt>
    <dgm:pt modelId="{7DE44E11-F2B2-4CA1-93AA-447D3F53C5D4}" type="pres">
      <dgm:prSet presAssocID="{EA1CAD46-9BC8-4167-B56F-5C033B04DBBD}" presName="circle4" presStyleLbl="node1" presStyleIdx="3" presStyleCnt="4"/>
      <dgm:spPr>
        <a:prstGeom prst="ellipse">
          <a:avLst/>
        </a:prstGeom>
      </dgm:spPr>
    </dgm:pt>
    <dgm:pt modelId="{948F057F-CA8F-40CA-86A6-503496D42135}"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C07AF51E-FF68-4B32-BBDA-DDFDE9CA8852}" srcId="{EA1CAD46-9BC8-4167-B56F-5C033B04DBBD}" destId="{D2C5AE27-084C-45A5-AFB3-47D0E829A3F7}" srcOrd="2"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5FFE7537-E177-46CC-867B-7BB8FE09B5CD}" type="presOf" srcId="{C5DBB81B-4001-4E6F-BB8B-1E21C9B76EBC}" destId="{7DE44E11-F2B2-4CA1-93AA-447D3F53C5D4}" srcOrd="0" destOrd="0" presId="urn:microsoft.com/office/officeart/2005/8/layout/venn2"/>
    <dgm:cxn modelId="{5DCB5F52-A0A5-4C67-9433-F235F17752B6}" type="presOf" srcId="{D2C5AE27-084C-45A5-AFB3-47D0E829A3F7}" destId="{A3DC79D4-DC80-4142-874E-56EF43CC8707}" srcOrd="1" destOrd="0" presId="urn:microsoft.com/office/officeart/2005/8/layout/venn2"/>
    <dgm:cxn modelId="{E3E0598D-7A36-42CF-88FB-EA492CEAE72D}" type="presOf" srcId="{D2C5AE27-084C-45A5-AFB3-47D0E829A3F7}" destId="{B02DC70D-CA8A-48E9-B099-30F7C4A08AEB}" srcOrd="0" destOrd="0" presId="urn:microsoft.com/office/officeart/2005/8/layout/venn2"/>
    <dgm:cxn modelId="{A2FC4D9C-8647-4DBA-9415-AAF2C710E4B5}" type="presOf" srcId="{C5DBB81B-4001-4E6F-BB8B-1E21C9B76EBC}" destId="{948F057F-CA8F-40CA-86A6-503496D42135}" srcOrd="1"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DE8550D4-492C-4B21-86EF-D16589A19BAA}" srcId="{EA1CAD46-9BC8-4167-B56F-5C033B04DBBD}" destId="{C5DBB81B-4001-4E6F-BB8B-1E21C9B76EBC}" srcOrd="3" destOrd="0" parTransId="{700823E1-7DD7-4932-96DE-7E97C7041525}" sibTransId="{50B11D42-F543-45EA-9455-FF085EBEFCE0}"/>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9B3F0F1B-2CF3-4946-9939-9A057A02FE80}" type="presParOf" srcId="{2F384117-A2DE-43C9-8E9B-4AA548D969F9}" destId="{6E47C7A3-073A-46AC-BDD8-C15355B5737E}" srcOrd="3" destOrd="0" presId="urn:microsoft.com/office/officeart/2005/8/layout/venn2"/>
    <dgm:cxn modelId="{17CB6CA9-74D7-458B-9166-5940BE997784}" type="presParOf" srcId="{6E47C7A3-073A-46AC-BDD8-C15355B5737E}" destId="{7DE44E11-F2B2-4CA1-93AA-447D3F53C5D4}" srcOrd="0" destOrd="0" presId="urn:microsoft.com/office/officeart/2005/8/layout/venn2"/>
    <dgm:cxn modelId="{2145377A-B6AA-4D24-A8F2-40250CCBC25F}" type="presParOf" srcId="{6E47C7A3-073A-46AC-BDD8-C15355B5737E}" destId="{948F057F-CA8F-40CA-86A6-503496D42135}" srcOrd="1" destOrd="0" presId="urn:microsoft.com/office/officeart/2005/8/layout/ven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FF990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custT="1"/>
      <dgm:spPr>
        <a:xfrm>
          <a:off x="750476" y="360783"/>
          <a:ext cx="1082352" cy="1082352"/>
        </a:xfrm>
        <a:prstGeom prst="ellipse">
          <a:avLst/>
        </a:prstGeom>
        <a:solidFill>
          <a:srgbClr val="FFC000"/>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rgbClr val="FF0000"/>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54CB09B8-4B52-476C-8032-83FC144F3D40}">
      <dgm:prSet phldrT="[Text]" custT="1"/>
      <dgm:spPr>
        <a:xfrm>
          <a:off x="750476" y="360783"/>
          <a:ext cx="1082352" cy="1082352"/>
        </a:xfrm>
        <a:solidFill>
          <a:schemeClr val="accent4">
            <a:lumMod val="60000"/>
            <a:lumOff val="4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D6AF100B-61EB-4EE3-9D16-BC259EDFC42A}" type="parTrans" cxnId="{AE914613-975B-40D6-89AF-0B892447DF82}">
      <dgm:prSet/>
      <dgm:spPr/>
      <dgm:t>
        <a:bodyPr/>
        <a:lstStyle/>
        <a:p>
          <a:endParaRPr lang="en-US"/>
        </a:p>
      </dgm:t>
    </dgm:pt>
    <dgm:pt modelId="{591237C2-B684-4ABA-9ABA-30A149DDF288}" type="sibTrans" cxnId="{AE914613-975B-40D6-89AF-0B892447DF82}">
      <dgm:prSet/>
      <dgm:spPr/>
      <dgm:t>
        <a:bodyPr/>
        <a:lstStyle/>
        <a:p>
          <a:endParaRPr lang="en-US"/>
        </a:p>
      </dgm:t>
    </dgm:pt>
    <dgm:pt modelId="{D5AE8664-7C32-45B3-B208-207BDF4902E3}">
      <dgm:prSet phldrT="[Text]" custT="1"/>
      <dgm:spPr>
        <a:xfrm>
          <a:off x="750476" y="360783"/>
          <a:ext cx="1082352" cy="1082352"/>
        </a:xfrm>
        <a:solidFill>
          <a:schemeClr val="accent4">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8221F075-FB2B-4124-9298-9CE8B4C0FC4F}" type="parTrans" cxnId="{826DA90F-229C-4B8C-A9F4-AC127C782D57}">
      <dgm:prSet/>
      <dgm:spPr/>
      <dgm:t>
        <a:bodyPr/>
        <a:lstStyle/>
        <a:p>
          <a:endParaRPr lang="en-US"/>
        </a:p>
      </dgm:t>
    </dgm:pt>
    <dgm:pt modelId="{E8F5A45A-9F46-408A-8824-9C19576972D1}" type="sibTrans" cxnId="{826DA90F-229C-4B8C-A9F4-AC127C782D57}">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4CF94408-2971-4C5F-9D6A-E56336294714}" type="pres">
      <dgm:prSet presAssocID="{EA1CAD46-9BC8-4167-B56F-5C033B04DBBD}" presName="comp3" presStyleCnt="0"/>
      <dgm:spPr/>
    </dgm:pt>
    <dgm:pt modelId="{42C9B6C1-07C9-45DB-9E17-DC36414A4587}" type="pres">
      <dgm:prSet presAssocID="{EA1CAD46-9BC8-4167-B56F-5C033B04DBBD}" presName="circle3" presStyleLbl="node1" presStyleIdx="2" presStyleCnt="4"/>
      <dgm:spPr>
        <a:prstGeom prst="ellipse">
          <a:avLst/>
        </a:prstGeom>
      </dgm:spPr>
    </dgm:pt>
    <dgm:pt modelId="{E334C05F-2406-4C6F-A1FF-9894779AD23F}" type="pres">
      <dgm:prSet presAssocID="{EA1CAD46-9BC8-4167-B56F-5C033B04DBBD}" presName="c3text" presStyleLbl="node1" presStyleIdx="2" presStyleCnt="4">
        <dgm:presLayoutVars>
          <dgm:bulletEnabled val="1"/>
        </dgm:presLayoutVars>
      </dgm:prSet>
      <dgm:spPr/>
    </dgm:pt>
    <dgm:pt modelId="{ED06C932-0FA4-4C29-8949-72FDBD0EC204}" type="pres">
      <dgm:prSet presAssocID="{EA1CAD46-9BC8-4167-B56F-5C033B04DBBD}" presName="comp4" presStyleCnt="0"/>
      <dgm:spPr/>
    </dgm:pt>
    <dgm:pt modelId="{D676FEF6-EBCA-47D5-8A47-55D0AB732A4C}" type="pres">
      <dgm:prSet presAssocID="{EA1CAD46-9BC8-4167-B56F-5C033B04DBBD}" presName="circle4" presStyleLbl="node1" presStyleIdx="3" presStyleCnt="4"/>
      <dgm:spPr/>
    </dgm:pt>
    <dgm:pt modelId="{DA5A8EAE-C250-4012-A8B3-693BB408A55C}"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826DA90F-229C-4B8C-A9F4-AC127C782D57}" srcId="{EA1CAD46-9BC8-4167-B56F-5C033B04DBBD}" destId="{D5AE8664-7C32-45B3-B208-207BDF4902E3}" srcOrd="3" destOrd="0" parTransId="{8221F075-FB2B-4124-9298-9CE8B4C0FC4F}" sibTransId="{E8F5A45A-9F46-408A-8824-9C19576972D1}"/>
    <dgm:cxn modelId="{AE914613-975B-40D6-89AF-0B892447DF82}" srcId="{EA1CAD46-9BC8-4167-B56F-5C033B04DBBD}" destId="{54CB09B8-4B52-476C-8032-83FC144F3D40}" srcOrd="2" destOrd="0" parTransId="{D6AF100B-61EB-4EE3-9D16-BC259EDFC42A}" sibTransId="{591237C2-B684-4ABA-9ABA-30A149DDF288}"/>
    <dgm:cxn modelId="{851E0B2A-DF70-429B-BFBE-9A1FB42707E8}" type="presOf" srcId="{64B8A69B-CB91-41F1-8E82-5C1F870E7B9E}" destId="{58F05B3F-DDF2-46F7-A7D4-B84395CFEF22}" srcOrd="1" destOrd="0" presId="urn:microsoft.com/office/officeart/2005/8/layout/venn2"/>
    <dgm:cxn modelId="{708A6137-E8ED-48EF-9A7D-79C066A8AB21}" type="presOf" srcId="{54CB09B8-4B52-476C-8032-83FC144F3D40}" destId="{E334C05F-2406-4C6F-A1FF-9894779AD23F}" srcOrd="1" destOrd="0" presId="urn:microsoft.com/office/officeart/2005/8/layout/venn2"/>
    <dgm:cxn modelId="{2A603B4A-D54B-4F17-906B-A3D132357AD9}" type="presOf" srcId="{D5AE8664-7C32-45B3-B208-207BDF4902E3}" destId="{DA5A8EAE-C250-4012-A8B3-693BB408A55C}" srcOrd="1" destOrd="0" presId="urn:microsoft.com/office/officeart/2005/8/layout/venn2"/>
    <dgm:cxn modelId="{AB69D652-EBF2-474D-9240-A8BD6E6F37F5}" type="presOf" srcId="{54CB09B8-4B52-476C-8032-83FC144F3D40}" destId="{42C9B6C1-07C9-45DB-9E17-DC36414A4587}" srcOrd="0" destOrd="0" presId="urn:microsoft.com/office/officeart/2005/8/layout/venn2"/>
    <dgm:cxn modelId="{DD9D6BB6-3695-4CE9-8A92-FD3BDAD7ABE0}" type="presOf" srcId="{D5AE8664-7C32-45B3-B208-207BDF4902E3}" destId="{D676FEF6-EBCA-47D5-8A47-55D0AB732A4C}" srcOrd="0"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5162B3C9-4EFE-46C2-B308-8736D7851EB1}" type="presParOf" srcId="{2F384117-A2DE-43C9-8E9B-4AA548D969F9}" destId="{4CF94408-2971-4C5F-9D6A-E56336294714}" srcOrd="2" destOrd="0" presId="urn:microsoft.com/office/officeart/2005/8/layout/venn2"/>
    <dgm:cxn modelId="{BDE57F80-CD94-436C-A449-3D3EF3612638}" type="presParOf" srcId="{4CF94408-2971-4C5F-9D6A-E56336294714}" destId="{42C9B6C1-07C9-45DB-9E17-DC36414A4587}" srcOrd="0" destOrd="0" presId="urn:microsoft.com/office/officeart/2005/8/layout/venn2"/>
    <dgm:cxn modelId="{2C6A15D6-735A-44EF-96BB-3D0C81CFFF5C}" type="presParOf" srcId="{4CF94408-2971-4C5F-9D6A-E56336294714}" destId="{E334C05F-2406-4C6F-A1FF-9894779AD23F}" srcOrd="1" destOrd="0" presId="urn:microsoft.com/office/officeart/2005/8/layout/venn2"/>
    <dgm:cxn modelId="{DEC170F4-EA68-4C51-8FD4-1BEE59F74A00}" type="presParOf" srcId="{2F384117-A2DE-43C9-8E9B-4AA548D969F9}" destId="{ED06C932-0FA4-4C29-8949-72FDBD0EC204}" srcOrd="3" destOrd="0" presId="urn:microsoft.com/office/officeart/2005/8/layout/venn2"/>
    <dgm:cxn modelId="{A36640BB-D0C2-4F10-AD59-F146773D876E}" type="presParOf" srcId="{ED06C932-0FA4-4C29-8949-72FDBD0EC204}" destId="{D676FEF6-EBCA-47D5-8A47-55D0AB732A4C}" srcOrd="0" destOrd="0" presId="urn:microsoft.com/office/officeart/2005/8/layout/venn2"/>
    <dgm:cxn modelId="{B3B95900-9D6C-4D0F-B598-D83151DBF958}" type="presParOf" srcId="{ED06C932-0FA4-4C29-8949-72FDBD0EC204}" destId="{DA5A8EAE-C250-4012-A8B3-693BB408A55C}" srcOrd="1" destOrd="0" presId="urn:microsoft.com/office/officeart/2005/8/layout/ven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0060C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0"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898769" y="477197"/>
          <a:ext cx="1431591" cy="1431591"/>
        </a:xfrm>
        <a:solidFill>
          <a:srgbClr val="003366">
            <a:lumMod val="40000"/>
            <a:lumOff val="6000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002060"/>
              </a:solidFill>
              <a:latin typeface="Arial"/>
              <a:ea typeface="+mn-ea"/>
              <a:cs typeface="+mn-cs"/>
            </a:rPr>
            <a:t>Offense 2</a:t>
          </a: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D2C5AE27-084C-45A5-AFB3-47D0E829A3F7}">
      <dgm:prSet phldrT="[Text]"/>
      <dgm:spPr>
        <a:xfrm>
          <a:off x="1137368" y="954394"/>
          <a:ext cx="954394" cy="954394"/>
        </a:xfrm>
        <a:solidFill>
          <a:srgbClr val="002A56">
            <a:lumMod val="10000"/>
            <a:lumOff val="9000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FF0000"/>
              </a:solidFill>
              <a:latin typeface="Arial"/>
              <a:ea typeface="+mn-ea"/>
              <a:cs typeface="+mn-cs"/>
            </a:rPr>
            <a:t>Offense 1</a:t>
          </a: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871C45C9-CC98-463D-86D3-CFD50B78DB60}">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rgbClr val="0A85FF"/>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1" dirty="0">
              <a:solidFill>
                <a:schemeClr val="bg1"/>
              </a:solidFill>
              <a:latin typeface="Arial"/>
              <a:ea typeface="+mn-ea"/>
              <a:cs typeface="+mn-cs"/>
            </a:rPr>
            <a:t>Results</a:t>
          </a:r>
        </a:p>
      </dgm:t>
    </dgm:pt>
    <dgm:pt modelId="{68E4003E-63C5-4470-9253-3A68B867EEE0}" type="parTrans" cxnId="{27A1CC42-9F96-47CC-A3F7-62FB607ACDA9}">
      <dgm:prSet/>
      <dgm:spPr/>
      <dgm:t>
        <a:bodyPr/>
        <a:lstStyle/>
        <a:p>
          <a:endParaRPr lang="en-US"/>
        </a:p>
      </dgm:t>
    </dgm:pt>
    <dgm:pt modelId="{A35F4CE9-A953-43A4-A71F-AE039CAEE36E}" type="sibTrans" cxnId="{27A1CC42-9F96-47CC-A3F7-62FB607ACDA9}">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custScaleX="106231"/>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a:prstGeom prst="ellipse">
          <a:avLst/>
        </a:prstGeom>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a:prstGeom prst="ellipse">
          <a:avLst/>
        </a:prstGeom>
      </dgm:spPr>
    </dgm:pt>
    <dgm:pt modelId="{A3DC79D4-DC80-4142-874E-56EF43CC8707}" type="pres">
      <dgm:prSet presAssocID="{EA1CAD46-9BC8-4167-B56F-5C033B04DBBD}" presName="c3text" presStyleLbl="node1" presStyleIdx="2" presStyleCnt="4">
        <dgm:presLayoutVars>
          <dgm:bulletEnabled val="1"/>
        </dgm:presLayoutVars>
      </dgm:prSet>
      <dgm:spPr/>
    </dgm:pt>
    <dgm:pt modelId="{55452362-044A-4AD2-8A51-F0E780AAB0C6}" type="pres">
      <dgm:prSet presAssocID="{EA1CAD46-9BC8-4167-B56F-5C033B04DBBD}" presName="comp4" presStyleCnt="0"/>
      <dgm:spPr/>
    </dgm:pt>
    <dgm:pt modelId="{04E8E93F-AA2C-4F38-A27E-6216DBCF99D5}" type="pres">
      <dgm:prSet presAssocID="{EA1CAD46-9BC8-4167-B56F-5C033B04DBBD}" presName="circle4" presStyleLbl="node1" presStyleIdx="3" presStyleCnt="4"/>
      <dgm:spPr>
        <a:prstGeom prst="ellipse">
          <a:avLst/>
        </a:prstGeom>
      </dgm:spPr>
    </dgm:pt>
    <dgm:pt modelId="{7986E4A4-4BD6-48BE-9FC4-A64AA7FAFDF9}"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2" destOrd="0" parTransId="{DD968973-0FB1-4803-8DD1-1BD98CC975EE}" sibTransId="{3B262349-CB1F-4FD2-A42E-F5A646CB49D1}"/>
    <dgm:cxn modelId="{C07AF51E-FF68-4B32-BBDA-DDFDE9CA8852}" srcId="{EA1CAD46-9BC8-4167-B56F-5C033B04DBBD}" destId="{D2C5AE27-084C-45A5-AFB3-47D0E829A3F7}" srcOrd="3"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27A1CC42-9F96-47CC-A3F7-62FB607ACDA9}" srcId="{EA1CAD46-9BC8-4167-B56F-5C033B04DBBD}" destId="{871C45C9-CC98-463D-86D3-CFD50B78DB60}" srcOrd="1" destOrd="0" parTransId="{68E4003E-63C5-4470-9253-3A68B867EEE0}" sibTransId="{A35F4CE9-A953-43A4-A71F-AE039CAEE36E}"/>
    <dgm:cxn modelId="{38BE668E-B53D-4CF1-912B-15C983631562}" type="presOf" srcId="{D2C5AE27-084C-45A5-AFB3-47D0E829A3F7}" destId="{04E8E93F-AA2C-4F38-A27E-6216DBCF99D5}" srcOrd="0" destOrd="0" presId="urn:microsoft.com/office/officeart/2005/8/layout/venn2"/>
    <dgm:cxn modelId="{A68404A9-F111-46D9-928F-8DCF4160855D}" type="presOf" srcId="{871C45C9-CC98-463D-86D3-CFD50B78DB60}" destId="{738F3240-B1D1-4FC6-97A3-58EF869ABF37}" srcOrd="0" destOrd="0" presId="urn:microsoft.com/office/officeart/2005/8/layout/venn2"/>
    <dgm:cxn modelId="{B3ABF2AF-660B-44F8-A302-FC402ADAC2A1}" type="presOf" srcId="{12C14D0B-82B2-4A0E-ADFD-086C565D8A1F}" destId="{A3DC79D4-DC80-4142-874E-56EF43CC8707}" srcOrd="1" destOrd="0" presId="urn:microsoft.com/office/officeart/2005/8/layout/venn2"/>
    <dgm:cxn modelId="{A4365DB3-DBA8-4CB8-9ABA-40F9AA04B41B}" type="presOf" srcId="{12C14D0B-82B2-4A0E-ADFD-086C565D8A1F}" destId="{B02DC70D-CA8A-48E9-B099-30F7C4A08AEB}"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FF19A7DD-E075-4D17-B6CF-1A162796F66D}" type="presOf" srcId="{D2C5AE27-084C-45A5-AFB3-47D0E829A3F7}" destId="{7986E4A4-4BD6-48BE-9FC4-A64AA7FAFDF9}" srcOrd="1" destOrd="0" presId="urn:microsoft.com/office/officeart/2005/8/layout/venn2"/>
    <dgm:cxn modelId="{A38F0AF0-C9D3-43ED-A29F-0947C1B7565D}" type="presOf" srcId="{871C45C9-CC98-463D-86D3-CFD50B78DB60}" destId="{A3E2096A-9E91-4966-B612-6A0F52869C3E}"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D974AB8F-5B25-49D5-B9EE-4B54B81940B8}" type="presParOf" srcId="{2F384117-A2DE-43C9-8E9B-4AA548D969F9}" destId="{55452362-044A-4AD2-8A51-F0E780AAB0C6}" srcOrd="3" destOrd="0" presId="urn:microsoft.com/office/officeart/2005/8/layout/venn2"/>
    <dgm:cxn modelId="{BC1C2458-6B49-4382-BB9E-F8DF6E038163}" type="presParOf" srcId="{55452362-044A-4AD2-8A51-F0E780AAB0C6}" destId="{04E8E93F-AA2C-4F38-A27E-6216DBCF99D5}" srcOrd="0" destOrd="0" presId="urn:microsoft.com/office/officeart/2005/8/layout/venn2"/>
    <dgm:cxn modelId="{471FBB5E-9A06-49B2-A104-CE888E285778}" type="presParOf" srcId="{55452362-044A-4AD2-8A51-F0E780AAB0C6}" destId="{7986E4A4-4BD6-48BE-9FC4-A64AA7FAFDF9}" srcOrd="1" destOrd="0" presId="urn:microsoft.com/office/officeart/2005/8/layout/ven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FF9900"/>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endParaRPr lang="en-US" sz="1000"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ED6B7D99-8787-490F-BE60-EC11561CE58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chemeClr val="accent4">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sz="1000" b="1" dirty="0">
              <a:solidFill>
                <a:srgbClr val="003366"/>
              </a:solidFill>
              <a:latin typeface="Arial"/>
              <a:ea typeface="+mn-ea"/>
              <a:cs typeface="+mn-cs"/>
            </a:rPr>
            <a:t>Result</a:t>
          </a:r>
        </a:p>
      </dgm:t>
    </dgm:pt>
    <dgm:pt modelId="{4BD9750F-80A4-47A3-B7ED-708317874180}" type="parTrans" cxnId="{0B5877DA-5605-4DED-81F5-79A8548F164F}">
      <dgm:prSet/>
      <dgm:spPr/>
      <dgm:t>
        <a:bodyPr/>
        <a:lstStyle/>
        <a:p>
          <a:endParaRPr lang="en-US"/>
        </a:p>
      </dgm:t>
    </dgm:pt>
    <dgm:pt modelId="{6059694C-A32B-417A-BC5B-D417FAFCBAA7}" type="sibTrans" cxnId="{0B5877DA-5605-4DED-81F5-79A8548F164F}">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2" custScaleX="75153" custScaleY="75440" custLinFactNeighborX="25799" custLinFactNeighborY="-4307"/>
      <dgm:spPr/>
    </dgm:pt>
    <dgm:pt modelId="{58F05B3F-DDF2-46F7-A7D4-B84395CFEF22}" type="pres">
      <dgm:prSet presAssocID="{EA1CAD46-9BC8-4167-B56F-5C033B04DBBD}" presName="c1text" presStyleLbl="node1" presStyleIdx="0" presStyleCnt="2">
        <dgm:presLayoutVars>
          <dgm:bulletEnabled val="1"/>
        </dgm:presLayoutVars>
      </dgm:prSet>
      <dgm:spPr/>
    </dgm:pt>
    <dgm:pt modelId="{FD15B06E-7C68-40D8-A986-75F68F886C60}" type="pres">
      <dgm:prSet presAssocID="{EA1CAD46-9BC8-4167-B56F-5C033B04DBBD}" presName="comp2" presStyleCnt="0"/>
      <dgm:spPr/>
    </dgm:pt>
    <dgm:pt modelId="{6047DB19-18B5-417C-85FF-CA6A9ECF84E0}" type="pres">
      <dgm:prSet presAssocID="{EA1CAD46-9BC8-4167-B56F-5C033B04DBBD}" presName="circle2" presStyleLbl="node1" presStyleIdx="1" presStyleCnt="2" custScaleX="75918" custScaleY="67660" custLinFactNeighborX="35848" custLinFactNeighborY="-5190"/>
      <dgm:spPr>
        <a:prstGeom prst="ellipse">
          <a:avLst/>
        </a:prstGeom>
      </dgm:spPr>
    </dgm:pt>
    <dgm:pt modelId="{B2114926-921B-4D1D-80D6-ED615FE00359}" type="pres">
      <dgm:prSet presAssocID="{EA1CAD46-9BC8-4167-B56F-5C033B04DBBD}" presName="c2text" presStyleLbl="node1" presStyleIdx="1" presStyleCnt="2">
        <dgm:presLayoutVars>
          <dgm:bulletEnabled val="1"/>
        </dgm:presLayoutVars>
      </dgm:prSet>
      <dgm:spPr/>
    </dgm:pt>
  </dgm:ptLst>
  <dgm:cxnLst>
    <dgm:cxn modelId="{851E0B2A-DF70-429B-BFBE-9A1FB42707E8}" type="presOf" srcId="{64B8A69B-CB91-41F1-8E82-5C1F870E7B9E}" destId="{58F05B3F-DDF2-46F7-A7D4-B84395CFEF22}" srcOrd="1" destOrd="0" presId="urn:microsoft.com/office/officeart/2005/8/layout/venn2"/>
    <dgm:cxn modelId="{D4D8425F-3AA8-418F-B811-A004200C7B24}" type="presOf" srcId="{ED6B7D99-8787-490F-BE60-EC11561CE58E}" destId="{B2114926-921B-4D1D-80D6-ED615FE00359}" srcOrd="1" destOrd="0" presId="urn:microsoft.com/office/officeart/2005/8/layout/venn2"/>
    <dgm:cxn modelId="{896E0378-D0AD-4E8F-8CED-BBBCC4287F64}" type="presOf" srcId="{ED6B7D99-8787-490F-BE60-EC11561CE58E}" destId="{6047DB19-18B5-417C-85FF-CA6A9ECF84E0}"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0B5877DA-5605-4DED-81F5-79A8548F164F}" srcId="{EA1CAD46-9BC8-4167-B56F-5C033B04DBBD}" destId="{ED6B7D99-8787-490F-BE60-EC11561CE58E}" srcOrd="1" destOrd="0" parTransId="{4BD9750F-80A4-47A3-B7ED-708317874180}" sibTransId="{6059694C-A32B-417A-BC5B-D417FAFCBAA7}"/>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23DFF9BB-B5C3-4945-BD4E-F60FA4B5D192}" type="presParOf" srcId="{2F384117-A2DE-43C9-8E9B-4AA548D969F9}" destId="{FD15B06E-7C68-40D8-A986-75F68F886C60}" srcOrd="1" destOrd="0" presId="urn:microsoft.com/office/officeart/2005/8/layout/venn2"/>
    <dgm:cxn modelId="{CF86B7DC-58E9-4DEE-93EC-88E359E5F456}" type="presParOf" srcId="{FD15B06E-7C68-40D8-A986-75F68F886C60}" destId="{6047DB19-18B5-417C-85FF-CA6A9ECF84E0}" srcOrd="0" destOrd="0" presId="urn:microsoft.com/office/officeart/2005/8/layout/venn2"/>
    <dgm:cxn modelId="{FCD26EEC-4557-4CB8-928C-3AF7937666A0}" type="presParOf" srcId="{FD15B06E-7C68-40D8-A986-75F68F886C60}" destId="{B2114926-921B-4D1D-80D6-ED615FE00359}"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CA9D24-3798-40EE-8C43-22BA68AEF3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AF6714D-E4A2-4DB5-B429-6B4B0F0C9253}">
      <dgm:prSet phldrT="[Text]"/>
      <dgm:spPr>
        <a:solidFill>
          <a:srgbClr val="FF5050"/>
        </a:solidFill>
        <a:effectLst>
          <a:outerShdw blurRad="50800" dist="63500" dir="2700000" algn="tl" rotWithShape="0">
            <a:prstClr val="black">
              <a:alpha val="40000"/>
            </a:prstClr>
          </a:outerShdw>
        </a:effectLst>
      </dgm:spPr>
      <dgm:t>
        <a:bodyPr/>
        <a:lstStyle/>
        <a:p>
          <a:r>
            <a:rPr lang="en-US" dirty="0"/>
            <a:t>Incident</a:t>
          </a:r>
        </a:p>
      </dgm:t>
    </dgm:pt>
    <dgm:pt modelId="{4393009E-7068-486A-AE6B-F2E0527C6C7D}" type="parTrans" cxnId="{172233AF-61B3-4ED8-BE9A-F2743E6D78AA}">
      <dgm:prSet/>
      <dgm:spPr/>
      <dgm:t>
        <a:bodyPr/>
        <a:lstStyle/>
        <a:p>
          <a:endParaRPr lang="en-US"/>
        </a:p>
      </dgm:t>
    </dgm:pt>
    <dgm:pt modelId="{59FB9FD3-02D6-4DFD-B658-9D11BC464A4E}" type="sibTrans" cxnId="{172233AF-61B3-4ED8-BE9A-F2743E6D78AA}">
      <dgm:prSet/>
      <dgm:spPr/>
      <dgm:t>
        <a:bodyPr/>
        <a:lstStyle/>
        <a:p>
          <a:endParaRPr lang="en-US"/>
        </a:p>
      </dgm:t>
    </dgm:pt>
    <dgm:pt modelId="{5C912040-00EC-4C6E-A8DC-3DDE8B39B0BE}">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date</a:t>
          </a:r>
        </a:p>
      </dgm:t>
    </dgm:pt>
    <dgm:pt modelId="{F64B7045-E870-472C-8537-781C2A7F4D50}" type="parTrans" cxnId="{8909556A-D725-4134-9B6D-3B97232EF5DA}">
      <dgm:prSet/>
      <dgm:spPr>
        <a:solidFill>
          <a:srgbClr val="81DEFF"/>
        </a:solidFill>
      </dgm:spPr>
      <dgm:t>
        <a:bodyPr/>
        <a:lstStyle/>
        <a:p>
          <a:endParaRPr lang="en-US"/>
        </a:p>
      </dgm:t>
    </dgm:pt>
    <dgm:pt modelId="{1565BEEA-D73E-42C6-A130-252DAEDEA1D8}" type="sibTrans" cxnId="{8909556A-D725-4134-9B6D-3B97232EF5DA}">
      <dgm:prSet/>
      <dgm:spPr/>
      <dgm:t>
        <a:bodyPr/>
        <a:lstStyle/>
        <a:p>
          <a:endParaRPr lang="en-US"/>
        </a:p>
      </dgm:t>
    </dgm:pt>
    <dgm:pt modelId="{D29D294D-65D2-4024-AC3E-A73AC5BC996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Students involved</a:t>
          </a:r>
        </a:p>
      </dgm:t>
    </dgm:pt>
    <dgm:pt modelId="{49731B79-61DD-44D5-997F-4031B39E2374}" type="parTrans" cxnId="{3601436A-EC22-4DC5-B09C-FC896ADC1C6C}">
      <dgm:prSet/>
      <dgm:spPr>
        <a:solidFill>
          <a:srgbClr val="81DEFF"/>
        </a:solidFill>
      </dgm:spPr>
      <dgm:t>
        <a:bodyPr/>
        <a:lstStyle/>
        <a:p>
          <a:endParaRPr lang="en-US"/>
        </a:p>
      </dgm:t>
    </dgm:pt>
    <dgm:pt modelId="{0C000EFA-5A3A-4BFE-B540-AC44AF65CEED}" type="sibTrans" cxnId="{3601436A-EC22-4DC5-B09C-FC896ADC1C6C}">
      <dgm:prSet/>
      <dgm:spPr/>
      <dgm:t>
        <a:bodyPr/>
        <a:lstStyle/>
        <a:p>
          <a:endParaRPr lang="en-US"/>
        </a:p>
      </dgm:t>
    </dgm:pt>
    <dgm:pt modelId="{B68E619C-2F15-4CD7-A262-0E6FA0C0B080}">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Results</a:t>
          </a:r>
        </a:p>
      </dgm:t>
    </dgm:pt>
    <dgm:pt modelId="{D6A8404B-A837-4861-8834-A7B0DEE9870C}" type="parTrans" cxnId="{DD3E547D-E602-4CBD-BF9A-BE27DA0D681B}">
      <dgm:prSet/>
      <dgm:spPr>
        <a:solidFill>
          <a:srgbClr val="81DEFF"/>
        </a:solidFill>
      </dgm:spPr>
      <dgm:t>
        <a:bodyPr/>
        <a:lstStyle/>
        <a:p>
          <a:endParaRPr lang="en-US"/>
        </a:p>
      </dgm:t>
    </dgm:pt>
    <dgm:pt modelId="{0D5D0FFE-1C04-4AE3-9AB4-A710BF780918}" type="sibTrans" cxnId="{DD3E547D-E602-4CBD-BF9A-BE27DA0D681B}">
      <dgm:prSet/>
      <dgm:spPr/>
      <dgm:t>
        <a:bodyPr/>
        <a:lstStyle/>
        <a:p>
          <a:endParaRPr lang="en-US"/>
        </a:p>
      </dgm:t>
    </dgm:pt>
    <dgm:pt modelId="{D651AD1D-7133-4466-8463-69618843EA44}">
      <dgm:prSet phldrT="[Text]"/>
      <dgm:spPr>
        <a:solidFill>
          <a:srgbClr val="00B0F0"/>
        </a:solidFill>
        <a:effectLst>
          <a:outerShdw blurRad="50800" dist="63500" dir="2700000" algn="tl" rotWithShape="0">
            <a:prstClr val="black">
              <a:alpha val="40000"/>
            </a:prstClr>
          </a:outerShdw>
        </a:effectLst>
      </dgm:spPr>
      <dgm:t>
        <a:bodyPr/>
        <a:lstStyle/>
        <a:p>
          <a:r>
            <a:rPr lang="en-US" dirty="0"/>
            <a:t>Suspension, expulsion, restraint, seclusion, etc.</a:t>
          </a:r>
        </a:p>
      </dgm:t>
    </dgm:pt>
    <dgm:pt modelId="{E4322ADB-F700-4140-8EB3-00B6BF09ED1C}" type="parTrans" cxnId="{36444038-0353-4E9C-B4BC-BA140FB58829}">
      <dgm:prSet/>
      <dgm:spPr/>
      <dgm:t>
        <a:bodyPr/>
        <a:lstStyle/>
        <a:p>
          <a:endParaRPr lang="en-US"/>
        </a:p>
      </dgm:t>
    </dgm:pt>
    <dgm:pt modelId="{7F2E5908-BA8D-4A22-B27F-3B38D1829412}" type="sibTrans" cxnId="{36444038-0353-4E9C-B4BC-BA140FB58829}">
      <dgm:prSet/>
      <dgm:spPr/>
      <dgm:t>
        <a:bodyPr/>
        <a:lstStyle/>
        <a:p>
          <a:endParaRPr lang="en-US"/>
        </a:p>
      </dgm:t>
    </dgm:pt>
    <dgm:pt modelId="{621A9496-4419-4E02-9492-1799D7C1872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 Offense</a:t>
          </a:r>
        </a:p>
      </dgm:t>
    </dgm:pt>
    <dgm:pt modelId="{C2195961-F395-4729-A91E-28669A65CAA5}" type="parTrans" cxnId="{2BBAB88D-0A6F-4D4A-82AD-D448385B39E9}">
      <dgm:prSet/>
      <dgm:spPr/>
      <dgm:t>
        <a:bodyPr/>
        <a:lstStyle/>
        <a:p>
          <a:endParaRPr lang="en-US"/>
        </a:p>
      </dgm:t>
    </dgm:pt>
    <dgm:pt modelId="{A6C19433-5913-45B7-B0D4-CFA476D18677}" type="sibTrans" cxnId="{2BBAB88D-0A6F-4D4A-82AD-D448385B39E9}">
      <dgm:prSet/>
      <dgm:spPr/>
      <dgm:t>
        <a:bodyPr/>
        <a:lstStyle/>
        <a:p>
          <a:endParaRPr lang="en-US"/>
        </a:p>
      </dgm:t>
    </dgm:pt>
    <dgm:pt modelId="{9441C268-F78B-423C-B4B5-628B547A16BF}">
      <dgm:prSet phldrT="[Text]"/>
      <dgm:spPr>
        <a:solidFill>
          <a:srgbClr val="00B0F0"/>
        </a:solidFill>
        <a:effectLst>
          <a:outerShdw blurRad="50800" dist="63500" dir="2700000" algn="tl" rotWithShape="0">
            <a:prstClr val="black">
              <a:alpha val="40000"/>
            </a:prstClr>
          </a:outerShdw>
        </a:effectLst>
      </dgm:spPr>
      <dgm:t>
        <a:bodyPr/>
        <a:lstStyle/>
        <a:p>
          <a:r>
            <a:rPr lang="en-US" dirty="0"/>
            <a:t>E.C. 48900 or 48915 if applicable</a:t>
          </a:r>
        </a:p>
      </dgm:t>
    </dgm:pt>
    <dgm:pt modelId="{3DCA796A-CACA-48C6-B477-515C550D1355}" type="parTrans" cxnId="{2795CC00-0974-4F0C-B824-3B4520AEE713}">
      <dgm:prSet/>
      <dgm:spPr/>
      <dgm:t>
        <a:bodyPr/>
        <a:lstStyle/>
        <a:p>
          <a:endParaRPr lang="en-US"/>
        </a:p>
      </dgm:t>
    </dgm:pt>
    <dgm:pt modelId="{92D7131C-1DB3-49CE-B080-71E88F5D313E}" type="sibTrans" cxnId="{2795CC00-0974-4F0C-B824-3B4520AEE713}">
      <dgm:prSet/>
      <dgm:spPr/>
      <dgm:t>
        <a:bodyPr/>
        <a:lstStyle/>
        <a:p>
          <a:endParaRPr lang="en-US"/>
        </a:p>
      </dgm:t>
    </dgm:pt>
    <dgm:pt modelId="{B8080613-5D08-4988-994C-1D5CBC20C2B2}" type="pres">
      <dgm:prSet presAssocID="{FACA9D24-3798-40EE-8C43-22BA68AEF3B6}" presName="cycle" presStyleCnt="0">
        <dgm:presLayoutVars>
          <dgm:chMax val="1"/>
          <dgm:dir/>
          <dgm:animLvl val="ctr"/>
          <dgm:resizeHandles val="exact"/>
        </dgm:presLayoutVars>
      </dgm:prSet>
      <dgm:spPr/>
    </dgm:pt>
    <dgm:pt modelId="{183CC582-1AAD-43EF-BB51-67D336CF2BDB}" type="pres">
      <dgm:prSet presAssocID="{1AF6714D-E4A2-4DB5-B429-6B4B0F0C9253}" presName="centerShape" presStyleLbl="node0" presStyleIdx="0" presStyleCnt="1"/>
      <dgm:spPr/>
    </dgm:pt>
    <dgm:pt modelId="{15DA505D-8F2E-413C-8DCC-B5F0339EC274}" type="pres">
      <dgm:prSet presAssocID="{F64B7045-E870-472C-8537-781C2A7F4D50}" presName="parTrans" presStyleLbl="bgSibTrans2D1" presStyleIdx="0" presStyleCnt="4"/>
      <dgm:spPr/>
    </dgm:pt>
    <dgm:pt modelId="{540EC0AF-0247-449D-A923-075AA8CCBB98}" type="pres">
      <dgm:prSet presAssocID="{5C912040-00EC-4C6E-A8DC-3DDE8B39B0BE}" presName="node" presStyleLbl="node1" presStyleIdx="0" presStyleCnt="4">
        <dgm:presLayoutVars>
          <dgm:bulletEnabled val="1"/>
        </dgm:presLayoutVars>
      </dgm:prSet>
      <dgm:spPr/>
    </dgm:pt>
    <dgm:pt modelId="{0114F2D9-009A-45DA-BA28-CB8BBDF493B2}" type="pres">
      <dgm:prSet presAssocID="{49731B79-61DD-44D5-997F-4031B39E2374}" presName="parTrans" presStyleLbl="bgSibTrans2D1" presStyleIdx="1" presStyleCnt="4"/>
      <dgm:spPr/>
    </dgm:pt>
    <dgm:pt modelId="{63BDEB28-8AC2-4360-85B8-53B771DCF1B6}" type="pres">
      <dgm:prSet presAssocID="{D29D294D-65D2-4024-AC3E-A73AC5BC9963}" presName="node" presStyleLbl="node1" presStyleIdx="1" presStyleCnt="4">
        <dgm:presLayoutVars>
          <dgm:bulletEnabled val="1"/>
        </dgm:presLayoutVars>
      </dgm:prSet>
      <dgm:spPr/>
    </dgm:pt>
    <dgm:pt modelId="{9A5621B7-C7EE-4EC6-AE17-0B560D4A7ACE}" type="pres">
      <dgm:prSet presAssocID="{C2195961-F395-4729-A91E-28669A65CAA5}" presName="parTrans" presStyleLbl="bgSibTrans2D1" presStyleIdx="2" presStyleCnt="4"/>
      <dgm:spPr/>
    </dgm:pt>
    <dgm:pt modelId="{4DAB8DD4-E3E9-42AD-B54F-B071C30183D6}" type="pres">
      <dgm:prSet presAssocID="{621A9496-4419-4E02-9492-1799D7C18723}" presName="node" presStyleLbl="node1" presStyleIdx="2" presStyleCnt="4">
        <dgm:presLayoutVars>
          <dgm:bulletEnabled val="1"/>
        </dgm:presLayoutVars>
      </dgm:prSet>
      <dgm:spPr/>
    </dgm:pt>
    <dgm:pt modelId="{E97235A3-CDEE-4A3D-86CB-9498E492424C}" type="pres">
      <dgm:prSet presAssocID="{D6A8404B-A837-4861-8834-A7B0DEE9870C}" presName="parTrans" presStyleLbl="bgSibTrans2D1" presStyleIdx="3" presStyleCnt="4"/>
      <dgm:spPr/>
    </dgm:pt>
    <dgm:pt modelId="{1C98A23F-42A5-437A-9A08-83D57D0266CB}" type="pres">
      <dgm:prSet presAssocID="{B68E619C-2F15-4CD7-A262-0E6FA0C0B080}" presName="node" presStyleLbl="node1" presStyleIdx="3" presStyleCnt="4">
        <dgm:presLayoutVars>
          <dgm:bulletEnabled val="1"/>
        </dgm:presLayoutVars>
      </dgm:prSet>
      <dgm:spPr/>
    </dgm:pt>
  </dgm:ptLst>
  <dgm:cxnLst>
    <dgm:cxn modelId="{2795CC00-0974-4F0C-B824-3B4520AEE713}" srcId="{621A9496-4419-4E02-9492-1799D7C18723}" destId="{9441C268-F78B-423C-B4B5-628B547A16BF}" srcOrd="0" destOrd="0" parTransId="{3DCA796A-CACA-48C6-B477-515C550D1355}" sibTransId="{92D7131C-1DB3-49CE-B080-71E88F5D313E}"/>
    <dgm:cxn modelId="{E272CF02-FA14-4709-AA3C-B7C45E48C0C9}" type="presOf" srcId="{B68E619C-2F15-4CD7-A262-0E6FA0C0B080}" destId="{1C98A23F-42A5-437A-9A08-83D57D0266CB}" srcOrd="0" destOrd="0" presId="urn:microsoft.com/office/officeart/2005/8/layout/radial4"/>
    <dgm:cxn modelId="{10BD531A-A3E3-4201-A925-E63F86D8536B}" type="presOf" srcId="{D651AD1D-7133-4466-8463-69618843EA44}" destId="{1C98A23F-42A5-437A-9A08-83D57D0266CB}" srcOrd="0" destOrd="1" presId="urn:microsoft.com/office/officeart/2005/8/layout/radial4"/>
    <dgm:cxn modelId="{297CB82C-8986-46AA-806F-6C1A270C559A}" type="presOf" srcId="{D29D294D-65D2-4024-AC3E-A73AC5BC9963}" destId="{63BDEB28-8AC2-4360-85B8-53B771DCF1B6}" srcOrd="0" destOrd="0" presId="urn:microsoft.com/office/officeart/2005/8/layout/radial4"/>
    <dgm:cxn modelId="{36444038-0353-4E9C-B4BC-BA140FB58829}" srcId="{B68E619C-2F15-4CD7-A262-0E6FA0C0B080}" destId="{D651AD1D-7133-4466-8463-69618843EA44}" srcOrd="0" destOrd="0" parTransId="{E4322ADB-F700-4140-8EB3-00B6BF09ED1C}" sibTransId="{7F2E5908-BA8D-4A22-B27F-3B38D1829412}"/>
    <dgm:cxn modelId="{E8C03848-A02A-46D3-8D17-C53649EDF6CF}" type="presOf" srcId="{9441C268-F78B-423C-B4B5-628B547A16BF}" destId="{4DAB8DD4-E3E9-42AD-B54F-B071C30183D6}" srcOrd="0" destOrd="1" presId="urn:microsoft.com/office/officeart/2005/8/layout/radial4"/>
    <dgm:cxn modelId="{C3386648-BFF5-4787-A5C6-01A5A9136227}" type="presOf" srcId="{5C912040-00EC-4C6E-A8DC-3DDE8B39B0BE}" destId="{540EC0AF-0247-449D-A923-075AA8CCBB98}" srcOrd="0" destOrd="0" presId="urn:microsoft.com/office/officeart/2005/8/layout/radial4"/>
    <dgm:cxn modelId="{3601436A-EC22-4DC5-B09C-FC896ADC1C6C}" srcId="{1AF6714D-E4A2-4DB5-B429-6B4B0F0C9253}" destId="{D29D294D-65D2-4024-AC3E-A73AC5BC9963}" srcOrd="1" destOrd="0" parTransId="{49731B79-61DD-44D5-997F-4031B39E2374}" sibTransId="{0C000EFA-5A3A-4BFE-B540-AC44AF65CEED}"/>
    <dgm:cxn modelId="{8909556A-D725-4134-9B6D-3B97232EF5DA}" srcId="{1AF6714D-E4A2-4DB5-B429-6B4B0F0C9253}" destId="{5C912040-00EC-4C6E-A8DC-3DDE8B39B0BE}" srcOrd="0" destOrd="0" parTransId="{F64B7045-E870-472C-8537-781C2A7F4D50}" sibTransId="{1565BEEA-D73E-42C6-A130-252DAEDEA1D8}"/>
    <dgm:cxn modelId="{3ACF8D78-E791-486C-91A9-53B3DAA80BC7}" type="presOf" srcId="{F64B7045-E870-472C-8537-781C2A7F4D50}" destId="{15DA505D-8F2E-413C-8DCC-B5F0339EC274}" srcOrd="0" destOrd="0" presId="urn:microsoft.com/office/officeart/2005/8/layout/radial4"/>
    <dgm:cxn modelId="{DD3E547D-E602-4CBD-BF9A-BE27DA0D681B}" srcId="{1AF6714D-E4A2-4DB5-B429-6B4B0F0C9253}" destId="{B68E619C-2F15-4CD7-A262-0E6FA0C0B080}" srcOrd="3" destOrd="0" parTransId="{D6A8404B-A837-4861-8834-A7B0DEE9870C}" sibTransId="{0D5D0FFE-1C04-4AE3-9AB4-A710BF780918}"/>
    <dgm:cxn modelId="{CFBC8780-84D0-41CD-952E-AD7DB96EF79B}" type="presOf" srcId="{621A9496-4419-4E02-9492-1799D7C18723}" destId="{4DAB8DD4-E3E9-42AD-B54F-B071C30183D6}" srcOrd="0" destOrd="0" presId="urn:microsoft.com/office/officeart/2005/8/layout/radial4"/>
    <dgm:cxn modelId="{2BBAB88D-0A6F-4D4A-82AD-D448385B39E9}" srcId="{1AF6714D-E4A2-4DB5-B429-6B4B0F0C9253}" destId="{621A9496-4419-4E02-9492-1799D7C18723}" srcOrd="2" destOrd="0" parTransId="{C2195961-F395-4729-A91E-28669A65CAA5}" sibTransId="{A6C19433-5913-45B7-B0D4-CFA476D18677}"/>
    <dgm:cxn modelId="{E05B8A9D-A5E9-4307-A5A5-78499F826BD0}" type="presOf" srcId="{C2195961-F395-4729-A91E-28669A65CAA5}" destId="{9A5621B7-C7EE-4EC6-AE17-0B560D4A7ACE}" srcOrd="0" destOrd="0" presId="urn:microsoft.com/office/officeart/2005/8/layout/radial4"/>
    <dgm:cxn modelId="{172233AF-61B3-4ED8-BE9A-F2743E6D78AA}" srcId="{FACA9D24-3798-40EE-8C43-22BA68AEF3B6}" destId="{1AF6714D-E4A2-4DB5-B429-6B4B0F0C9253}" srcOrd="0" destOrd="0" parTransId="{4393009E-7068-486A-AE6B-F2E0527C6C7D}" sibTransId="{59FB9FD3-02D6-4DFD-B658-9D11BC464A4E}"/>
    <dgm:cxn modelId="{00CC34CC-CF07-4B48-B562-75D4AECA3A6D}" type="presOf" srcId="{D6A8404B-A837-4861-8834-A7B0DEE9870C}" destId="{E97235A3-CDEE-4A3D-86CB-9498E492424C}" srcOrd="0" destOrd="0" presId="urn:microsoft.com/office/officeart/2005/8/layout/radial4"/>
    <dgm:cxn modelId="{CFA229DA-891B-47E0-81FB-7DCA26E343D3}" type="presOf" srcId="{FACA9D24-3798-40EE-8C43-22BA68AEF3B6}" destId="{B8080613-5D08-4988-994C-1D5CBC20C2B2}" srcOrd="0" destOrd="0" presId="urn:microsoft.com/office/officeart/2005/8/layout/radial4"/>
    <dgm:cxn modelId="{CD949EE6-B011-4B94-ADF6-147CD55A447F}" type="presOf" srcId="{1AF6714D-E4A2-4DB5-B429-6B4B0F0C9253}" destId="{183CC582-1AAD-43EF-BB51-67D336CF2BDB}" srcOrd="0" destOrd="0" presId="urn:microsoft.com/office/officeart/2005/8/layout/radial4"/>
    <dgm:cxn modelId="{DB7255F1-FD15-41E0-A5FF-264C4E15EF4F}" type="presOf" srcId="{49731B79-61DD-44D5-997F-4031B39E2374}" destId="{0114F2D9-009A-45DA-BA28-CB8BBDF493B2}" srcOrd="0" destOrd="0" presId="urn:microsoft.com/office/officeart/2005/8/layout/radial4"/>
    <dgm:cxn modelId="{3164EE77-4B05-49BE-9CD4-A4D995894DCE}" type="presParOf" srcId="{B8080613-5D08-4988-994C-1D5CBC20C2B2}" destId="{183CC582-1AAD-43EF-BB51-67D336CF2BDB}" srcOrd="0" destOrd="0" presId="urn:microsoft.com/office/officeart/2005/8/layout/radial4"/>
    <dgm:cxn modelId="{57B27909-FA96-4FA8-A8B6-ECF425A835EA}" type="presParOf" srcId="{B8080613-5D08-4988-994C-1D5CBC20C2B2}" destId="{15DA505D-8F2E-413C-8DCC-B5F0339EC274}" srcOrd="1" destOrd="0" presId="urn:microsoft.com/office/officeart/2005/8/layout/radial4"/>
    <dgm:cxn modelId="{0C3D9984-05C0-4C0F-A850-BD4B866BC696}" type="presParOf" srcId="{B8080613-5D08-4988-994C-1D5CBC20C2B2}" destId="{540EC0AF-0247-449D-A923-075AA8CCBB98}" srcOrd="2" destOrd="0" presId="urn:microsoft.com/office/officeart/2005/8/layout/radial4"/>
    <dgm:cxn modelId="{4CB8B802-AAD5-487B-AD7E-E3DB728CC7AC}" type="presParOf" srcId="{B8080613-5D08-4988-994C-1D5CBC20C2B2}" destId="{0114F2D9-009A-45DA-BA28-CB8BBDF493B2}" srcOrd="3" destOrd="0" presId="urn:microsoft.com/office/officeart/2005/8/layout/radial4"/>
    <dgm:cxn modelId="{AD3DAAE7-639C-412F-ACB9-B24EAF82B812}" type="presParOf" srcId="{B8080613-5D08-4988-994C-1D5CBC20C2B2}" destId="{63BDEB28-8AC2-4360-85B8-53B771DCF1B6}" srcOrd="4" destOrd="0" presId="urn:microsoft.com/office/officeart/2005/8/layout/radial4"/>
    <dgm:cxn modelId="{866A3841-77E8-4AE5-A30F-BDE62FF80958}" type="presParOf" srcId="{B8080613-5D08-4988-994C-1D5CBC20C2B2}" destId="{9A5621B7-C7EE-4EC6-AE17-0B560D4A7ACE}" srcOrd="5" destOrd="0" presId="urn:microsoft.com/office/officeart/2005/8/layout/radial4"/>
    <dgm:cxn modelId="{6D15EACA-A254-4306-B286-65CEA447B38F}" type="presParOf" srcId="{B8080613-5D08-4988-994C-1D5CBC20C2B2}" destId="{4DAB8DD4-E3E9-42AD-B54F-B071C30183D6}" srcOrd="6" destOrd="0" presId="urn:microsoft.com/office/officeart/2005/8/layout/radial4"/>
    <dgm:cxn modelId="{6510CE3A-9F19-4B2A-A008-397FA10CC48B}" type="presParOf" srcId="{B8080613-5D08-4988-994C-1D5CBC20C2B2}" destId="{E97235A3-CDEE-4A3D-86CB-9498E492424C}" srcOrd="7" destOrd="0" presId="urn:microsoft.com/office/officeart/2005/8/layout/radial4"/>
    <dgm:cxn modelId="{93C0AEC4-2E1D-4580-95F7-6EA546C73CFB}" type="presParOf" srcId="{B8080613-5D08-4988-994C-1D5CBC20C2B2}" destId="{1C98A23F-42A5-437A-9A08-83D57D0266CB}" srcOrd="8" destOrd="0" presId="urn:microsoft.com/office/officeart/2005/8/layout/radial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4E56A8-52B8-4DDC-8F3F-B5ED36526BB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6FE74C-14F3-4313-8558-35392223C7F1}">
      <dgm:prSet custT="1"/>
      <dgm:spPr/>
      <dgm:t>
        <a:bodyPr/>
        <a:lstStyle/>
        <a:p>
          <a:pPr>
            <a:lnSpc>
              <a:spcPct val="100000"/>
            </a:lnSpc>
            <a:defRPr b="1"/>
          </a:pPr>
          <a:r>
            <a:rPr lang="en-US" sz="2000" dirty="0"/>
            <a:t>Student Incident (SINC) File, LEAs will report all incidents:</a:t>
          </a:r>
        </a:p>
      </dgm:t>
    </dgm:pt>
    <dgm:pt modelId="{6680BA3A-7171-4F41-9D39-B5B6E841B276}" type="parTrans" cxnId="{A316EEB9-6AB9-4FA9-A46B-E91D678BBE58}">
      <dgm:prSet/>
      <dgm:spPr/>
      <dgm:t>
        <a:bodyPr/>
        <a:lstStyle/>
        <a:p>
          <a:endParaRPr lang="en-US"/>
        </a:p>
      </dgm:t>
    </dgm:pt>
    <dgm:pt modelId="{432DCAAA-ADA1-4286-804A-6B0F8BF996D9}" type="sibTrans" cxnId="{A316EEB9-6AB9-4FA9-A46B-E91D678BBE58}">
      <dgm:prSet/>
      <dgm:spPr/>
      <dgm:t>
        <a:bodyPr/>
        <a:lstStyle/>
        <a:p>
          <a:endParaRPr lang="en-US"/>
        </a:p>
      </dgm:t>
    </dgm:pt>
    <dgm:pt modelId="{D7CCF758-4D41-4F29-963E-8200DB10B16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In which a statutory offense is committed AND</a:t>
          </a:r>
        </a:p>
        <a:p>
          <a:pPr lvl="0" defTabSz="800100">
            <a:lnSpc>
              <a:spcPct val="100000"/>
            </a:lnSpc>
            <a:spcBef>
              <a:spcPct val="0"/>
            </a:spcBef>
            <a:spcAft>
              <a:spcPct val="35000"/>
            </a:spcAft>
          </a:pPr>
          <a:r>
            <a:rPr lang="en-US" sz="1800" dirty="0"/>
            <a:t>Resulting in the use of physical restraint, or seclusion even without a statutory offense</a:t>
          </a:r>
        </a:p>
      </dgm:t>
    </dgm:pt>
    <dgm:pt modelId="{AD36924E-6CA6-46C9-B379-F433B10AB0F5}" type="parTrans" cxnId="{CCFC223E-DBAD-4C5B-B152-D636B1072175}">
      <dgm:prSet/>
      <dgm:spPr/>
      <dgm:t>
        <a:bodyPr/>
        <a:lstStyle/>
        <a:p>
          <a:endParaRPr lang="en-US"/>
        </a:p>
      </dgm:t>
    </dgm:pt>
    <dgm:pt modelId="{22B09A68-AC7E-42C0-A1FC-354C8B097AF7}" type="sibTrans" cxnId="{CCFC223E-DBAD-4C5B-B152-D636B1072175}">
      <dgm:prSet/>
      <dgm:spPr/>
      <dgm:t>
        <a:bodyPr/>
        <a:lstStyle/>
        <a:p>
          <a:endParaRPr lang="en-US"/>
        </a:p>
      </dgm:t>
    </dgm:pt>
    <dgm:pt modelId="{82B96F02-BAF6-4AFF-B374-BB9EDD4C59A1}">
      <dgm:prSet custT="1"/>
      <dgm:spPr/>
      <dgm:t>
        <a:bodyPr/>
        <a:lstStyle/>
        <a:p>
          <a:pPr lvl="0" defTabSz="800100">
            <a:lnSpc>
              <a:spcPct val="100000"/>
            </a:lnSpc>
            <a:spcBef>
              <a:spcPct val="0"/>
            </a:spcBef>
            <a:spcAft>
              <a:spcPct val="35000"/>
            </a:spcAft>
          </a:pPr>
          <a:endParaRPr lang="en-US" sz="1800" dirty="0"/>
        </a:p>
      </dgm:t>
    </dgm:pt>
    <dgm:pt modelId="{DEC72766-8C50-491D-A51E-CF1B0B2EC4DB}" type="parTrans" cxnId="{FF8D9DDD-CEEE-4D73-AED1-5B6A8B5ECD2E}">
      <dgm:prSet/>
      <dgm:spPr/>
      <dgm:t>
        <a:bodyPr/>
        <a:lstStyle/>
        <a:p>
          <a:endParaRPr lang="en-US"/>
        </a:p>
      </dgm:t>
    </dgm:pt>
    <dgm:pt modelId="{D79861DD-DE5A-4D61-B124-1343687C8DD4}" type="sibTrans" cxnId="{FF8D9DDD-CEEE-4D73-AED1-5B6A8B5ECD2E}">
      <dgm:prSet/>
      <dgm:spPr/>
      <dgm:t>
        <a:bodyPr/>
        <a:lstStyle/>
        <a:p>
          <a:endParaRPr lang="en-US"/>
        </a:p>
      </dgm:t>
    </dgm:pt>
    <dgm:pt modelId="{0E23B5AC-0450-460E-A2E6-5F19792BD93A}">
      <dgm:prSet custT="1"/>
      <dgm:spPr/>
      <dgm:t>
        <a:bodyPr/>
        <a:lstStyle/>
        <a:p>
          <a:pPr>
            <a:lnSpc>
              <a:spcPct val="100000"/>
            </a:lnSpc>
            <a:defRPr b="1"/>
          </a:pPr>
          <a:r>
            <a:rPr lang="en-US" sz="1800" dirty="0"/>
            <a:t>Student Incident Results (SIRS) File, LEAs will report all results for each incident</a:t>
          </a:r>
        </a:p>
      </dgm:t>
    </dgm:pt>
    <dgm:pt modelId="{5D556573-23A2-40C9-AD6A-41B032CFD0C4}" type="parTrans" cxnId="{D3830373-D9F5-4C53-81F5-8F70D2E969A4}">
      <dgm:prSet/>
      <dgm:spPr/>
      <dgm:t>
        <a:bodyPr/>
        <a:lstStyle/>
        <a:p>
          <a:endParaRPr lang="en-US"/>
        </a:p>
      </dgm:t>
    </dgm:pt>
    <dgm:pt modelId="{D9E8374E-ED7F-4209-9DBE-F8C4FFB172B1}" type="sibTrans" cxnId="{D3830373-D9F5-4C53-81F5-8F70D2E969A4}">
      <dgm:prSet/>
      <dgm:spPr/>
      <dgm:t>
        <a:bodyPr/>
        <a:lstStyle/>
        <a:p>
          <a:endParaRPr lang="en-US"/>
        </a:p>
      </dgm:t>
    </dgm:pt>
    <dgm:pt modelId="{ADC5DAE3-AB38-4D31-81EB-0622AB3CE299}">
      <dgm:prSet custT="1"/>
      <dgm:spPr/>
      <dgm:t>
        <a:bodyPr/>
        <a:lstStyle/>
        <a:p>
          <a:pPr>
            <a:lnSpc>
              <a:spcPct val="100000"/>
            </a:lnSpc>
          </a:pPr>
          <a:r>
            <a:rPr lang="en-US" sz="1800" dirty="0"/>
            <a:t>Each incident should have at least one corresponding SIRS record for each student who was restrained or secluded, or who committed an offense</a:t>
          </a:r>
        </a:p>
      </dgm:t>
    </dgm:pt>
    <dgm:pt modelId="{6A30C662-667E-4574-A94F-B03093B126E3}" type="parTrans" cxnId="{D6261F5B-38CE-45CC-BE08-50753DEAE462}">
      <dgm:prSet/>
      <dgm:spPr/>
      <dgm:t>
        <a:bodyPr/>
        <a:lstStyle/>
        <a:p>
          <a:endParaRPr lang="en-US"/>
        </a:p>
      </dgm:t>
    </dgm:pt>
    <dgm:pt modelId="{52670D2D-A334-40FB-A8FC-20C9079AFD1A}" type="sibTrans" cxnId="{D6261F5B-38CE-45CC-BE08-50753DEAE462}">
      <dgm:prSet/>
      <dgm:spPr/>
      <dgm:t>
        <a:bodyPr/>
        <a:lstStyle/>
        <a:p>
          <a:endParaRPr lang="en-US"/>
        </a:p>
      </dgm:t>
    </dgm:pt>
    <dgm:pt modelId="{80FADD09-B0EA-45F1-9985-2E8B65BFF626}">
      <dgm:prSet custT="1"/>
      <dgm:spPr/>
      <dgm:t>
        <a:bodyPr/>
        <a:lstStyle/>
        <a:p>
          <a:pPr>
            <a:lnSpc>
              <a:spcPct val="100000"/>
            </a:lnSpc>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gm:t>
    </dgm:pt>
    <dgm:pt modelId="{9F78E0B3-9A0A-4E80-9B7E-3814CA9827B6}" type="parTrans" cxnId="{68300716-F76B-4985-B076-E622ED3A4C90}">
      <dgm:prSet/>
      <dgm:spPr/>
      <dgm:t>
        <a:bodyPr/>
        <a:lstStyle/>
        <a:p>
          <a:endParaRPr lang="en-US"/>
        </a:p>
      </dgm:t>
    </dgm:pt>
    <dgm:pt modelId="{0ECC8C5D-B412-4C29-9B1B-96CDB2B8E471}" type="sibTrans" cxnId="{68300716-F76B-4985-B076-E622ED3A4C90}">
      <dgm:prSet/>
      <dgm:spPr/>
      <dgm:t>
        <a:bodyPr/>
        <a:lstStyle/>
        <a:p>
          <a:endParaRPr lang="en-US"/>
        </a:p>
      </dgm:t>
    </dgm:pt>
    <dgm:pt modelId="{E7DD2B6E-2824-42FF-A869-87A24B63191D}">
      <dgm:prSet custT="1"/>
      <dgm:spPr/>
      <dgm:t>
        <a:bodyPr/>
        <a:lstStyle/>
        <a:p>
          <a:pPr>
            <a:lnSpc>
              <a:spcPct val="100000"/>
            </a:lnSpc>
          </a:pPr>
          <a:r>
            <a:rPr lang="en-US" sz="1800" dirty="0"/>
            <a:t>LEAs are required to report all statutory offenses committed regardless of the result type, e.g. regardless of whether the student was suspended or expelled</a:t>
          </a:r>
        </a:p>
      </dgm:t>
    </dgm:pt>
    <dgm:pt modelId="{EDA9C49A-A45C-418C-A82F-808DBC5F9F98}" type="parTrans" cxnId="{9FF5BA8D-94E4-428A-B37D-3EDB29E37976}">
      <dgm:prSet/>
      <dgm:spPr/>
      <dgm:t>
        <a:bodyPr/>
        <a:lstStyle/>
        <a:p>
          <a:endParaRPr lang="en-US"/>
        </a:p>
      </dgm:t>
    </dgm:pt>
    <dgm:pt modelId="{F3BA741E-191A-46EA-B894-AB4844D397BC}" type="sibTrans" cxnId="{9FF5BA8D-94E4-428A-B37D-3EDB29E37976}">
      <dgm:prSet/>
      <dgm:spPr/>
      <dgm:t>
        <a:bodyPr/>
        <a:lstStyle/>
        <a:p>
          <a:endParaRPr lang="en-US"/>
        </a:p>
      </dgm:t>
    </dgm:pt>
    <dgm:pt modelId="{6F5C39B8-1720-4252-A480-42195514BEDF}" type="pres">
      <dgm:prSet presAssocID="{864E56A8-52B8-4DDC-8F3F-B5ED36526BBE}" presName="root" presStyleCnt="0">
        <dgm:presLayoutVars>
          <dgm:dir/>
          <dgm:resizeHandles val="exact"/>
        </dgm:presLayoutVars>
      </dgm:prSet>
      <dgm:spPr/>
    </dgm:pt>
    <dgm:pt modelId="{0C57461A-9443-4DC5-BAD7-D3044E5ED46C}" type="pres">
      <dgm:prSet presAssocID="{8B6FE74C-14F3-4313-8558-35392223C7F1}" presName="compNode" presStyleCnt="0"/>
      <dgm:spPr/>
    </dgm:pt>
    <dgm:pt modelId="{26BC0BD2-6E6D-4F81-BCC1-932607C6A75E}" type="pres">
      <dgm:prSet presAssocID="{8B6FE74C-14F3-4313-8558-35392223C7F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a:ext>
      </dgm:extLst>
    </dgm:pt>
    <dgm:pt modelId="{8B3FB442-95CD-49D4-BE7D-B6D10AD24F57}" type="pres">
      <dgm:prSet presAssocID="{8B6FE74C-14F3-4313-8558-35392223C7F1}" presName="iconSpace" presStyleCnt="0"/>
      <dgm:spPr/>
    </dgm:pt>
    <dgm:pt modelId="{D48D939E-6305-4C89-A332-77318B952A00}" type="pres">
      <dgm:prSet presAssocID="{8B6FE74C-14F3-4313-8558-35392223C7F1}" presName="parTx" presStyleLbl="revTx" presStyleIdx="0" presStyleCnt="6">
        <dgm:presLayoutVars>
          <dgm:chMax val="0"/>
          <dgm:chPref val="0"/>
        </dgm:presLayoutVars>
      </dgm:prSet>
      <dgm:spPr/>
    </dgm:pt>
    <dgm:pt modelId="{5A431B49-D212-4E5F-AD8E-BF93393B4E49}" type="pres">
      <dgm:prSet presAssocID="{8B6FE74C-14F3-4313-8558-35392223C7F1}" presName="txSpace" presStyleCnt="0"/>
      <dgm:spPr/>
    </dgm:pt>
    <dgm:pt modelId="{0F4043D8-6799-4312-BA29-C75FC54B170C}" type="pres">
      <dgm:prSet presAssocID="{8B6FE74C-14F3-4313-8558-35392223C7F1}" presName="desTx" presStyleLbl="revTx" presStyleIdx="1" presStyleCnt="6">
        <dgm:presLayoutVars/>
      </dgm:prSet>
      <dgm:spPr/>
    </dgm:pt>
    <dgm:pt modelId="{CC634DCA-F757-46A4-BF55-70AEC657F703}" type="pres">
      <dgm:prSet presAssocID="{432DCAAA-ADA1-4286-804A-6B0F8BF996D9}" presName="sibTrans" presStyleCnt="0"/>
      <dgm:spPr/>
    </dgm:pt>
    <dgm:pt modelId="{E86DF8E8-39D9-494F-8025-ACB69365C126}" type="pres">
      <dgm:prSet presAssocID="{0E23B5AC-0450-460E-A2E6-5F19792BD93A}" presName="compNode" presStyleCnt="0"/>
      <dgm:spPr/>
    </dgm:pt>
    <dgm:pt modelId="{654DF98E-1929-4515-A459-54086A795032}" type="pres">
      <dgm:prSet presAssocID="{0E23B5AC-0450-460E-A2E6-5F19792BD93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dge"/>
        </a:ext>
      </dgm:extLst>
    </dgm:pt>
    <dgm:pt modelId="{8236A3E9-B4C3-4D48-A8FE-187A2076662A}" type="pres">
      <dgm:prSet presAssocID="{0E23B5AC-0450-460E-A2E6-5F19792BD93A}" presName="iconSpace" presStyleCnt="0"/>
      <dgm:spPr/>
    </dgm:pt>
    <dgm:pt modelId="{EAF5A125-7322-4DA1-95B7-D4B5898A3EA7}" type="pres">
      <dgm:prSet presAssocID="{0E23B5AC-0450-460E-A2E6-5F19792BD93A}" presName="parTx" presStyleLbl="revTx" presStyleIdx="2" presStyleCnt="6">
        <dgm:presLayoutVars>
          <dgm:chMax val="0"/>
          <dgm:chPref val="0"/>
        </dgm:presLayoutVars>
      </dgm:prSet>
      <dgm:spPr/>
    </dgm:pt>
    <dgm:pt modelId="{38B6B7D0-0C56-4A8B-BB49-9769455D5DD2}" type="pres">
      <dgm:prSet presAssocID="{0E23B5AC-0450-460E-A2E6-5F19792BD93A}" presName="txSpace" presStyleCnt="0"/>
      <dgm:spPr/>
    </dgm:pt>
    <dgm:pt modelId="{D4CAAB95-482B-4B5E-B813-EA24A780E7BA}" type="pres">
      <dgm:prSet presAssocID="{0E23B5AC-0450-460E-A2E6-5F19792BD93A}" presName="desTx" presStyleLbl="revTx" presStyleIdx="3" presStyleCnt="6">
        <dgm:presLayoutVars/>
      </dgm:prSet>
      <dgm:spPr/>
    </dgm:pt>
    <dgm:pt modelId="{09A2CE56-81C1-4C96-9C68-EB1143270252}" type="pres">
      <dgm:prSet presAssocID="{D9E8374E-ED7F-4209-9DBE-F8C4FFB172B1}" presName="sibTrans" presStyleCnt="0"/>
      <dgm:spPr/>
    </dgm:pt>
    <dgm:pt modelId="{3040FAF1-1872-4C35-AEEA-365D2F4CEAD3}" type="pres">
      <dgm:prSet presAssocID="{80FADD09-B0EA-45F1-9985-2E8B65BFF626}" presName="compNode" presStyleCnt="0"/>
      <dgm:spPr/>
    </dgm:pt>
    <dgm:pt modelId="{C77801F6-EBD7-41C4-86ED-08C0BC13C77E}" type="pres">
      <dgm:prSet presAssocID="{80FADD09-B0EA-45F1-9985-2E8B65BFF6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ad face with solid fill"/>
        </a:ext>
      </dgm:extLst>
    </dgm:pt>
    <dgm:pt modelId="{126AA08C-9A01-42E8-BF30-A6D88FB9610B}" type="pres">
      <dgm:prSet presAssocID="{80FADD09-B0EA-45F1-9985-2E8B65BFF626}" presName="iconSpace" presStyleCnt="0"/>
      <dgm:spPr/>
    </dgm:pt>
    <dgm:pt modelId="{18455F20-39DD-4858-AA29-B69B4B9B766C}" type="pres">
      <dgm:prSet presAssocID="{80FADD09-B0EA-45F1-9985-2E8B65BFF626}" presName="parTx" presStyleLbl="revTx" presStyleIdx="4" presStyleCnt="6">
        <dgm:presLayoutVars>
          <dgm:chMax val="0"/>
          <dgm:chPref val="0"/>
        </dgm:presLayoutVars>
      </dgm:prSet>
      <dgm:spPr/>
    </dgm:pt>
    <dgm:pt modelId="{34E06119-332C-4865-AF96-5F21B0980F37}" type="pres">
      <dgm:prSet presAssocID="{80FADD09-B0EA-45F1-9985-2E8B65BFF626}" presName="txSpace" presStyleCnt="0"/>
      <dgm:spPr/>
    </dgm:pt>
    <dgm:pt modelId="{3B5AEEB5-5772-4C1E-87D1-2D68E849FDC1}" type="pres">
      <dgm:prSet presAssocID="{80FADD09-B0EA-45F1-9985-2E8B65BFF626}" presName="desTx" presStyleLbl="revTx" presStyleIdx="5" presStyleCnt="6">
        <dgm:presLayoutVars/>
      </dgm:prSet>
      <dgm:spPr/>
    </dgm:pt>
  </dgm:ptLst>
  <dgm:cxnLst>
    <dgm:cxn modelId="{A7079C0A-5ED6-4503-A8FF-BD17162E91A2}" type="presOf" srcId="{80FADD09-B0EA-45F1-9985-2E8B65BFF626}" destId="{18455F20-39DD-4858-AA29-B69B4B9B766C}" srcOrd="0" destOrd="0" presId="urn:microsoft.com/office/officeart/2018/5/layout/CenteredIconLabelDescriptionList"/>
    <dgm:cxn modelId="{68300716-F76B-4985-B076-E622ED3A4C90}" srcId="{864E56A8-52B8-4DDC-8F3F-B5ED36526BBE}" destId="{80FADD09-B0EA-45F1-9985-2E8B65BFF626}" srcOrd="2" destOrd="0" parTransId="{9F78E0B3-9A0A-4E80-9B7E-3814CA9827B6}" sibTransId="{0ECC8C5D-B412-4C29-9B1B-96CDB2B8E471}"/>
    <dgm:cxn modelId="{CCFC223E-DBAD-4C5B-B152-D636B1072175}" srcId="{8B6FE74C-14F3-4313-8558-35392223C7F1}" destId="{D7CCF758-4D41-4F29-963E-8200DB10B163}" srcOrd="0" destOrd="0" parTransId="{AD36924E-6CA6-46C9-B379-F433B10AB0F5}" sibTransId="{22B09A68-AC7E-42C0-A1FC-354C8B097AF7}"/>
    <dgm:cxn modelId="{D6261F5B-38CE-45CC-BE08-50753DEAE462}" srcId="{0E23B5AC-0450-460E-A2E6-5F19792BD93A}" destId="{ADC5DAE3-AB38-4D31-81EB-0622AB3CE299}" srcOrd="0" destOrd="0" parTransId="{6A30C662-667E-4574-A94F-B03093B126E3}" sibTransId="{52670D2D-A334-40FB-A8FC-20C9079AFD1A}"/>
    <dgm:cxn modelId="{358D6F6D-87D0-444A-A92B-86BDF7BC2C00}" type="presOf" srcId="{0E23B5AC-0450-460E-A2E6-5F19792BD93A}" destId="{EAF5A125-7322-4DA1-95B7-D4B5898A3EA7}" srcOrd="0" destOrd="0" presId="urn:microsoft.com/office/officeart/2018/5/layout/CenteredIconLabelDescriptionList"/>
    <dgm:cxn modelId="{D3830373-D9F5-4C53-81F5-8F70D2E969A4}" srcId="{864E56A8-52B8-4DDC-8F3F-B5ED36526BBE}" destId="{0E23B5AC-0450-460E-A2E6-5F19792BD93A}" srcOrd="1" destOrd="0" parTransId="{5D556573-23A2-40C9-AD6A-41B032CFD0C4}" sibTransId="{D9E8374E-ED7F-4209-9DBE-F8C4FFB172B1}"/>
    <dgm:cxn modelId="{CFFC4373-BF67-42AA-9D4B-D625018650A2}" type="presOf" srcId="{8B6FE74C-14F3-4313-8558-35392223C7F1}" destId="{D48D939E-6305-4C89-A332-77318B952A00}" srcOrd="0" destOrd="0" presId="urn:microsoft.com/office/officeart/2018/5/layout/CenteredIconLabelDescriptionList"/>
    <dgm:cxn modelId="{9FF5BA8D-94E4-428A-B37D-3EDB29E37976}" srcId="{80FADD09-B0EA-45F1-9985-2E8B65BFF626}" destId="{E7DD2B6E-2824-42FF-A869-87A24B63191D}" srcOrd="0" destOrd="0" parTransId="{EDA9C49A-A45C-418C-A82F-808DBC5F9F98}" sibTransId="{F3BA741E-191A-46EA-B894-AB4844D397BC}"/>
    <dgm:cxn modelId="{232C4493-B7EE-49C9-9CC5-7EB59B353695}" type="presOf" srcId="{82B96F02-BAF6-4AFF-B374-BB9EDD4C59A1}" destId="{0F4043D8-6799-4312-BA29-C75FC54B170C}" srcOrd="0" destOrd="1" presId="urn:microsoft.com/office/officeart/2018/5/layout/CenteredIconLabelDescriptionList"/>
    <dgm:cxn modelId="{A316EEB9-6AB9-4FA9-A46B-E91D678BBE58}" srcId="{864E56A8-52B8-4DDC-8F3F-B5ED36526BBE}" destId="{8B6FE74C-14F3-4313-8558-35392223C7F1}" srcOrd="0" destOrd="0" parTransId="{6680BA3A-7171-4F41-9D39-B5B6E841B276}" sibTransId="{432DCAAA-ADA1-4286-804A-6B0F8BF996D9}"/>
    <dgm:cxn modelId="{90829BC0-B8BC-49C0-846A-8F04AA2DED88}" type="presOf" srcId="{E7DD2B6E-2824-42FF-A869-87A24B63191D}" destId="{3B5AEEB5-5772-4C1E-87D1-2D68E849FDC1}" srcOrd="0" destOrd="0" presId="urn:microsoft.com/office/officeart/2018/5/layout/CenteredIconLabelDescriptionList"/>
    <dgm:cxn modelId="{D5EC19C2-0460-4035-BC61-DC095A0A3332}" type="presOf" srcId="{864E56A8-52B8-4DDC-8F3F-B5ED36526BBE}" destId="{6F5C39B8-1720-4252-A480-42195514BEDF}" srcOrd="0" destOrd="0" presId="urn:microsoft.com/office/officeart/2018/5/layout/CenteredIconLabelDescriptionList"/>
    <dgm:cxn modelId="{F32CD3CD-CFF2-4ED2-A1C3-8F29933FEB45}" type="presOf" srcId="{ADC5DAE3-AB38-4D31-81EB-0622AB3CE299}" destId="{D4CAAB95-482B-4B5E-B813-EA24A780E7BA}" srcOrd="0" destOrd="0" presId="urn:microsoft.com/office/officeart/2018/5/layout/CenteredIconLabelDescriptionList"/>
    <dgm:cxn modelId="{FF8D9DDD-CEEE-4D73-AED1-5B6A8B5ECD2E}" srcId="{8B6FE74C-14F3-4313-8558-35392223C7F1}" destId="{82B96F02-BAF6-4AFF-B374-BB9EDD4C59A1}" srcOrd="1" destOrd="0" parTransId="{DEC72766-8C50-491D-A51E-CF1B0B2EC4DB}" sibTransId="{D79861DD-DE5A-4D61-B124-1343687C8DD4}"/>
    <dgm:cxn modelId="{180099DF-6F67-4203-ADF9-F463C64494DC}" type="presOf" srcId="{D7CCF758-4D41-4F29-963E-8200DB10B163}" destId="{0F4043D8-6799-4312-BA29-C75FC54B170C}" srcOrd="0" destOrd="0" presId="urn:microsoft.com/office/officeart/2018/5/layout/CenteredIconLabelDescriptionList"/>
    <dgm:cxn modelId="{136EA4B8-B6E1-4447-B964-F482E83B45FB}" type="presParOf" srcId="{6F5C39B8-1720-4252-A480-42195514BEDF}" destId="{0C57461A-9443-4DC5-BAD7-D3044E5ED46C}" srcOrd="0" destOrd="0" presId="urn:microsoft.com/office/officeart/2018/5/layout/CenteredIconLabelDescriptionList"/>
    <dgm:cxn modelId="{E10AF523-FE5A-4D91-8B56-C2632F462188}" type="presParOf" srcId="{0C57461A-9443-4DC5-BAD7-D3044E5ED46C}" destId="{26BC0BD2-6E6D-4F81-BCC1-932607C6A75E}" srcOrd="0" destOrd="0" presId="urn:microsoft.com/office/officeart/2018/5/layout/CenteredIconLabelDescriptionList"/>
    <dgm:cxn modelId="{B84685C8-58B4-4909-BF71-22EB45B22EA6}" type="presParOf" srcId="{0C57461A-9443-4DC5-BAD7-D3044E5ED46C}" destId="{8B3FB442-95CD-49D4-BE7D-B6D10AD24F57}" srcOrd="1" destOrd="0" presId="urn:microsoft.com/office/officeart/2018/5/layout/CenteredIconLabelDescriptionList"/>
    <dgm:cxn modelId="{972AB542-E65D-486F-9CF0-9E0A0FF3CCF3}" type="presParOf" srcId="{0C57461A-9443-4DC5-BAD7-D3044E5ED46C}" destId="{D48D939E-6305-4C89-A332-77318B952A00}" srcOrd="2" destOrd="0" presId="urn:microsoft.com/office/officeart/2018/5/layout/CenteredIconLabelDescriptionList"/>
    <dgm:cxn modelId="{D4AD5261-B856-4ACD-B6C0-476D79995F7D}" type="presParOf" srcId="{0C57461A-9443-4DC5-BAD7-D3044E5ED46C}" destId="{5A431B49-D212-4E5F-AD8E-BF93393B4E49}" srcOrd="3" destOrd="0" presId="urn:microsoft.com/office/officeart/2018/5/layout/CenteredIconLabelDescriptionList"/>
    <dgm:cxn modelId="{AF9EFF3C-5D9A-4D6F-8467-92BB565A8438}" type="presParOf" srcId="{0C57461A-9443-4DC5-BAD7-D3044E5ED46C}" destId="{0F4043D8-6799-4312-BA29-C75FC54B170C}" srcOrd="4" destOrd="0" presId="urn:microsoft.com/office/officeart/2018/5/layout/CenteredIconLabelDescriptionList"/>
    <dgm:cxn modelId="{E2AE6579-6645-47BC-BA8C-AADA66CDCDE0}" type="presParOf" srcId="{6F5C39B8-1720-4252-A480-42195514BEDF}" destId="{CC634DCA-F757-46A4-BF55-70AEC657F703}" srcOrd="1" destOrd="0" presId="urn:microsoft.com/office/officeart/2018/5/layout/CenteredIconLabelDescriptionList"/>
    <dgm:cxn modelId="{74D517EF-071A-44D6-9FD3-7E663E9C71A5}" type="presParOf" srcId="{6F5C39B8-1720-4252-A480-42195514BEDF}" destId="{E86DF8E8-39D9-494F-8025-ACB69365C126}" srcOrd="2" destOrd="0" presId="urn:microsoft.com/office/officeart/2018/5/layout/CenteredIconLabelDescriptionList"/>
    <dgm:cxn modelId="{6898459E-4A1E-49C6-86DE-377F09474DAC}" type="presParOf" srcId="{E86DF8E8-39D9-494F-8025-ACB69365C126}" destId="{654DF98E-1929-4515-A459-54086A795032}" srcOrd="0" destOrd="0" presId="urn:microsoft.com/office/officeart/2018/5/layout/CenteredIconLabelDescriptionList"/>
    <dgm:cxn modelId="{2F80001C-2706-4AF3-8B1A-80392E5725F6}" type="presParOf" srcId="{E86DF8E8-39D9-494F-8025-ACB69365C126}" destId="{8236A3E9-B4C3-4D48-A8FE-187A2076662A}" srcOrd="1" destOrd="0" presId="urn:microsoft.com/office/officeart/2018/5/layout/CenteredIconLabelDescriptionList"/>
    <dgm:cxn modelId="{1142A2F1-9CE0-4302-B267-F847DFE0403D}" type="presParOf" srcId="{E86DF8E8-39D9-494F-8025-ACB69365C126}" destId="{EAF5A125-7322-4DA1-95B7-D4B5898A3EA7}" srcOrd="2" destOrd="0" presId="urn:microsoft.com/office/officeart/2018/5/layout/CenteredIconLabelDescriptionList"/>
    <dgm:cxn modelId="{176E2C45-31D1-4DAB-97DA-02D072C0432E}" type="presParOf" srcId="{E86DF8E8-39D9-494F-8025-ACB69365C126}" destId="{38B6B7D0-0C56-4A8B-BB49-9769455D5DD2}" srcOrd="3" destOrd="0" presId="urn:microsoft.com/office/officeart/2018/5/layout/CenteredIconLabelDescriptionList"/>
    <dgm:cxn modelId="{3286AE6B-F65C-4DDB-8563-98DB04F3BED4}" type="presParOf" srcId="{E86DF8E8-39D9-494F-8025-ACB69365C126}" destId="{D4CAAB95-482B-4B5E-B813-EA24A780E7BA}" srcOrd="4" destOrd="0" presId="urn:microsoft.com/office/officeart/2018/5/layout/CenteredIconLabelDescriptionList"/>
    <dgm:cxn modelId="{CF884FC0-BF49-4B93-A556-1640E2256ABF}" type="presParOf" srcId="{6F5C39B8-1720-4252-A480-42195514BEDF}" destId="{09A2CE56-81C1-4C96-9C68-EB1143270252}" srcOrd="3" destOrd="0" presId="urn:microsoft.com/office/officeart/2018/5/layout/CenteredIconLabelDescriptionList"/>
    <dgm:cxn modelId="{82F23A31-1462-4644-B7F7-D146F6211CFC}" type="presParOf" srcId="{6F5C39B8-1720-4252-A480-42195514BEDF}" destId="{3040FAF1-1872-4C35-AEEA-365D2F4CEAD3}" srcOrd="4" destOrd="0" presId="urn:microsoft.com/office/officeart/2018/5/layout/CenteredIconLabelDescriptionList"/>
    <dgm:cxn modelId="{987841E7-777A-4788-A1C4-6A7ACE25C02A}" type="presParOf" srcId="{3040FAF1-1872-4C35-AEEA-365D2F4CEAD3}" destId="{C77801F6-EBD7-41C4-86ED-08C0BC13C77E}" srcOrd="0" destOrd="0" presId="urn:microsoft.com/office/officeart/2018/5/layout/CenteredIconLabelDescriptionList"/>
    <dgm:cxn modelId="{38E808EF-F065-4C48-BE07-DE4541C18863}" type="presParOf" srcId="{3040FAF1-1872-4C35-AEEA-365D2F4CEAD3}" destId="{126AA08C-9A01-42E8-BF30-A6D88FB9610B}" srcOrd="1" destOrd="0" presId="urn:microsoft.com/office/officeart/2018/5/layout/CenteredIconLabelDescriptionList"/>
    <dgm:cxn modelId="{CC76563E-8A3B-4977-B764-9A5E1E78190F}" type="presParOf" srcId="{3040FAF1-1872-4C35-AEEA-365D2F4CEAD3}" destId="{18455F20-39DD-4858-AA29-B69B4B9B766C}" srcOrd="2" destOrd="0" presId="urn:microsoft.com/office/officeart/2018/5/layout/CenteredIconLabelDescriptionList"/>
    <dgm:cxn modelId="{78E61B4D-C6E8-4B80-9057-9EC8926A5D19}" type="presParOf" srcId="{3040FAF1-1872-4C35-AEEA-365D2F4CEAD3}" destId="{34E06119-332C-4865-AF96-5F21B0980F37}" srcOrd="3" destOrd="0" presId="urn:microsoft.com/office/officeart/2018/5/layout/CenteredIconLabelDescriptionList"/>
    <dgm:cxn modelId="{C16E1E02-D79E-4188-BC32-BAA61DED4C1F}" type="presParOf" srcId="{3040FAF1-1872-4C35-AEEA-365D2F4CEAD3}" destId="{3B5AEEB5-5772-4C1E-87D1-2D68E849FDC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3240-082D-442F-89B0-F65B60BE6BCA}">
      <dsp:nvSpPr>
        <dsp:cNvPr id="0" name=""/>
        <dsp:cNvSpPr/>
      </dsp:nvSpPr>
      <dsp:spPr>
        <a:xfrm>
          <a:off x="0" y="3724484"/>
          <a:ext cx="6136273" cy="12224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LEAs should refer to:</a:t>
          </a:r>
        </a:p>
      </dsp:txBody>
      <dsp:txXfrm>
        <a:off x="0" y="3724484"/>
        <a:ext cx="6136273" cy="660127"/>
      </dsp:txXfrm>
    </dsp:sp>
    <dsp:sp modelId="{F7BAE688-6DAF-40BD-A679-0F4DCAF6EFFA}">
      <dsp:nvSpPr>
        <dsp:cNvPr id="0" name=""/>
        <dsp:cNvSpPr/>
      </dsp:nvSpPr>
      <dsp:spPr>
        <a:xfrm>
          <a:off x="0" y="4360163"/>
          <a:ext cx="3068136" cy="5623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California Education Code Section 49005.1 for specific definitions of restraint and seclusion</a:t>
          </a:r>
        </a:p>
      </dsp:txBody>
      <dsp:txXfrm>
        <a:off x="0" y="4360163"/>
        <a:ext cx="3068136" cy="562331"/>
      </dsp:txXfrm>
    </dsp:sp>
    <dsp:sp modelId="{3AA36DFF-54F9-46EC-896A-2C9F04515DD5}">
      <dsp:nvSpPr>
        <dsp:cNvPr id="0" name=""/>
        <dsp:cNvSpPr/>
      </dsp:nvSpPr>
      <dsp:spPr>
        <a:xfrm>
          <a:off x="3068136" y="4360163"/>
          <a:ext cx="3068136" cy="5623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Refer to FLASH #159 for a summary of the discipline file restructuring</a:t>
          </a:r>
        </a:p>
      </dsp:txBody>
      <dsp:txXfrm>
        <a:off x="3068136" y="4360163"/>
        <a:ext cx="3068136" cy="562331"/>
      </dsp:txXfrm>
    </dsp:sp>
    <dsp:sp modelId="{9DDA734E-53ED-4FFF-8514-DD9AB500D987}">
      <dsp:nvSpPr>
        <dsp:cNvPr id="0" name=""/>
        <dsp:cNvSpPr/>
      </dsp:nvSpPr>
      <dsp:spPr>
        <a:xfrm rot="10800000">
          <a:off x="0" y="1862679"/>
          <a:ext cx="6136273" cy="1880141"/>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resulting in the use of behavioral restraints and seclusion even if they were not a result of a violation of Education Code Sections 48900 and 48915</a:t>
          </a:r>
        </a:p>
      </dsp:txBody>
      <dsp:txXfrm rot="10800000">
        <a:off x="0" y="1862679"/>
        <a:ext cx="6136273" cy="1221659"/>
      </dsp:txXfrm>
    </dsp:sp>
    <dsp:sp modelId="{7C5DA4D9-019A-4F1D-A726-602325AE1D9E}">
      <dsp:nvSpPr>
        <dsp:cNvPr id="0" name=""/>
        <dsp:cNvSpPr/>
      </dsp:nvSpPr>
      <dsp:spPr>
        <a:xfrm rot="10800000">
          <a:off x="0" y="874"/>
          <a:ext cx="6136273" cy="188014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involving violations of Education Code Sections 48900 and 48915 even if they did not result in suspension or expulsion and;</a:t>
          </a:r>
        </a:p>
      </dsp:txBody>
      <dsp:txXfrm rot="10800000">
        <a:off x="0" y="874"/>
        <a:ext cx="6136273" cy="122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24F0-7D3C-4ABB-9FF2-E4836F2D45EC}">
      <dsp:nvSpPr>
        <dsp:cNvPr id="0" name=""/>
        <dsp:cNvSpPr/>
      </dsp:nvSpPr>
      <dsp:spPr>
        <a:xfrm>
          <a:off x="730620" y="0"/>
          <a:ext cx="4676745" cy="4676745"/>
        </a:xfrm>
        <a:prstGeom prst="ellipse">
          <a:avLst/>
        </a:prstGeom>
        <a:solidFill>
          <a:srgbClr val="FF5050"/>
        </a:solidFill>
        <a:ln w="25400" cap="flat" cmpd="sng" algn="ctr">
          <a:solidFill>
            <a:srgbClr val="FFFFFF">
              <a:hueOff val="0"/>
              <a:satOff val="0"/>
              <a:lumOff val="0"/>
              <a:alphaOff val="0"/>
            </a:srgbClr>
          </a:solidFill>
          <a:prstDash val="solid"/>
          <a:miter lim="800000"/>
        </a:ln>
        <a:effectLst>
          <a:outerShdw blurRad="50800" dist="889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FF"/>
              </a:solidFill>
              <a:latin typeface="Arial"/>
              <a:ea typeface="+mn-ea"/>
              <a:cs typeface="+mn-cs"/>
            </a:rPr>
            <a:t>Incident</a:t>
          </a:r>
        </a:p>
        <a:p>
          <a:pPr marL="0" lvl="0" indent="0" algn="ctr" defTabSz="1600200">
            <a:lnSpc>
              <a:spcPct val="90000"/>
            </a:lnSpc>
            <a:spcBef>
              <a:spcPct val="0"/>
            </a:spcBef>
            <a:spcAft>
              <a:spcPct val="35000"/>
            </a:spcAft>
            <a:buNone/>
          </a:pPr>
          <a:endParaRPr lang="en-US" sz="3600" kern="1200" dirty="0">
            <a:solidFill>
              <a:srgbClr val="FFFFFF"/>
            </a:solidFill>
            <a:latin typeface="Arial"/>
            <a:ea typeface="+mn-ea"/>
            <a:cs typeface="+mn-cs"/>
          </a:endParaRPr>
        </a:p>
      </dsp:txBody>
      <dsp:txXfrm>
        <a:off x="1899806" y="1511633"/>
        <a:ext cx="2338372" cy="165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736915" y="-53486"/>
          <a:ext cx="2277158" cy="2277158"/>
        </a:xfrm>
        <a:prstGeom prst="ellipse">
          <a:avLst/>
        </a:prstGeom>
        <a:solidFill>
          <a:schemeClr val="accent6">
            <a:lumMod val="75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bg1"/>
              </a:solidFill>
              <a:latin typeface="Arial"/>
              <a:ea typeface="+mn-ea"/>
              <a:cs typeface="+mn-cs"/>
            </a:rPr>
            <a:t>Student</a:t>
          </a:r>
        </a:p>
      </dsp:txBody>
      <dsp:txXfrm>
        <a:off x="1594113" y="110393"/>
        <a:ext cx="562762" cy="241529"/>
      </dsp:txXfrm>
    </dsp:sp>
    <dsp:sp modelId="{738F3240-B1D1-4FC6-97A3-58EF869ABF37}">
      <dsp:nvSpPr>
        <dsp:cNvPr id="0" name=""/>
        <dsp:cNvSpPr/>
      </dsp:nvSpPr>
      <dsp:spPr>
        <a:xfrm>
          <a:off x="880789" y="408830"/>
          <a:ext cx="1989410" cy="1921813"/>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FF0000"/>
            </a:solidFill>
            <a:latin typeface="Arial"/>
            <a:ea typeface="+mn-ea"/>
            <a:cs typeface="+mn-cs"/>
          </a:endParaRPr>
        </a:p>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       </a:t>
          </a:r>
          <a:r>
            <a:rPr lang="en-US" sz="900" b="1" kern="1200" dirty="0">
              <a:solidFill>
                <a:srgbClr val="FF0000"/>
              </a:solidFill>
              <a:latin typeface="Arial"/>
              <a:ea typeface="+mn-ea"/>
              <a:cs typeface="+mn-cs"/>
            </a:rPr>
            <a:t>Offense</a:t>
          </a:r>
          <a:endParaRPr lang="en-US" sz="700" b="1" kern="1200" dirty="0">
            <a:solidFill>
              <a:srgbClr val="FF0000"/>
            </a:solidFill>
            <a:latin typeface="Arial"/>
            <a:ea typeface="+mn-ea"/>
            <a:cs typeface="+mn-cs"/>
          </a:endParaRPr>
        </a:p>
      </dsp:txBody>
      <dsp:txXfrm>
        <a:off x="1547728" y="581714"/>
        <a:ext cx="655533" cy="254799"/>
      </dsp:txXfrm>
    </dsp:sp>
    <dsp:sp modelId="{D4A53426-483E-4C46-994E-DBEA9C7844E7}">
      <dsp:nvSpPr>
        <dsp:cNvPr id="0" name=""/>
        <dsp:cNvSpPr/>
      </dsp:nvSpPr>
      <dsp:spPr>
        <a:xfrm>
          <a:off x="1306740" y="1138578"/>
          <a:ext cx="1138579" cy="1138579"/>
        </a:xfrm>
        <a:prstGeom prst="ellipse">
          <a:avLst/>
        </a:prstGeom>
        <a:solidFill>
          <a:schemeClr val="accent6">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2"/>
              </a:solidFill>
              <a:latin typeface="Arial"/>
              <a:ea typeface="+mn-ea"/>
              <a:cs typeface="+mn-cs"/>
            </a:rPr>
            <a:t>Result</a:t>
          </a:r>
        </a:p>
      </dsp:txBody>
      <dsp:txXfrm>
        <a:off x="1473481" y="1423223"/>
        <a:ext cx="805096" cy="569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43784" y="0"/>
          <a:ext cx="2111268" cy="2111268"/>
        </a:xfrm>
        <a:prstGeom prst="ellipse">
          <a:avLst/>
        </a:prstGeom>
        <a:solidFill>
          <a:srgbClr val="7030A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rgbClr val="003366"/>
            </a:solidFill>
            <a:latin typeface="Arial"/>
            <a:ea typeface="+mn-ea"/>
            <a:cs typeface="+mn-cs"/>
          </a:endParaRPr>
        </a:p>
      </dsp:txBody>
      <dsp:txXfrm>
        <a:off x="1490711" y="151941"/>
        <a:ext cx="417412" cy="223934"/>
      </dsp:txXfrm>
    </dsp:sp>
    <dsp:sp modelId="{738F3240-B1D1-4FC6-97A3-58EF869ABF37}">
      <dsp:nvSpPr>
        <dsp:cNvPr id="0" name=""/>
        <dsp:cNvSpPr/>
      </dsp:nvSpPr>
      <dsp:spPr>
        <a:xfrm>
          <a:off x="854910" y="422253"/>
          <a:ext cx="1689014" cy="1689014"/>
        </a:xfrm>
        <a:prstGeom prst="ellipse">
          <a:avLst/>
        </a:prstGeom>
        <a:solidFill>
          <a:srgbClr val="9976C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FFFFFF"/>
            </a:solidFill>
            <a:latin typeface="Arial"/>
            <a:ea typeface="+mn-ea"/>
            <a:cs typeface="+mn-cs"/>
          </a:endParaRPr>
        </a:p>
      </dsp:txBody>
      <dsp:txXfrm>
        <a:off x="1490711" y="568117"/>
        <a:ext cx="417412" cy="214976"/>
      </dsp:txXfrm>
    </dsp:sp>
    <dsp:sp modelId="{B02DC70D-CA8A-48E9-B099-30F7C4A08AEB}">
      <dsp:nvSpPr>
        <dsp:cNvPr id="0" name=""/>
        <dsp:cNvSpPr/>
      </dsp:nvSpPr>
      <dsp:spPr>
        <a:xfrm>
          <a:off x="1066037" y="844507"/>
          <a:ext cx="1266760" cy="1266760"/>
        </a:xfrm>
        <a:prstGeom prst="ellipse">
          <a:avLst/>
        </a:prstGeom>
        <a:solidFill>
          <a:srgbClr val="C8A9F1"/>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C00000"/>
            </a:solidFill>
            <a:latin typeface="Arial"/>
            <a:ea typeface="+mn-ea"/>
            <a:cs typeface="+mn-cs"/>
          </a:endParaRPr>
        </a:p>
      </dsp:txBody>
      <dsp:txXfrm>
        <a:off x="1490711" y="981254"/>
        <a:ext cx="417412" cy="201541"/>
      </dsp:txXfrm>
    </dsp:sp>
    <dsp:sp modelId="{7DE44E11-F2B2-4CA1-93AA-447D3F53C5D4}">
      <dsp:nvSpPr>
        <dsp:cNvPr id="0" name=""/>
        <dsp:cNvSpPr/>
      </dsp:nvSpPr>
      <dsp:spPr>
        <a:xfrm>
          <a:off x="1277164" y="1266760"/>
          <a:ext cx="844507" cy="844507"/>
        </a:xfrm>
        <a:prstGeom prst="ellipse">
          <a:avLst/>
        </a:prstGeom>
        <a:solidFill>
          <a:srgbClr val="CCCCFF"/>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2"/>
            </a:solidFill>
            <a:latin typeface="Arial"/>
            <a:ea typeface="+mn-ea"/>
            <a:cs typeface="+mn-cs"/>
          </a:endParaRPr>
        </a:p>
      </dsp:txBody>
      <dsp:txXfrm>
        <a:off x="1400839" y="1477887"/>
        <a:ext cx="597156" cy="42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802011" y="0"/>
          <a:ext cx="1996386" cy="1996386"/>
        </a:xfrm>
        <a:prstGeom prst="ellipse">
          <a:avLst/>
        </a:prstGeom>
        <a:solidFill>
          <a:srgbClr val="FF990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b="1" kern="1200" dirty="0">
            <a:solidFill>
              <a:srgbClr val="003366"/>
            </a:solidFill>
            <a:latin typeface="Arial"/>
            <a:ea typeface="+mn-ea"/>
            <a:cs typeface="+mn-cs"/>
          </a:endParaRPr>
        </a:p>
      </dsp:txBody>
      <dsp:txXfrm>
        <a:off x="1602854" y="143673"/>
        <a:ext cx="394699" cy="211749"/>
      </dsp:txXfrm>
    </dsp:sp>
    <dsp:sp modelId="{738F3240-B1D1-4FC6-97A3-58EF869ABF37}">
      <dsp:nvSpPr>
        <dsp:cNvPr id="0" name=""/>
        <dsp:cNvSpPr/>
      </dsp:nvSpPr>
      <dsp:spPr>
        <a:xfrm>
          <a:off x="1001649" y="399277"/>
          <a:ext cx="1597108" cy="1597108"/>
        </a:xfrm>
        <a:prstGeom prst="ellipse">
          <a:avLst/>
        </a:prstGeom>
        <a:solidFill>
          <a:srgbClr val="FFC0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rgbClr val="FF0000"/>
            </a:solidFill>
            <a:latin typeface="Arial"/>
            <a:ea typeface="+mn-ea"/>
            <a:cs typeface="+mn-cs"/>
          </a:endParaRPr>
        </a:p>
      </dsp:txBody>
      <dsp:txXfrm>
        <a:off x="1602854" y="537203"/>
        <a:ext cx="394699" cy="203279"/>
      </dsp:txXfrm>
    </dsp:sp>
    <dsp:sp modelId="{42C9B6C1-07C9-45DB-9E17-DC36414A4587}">
      <dsp:nvSpPr>
        <dsp:cNvPr id="0" name=""/>
        <dsp:cNvSpPr/>
      </dsp:nvSpPr>
      <dsp:spPr>
        <a:xfrm>
          <a:off x="1201288" y="798554"/>
          <a:ext cx="1197831" cy="1197831"/>
        </a:xfrm>
        <a:prstGeom prst="ellipse">
          <a:avLst/>
        </a:prstGeom>
        <a:solidFill>
          <a:schemeClr val="accent4">
            <a:lumMod val="60000"/>
            <a:lumOff val="4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21109" y="888391"/>
        <a:ext cx="558189" cy="269512"/>
      </dsp:txXfrm>
    </dsp:sp>
    <dsp:sp modelId="{D676FEF6-EBCA-47D5-8A47-55D0AB732A4C}">
      <dsp:nvSpPr>
        <dsp:cNvPr id="0" name=""/>
        <dsp:cNvSpPr/>
      </dsp:nvSpPr>
      <dsp:spPr>
        <a:xfrm>
          <a:off x="1400926" y="1197831"/>
          <a:ext cx="798554" cy="798554"/>
        </a:xfrm>
        <a:prstGeom prst="ellipse">
          <a:avLst/>
        </a:prstGeom>
        <a:solidFill>
          <a:schemeClr val="accent4">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17872" y="1397470"/>
        <a:ext cx="564663" cy="399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98330" y="0"/>
          <a:ext cx="2718487" cy="2559033"/>
        </a:xfrm>
        <a:prstGeom prst="ellipse">
          <a:avLst/>
        </a:prstGeom>
        <a:solidFill>
          <a:srgbClr val="0060C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chemeClr val="bg1"/>
              </a:solidFill>
              <a:latin typeface="Arial"/>
              <a:ea typeface="+mn-ea"/>
              <a:cs typeface="+mn-cs"/>
            </a:rPr>
            <a:t>Student</a:t>
          </a:r>
        </a:p>
      </dsp:txBody>
      <dsp:txXfrm>
        <a:off x="1788841" y="184165"/>
        <a:ext cx="537465" cy="271427"/>
      </dsp:txXfrm>
    </dsp:sp>
    <dsp:sp modelId="{738F3240-B1D1-4FC6-97A3-58EF869ABF37}">
      <dsp:nvSpPr>
        <dsp:cNvPr id="0" name=""/>
        <dsp:cNvSpPr/>
      </dsp:nvSpPr>
      <dsp:spPr>
        <a:xfrm>
          <a:off x="1033960" y="511806"/>
          <a:ext cx="2047227" cy="2047227"/>
        </a:xfrm>
        <a:prstGeom prst="ellipse">
          <a:avLst/>
        </a:prstGeom>
        <a:solidFill>
          <a:srgbClr val="0A85FF"/>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Arial"/>
              <a:ea typeface="+mn-ea"/>
              <a:cs typeface="+mn-cs"/>
            </a:rPr>
            <a:t>Results</a:t>
          </a:r>
        </a:p>
      </dsp:txBody>
      <dsp:txXfrm>
        <a:off x="1699821" y="634640"/>
        <a:ext cx="715505" cy="368500"/>
      </dsp:txXfrm>
    </dsp:sp>
    <dsp:sp modelId="{B02DC70D-CA8A-48E9-B099-30F7C4A08AEB}">
      <dsp:nvSpPr>
        <dsp:cNvPr id="0" name=""/>
        <dsp:cNvSpPr/>
      </dsp:nvSpPr>
      <dsp:spPr>
        <a:xfrm>
          <a:off x="1289863" y="1023613"/>
          <a:ext cx="1535420" cy="1535420"/>
        </a:xfrm>
        <a:prstGeom prst="ellipse">
          <a:avLst/>
        </a:prstGeom>
        <a:solidFill>
          <a:srgbClr val="003366">
            <a:lumMod val="40000"/>
            <a:lumOff val="6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latin typeface="Arial"/>
              <a:ea typeface="+mn-ea"/>
              <a:cs typeface="+mn-cs"/>
            </a:rPr>
            <a:t>Offense 2</a:t>
          </a:r>
        </a:p>
      </dsp:txBody>
      <dsp:txXfrm>
        <a:off x="1699821" y="1138770"/>
        <a:ext cx="715505" cy="345469"/>
      </dsp:txXfrm>
    </dsp:sp>
    <dsp:sp modelId="{04E8E93F-AA2C-4F38-A27E-6216DBCF99D5}">
      <dsp:nvSpPr>
        <dsp:cNvPr id="0" name=""/>
        <dsp:cNvSpPr/>
      </dsp:nvSpPr>
      <dsp:spPr>
        <a:xfrm>
          <a:off x="1545767" y="1535420"/>
          <a:ext cx="1023613" cy="1023613"/>
        </a:xfrm>
        <a:prstGeom prst="ellipse">
          <a:avLst/>
        </a:prstGeom>
        <a:solidFill>
          <a:srgbClr val="002A56">
            <a:lumMod val="10000"/>
            <a:lumOff val="9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Offense 1</a:t>
          </a:r>
        </a:p>
      </dsp:txBody>
      <dsp:txXfrm>
        <a:off x="1695671" y="1791323"/>
        <a:ext cx="723804" cy="511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2095463" y="188241"/>
          <a:ext cx="1791487" cy="1798328"/>
        </a:xfrm>
        <a:prstGeom prst="ellipse">
          <a:avLst/>
        </a:prstGeom>
        <a:solidFill>
          <a:srgbClr val="FF9900"/>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003366"/>
            </a:solidFill>
            <a:latin typeface="Arial"/>
            <a:ea typeface="+mn-ea"/>
            <a:cs typeface="+mn-cs"/>
          </a:endParaRPr>
        </a:p>
      </dsp:txBody>
      <dsp:txXfrm>
        <a:off x="2658679" y="367887"/>
        <a:ext cx="665056" cy="216173"/>
      </dsp:txXfrm>
    </dsp:sp>
    <dsp:sp modelId="{6047DB19-18B5-417C-85FF-CA6A9ECF84E0}">
      <dsp:nvSpPr>
        <dsp:cNvPr id="0" name=""/>
        <dsp:cNvSpPr/>
      </dsp:nvSpPr>
      <dsp:spPr>
        <a:xfrm>
          <a:off x="2338473" y="790433"/>
          <a:ext cx="1357292" cy="1209652"/>
        </a:xfrm>
        <a:prstGeom prst="ellipse">
          <a:avLst/>
        </a:prstGeom>
        <a:solidFill>
          <a:schemeClr val="accent4">
            <a:lumMod val="20000"/>
            <a:lumOff val="80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366"/>
              </a:solidFill>
              <a:latin typeface="Arial"/>
              <a:ea typeface="+mn-ea"/>
              <a:cs typeface="+mn-cs"/>
            </a:rPr>
            <a:t>Result</a:t>
          </a:r>
        </a:p>
      </dsp:txBody>
      <dsp:txXfrm>
        <a:off x="2537244" y="1092847"/>
        <a:ext cx="959750" cy="60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C582-1AAD-43EF-BB51-67D336CF2BDB}">
      <dsp:nvSpPr>
        <dsp:cNvPr id="0" name=""/>
        <dsp:cNvSpPr/>
      </dsp:nvSpPr>
      <dsp:spPr>
        <a:xfrm>
          <a:off x="2879804" y="2609731"/>
          <a:ext cx="2130266" cy="2130266"/>
        </a:xfrm>
        <a:prstGeom prst="ellipse">
          <a:avLst/>
        </a:prstGeom>
        <a:solidFill>
          <a:srgbClr val="FF505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Incident</a:t>
          </a:r>
        </a:p>
      </dsp:txBody>
      <dsp:txXfrm>
        <a:off x="3191774" y="2921701"/>
        <a:ext cx="1506326" cy="1506326"/>
      </dsp:txXfrm>
    </dsp:sp>
    <dsp:sp modelId="{15DA505D-8F2E-413C-8DCC-B5F0339EC274}">
      <dsp:nvSpPr>
        <dsp:cNvPr id="0" name=""/>
        <dsp:cNvSpPr/>
      </dsp:nvSpPr>
      <dsp:spPr>
        <a:xfrm rot="11700000">
          <a:off x="981484"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540EC0AF-0247-449D-A923-075AA8CCBB98}">
      <dsp:nvSpPr>
        <dsp:cNvPr id="0" name=""/>
        <dsp:cNvSpPr/>
      </dsp:nvSpPr>
      <dsp:spPr>
        <a:xfrm>
          <a:off x="1325"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Incident date</a:t>
          </a:r>
        </a:p>
      </dsp:txBody>
      <dsp:txXfrm>
        <a:off x="48744" y="2127225"/>
        <a:ext cx="1928915" cy="1524164"/>
      </dsp:txXfrm>
    </dsp:sp>
    <dsp:sp modelId="{0114F2D9-009A-45DA-BA28-CB8BBDF493B2}">
      <dsp:nvSpPr>
        <dsp:cNvPr id="0" name=""/>
        <dsp:cNvSpPr/>
      </dsp:nvSpPr>
      <dsp:spPr>
        <a:xfrm rot="14700000">
          <a:off x="2124777" y="1464139"/>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63BDEB28-8AC2-4360-85B8-53B771DCF1B6}">
      <dsp:nvSpPr>
        <dsp:cNvPr id="0" name=""/>
        <dsp:cNvSpPr/>
      </dsp:nvSpPr>
      <dsp:spPr>
        <a:xfrm>
          <a:off x="1650348"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Students involved</a:t>
          </a:r>
        </a:p>
      </dsp:txBody>
      <dsp:txXfrm>
        <a:off x="1697767" y="161996"/>
        <a:ext cx="1928915" cy="1524164"/>
      </dsp:txXfrm>
    </dsp:sp>
    <dsp:sp modelId="{9A5621B7-C7EE-4EC6-AE17-0B560D4A7ACE}">
      <dsp:nvSpPr>
        <dsp:cNvPr id="0" name=""/>
        <dsp:cNvSpPr/>
      </dsp:nvSpPr>
      <dsp:spPr>
        <a:xfrm rot="17700000">
          <a:off x="3903426" y="1464139"/>
          <a:ext cx="1861672" cy="6071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B8DD4-E3E9-42AD-B54F-B071C30183D6}">
      <dsp:nvSpPr>
        <dsp:cNvPr id="0" name=""/>
        <dsp:cNvSpPr/>
      </dsp:nvSpPr>
      <dsp:spPr>
        <a:xfrm>
          <a:off x="4215774"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Student Offense</a:t>
          </a:r>
        </a:p>
        <a:p>
          <a:pPr marL="171450" lvl="1" indent="-171450" algn="l" defTabSz="755650">
            <a:lnSpc>
              <a:spcPct val="90000"/>
            </a:lnSpc>
            <a:spcBef>
              <a:spcPct val="0"/>
            </a:spcBef>
            <a:spcAft>
              <a:spcPct val="15000"/>
            </a:spcAft>
            <a:buChar char="•"/>
          </a:pPr>
          <a:r>
            <a:rPr lang="en-US" sz="1700" kern="1200" dirty="0"/>
            <a:t>E.C. 48900 or 48915 if applicable</a:t>
          </a:r>
        </a:p>
      </dsp:txBody>
      <dsp:txXfrm>
        <a:off x="4263193" y="161996"/>
        <a:ext cx="1928915" cy="1524164"/>
      </dsp:txXfrm>
    </dsp:sp>
    <dsp:sp modelId="{E97235A3-CDEE-4A3D-86CB-9498E492424C}">
      <dsp:nvSpPr>
        <dsp:cNvPr id="0" name=""/>
        <dsp:cNvSpPr/>
      </dsp:nvSpPr>
      <dsp:spPr>
        <a:xfrm rot="20700000">
          <a:off x="5046719"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1C98A23F-42A5-437A-9A08-83D57D0266CB}">
      <dsp:nvSpPr>
        <dsp:cNvPr id="0" name=""/>
        <dsp:cNvSpPr/>
      </dsp:nvSpPr>
      <dsp:spPr>
        <a:xfrm>
          <a:off x="5864797"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Incident Results</a:t>
          </a:r>
        </a:p>
        <a:p>
          <a:pPr marL="171450" lvl="1" indent="-171450" algn="l" defTabSz="755650">
            <a:lnSpc>
              <a:spcPct val="90000"/>
            </a:lnSpc>
            <a:spcBef>
              <a:spcPct val="0"/>
            </a:spcBef>
            <a:spcAft>
              <a:spcPct val="15000"/>
            </a:spcAft>
            <a:buChar char="•"/>
          </a:pPr>
          <a:r>
            <a:rPr lang="en-US" sz="1700" kern="1200" dirty="0"/>
            <a:t>Suspension, expulsion, restraint, seclusion, etc.</a:t>
          </a:r>
        </a:p>
      </dsp:txBody>
      <dsp:txXfrm>
        <a:off x="5912216" y="2127225"/>
        <a:ext cx="1928915" cy="1524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0BD2-6E6D-4F81-BCC1-932607C6A75E}">
      <dsp:nvSpPr>
        <dsp:cNvPr id="0" name=""/>
        <dsp:cNvSpPr/>
      </dsp:nvSpPr>
      <dsp:spPr>
        <a:xfrm>
          <a:off x="1126213" y="716240"/>
          <a:ext cx="1207828" cy="12078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D939E-6305-4C89-A332-77318B952A00}">
      <dsp:nvSpPr>
        <dsp:cNvPr id="0" name=""/>
        <dsp:cNvSpPr/>
      </dsp:nvSpPr>
      <dsp:spPr>
        <a:xfrm>
          <a:off x="4658"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Student Incident (SINC) File, LEAs will report all incidents:</a:t>
          </a:r>
        </a:p>
      </dsp:txBody>
      <dsp:txXfrm>
        <a:off x="4658" y="2099591"/>
        <a:ext cx="3450937" cy="840960"/>
      </dsp:txXfrm>
    </dsp:sp>
    <dsp:sp modelId="{0F4043D8-6799-4312-BA29-C75FC54B170C}">
      <dsp:nvSpPr>
        <dsp:cNvPr id="0" name=""/>
        <dsp:cNvSpPr/>
      </dsp:nvSpPr>
      <dsp:spPr>
        <a:xfrm>
          <a:off x="4658"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In which a statutory offense is committed AND</a:t>
          </a:r>
        </a:p>
        <a:p>
          <a:pPr lvl="0" algn="ctr" defTabSz="800100">
            <a:lnSpc>
              <a:spcPct val="100000"/>
            </a:lnSpc>
            <a:spcBef>
              <a:spcPct val="0"/>
            </a:spcBef>
            <a:spcAft>
              <a:spcPct val="35000"/>
            </a:spcAft>
            <a:buNone/>
          </a:pPr>
          <a:r>
            <a:rPr lang="en-US" sz="1800" kern="1200" dirty="0"/>
            <a:t>Resulting in the use of physical restraint, or seclusion even without a statutory offense</a:t>
          </a:r>
        </a:p>
        <a:p>
          <a:pPr marL="0" lvl="0" indent="0" algn="ctr" defTabSz="800100">
            <a:lnSpc>
              <a:spcPct val="100000"/>
            </a:lnSpc>
            <a:spcBef>
              <a:spcPct val="0"/>
            </a:spcBef>
            <a:spcAft>
              <a:spcPct val="35000"/>
            </a:spcAft>
            <a:buNone/>
          </a:pPr>
          <a:endParaRPr lang="en-US" sz="1800" kern="1200" dirty="0"/>
        </a:p>
      </dsp:txBody>
      <dsp:txXfrm>
        <a:off x="4658" y="3022189"/>
        <a:ext cx="3450937" cy="1775961"/>
      </dsp:txXfrm>
    </dsp:sp>
    <dsp:sp modelId="{654DF98E-1929-4515-A459-54086A795032}">
      <dsp:nvSpPr>
        <dsp:cNvPr id="0" name=""/>
        <dsp:cNvSpPr/>
      </dsp:nvSpPr>
      <dsp:spPr>
        <a:xfrm>
          <a:off x="5181064" y="716240"/>
          <a:ext cx="1207828" cy="12078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5A125-7322-4DA1-95B7-D4B5898A3EA7}">
      <dsp:nvSpPr>
        <dsp:cNvPr id="0" name=""/>
        <dsp:cNvSpPr/>
      </dsp:nvSpPr>
      <dsp:spPr>
        <a:xfrm>
          <a:off x="4059510"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Student Incident Results (SIRS) File, LEAs will report all results for each incident</a:t>
          </a:r>
        </a:p>
      </dsp:txBody>
      <dsp:txXfrm>
        <a:off x="4059510" y="2099591"/>
        <a:ext cx="3450937" cy="840960"/>
      </dsp:txXfrm>
    </dsp:sp>
    <dsp:sp modelId="{D4CAAB95-482B-4B5E-B813-EA24A780E7BA}">
      <dsp:nvSpPr>
        <dsp:cNvPr id="0" name=""/>
        <dsp:cNvSpPr/>
      </dsp:nvSpPr>
      <dsp:spPr>
        <a:xfrm>
          <a:off x="4059510"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Each incident should have at least one corresponding SIRS record for each student who was restrained or secluded, or who committed an offense</a:t>
          </a:r>
        </a:p>
      </dsp:txBody>
      <dsp:txXfrm>
        <a:off x="4059510" y="3022189"/>
        <a:ext cx="3450937" cy="1775961"/>
      </dsp:txXfrm>
    </dsp:sp>
    <dsp:sp modelId="{C77801F6-EBD7-41C4-86ED-08C0BC13C77E}">
      <dsp:nvSpPr>
        <dsp:cNvPr id="0" name=""/>
        <dsp:cNvSpPr/>
      </dsp:nvSpPr>
      <dsp:spPr>
        <a:xfrm>
          <a:off x="9235916" y="716240"/>
          <a:ext cx="1207828" cy="1207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455F20-39DD-4858-AA29-B69B4B9B766C}">
      <dsp:nvSpPr>
        <dsp:cNvPr id="0" name=""/>
        <dsp:cNvSpPr/>
      </dsp:nvSpPr>
      <dsp:spPr>
        <a:xfrm>
          <a:off x="8114361"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sp:txBody>
      <dsp:txXfrm>
        <a:off x="8114361" y="2099591"/>
        <a:ext cx="3450937" cy="840960"/>
      </dsp:txXfrm>
    </dsp:sp>
    <dsp:sp modelId="{3B5AEEB5-5772-4C1E-87D1-2D68E849FDC1}">
      <dsp:nvSpPr>
        <dsp:cNvPr id="0" name=""/>
        <dsp:cNvSpPr/>
      </dsp:nvSpPr>
      <dsp:spPr>
        <a:xfrm>
          <a:off x="8114361"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LEAs are required to report all statutory offenses committed regardless of the result type, e.g. regardless of whether the student was suspended or expelled</a:t>
          </a:r>
        </a:p>
      </dsp:txBody>
      <dsp:txXfrm>
        <a:off x="8114361" y="3022189"/>
        <a:ext cx="3450937" cy="1775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BD27-A4C3-4D61-ADC1-67210CBE1C96}"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534BA-537A-4404-9B22-9B5131536C12}" type="slidenum">
              <a:rPr lang="en-US" smtClean="0"/>
              <a:t>‹#›</a:t>
            </a:fld>
            <a:endParaRPr lang="en-US"/>
          </a:p>
        </p:txBody>
      </p:sp>
    </p:spTree>
    <p:extLst>
      <p:ext uri="{BB962C8B-B14F-4D97-AF65-F5344CB8AC3E}">
        <p14:creationId xmlns:p14="http://schemas.microsoft.com/office/powerpoint/2010/main" val="4606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3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LEAs must have policies and procedures in place to identify, document, and report incidents involving restraint and seclusion for students with disabilities. However, because these data will be collected for all students, it is imperative that LEAs ensure that all staff are appropriately trained. It is also important for site administrators to be actively involved in ensuring that policies and procedures are followed and that CALPADS Administrators are not having to determine what constitutes incidents Involving statutory offenses or those of restraint and seclusion that must be reported as described in AB 2657.</a:t>
            </a:r>
          </a:p>
          <a:p>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6</a:t>
            </a:fld>
            <a:endParaRPr lang="en-US"/>
          </a:p>
        </p:txBody>
      </p:sp>
    </p:spTree>
    <p:extLst>
      <p:ext uri="{BB962C8B-B14F-4D97-AF65-F5344CB8AC3E}">
        <p14:creationId xmlns:p14="http://schemas.microsoft.com/office/powerpoint/2010/main" val="683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can be reported any number of ways, with multiple students, multiple offenses. Conversely an incident may consist of a single student with no offense.</a:t>
            </a:r>
          </a:p>
          <a:p>
            <a:r>
              <a:rPr lang="en-US" dirty="0"/>
              <a:t>Scenarios:</a:t>
            </a:r>
          </a:p>
          <a:p>
            <a:pPr marL="228600" indent="-228600">
              <a:buFont typeface="+mj-lt"/>
              <a:buAutoNum type="arabicPeriod"/>
            </a:pPr>
            <a:r>
              <a:rPr lang="en-US" dirty="0"/>
              <a:t>A single student incident where the student committed multiple offensives.</a:t>
            </a:r>
          </a:p>
          <a:p>
            <a:pPr marL="228600" indent="-228600">
              <a:buFont typeface="+mj-lt"/>
              <a:buAutoNum type="arabicPeriod"/>
            </a:pPr>
            <a:r>
              <a:rPr lang="en-US" dirty="0"/>
              <a:t>A single student incident where no offenses (violation of ed code 48915 0r 48900) was committed.</a:t>
            </a:r>
          </a:p>
          <a:p>
            <a:pPr marL="228600" indent="-228600">
              <a:buFont typeface="+mj-lt"/>
              <a:buAutoNum type="arabicPeriod"/>
            </a:pPr>
            <a:r>
              <a:rPr lang="en-US" dirty="0"/>
              <a:t>A single student incident with a single offense.</a:t>
            </a:r>
          </a:p>
          <a:p>
            <a:pPr marL="228600" indent="-228600">
              <a:buFont typeface="+mj-lt"/>
              <a:buAutoNum type="arabicPeriod"/>
            </a:pPr>
            <a:r>
              <a:rPr lang="en-US" dirty="0"/>
              <a:t>A multiple student incident, with multiple offense committed.</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8</a:t>
            </a:fld>
            <a:endParaRPr lang="en-US"/>
          </a:p>
        </p:txBody>
      </p:sp>
    </p:spTree>
    <p:extLst>
      <p:ext uri="{BB962C8B-B14F-4D97-AF65-F5344CB8AC3E}">
        <p14:creationId xmlns:p14="http://schemas.microsoft.com/office/powerpoint/2010/main" val="17426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requirements required discipline data to be reported at the Incident level.</a:t>
            </a:r>
          </a:p>
          <a:p>
            <a:pPr algn="l"/>
            <a:endParaRPr lang="en-US" dirty="0"/>
          </a:p>
          <a:p>
            <a:pPr algn="l"/>
            <a:r>
              <a:rPr lang="en-US" dirty="0">
                <a:solidFill>
                  <a:srgbClr val="FF0000"/>
                </a:solidFill>
              </a:rPr>
              <a:t>Incident</a:t>
            </a:r>
            <a:r>
              <a:rPr lang="en-US" dirty="0"/>
              <a:t>: The event that occurred (food fight, fight etc.)</a:t>
            </a:r>
          </a:p>
          <a:p>
            <a:pPr algn="l"/>
            <a:r>
              <a:rPr lang="en-US" dirty="0"/>
              <a:t>Offense: The infringement or violation of Ed code the student committed within the Incident</a:t>
            </a:r>
          </a:p>
        </p:txBody>
      </p:sp>
      <p:sp>
        <p:nvSpPr>
          <p:cNvPr id="4" name="Slide Number Placeholder 3"/>
          <p:cNvSpPr>
            <a:spLocks noGrp="1"/>
          </p:cNvSpPr>
          <p:nvPr>
            <p:ph type="sldNum" sz="quarter" idx="5"/>
          </p:nvPr>
        </p:nvSpPr>
        <p:spPr/>
        <p:txBody>
          <a:bodyPr/>
          <a:lstStyle/>
          <a:p>
            <a:fld id="{80F534BA-537A-4404-9B22-9B5131536C12}" type="slidenum">
              <a:rPr lang="en-US" smtClean="0"/>
              <a:t>9</a:t>
            </a:fld>
            <a:endParaRPr lang="en-US"/>
          </a:p>
        </p:txBody>
      </p:sp>
    </p:spTree>
    <p:extLst>
      <p:ext uri="{BB962C8B-B14F-4D97-AF65-F5344CB8AC3E}">
        <p14:creationId xmlns:p14="http://schemas.microsoft.com/office/powerpoint/2010/main" val="237111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CALPADS user manual features links to the Batch file template in CALPADS in the help menu. </a:t>
            </a:r>
          </a:p>
        </p:txBody>
      </p:sp>
      <p:sp>
        <p:nvSpPr>
          <p:cNvPr id="4" name="Slide Number Placeholder 3"/>
          <p:cNvSpPr>
            <a:spLocks noGrp="1"/>
          </p:cNvSpPr>
          <p:nvPr>
            <p:ph type="sldNum" sz="quarter" idx="5"/>
          </p:nvPr>
        </p:nvSpPr>
        <p:spPr/>
        <p:txBody>
          <a:bodyPr/>
          <a:lstStyle/>
          <a:p>
            <a:fld id="{D807BFE6-BEA3-46E2-A42F-8FAA901B1FF1}" type="slidenum">
              <a:rPr lang="en-US" smtClean="0"/>
              <a:t>19</a:t>
            </a:fld>
            <a:endParaRPr lang="en-US" dirty="0"/>
          </a:p>
        </p:txBody>
      </p:sp>
    </p:spTree>
    <p:extLst>
      <p:ext uri="{BB962C8B-B14F-4D97-AF65-F5344CB8AC3E}">
        <p14:creationId xmlns:p14="http://schemas.microsoft.com/office/powerpoint/2010/main" val="154773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25</a:t>
            </a:fld>
            <a:endParaRPr lang="en-US" noProof="0"/>
          </a:p>
        </p:txBody>
      </p:sp>
    </p:spTree>
    <p:extLst>
      <p:ext uri="{BB962C8B-B14F-4D97-AF65-F5344CB8AC3E}">
        <p14:creationId xmlns:p14="http://schemas.microsoft.com/office/powerpoint/2010/main" val="72535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26</a:t>
            </a:fld>
            <a:endParaRPr lang="en-US" noProof="0"/>
          </a:p>
        </p:txBody>
      </p:sp>
    </p:spTree>
    <p:extLst>
      <p:ext uri="{BB962C8B-B14F-4D97-AF65-F5344CB8AC3E}">
        <p14:creationId xmlns:p14="http://schemas.microsoft.com/office/powerpoint/2010/main" val="423420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27</a:t>
            </a:fld>
            <a:endParaRPr lang="en-US" noProof="0"/>
          </a:p>
        </p:txBody>
      </p:sp>
    </p:spTree>
    <p:extLst>
      <p:ext uri="{BB962C8B-B14F-4D97-AF65-F5344CB8AC3E}">
        <p14:creationId xmlns:p14="http://schemas.microsoft.com/office/powerpoint/2010/main" val="384069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11F9-F187-654C-87DB-96015E19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9D251-F27E-1249-8A43-C51362E91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E844F-E28A-7145-B396-1F7545D4E0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3A9634-D6E8-3146-972E-0E58DA9DE0B8}"/>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158D837F-DA3A-5242-B291-7C674106CD38}"/>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52168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990F-3ED2-364A-8757-676DFC860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E4317-D0EB-4D4D-8131-BEE86A93B6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13F59-BBBE-EE43-B25F-2E7C4AEEA1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BB998E-55E4-2F41-9F22-BAC297ED4624}"/>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3125E919-B0BB-E345-8689-810F2DEDE875}"/>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25658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56F53-EA1B-CE48-8D6F-8A1A0A2DB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A6347A-8C4A-8E49-AE99-BCB6CF636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77DC1-5825-9043-88A6-EE2EDAD113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F33017-6780-1F49-B4F9-688731B72AEB}"/>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C1DF32F1-0576-6141-A57B-2A3519B92636}"/>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68440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13349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45116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293571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25238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2">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3600" spc="-300">
                <a:solidFill>
                  <a:srgbClr val="FD7C62"/>
                </a:solidFill>
              </a:defRPr>
            </a:lvl1pPr>
          </a:lstStyle>
          <a:p>
            <a:r>
              <a:rPr lang="en-US" noProof="0"/>
              <a:t>Click to edit Master title style</a:t>
            </a:r>
            <a:br>
              <a:rPr lang="en-US" noProof="0"/>
            </a:br>
            <a:endParaRPr lang="en-US" noProof="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10766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v.1.2  December 6, 2019</a:t>
            </a:r>
          </a:p>
        </p:txBody>
      </p:sp>
    </p:spTree>
    <p:extLst>
      <p:ext uri="{BB962C8B-B14F-4D97-AF65-F5344CB8AC3E}">
        <p14:creationId xmlns:p14="http://schemas.microsoft.com/office/powerpoint/2010/main" val="143703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rgbClr val="42C1BD"/>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v.1.2  December 6, 2019</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269062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320825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D1F6-E976-C242-95A1-D70461473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F8832-7D33-1B4C-8E76-D91E81D724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630D1-0122-A64E-B2DC-967E4F74C2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B42E81-C901-5345-98F7-1C416661B03D}"/>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6CC2EB2D-33F4-D745-BC96-338B1FB03D6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43649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258864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88105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0550903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v.1.2  December 6, 2019</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4189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75574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30072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v.1.2  December 6, 2019</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2864671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636129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v.1.2  December 6, 2019</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3949890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Student Discipline for NPS v.1.2  December 6, 2019</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360548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4032-4944-FD48-8DF9-826B7F51A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47557-F4A2-A647-860D-8889C213E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7C7753-6639-DA4E-924E-6CCB04D53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BDF1BD-EFC2-0B4B-96AC-A1298A942015}"/>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A35A54D2-4850-8A46-8006-2610308CB27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039146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177846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v.1.2  December 6, 2019</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343446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48886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508169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v.1.2  December 6, 2019</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061704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94606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Student Discipline for NPS v.1.2  December 6, 2019</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703017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1168539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v.1.2  December 6, 2019</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1961420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v.1.2  December 6, 2019</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14657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C196-F212-C04D-AE26-A5892F41D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11405-F26F-9B46-A58F-0F8AE7D79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95597-8053-3F49-8A5C-0E53568F8A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80FAA-2994-164E-BE1D-42302629E7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68EB73-2D53-E744-A53F-9CE5B947185F}"/>
              </a:ext>
            </a:extLst>
          </p:cNvPr>
          <p:cNvSpPr>
            <a:spLocks noGrp="1"/>
          </p:cNvSpPr>
          <p:nvPr>
            <p:ph type="ftr" sz="quarter" idx="11"/>
          </p:nvPr>
        </p:nvSpPr>
        <p:spPr/>
        <p:txBody>
          <a:bodyPr/>
          <a:lstStyle/>
          <a:p>
            <a:r>
              <a:rPr lang="en-US"/>
              <a:t>Student Discipline for NPS v.1.2  December 6, 2019</a:t>
            </a:r>
          </a:p>
        </p:txBody>
      </p:sp>
      <p:sp>
        <p:nvSpPr>
          <p:cNvPr id="7" name="Slide Number Placeholder 6">
            <a:extLst>
              <a:ext uri="{FF2B5EF4-FFF2-40B4-BE49-F238E27FC236}">
                <a16:creationId xmlns:a16="http://schemas.microsoft.com/office/drawing/2014/main" id="{3DFD4D0C-BE96-E640-99C9-B1AB50C4F4F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917114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60130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lt1">
                  <a:alpha val="52000"/>
                </a:schemeClr>
              </a:solidFill>
            </a:endParaRP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555F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v.1.2  December 6, 2019</a:t>
            </a:r>
          </a:p>
        </p:txBody>
      </p:sp>
    </p:spTree>
    <p:extLst>
      <p:ext uri="{BB962C8B-B14F-4D97-AF65-F5344CB8AC3E}">
        <p14:creationId xmlns:p14="http://schemas.microsoft.com/office/powerpoint/2010/main" val="194374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v.1.2  December 6, 2019</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6403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v.1.2  December 6, 2019</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51841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7315200" cy="533400"/>
          </a:xfrm>
        </p:spPr>
        <p:txBody>
          <a:bodyPr/>
          <a:lstStyle/>
          <a:p>
            <a:r>
              <a:rPr lang="en-US"/>
              <a:t>Click to edit Master title style</a:t>
            </a:r>
          </a:p>
        </p:txBody>
      </p:sp>
      <p:sp>
        <p:nvSpPr>
          <p:cNvPr id="3" name="Table Placeholder 2"/>
          <p:cNvSpPr>
            <a:spLocks noGrp="1"/>
          </p:cNvSpPr>
          <p:nvPr>
            <p:ph type="tbl" idx="1"/>
          </p:nvPr>
        </p:nvSpPr>
        <p:spPr>
          <a:xfrm>
            <a:off x="406400" y="1295400"/>
            <a:ext cx="11379200" cy="42672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Student Discipline for NPS v.1.2  December 6, 2019</a:t>
            </a:r>
          </a:p>
        </p:txBody>
      </p:sp>
      <p:sp>
        <p:nvSpPr>
          <p:cNvPr id="6" name="Rectangle 13"/>
          <p:cNvSpPr>
            <a:spLocks noGrp="1" noChangeArrowheads="1"/>
          </p:cNvSpPr>
          <p:nvPr>
            <p:ph type="sldNum" sz="quarter" idx="12"/>
          </p:nvPr>
        </p:nvSpPr>
        <p:spPr>
          <a:ln/>
        </p:spPr>
        <p:txBody>
          <a:bodyPr/>
          <a:lstStyle>
            <a:lvl1pPr>
              <a:defRPr/>
            </a:lvl1pPr>
          </a:lstStyle>
          <a:p>
            <a:pPr>
              <a:defRPr/>
            </a:pPr>
            <a:fld id="{3BC13FED-5378-45FC-8A71-19C7B20369E6}" type="slidenum">
              <a:rPr lang="en-US" smtClean="0"/>
              <a:pPr>
                <a:defRPr/>
              </a:pPr>
              <a:t>‹#›</a:t>
            </a:fld>
            <a:endParaRPr lang="en-US"/>
          </a:p>
        </p:txBody>
      </p:sp>
    </p:spTree>
    <p:extLst>
      <p:ext uri="{BB962C8B-B14F-4D97-AF65-F5344CB8AC3E}">
        <p14:creationId xmlns:p14="http://schemas.microsoft.com/office/powerpoint/2010/main" val="103620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6080-B775-7649-8AE5-4FF37912E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B454-C45E-8A46-AF41-4B10F2B6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24E63-FEBB-9742-83B7-040638950D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33EE0-3D33-1148-BA9E-E6A16C019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2DB9A5-BACC-9F49-B839-6A2314C05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0F581-2C8F-DE4E-BA01-BB88966CB9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E586AB-54CF-5A40-9859-E38416419D73}"/>
              </a:ext>
            </a:extLst>
          </p:cNvPr>
          <p:cNvSpPr>
            <a:spLocks noGrp="1"/>
          </p:cNvSpPr>
          <p:nvPr>
            <p:ph type="ftr" sz="quarter" idx="11"/>
          </p:nvPr>
        </p:nvSpPr>
        <p:spPr/>
        <p:txBody>
          <a:bodyPr/>
          <a:lstStyle/>
          <a:p>
            <a:r>
              <a:rPr lang="en-US"/>
              <a:t>Student Discipline for NPS v.1.2  December 6, 2019</a:t>
            </a:r>
          </a:p>
        </p:txBody>
      </p:sp>
      <p:sp>
        <p:nvSpPr>
          <p:cNvPr id="9" name="Slide Number Placeholder 8">
            <a:extLst>
              <a:ext uri="{FF2B5EF4-FFF2-40B4-BE49-F238E27FC236}">
                <a16:creationId xmlns:a16="http://schemas.microsoft.com/office/drawing/2014/main" id="{6FFC7F73-7A4D-104F-92EA-1B94F70DC2CD}"/>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8361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8E85-EFB6-0944-833E-D4BE8FECE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B5B92-A556-5543-83F4-3B264FEC49B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63E435D-C368-F54A-8D65-127EBD550D8D}"/>
              </a:ext>
            </a:extLst>
          </p:cNvPr>
          <p:cNvSpPr>
            <a:spLocks noGrp="1"/>
          </p:cNvSpPr>
          <p:nvPr>
            <p:ph type="ftr" sz="quarter" idx="11"/>
          </p:nvPr>
        </p:nvSpPr>
        <p:spPr/>
        <p:txBody>
          <a:bodyPr/>
          <a:lstStyle/>
          <a:p>
            <a:r>
              <a:rPr lang="en-US"/>
              <a:t>Student Discipline for NPS v.1.2  December 6, 2019</a:t>
            </a:r>
          </a:p>
        </p:txBody>
      </p:sp>
      <p:sp>
        <p:nvSpPr>
          <p:cNvPr id="5" name="Slide Number Placeholder 4">
            <a:extLst>
              <a:ext uri="{FF2B5EF4-FFF2-40B4-BE49-F238E27FC236}">
                <a16:creationId xmlns:a16="http://schemas.microsoft.com/office/drawing/2014/main" id="{131F1639-B1E1-0241-93D2-0B5692331E0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418472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93180-CD5F-FB44-BFE7-DE915708A60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7FE0BA8-CF16-0F4F-A3EE-6D6EBFB9B24A}"/>
              </a:ext>
            </a:extLst>
          </p:cNvPr>
          <p:cNvSpPr>
            <a:spLocks noGrp="1"/>
          </p:cNvSpPr>
          <p:nvPr>
            <p:ph type="ftr" sz="quarter" idx="11"/>
          </p:nvPr>
        </p:nvSpPr>
        <p:spPr/>
        <p:txBody>
          <a:bodyPr/>
          <a:lstStyle/>
          <a:p>
            <a:r>
              <a:rPr lang="en-US"/>
              <a:t>Student Discipline for NPS v.1.2  December 6, 2019</a:t>
            </a:r>
          </a:p>
        </p:txBody>
      </p:sp>
      <p:sp>
        <p:nvSpPr>
          <p:cNvPr id="4" name="Slide Number Placeholder 3">
            <a:extLst>
              <a:ext uri="{FF2B5EF4-FFF2-40B4-BE49-F238E27FC236}">
                <a16:creationId xmlns:a16="http://schemas.microsoft.com/office/drawing/2014/main" id="{4FA54CA6-0439-1B4E-B979-6608178C9E7E}"/>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3571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74A9-3FB1-E94D-8C02-8CFB0B24F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8D8B7-3C84-EE43-9B6B-FF8FE3E9C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22A6E-0983-4446-92D8-0AA7AF7B0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35DBAC-E6B3-C54F-B59A-A8AE0DBD15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332C5B-B383-6040-95F8-838A6D8D7B6F}"/>
              </a:ext>
            </a:extLst>
          </p:cNvPr>
          <p:cNvSpPr>
            <a:spLocks noGrp="1"/>
          </p:cNvSpPr>
          <p:nvPr>
            <p:ph type="ftr" sz="quarter" idx="11"/>
          </p:nvPr>
        </p:nvSpPr>
        <p:spPr/>
        <p:txBody>
          <a:bodyPr/>
          <a:lstStyle/>
          <a:p>
            <a:r>
              <a:rPr lang="en-US"/>
              <a:t>Student Discipline for NPS v.1.2  December 6, 2019</a:t>
            </a:r>
          </a:p>
        </p:txBody>
      </p:sp>
      <p:sp>
        <p:nvSpPr>
          <p:cNvPr id="7" name="Slide Number Placeholder 6">
            <a:extLst>
              <a:ext uri="{FF2B5EF4-FFF2-40B4-BE49-F238E27FC236}">
                <a16:creationId xmlns:a16="http://schemas.microsoft.com/office/drawing/2014/main" id="{44956F9E-DEB7-CE42-896D-37172E1A107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79755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9CE0-AABB-164F-B865-1B8E0133F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AB2F5-C320-D441-9CB2-00A94DA14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11636-C086-C04F-B6C1-B57A773C6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63910-D379-1F4B-9E53-73C9B97D99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FD3E49-8AA3-F84F-BB5B-2D7762CBDBEC}"/>
              </a:ext>
            </a:extLst>
          </p:cNvPr>
          <p:cNvSpPr>
            <a:spLocks noGrp="1"/>
          </p:cNvSpPr>
          <p:nvPr>
            <p:ph type="ftr" sz="quarter" idx="11"/>
          </p:nvPr>
        </p:nvSpPr>
        <p:spPr/>
        <p:txBody>
          <a:bodyPr/>
          <a:lstStyle/>
          <a:p>
            <a:r>
              <a:rPr lang="en-US"/>
              <a:t>Student Discipline for NPS v.1.2  December 6, 2019</a:t>
            </a:r>
          </a:p>
        </p:txBody>
      </p:sp>
      <p:sp>
        <p:nvSpPr>
          <p:cNvPr id="7" name="Slide Number Placeholder 6">
            <a:extLst>
              <a:ext uri="{FF2B5EF4-FFF2-40B4-BE49-F238E27FC236}">
                <a16:creationId xmlns:a16="http://schemas.microsoft.com/office/drawing/2014/main" id="{CF1546C5-EA1A-BD46-9707-A89AD0A5A85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1853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4.sv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BA9A4-31B0-3C43-B425-810A3E848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62931-7606-004F-80D8-1DD6D20C4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129BB-4703-2A4A-ACCD-78499A760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828BB67-5849-0E4E-BD00-61036CC17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Student Discipline for NPS v.1.2  December 6, 2019</a:t>
            </a:r>
          </a:p>
        </p:txBody>
      </p:sp>
      <p:sp>
        <p:nvSpPr>
          <p:cNvPr id="6" name="Slide Number Placeholder 5">
            <a:extLst>
              <a:ext uri="{FF2B5EF4-FFF2-40B4-BE49-F238E27FC236}">
                <a16:creationId xmlns:a16="http://schemas.microsoft.com/office/drawing/2014/main" id="{7D59012D-C9D7-D44F-897F-8B699BDAC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5E381-9AE5-6B4A-9160-CBCD2CEA6AB3}" type="slidenum">
              <a:rPr lang="en-US"/>
              <a:t>‹#›</a:t>
            </a:fld>
            <a:endParaRPr lang="en-US"/>
          </a:p>
        </p:txBody>
      </p:sp>
    </p:spTree>
    <p:extLst>
      <p:ext uri="{BB962C8B-B14F-4D97-AF65-F5344CB8AC3E}">
        <p14:creationId xmlns:p14="http://schemas.microsoft.com/office/powerpoint/2010/main" val="287962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9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blipFill>
            <a:blip r:embed="rId3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Student Discipline for NPS v.1.2  December 6, 2019</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Graphic 4">
            <a:extLst>
              <a:ext uri="{FF2B5EF4-FFF2-40B4-BE49-F238E27FC236}">
                <a16:creationId xmlns:a16="http://schemas.microsoft.com/office/drawing/2014/main" id="{1DCF6128-99BD-4E1B-8EE7-D48A299CAD1C}"/>
              </a:ext>
            </a:extLst>
          </p:cNvPr>
          <p:cNvPicPr>
            <a:picLocks noChangeAspect="1"/>
          </p:cNvPicPr>
          <p:nvPr userDrawn="1"/>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296525" y="6407824"/>
            <a:ext cx="1218014" cy="336404"/>
          </a:xfrm>
          <a:prstGeom prst="rect">
            <a:avLst/>
          </a:prstGeom>
        </p:spPr>
      </p:pic>
    </p:spTree>
    <p:extLst>
      <p:ext uri="{BB962C8B-B14F-4D97-AF65-F5344CB8AC3E}">
        <p14:creationId xmlns:p14="http://schemas.microsoft.com/office/powerpoint/2010/main" val="5445094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gi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umentation.calpads.org/Support/FileTempl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csis.fcmat.org/calpads-lea-contac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hyperlink" Target="https://www.cde.ca.gov/ds/sp/cl/systemdocs.as" TargetMode="External"/><Relationship Id="rId3" Type="http://schemas.openxmlformats.org/officeDocument/2006/relationships/image" Target="../media/image63.png"/><Relationship Id="rId7" Type="http://schemas.openxmlformats.org/officeDocument/2006/relationships/hyperlink" Target="https://www.elpac.org/" TargetMode="External"/><Relationship Id="rId12" Type="http://schemas.openxmlformats.org/officeDocument/2006/relationships/hyperlink" Target="https://www.cde.ca.gov/ds/sp/cl/systemdocs.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sis.fcmat.org/resources" TargetMode="External"/><Relationship Id="rId11" Type="http://schemas.openxmlformats.org/officeDocument/2006/relationships/image" Target="../media/image66.png"/><Relationship Id="rId5" Type="http://schemas.openxmlformats.org/officeDocument/2006/relationships/hyperlink" Target="https://documentation.calpads.org/Support/References" TargetMode="External"/><Relationship Id="rId10" Type="http://schemas.openxmlformats.org/officeDocument/2006/relationships/image" Target="../media/image65.png"/><Relationship Id="rId4" Type="http://schemas.openxmlformats.org/officeDocument/2006/relationships/image" Target="../media/image4.svg"/><Relationship Id="rId9" Type="http://schemas.openxmlformats.org/officeDocument/2006/relationships/image" Target="file:////Users/sahmed/Library/Containers/com.microsoft.Outlook/Data/Library/Caches/Signatures/signature_2068384626"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0.svg"/><Relationship Id="rId11" Type="http://schemas.openxmlformats.org/officeDocument/2006/relationships/image" Target="../media/image75.jp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8.sv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33" Type="http://schemas.openxmlformats.org/officeDocument/2006/relationships/image" Target="../media/image45.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svg"/><Relationship Id="rId31" Type="http://schemas.openxmlformats.org/officeDocument/2006/relationships/image" Target="../media/image43.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250193" y="-99749"/>
            <a:ext cx="4027201" cy="67895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CFC"/>
              </a:solidFill>
              <a:effectLst/>
              <a:uLnTx/>
              <a:uFillTx/>
              <a:latin typeface="Tahoma"/>
              <a:ea typeface="+mn-ea"/>
              <a:cs typeface="+mn-cs"/>
            </a:endParaRP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409678" y="1798977"/>
            <a:ext cx="3849216" cy="2992099"/>
          </a:xfrm>
          <a:ln>
            <a:noFill/>
          </a:ln>
        </p:spPr>
        <p:txBody>
          <a:bodyPr/>
          <a:lstStyle/>
          <a:p>
            <a:br>
              <a:rPr lang="en-US" dirty="0">
                <a:solidFill>
                  <a:srgbClr val="FF715B"/>
                </a:solidFill>
              </a:rPr>
            </a:br>
            <a:r>
              <a:rPr lang="en-US" dirty="0">
                <a:solidFill>
                  <a:srgbClr val="FF715B"/>
                </a:solidFill>
              </a:rPr>
              <a:t>Student Discipline</a:t>
            </a:r>
            <a:br>
              <a:rPr lang="en-US" dirty="0">
                <a:solidFill>
                  <a:srgbClr val="FF715B"/>
                </a:solidFill>
              </a:rPr>
            </a:br>
            <a:r>
              <a:rPr lang="en-US" sz="2800" dirty="0">
                <a:solidFill>
                  <a:schemeClr val="accent3"/>
                </a:solidFill>
              </a:rPr>
              <a:t>for Non Public Schools (NPS) </a:t>
            </a:r>
            <a:br>
              <a:rPr lang="en-US" dirty="0"/>
            </a:br>
            <a:r>
              <a:rPr lang="en-US" sz="2800" dirty="0">
                <a:solidFill>
                  <a:schemeClr val="accent1"/>
                </a:solidFill>
              </a:rPr>
              <a:t>2019 - 2020</a:t>
            </a:r>
            <a:endParaRPr lang="en-US" dirty="0">
              <a:solidFill>
                <a:schemeClr val="accent3"/>
              </a:solidFill>
            </a:endParaRP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4294967295"/>
          </p:nvPr>
        </p:nvSpPr>
        <p:spPr bwMode="gray">
          <a:xfrm>
            <a:off x="6539896" y="4962525"/>
            <a:ext cx="3571782" cy="1219200"/>
          </a:xfrm>
        </p:spPr>
        <p:txBody>
          <a:bodyPr/>
          <a:lstStyle/>
          <a:p>
            <a:pPr marL="0" indent="0">
              <a:spcBef>
                <a:spcPts val="0"/>
              </a:spcBef>
              <a:spcAft>
                <a:spcPts val="0"/>
              </a:spcAft>
              <a:buNone/>
            </a:pPr>
            <a:r>
              <a:rPr lang="en-US" dirty="0">
                <a:solidFill>
                  <a:schemeClr val="tx1">
                    <a:lumMod val="75000"/>
                    <a:lumOff val="25000"/>
                  </a:schemeClr>
                </a:solidFill>
              </a:rPr>
              <a:t>Overview</a:t>
            </a:r>
          </a:p>
          <a:p>
            <a:pPr marL="0" indent="0">
              <a:spcBef>
                <a:spcPts val="0"/>
              </a:spcBef>
              <a:spcAft>
                <a:spcPts val="0"/>
              </a:spcAft>
              <a:buNone/>
            </a:pPr>
            <a:r>
              <a:rPr lang="en-US" dirty="0">
                <a:solidFill>
                  <a:schemeClr val="tx1">
                    <a:lumMod val="75000"/>
                    <a:lumOff val="25000"/>
                  </a:schemeClr>
                </a:solidFill>
              </a:rPr>
              <a:t>Requirements</a:t>
            </a:r>
          </a:p>
          <a:p>
            <a:pPr marL="0" indent="0">
              <a:spcBef>
                <a:spcPts val="0"/>
              </a:spcBef>
              <a:spcAft>
                <a:spcPts val="0"/>
              </a:spcAft>
              <a:buNone/>
            </a:pPr>
            <a:r>
              <a:rPr lang="en-US" dirty="0">
                <a:solidFill>
                  <a:schemeClr val="tx1">
                    <a:lumMod val="75000"/>
                    <a:lumOff val="25000"/>
                  </a:schemeClr>
                </a:solidFill>
              </a:rPr>
              <a:t>File Layouts</a:t>
            </a:r>
          </a:p>
          <a:p>
            <a:pPr marL="0" indent="0">
              <a:spcBef>
                <a:spcPts val="0"/>
              </a:spcBef>
              <a:spcAft>
                <a:spcPts val="0"/>
              </a:spcAft>
              <a:buNone/>
            </a:pPr>
            <a:r>
              <a:rPr lang="en-US" dirty="0">
                <a:solidFill>
                  <a:schemeClr val="tx1">
                    <a:lumMod val="75000"/>
                    <a:lumOff val="25000"/>
                  </a:schemeClr>
                </a:solidFill>
              </a:rPr>
              <a:t>Implementation</a:t>
            </a:r>
          </a:p>
        </p:txBody>
      </p:sp>
      <p:pic>
        <p:nvPicPr>
          <p:cNvPr id="5" name="Picture 4" descr="A close up of a sign&#10;&#10;Description generated with very high confidence">
            <a:extLst>
              <a:ext uri="{FF2B5EF4-FFF2-40B4-BE49-F238E27FC236}">
                <a16:creationId xmlns:a16="http://schemas.microsoft.com/office/drawing/2014/main" id="{D4B44E78-37BE-44B0-BED7-00ADEEB99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119" y="-99749"/>
            <a:ext cx="2225347" cy="2225347"/>
          </a:xfrm>
          <a:prstGeom prst="rect">
            <a:avLst/>
          </a:prstGeom>
        </p:spPr>
      </p:pic>
      <p:pic>
        <p:nvPicPr>
          <p:cNvPr id="9" name="Picture 8">
            <a:extLst>
              <a:ext uri="{FF2B5EF4-FFF2-40B4-BE49-F238E27FC236}">
                <a16:creationId xmlns:a16="http://schemas.microsoft.com/office/drawing/2014/main" id="{860B4E0F-CAFC-4822-ACE4-DAD614576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2384326" cy="388749"/>
          </a:xfrm>
          <a:prstGeom prst="rect">
            <a:avLst/>
          </a:prstGeom>
        </p:spPr>
      </p:pic>
      <p:sp>
        <p:nvSpPr>
          <p:cNvPr id="4" name="Rectangle 3">
            <a:extLst>
              <a:ext uri="{FF2B5EF4-FFF2-40B4-BE49-F238E27FC236}">
                <a16:creationId xmlns:a16="http://schemas.microsoft.com/office/drawing/2014/main" id="{E9FE089F-6A5F-45ED-A3B8-04BF64627729}"/>
              </a:ext>
            </a:extLst>
          </p:cNvPr>
          <p:cNvSpPr/>
          <p:nvPr/>
        </p:nvSpPr>
        <p:spPr>
          <a:xfrm>
            <a:off x="2417281" y="6364341"/>
            <a:ext cx="3799956" cy="461665"/>
          </a:xfrm>
          <a:prstGeom prst="rect">
            <a:avLst/>
          </a:prstGeom>
        </p:spPr>
        <p:txBody>
          <a:bodyPr wrap="square">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26254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restructure">
            <a:extLst>
              <a:ext uri="{FF2B5EF4-FFF2-40B4-BE49-F238E27FC236}">
                <a16:creationId xmlns:a16="http://schemas.microsoft.com/office/drawing/2014/main" id="{F9318615-DAEB-4792-80DE-D06991236E5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334"/>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1">
            <a:extLst>
              <a:ext uri="{FF2B5EF4-FFF2-40B4-BE49-F238E27FC236}">
                <a16:creationId xmlns:a16="http://schemas.microsoft.com/office/drawing/2014/main" id="{1C5EAE58-E567-462D-9C26-F46636A32A08}"/>
              </a:ext>
            </a:extLst>
          </p:cNvPr>
          <p:cNvSpPr txBox="1">
            <a:spLocks/>
          </p:cNvSpPr>
          <p:nvPr/>
        </p:nvSpPr>
        <p:spPr>
          <a:xfrm>
            <a:off x="780469" y="1718641"/>
            <a:ext cx="4204137" cy="13427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kern="1200" dirty="0">
                <a:solidFill>
                  <a:schemeClr val="tx1"/>
                </a:solidFill>
                <a:latin typeface="Arial Black" panose="020B0A04020102020204" pitchFamily="34" charset="0"/>
              </a:rPr>
              <a:t>Discipline File Restructuring</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7A5F7A2-F53D-445F-ACFC-8BBBF2E4B7D6}"/>
              </a:ext>
            </a:extLst>
          </p:cNvPr>
          <p:cNvSpPr txBox="1">
            <a:spLocks/>
          </p:cNvSpPr>
          <p:nvPr/>
        </p:nvSpPr>
        <p:spPr>
          <a:xfrm>
            <a:off x="250308" y="3484098"/>
            <a:ext cx="5122415" cy="3480642"/>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228600" algn="l">
              <a:spcBef>
                <a:spcPts val="600"/>
              </a:spcBef>
              <a:spcAft>
                <a:spcPts val="600"/>
              </a:spcAft>
              <a:buFont typeface="Arial" panose="020B0604020202020204" pitchFamily="34" charset="0"/>
              <a:buChar char="•"/>
            </a:pPr>
            <a:r>
              <a:rPr lang="en-US" kern="1200" dirty="0">
                <a:solidFill>
                  <a:schemeClr val="tx1"/>
                </a:solidFill>
                <a:latin typeface="+mn-lt"/>
                <a:ea typeface="+mn-ea"/>
                <a:cs typeface="+mn-cs"/>
              </a:rPr>
              <a:t>The CDE will collect this data through CALPADS beginning in 2019-20 as part of the EOY 3 submission</a:t>
            </a:r>
          </a:p>
          <a:p>
            <a:pPr marL="457200" indent="-228600" algn="l">
              <a:spcBef>
                <a:spcPts val="600"/>
              </a:spcBef>
              <a:spcAft>
                <a:spcPts val="600"/>
              </a:spcAft>
              <a:buFont typeface="Arial" panose="020B0604020202020204" pitchFamily="34" charset="0"/>
              <a:buChar char="•"/>
            </a:pPr>
            <a:r>
              <a:rPr lang="en-US" kern="1200" dirty="0">
                <a:solidFill>
                  <a:schemeClr val="tx1"/>
                </a:solidFill>
                <a:latin typeface="+mn-lt"/>
                <a:ea typeface="+mn-ea"/>
                <a:cs typeface="+mn-cs"/>
              </a:rPr>
              <a:t>The current Student Discipline (SDIS) file is retired</a:t>
            </a:r>
          </a:p>
          <a:p>
            <a:pPr marL="914400" lvl="1" indent="-228600" algn="l">
              <a:spcBef>
                <a:spcPts val="600"/>
              </a:spcBef>
              <a:spcAft>
                <a:spcPts val="600"/>
              </a:spcAft>
              <a:buFont typeface="Arial" panose="020B0604020202020204" pitchFamily="34" charset="0"/>
              <a:buChar char="•"/>
            </a:pPr>
            <a:r>
              <a:rPr lang="en-US" sz="2400" kern="1200" dirty="0">
                <a:solidFill>
                  <a:schemeClr val="tx1"/>
                </a:solidFill>
                <a:latin typeface="+mn-lt"/>
                <a:ea typeface="+mn-ea"/>
                <a:cs typeface="+mn-cs"/>
              </a:rPr>
              <a:t>LEAs will submit:</a:t>
            </a:r>
          </a:p>
          <a:p>
            <a:pPr marL="1371600" lvl="2" indent="-228600" algn="l">
              <a:spcBef>
                <a:spcPts val="600"/>
              </a:spcBef>
              <a:spcAft>
                <a:spcPts val="600"/>
              </a:spcAft>
              <a:buFont typeface="Arial" panose="020B0604020202020204" pitchFamily="34" charset="0"/>
              <a:buChar char="•"/>
            </a:pPr>
            <a:r>
              <a:rPr lang="en-US" sz="2400" kern="1200" dirty="0">
                <a:solidFill>
                  <a:schemeClr val="tx1"/>
                </a:solidFill>
                <a:latin typeface="+mn-lt"/>
                <a:ea typeface="+mn-ea"/>
                <a:cs typeface="+mn-cs"/>
              </a:rPr>
              <a:t>Student Incident (SINC) File</a:t>
            </a:r>
          </a:p>
          <a:p>
            <a:pPr marL="1371600" lvl="2" indent="-228600" algn="l">
              <a:spcBef>
                <a:spcPts val="600"/>
              </a:spcBef>
              <a:spcAft>
                <a:spcPts val="600"/>
              </a:spcAft>
              <a:buFont typeface="Arial" panose="020B0604020202020204" pitchFamily="34" charset="0"/>
              <a:buChar char="•"/>
            </a:pPr>
            <a:r>
              <a:rPr lang="en-US" sz="2400" kern="1200" dirty="0">
                <a:solidFill>
                  <a:schemeClr val="tx1"/>
                </a:solidFill>
                <a:latin typeface="+mn-lt"/>
                <a:ea typeface="+mn-ea"/>
                <a:cs typeface="+mn-cs"/>
              </a:rPr>
              <a:t>Student Incident Results (SIRS) File</a:t>
            </a:r>
          </a:p>
          <a:p>
            <a:pPr marL="1371600" lvl="2" indent="-228600" algn="l">
              <a:spcBef>
                <a:spcPts val="600"/>
              </a:spcBef>
              <a:spcAft>
                <a:spcPts val="600"/>
              </a:spcAft>
              <a:buFont typeface="Arial" panose="020B0604020202020204" pitchFamily="34" charset="0"/>
              <a:buChar char="•"/>
            </a:pPr>
            <a:r>
              <a:rPr lang="en-US" sz="2400" kern="1200" dirty="0">
                <a:solidFill>
                  <a:schemeClr val="tx1"/>
                </a:solidFill>
                <a:latin typeface="+mn-lt"/>
                <a:ea typeface="+mn-ea"/>
                <a:cs typeface="+mn-cs"/>
              </a:rPr>
              <a:t>Student Offense (SOFF) File</a:t>
            </a:r>
          </a:p>
          <a:p>
            <a:pPr indent="-228600" algn="l">
              <a:buFont typeface="Arial" panose="020B0604020202020204" pitchFamily="34" charset="0"/>
              <a:buChar char="•"/>
            </a:pPr>
            <a:endParaRPr lang="en-US" sz="1500" kern="1200" dirty="0">
              <a:solidFill>
                <a:schemeClr val="tx1"/>
              </a:solidFill>
              <a:latin typeface="+mn-lt"/>
              <a:ea typeface="+mn-ea"/>
              <a:cs typeface="+mn-cs"/>
            </a:endParaRPr>
          </a:p>
        </p:txBody>
      </p:sp>
      <p:sp>
        <p:nvSpPr>
          <p:cNvPr id="2" name="Footer Placeholder 1">
            <a:extLst>
              <a:ext uri="{FF2B5EF4-FFF2-40B4-BE49-F238E27FC236}">
                <a16:creationId xmlns:a16="http://schemas.microsoft.com/office/drawing/2014/main" id="{2284F9A8-910C-425F-A191-27DC173B13F6}"/>
              </a:ext>
            </a:extLst>
          </p:cNvPr>
          <p:cNvSpPr>
            <a:spLocks noGrp="1"/>
          </p:cNvSpPr>
          <p:nvPr>
            <p:ph type="ftr" sz="quarter" idx="11"/>
          </p:nvPr>
        </p:nvSpPr>
        <p:spPr/>
        <p:txBody>
          <a:bodyPr/>
          <a:lstStyle/>
          <a:p>
            <a:r>
              <a:rPr lang="en-US"/>
              <a:t>Student Discipline for NPS v.1.2  December 6, 2019</a:t>
            </a:r>
          </a:p>
        </p:txBody>
      </p:sp>
      <p:sp>
        <p:nvSpPr>
          <p:cNvPr id="3" name="Slide Number Placeholder 2">
            <a:extLst>
              <a:ext uri="{FF2B5EF4-FFF2-40B4-BE49-F238E27FC236}">
                <a16:creationId xmlns:a16="http://schemas.microsoft.com/office/drawing/2014/main" id="{D7216FC3-5799-4B66-A67D-9DEB8A2C1FD4}"/>
              </a:ext>
            </a:extLst>
          </p:cNvPr>
          <p:cNvSpPr>
            <a:spLocks noGrp="1"/>
          </p:cNvSpPr>
          <p:nvPr>
            <p:ph type="sldNum" sz="quarter" idx="12"/>
          </p:nvPr>
        </p:nvSpPr>
        <p:spPr/>
        <p:txBody>
          <a:bodyPr/>
          <a:lstStyle/>
          <a:p>
            <a:fld id="{C345E381-9AE5-6B4A-9160-CBCD2CEA6AB3}" type="slidenum">
              <a:rPr lang="en-US" smtClean="0"/>
              <a:t>10</a:t>
            </a:fld>
            <a:endParaRPr lang="en-US"/>
          </a:p>
        </p:txBody>
      </p:sp>
    </p:spTree>
    <p:extLst>
      <p:ext uri="{BB962C8B-B14F-4D97-AF65-F5344CB8AC3E}">
        <p14:creationId xmlns:p14="http://schemas.microsoft.com/office/powerpoint/2010/main" val="310073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ACF3-5752-4564-A52B-F4EDB3B3F9E7}"/>
              </a:ext>
            </a:extLst>
          </p:cNvPr>
          <p:cNvSpPr>
            <a:spLocks noGrp="1"/>
          </p:cNvSpPr>
          <p:nvPr>
            <p:ph type="title"/>
          </p:nvPr>
        </p:nvSpPr>
        <p:spPr>
          <a:xfrm>
            <a:off x="762001" y="803325"/>
            <a:ext cx="5314536" cy="1325563"/>
          </a:xfrm>
        </p:spPr>
        <p:txBody>
          <a:bodyPr>
            <a:noAutofit/>
          </a:bodyPr>
          <a:lstStyle/>
          <a:p>
            <a:r>
              <a:rPr lang="en-US" sz="4000" dirty="0">
                <a:latin typeface="Arial Black" panose="020B0A04020102020204" pitchFamily="34" charset="0"/>
              </a:rPr>
              <a:t>Discipline File Restructuring</a:t>
            </a:r>
            <a:br>
              <a:rPr lang="en-US" sz="4000" dirty="0">
                <a:latin typeface="Arial Black" panose="020B0A04020102020204" pitchFamily="34" charset="0"/>
              </a:rPr>
            </a:br>
            <a:endParaRPr lang="en-US" sz="4000" dirty="0"/>
          </a:p>
        </p:txBody>
      </p:sp>
      <p:sp>
        <p:nvSpPr>
          <p:cNvPr id="3" name="Content Placeholder 2">
            <a:extLst>
              <a:ext uri="{FF2B5EF4-FFF2-40B4-BE49-F238E27FC236}">
                <a16:creationId xmlns:a16="http://schemas.microsoft.com/office/drawing/2014/main" id="{4DEEA20F-F8A2-4AA2-88E8-2DCB7E88A368}"/>
              </a:ext>
            </a:extLst>
          </p:cNvPr>
          <p:cNvSpPr>
            <a:spLocks noGrp="1"/>
          </p:cNvSpPr>
          <p:nvPr>
            <p:ph idx="1"/>
          </p:nvPr>
        </p:nvSpPr>
        <p:spPr>
          <a:xfrm>
            <a:off x="762000" y="2279018"/>
            <a:ext cx="5314543" cy="3375920"/>
          </a:xfrm>
        </p:spPr>
        <p:txBody>
          <a:bodyPr anchor="t">
            <a:normAutofit lnSpcReduction="10000"/>
          </a:bodyPr>
          <a:lstStyle/>
          <a:p>
            <a:pPr marL="0" indent="0">
              <a:buNone/>
            </a:pPr>
            <a:r>
              <a:rPr lang="en-US" sz="2400" dirty="0"/>
              <a:t>The new structure will also address issues with the previous SDIS file</a:t>
            </a:r>
          </a:p>
          <a:p>
            <a:r>
              <a:rPr lang="en-US" sz="2400" dirty="0"/>
              <a:t>Allows multiple incident results to be reported for a student within a single incident. The LEA will need to submit a separate student Incident Result record for each.</a:t>
            </a:r>
          </a:p>
          <a:p>
            <a:r>
              <a:rPr lang="en-US" sz="2400" dirty="0"/>
              <a:t>Allows the reporting of incidents unrelated to statutory student offenses.</a:t>
            </a:r>
          </a:p>
          <a:p>
            <a:endParaRPr lang="en-US" sz="1800" dirty="0"/>
          </a:p>
          <a:p>
            <a:pPr lvl="1"/>
            <a:endParaRPr lang="en-US" sz="1800" dirty="0"/>
          </a:p>
          <a:p>
            <a:endParaRPr lang="en-US" sz="18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improve">
            <a:extLst>
              <a:ext uri="{FF2B5EF4-FFF2-40B4-BE49-F238E27FC236}">
                <a16:creationId xmlns:a16="http://schemas.microsoft.com/office/drawing/2014/main" id="{696D7CC8-F149-405E-9EF0-64DDEF900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 r="2990"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2913340-B3AC-45D3-BE32-A9F7CEAC5FF2}"/>
              </a:ext>
            </a:extLst>
          </p:cNvPr>
          <p:cNvSpPr>
            <a:spLocks noGrp="1"/>
          </p:cNvSpPr>
          <p:nvPr>
            <p:ph type="ftr" sz="quarter" idx="11"/>
          </p:nvPr>
        </p:nvSpPr>
        <p:spPr/>
        <p:txBody>
          <a:bodyPr/>
          <a:lstStyle/>
          <a:p>
            <a:r>
              <a:rPr lang="en-US"/>
              <a:t>Student Discipline for NPS v.1.2  December 6, 2019</a:t>
            </a:r>
          </a:p>
        </p:txBody>
      </p:sp>
      <p:sp>
        <p:nvSpPr>
          <p:cNvPr id="5" name="Slide Number Placeholder 4">
            <a:extLst>
              <a:ext uri="{FF2B5EF4-FFF2-40B4-BE49-F238E27FC236}">
                <a16:creationId xmlns:a16="http://schemas.microsoft.com/office/drawing/2014/main" id="{DEEFD4C2-38A4-4366-ADAF-A088E2CFC046}"/>
              </a:ext>
            </a:extLst>
          </p:cNvPr>
          <p:cNvSpPr>
            <a:spLocks noGrp="1"/>
          </p:cNvSpPr>
          <p:nvPr>
            <p:ph type="sldNum" sz="quarter" idx="12"/>
          </p:nvPr>
        </p:nvSpPr>
        <p:spPr/>
        <p:txBody>
          <a:bodyPr/>
          <a:lstStyle/>
          <a:p>
            <a:fld id="{C345E381-9AE5-6B4A-9160-CBCD2CEA6AB3}" type="slidenum">
              <a:rPr lang="en-US" smtClean="0"/>
              <a:t>11</a:t>
            </a:fld>
            <a:endParaRPr lang="en-US"/>
          </a:p>
        </p:txBody>
      </p:sp>
    </p:spTree>
    <p:extLst>
      <p:ext uri="{BB962C8B-B14F-4D97-AF65-F5344CB8AC3E}">
        <p14:creationId xmlns:p14="http://schemas.microsoft.com/office/powerpoint/2010/main" val="29850027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24893-C23F-48C1-974F-03A64441CA40}"/>
              </a:ext>
            </a:extLst>
          </p:cNvPr>
          <p:cNvSpPr>
            <a:spLocks noGrp="1"/>
          </p:cNvSpPr>
          <p:nvPr>
            <p:ph type="title"/>
          </p:nvPr>
        </p:nvSpPr>
        <p:spPr>
          <a:xfrm>
            <a:off x="648929" y="629266"/>
            <a:ext cx="5127031" cy="1676603"/>
          </a:xfrm>
        </p:spPr>
        <p:txBody>
          <a:bodyPr>
            <a:normAutofit/>
          </a:bodyPr>
          <a:lstStyle/>
          <a:p>
            <a:r>
              <a:rPr lang="en-US" sz="4400">
                <a:latin typeface="Arial Black" panose="020B0A04020102020204" pitchFamily="34" charset="0"/>
              </a:rPr>
              <a:t>Discipline File Restructuring</a:t>
            </a:r>
          </a:p>
        </p:txBody>
      </p:sp>
      <p:sp>
        <p:nvSpPr>
          <p:cNvPr id="5" name="Content Placeholder 2">
            <a:extLst>
              <a:ext uri="{FF2B5EF4-FFF2-40B4-BE49-F238E27FC236}">
                <a16:creationId xmlns:a16="http://schemas.microsoft.com/office/drawing/2014/main" id="{9EEF92D8-7B1F-478D-94D2-149622669AEE}"/>
              </a:ext>
            </a:extLst>
          </p:cNvPr>
          <p:cNvSpPr>
            <a:spLocks noGrp="1"/>
          </p:cNvSpPr>
          <p:nvPr>
            <p:ph idx="1"/>
          </p:nvPr>
        </p:nvSpPr>
        <p:spPr>
          <a:xfrm>
            <a:off x="648930" y="2438400"/>
            <a:ext cx="5127029" cy="3785419"/>
          </a:xfrm>
        </p:spPr>
        <p:txBody>
          <a:bodyPr>
            <a:normAutofit/>
          </a:bodyPr>
          <a:lstStyle/>
          <a:p>
            <a:pPr marL="0" indent="0">
              <a:spcBef>
                <a:spcPts val="600"/>
              </a:spcBef>
              <a:spcAft>
                <a:spcPts val="600"/>
              </a:spcAft>
              <a:buNone/>
            </a:pPr>
            <a:r>
              <a:rPr lang="en-US" dirty="0"/>
              <a:t>Key Point:</a:t>
            </a:r>
          </a:p>
          <a:p>
            <a:pPr>
              <a:spcBef>
                <a:spcPts val="600"/>
              </a:spcBef>
              <a:spcAft>
                <a:spcPts val="600"/>
              </a:spcAft>
            </a:pPr>
            <a:r>
              <a:rPr lang="en-US" dirty="0"/>
              <a:t>LEAs submit ALL INCIDENTS: </a:t>
            </a:r>
          </a:p>
          <a:p>
            <a:pPr lvl="1">
              <a:spcBef>
                <a:spcPts val="600"/>
              </a:spcBef>
              <a:spcAft>
                <a:spcPts val="600"/>
              </a:spcAft>
            </a:pPr>
            <a:r>
              <a:rPr lang="en-US" dirty="0"/>
              <a:t>In which a statutory offense is committed AND</a:t>
            </a:r>
          </a:p>
          <a:p>
            <a:pPr lvl="1">
              <a:spcBef>
                <a:spcPts val="600"/>
              </a:spcBef>
              <a:spcAft>
                <a:spcPts val="600"/>
              </a:spcAft>
            </a:pPr>
            <a:r>
              <a:rPr lang="en-US" dirty="0"/>
              <a:t>Resulting in the use of restraint or seclusion even if they did not result from a statutory offense</a:t>
            </a:r>
          </a:p>
        </p:txBody>
      </p:sp>
      <p:pic>
        <p:nvPicPr>
          <p:cNvPr id="5124" name="Picture 4" descr="C:\temp\SNAGHTML19f0118b.PNG">
            <a:extLst>
              <a:ext uri="{FF2B5EF4-FFF2-40B4-BE49-F238E27FC236}">
                <a16:creationId xmlns:a16="http://schemas.microsoft.com/office/drawing/2014/main" id="{B0F95FB3-361C-4465-82BD-76B28826B4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0"/>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9B60F2A-2E23-47BA-B2BD-A59630B0B58E}"/>
              </a:ext>
            </a:extLst>
          </p:cNvPr>
          <p:cNvSpPr>
            <a:spLocks noGrp="1"/>
          </p:cNvSpPr>
          <p:nvPr>
            <p:ph type="ftr" sz="quarter" idx="11"/>
          </p:nvPr>
        </p:nvSpPr>
        <p:spPr/>
        <p:txBody>
          <a:bodyPr/>
          <a:lstStyle/>
          <a:p>
            <a:r>
              <a:rPr lang="en-US"/>
              <a:t>Student Discipline for NPS v.1.2  December 6, 2019</a:t>
            </a:r>
          </a:p>
        </p:txBody>
      </p:sp>
      <p:sp>
        <p:nvSpPr>
          <p:cNvPr id="3" name="Slide Number Placeholder 2">
            <a:extLst>
              <a:ext uri="{FF2B5EF4-FFF2-40B4-BE49-F238E27FC236}">
                <a16:creationId xmlns:a16="http://schemas.microsoft.com/office/drawing/2014/main" id="{5FC4F03C-0055-4D03-80A4-65AC43D2B78C}"/>
              </a:ext>
            </a:extLst>
          </p:cNvPr>
          <p:cNvSpPr>
            <a:spLocks noGrp="1"/>
          </p:cNvSpPr>
          <p:nvPr>
            <p:ph type="sldNum" sz="quarter" idx="12"/>
          </p:nvPr>
        </p:nvSpPr>
        <p:spPr/>
        <p:txBody>
          <a:bodyPr/>
          <a:lstStyle/>
          <a:p>
            <a:fld id="{C345E381-9AE5-6B4A-9160-CBCD2CEA6AB3}" type="slidenum">
              <a:rPr lang="en-US" smtClean="0"/>
              <a:t>12</a:t>
            </a:fld>
            <a:endParaRPr lang="en-US"/>
          </a:p>
        </p:txBody>
      </p:sp>
    </p:spTree>
    <p:extLst>
      <p:ext uri="{BB962C8B-B14F-4D97-AF65-F5344CB8AC3E}">
        <p14:creationId xmlns:p14="http://schemas.microsoft.com/office/powerpoint/2010/main" val="50855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73112D-B0F2-46D3-90FA-6E3FD7EB20B8}"/>
              </a:ext>
            </a:extLst>
          </p:cNvPr>
          <p:cNvSpPr>
            <a:spLocks noGrp="1"/>
          </p:cNvSpPr>
          <p:nvPr>
            <p:ph type="title"/>
          </p:nvPr>
        </p:nvSpPr>
        <p:spPr>
          <a:xfrm>
            <a:off x="838200" y="365125"/>
            <a:ext cx="9903691" cy="1325563"/>
          </a:xfrm>
        </p:spPr>
        <p:txBody>
          <a:bodyPr>
            <a:normAutofit/>
          </a:bodyPr>
          <a:lstStyle/>
          <a:p>
            <a:r>
              <a:rPr lang="en-US" sz="4400" dirty="0">
                <a:latin typeface="Arial Black" panose="020B0A04020102020204" pitchFamily="34" charset="0"/>
              </a:rPr>
              <a:t>Discipline File Types</a:t>
            </a:r>
          </a:p>
        </p:txBody>
      </p:sp>
      <p:graphicFrame>
        <p:nvGraphicFramePr>
          <p:cNvPr id="14" name="Content Placeholder 2">
            <a:extLst>
              <a:ext uri="{FF2B5EF4-FFF2-40B4-BE49-F238E27FC236}">
                <a16:creationId xmlns:a16="http://schemas.microsoft.com/office/drawing/2014/main" id="{1A592CF9-77BF-4E66-8277-00E29918608E}"/>
              </a:ext>
            </a:extLst>
          </p:cNvPr>
          <p:cNvGraphicFramePr>
            <a:graphicFrameLocks noGrp="1"/>
          </p:cNvGraphicFramePr>
          <p:nvPr>
            <p:ph idx="1"/>
            <p:extLst>
              <p:ext uri="{D42A27DB-BD31-4B8C-83A1-F6EECF244321}">
                <p14:modId xmlns:p14="http://schemas.microsoft.com/office/powerpoint/2010/main" val="1184543327"/>
              </p:ext>
            </p:extLst>
          </p:nvPr>
        </p:nvGraphicFramePr>
        <p:xfrm>
          <a:off x="311021" y="1147665"/>
          <a:ext cx="11569958" cy="551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17385C0-B5C8-4006-8C3A-2DA28E79DD52}"/>
              </a:ext>
            </a:extLst>
          </p:cNvPr>
          <p:cNvSpPr>
            <a:spLocks noGrp="1"/>
          </p:cNvSpPr>
          <p:nvPr>
            <p:ph type="ftr" sz="quarter" idx="11"/>
          </p:nvPr>
        </p:nvSpPr>
        <p:spPr/>
        <p:txBody>
          <a:bodyPr/>
          <a:lstStyle/>
          <a:p>
            <a:r>
              <a:rPr lang="en-US"/>
              <a:t>Student Discipline for NPS v.1.2  December 6, 2019</a:t>
            </a:r>
          </a:p>
        </p:txBody>
      </p:sp>
      <p:sp>
        <p:nvSpPr>
          <p:cNvPr id="3" name="Slide Number Placeholder 2">
            <a:extLst>
              <a:ext uri="{FF2B5EF4-FFF2-40B4-BE49-F238E27FC236}">
                <a16:creationId xmlns:a16="http://schemas.microsoft.com/office/drawing/2014/main" id="{50DE6442-C2FB-4300-880F-0409A395D721}"/>
              </a:ext>
            </a:extLst>
          </p:cNvPr>
          <p:cNvSpPr>
            <a:spLocks noGrp="1"/>
          </p:cNvSpPr>
          <p:nvPr>
            <p:ph type="sldNum" sz="quarter" idx="12"/>
          </p:nvPr>
        </p:nvSpPr>
        <p:spPr/>
        <p:txBody>
          <a:bodyPr/>
          <a:lstStyle/>
          <a:p>
            <a:fld id="{C345E381-9AE5-6B4A-9160-CBCD2CEA6AB3}" type="slidenum">
              <a:rPr lang="en-US" smtClean="0"/>
              <a:t>13</a:t>
            </a:fld>
            <a:endParaRPr lang="en-US"/>
          </a:p>
        </p:txBody>
      </p:sp>
    </p:spTree>
    <p:extLst>
      <p:ext uri="{BB962C8B-B14F-4D97-AF65-F5344CB8AC3E}">
        <p14:creationId xmlns:p14="http://schemas.microsoft.com/office/powerpoint/2010/main" val="3616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66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EF546B4-2BF0-4371-A91B-8767F4739CB3}"/>
              </a:ext>
            </a:extLst>
          </p:cNvPr>
          <p:cNvSpPr txBox="1">
            <a:spLocks noGrp="1"/>
          </p:cNvSpPr>
          <p:nvPr>
            <p:ph type="title"/>
          </p:nvPr>
        </p:nvSpPr>
        <p:spPr>
          <a:xfrm>
            <a:off x="5095616" y="232030"/>
            <a:ext cx="6458298" cy="906841"/>
          </a:xfrm>
          <a:prstGeom prst="rect">
            <a:avLst/>
          </a:prstGeom>
        </p:spPr>
        <p:txBody>
          <a:bodyPr vert="horz" lIns="91440" tIns="45720" rIns="91440" bIns="45720" rtlCol="0" anchor="b">
            <a:normAutofit/>
          </a:bodyPr>
          <a:lstStyle/>
          <a:p>
            <a:r>
              <a:rPr lang="en-US" sz="3600" kern="1200" dirty="0">
                <a:solidFill>
                  <a:srgbClr val="FFFFFF"/>
                </a:solidFill>
                <a:latin typeface="Arial Black" panose="020B0A04020102020204" pitchFamily="34" charset="0"/>
              </a:rPr>
              <a:t>Record Relationships</a:t>
            </a:r>
          </a:p>
        </p:txBody>
      </p:sp>
      <p:sp>
        <p:nvSpPr>
          <p:cNvPr id="3" name="Content Placeholder 2">
            <a:extLst>
              <a:ext uri="{FF2B5EF4-FFF2-40B4-BE49-F238E27FC236}">
                <a16:creationId xmlns:a16="http://schemas.microsoft.com/office/drawing/2014/main" id="{450A08BC-2746-477D-BAA4-E6DD15DF5579}"/>
              </a:ext>
            </a:extLst>
          </p:cNvPr>
          <p:cNvSpPr>
            <a:spLocks noGrp="1"/>
          </p:cNvSpPr>
          <p:nvPr>
            <p:ph idx="1"/>
          </p:nvPr>
        </p:nvSpPr>
        <p:spPr>
          <a:xfrm>
            <a:off x="1476108" y="683846"/>
            <a:ext cx="2953075" cy="890081"/>
          </a:xfrm>
        </p:spPr>
        <p:txBody>
          <a:bodyPr vert="horz" lIns="91440" tIns="45720" rIns="91440" bIns="45720" rtlCol="0">
            <a:noAutofit/>
          </a:bodyPr>
          <a:lstStyle/>
          <a:p>
            <a:pPr marL="0" indent="0" algn="ctr">
              <a:buNone/>
            </a:pPr>
            <a:r>
              <a:rPr lang="en-US" sz="1600" kern="1200" dirty="0">
                <a:latin typeface="+mn-lt"/>
                <a:ea typeface="+mn-ea"/>
                <a:cs typeface="+mn-cs"/>
              </a:rPr>
              <a:t>Student </a:t>
            </a:r>
            <a:r>
              <a:rPr lang="en-US" sz="1600" kern="1200">
                <a:latin typeface="+mn-lt"/>
                <a:ea typeface="+mn-ea"/>
                <a:cs typeface="+mn-cs"/>
              </a:rPr>
              <a:t>enrollment must exist </a:t>
            </a:r>
            <a:r>
              <a:rPr lang="en-US" sz="1600" kern="1200" dirty="0">
                <a:latin typeface="+mn-lt"/>
                <a:ea typeface="+mn-ea"/>
                <a:cs typeface="+mn-cs"/>
              </a:rPr>
              <a:t>in the CALPADS ODS at the school of attendance for the academic year</a:t>
            </a:r>
          </a:p>
        </p:txBody>
      </p:sp>
      <p:pic>
        <p:nvPicPr>
          <p:cNvPr id="7" name="Picture 6">
            <a:extLst>
              <a:ext uri="{FF2B5EF4-FFF2-40B4-BE49-F238E27FC236}">
                <a16:creationId xmlns:a16="http://schemas.microsoft.com/office/drawing/2014/main" id="{D2574DDB-224D-4CFA-A506-7A6A29977EA5}"/>
              </a:ext>
            </a:extLst>
          </p:cNvPr>
          <p:cNvPicPr>
            <a:picLocks noChangeAspect="1"/>
          </p:cNvPicPr>
          <p:nvPr/>
        </p:nvPicPr>
        <p:blipFill>
          <a:blip r:embed="rId2"/>
          <a:stretch>
            <a:fillRect/>
          </a:stretch>
        </p:blipFill>
        <p:spPr>
          <a:xfrm>
            <a:off x="301496" y="3853494"/>
            <a:ext cx="1565211" cy="89008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12B2BF4-F0E2-4166-9DAB-DDA0A295213B}"/>
              </a:ext>
            </a:extLst>
          </p:cNvPr>
          <p:cNvPicPr>
            <a:picLocks noChangeAspect="1"/>
          </p:cNvPicPr>
          <p:nvPr/>
        </p:nvPicPr>
        <p:blipFill>
          <a:blip r:embed="rId3"/>
          <a:stretch>
            <a:fillRect/>
          </a:stretch>
        </p:blipFill>
        <p:spPr>
          <a:xfrm>
            <a:off x="290352" y="412378"/>
            <a:ext cx="1132314" cy="124474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468CC47-D3B4-4EDA-979C-F90F77B96C9D}"/>
              </a:ext>
            </a:extLst>
          </p:cNvPr>
          <p:cNvPicPr>
            <a:picLocks noChangeAspect="1"/>
          </p:cNvPicPr>
          <p:nvPr/>
        </p:nvPicPr>
        <p:blipFill>
          <a:blip r:embed="rId4"/>
          <a:stretch>
            <a:fillRect/>
          </a:stretch>
        </p:blipFill>
        <p:spPr>
          <a:xfrm>
            <a:off x="290352" y="2104178"/>
            <a:ext cx="1074412" cy="132112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8DE90919-DEC0-420C-AF3E-662AC9EDDE3C}"/>
              </a:ext>
            </a:extLst>
          </p:cNvPr>
          <p:cNvPicPr>
            <a:picLocks noChangeAspect="1"/>
          </p:cNvPicPr>
          <p:nvPr/>
        </p:nvPicPr>
        <p:blipFill>
          <a:blip r:embed="rId5"/>
          <a:stretch>
            <a:fillRect/>
          </a:stretch>
        </p:blipFill>
        <p:spPr>
          <a:xfrm>
            <a:off x="301496" y="5171762"/>
            <a:ext cx="1164603" cy="1037324"/>
          </a:xfrm>
          <a:prstGeom prst="rect">
            <a:avLst/>
          </a:prstGeom>
          <a:ln>
            <a:noFill/>
          </a:ln>
          <a:effectLst>
            <a:outerShdw blurRad="190500" algn="tl" rotWithShape="0">
              <a:srgbClr val="000000">
                <a:alpha val="70000"/>
              </a:srgbClr>
            </a:outerShdw>
          </a:effectLst>
        </p:spPr>
      </p:pic>
      <p:grpSp>
        <p:nvGrpSpPr>
          <p:cNvPr id="12" name="Group 11">
            <a:extLst>
              <a:ext uri="{FF2B5EF4-FFF2-40B4-BE49-F238E27FC236}">
                <a16:creationId xmlns:a16="http://schemas.microsoft.com/office/drawing/2014/main" id="{C22AB65E-DF07-48E6-9804-9FECFDF54CCB}"/>
              </a:ext>
            </a:extLst>
          </p:cNvPr>
          <p:cNvGrpSpPr/>
          <p:nvPr/>
        </p:nvGrpSpPr>
        <p:grpSpPr>
          <a:xfrm>
            <a:off x="6600046" y="2435551"/>
            <a:ext cx="3971102" cy="2811567"/>
            <a:chOff x="2593812" y="1563430"/>
            <a:chExt cx="6037440" cy="4139619"/>
          </a:xfrm>
        </p:grpSpPr>
        <p:grpSp>
          <p:nvGrpSpPr>
            <p:cNvPr id="13" name="Group 12">
              <a:extLst>
                <a:ext uri="{FF2B5EF4-FFF2-40B4-BE49-F238E27FC236}">
                  <a16:creationId xmlns:a16="http://schemas.microsoft.com/office/drawing/2014/main" id="{25A1BF01-59FF-4499-A1DB-C472E7598870}"/>
                </a:ext>
              </a:extLst>
            </p:cNvPr>
            <p:cNvGrpSpPr/>
            <p:nvPr/>
          </p:nvGrpSpPr>
          <p:grpSpPr>
            <a:xfrm>
              <a:off x="2593812" y="1563430"/>
              <a:ext cx="6037440" cy="4139619"/>
              <a:chOff x="3724089" y="1512104"/>
              <a:chExt cx="5176416" cy="5298696"/>
            </a:xfrm>
          </p:grpSpPr>
          <p:sp>
            <p:nvSpPr>
              <p:cNvPr id="17" name="Rectangle: Rounded Corners 16">
                <a:extLst>
                  <a:ext uri="{FF2B5EF4-FFF2-40B4-BE49-F238E27FC236}">
                    <a16:creationId xmlns:a16="http://schemas.microsoft.com/office/drawing/2014/main" id="{26E63A83-CD36-444D-A601-1D343A877DF7}"/>
                  </a:ext>
                </a:extLst>
              </p:cNvPr>
              <p:cNvSpPr/>
              <p:nvPr/>
            </p:nvSpPr>
            <p:spPr>
              <a:xfrm>
                <a:off x="5516768" y="1512104"/>
                <a:ext cx="1288885" cy="901266"/>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SENR</a:t>
                </a:r>
              </a:p>
            </p:txBody>
          </p:sp>
          <p:sp>
            <p:nvSpPr>
              <p:cNvPr id="18" name="Rectangle: Rounded Corners 17">
                <a:extLst>
                  <a:ext uri="{FF2B5EF4-FFF2-40B4-BE49-F238E27FC236}">
                    <a16:creationId xmlns:a16="http://schemas.microsoft.com/office/drawing/2014/main" id="{3BCBC266-CFDB-435D-9A8A-D4EF1007F3B6}"/>
                  </a:ext>
                </a:extLst>
              </p:cNvPr>
              <p:cNvSpPr/>
              <p:nvPr/>
            </p:nvSpPr>
            <p:spPr>
              <a:xfrm>
                <a:off x="5516768" y="3541404"/>
                <a:ext cx="1288885" cy="901268"/>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SINC</a:t>
                </a:r>
              </a:p>
            </p:txBody>
          </p:sp>
          <p:sp>
            <p:nvSpPr>
              <p:cNvPr id="19" name="Rectangle: Rounded Corners 18">
                <a:extLst>
                  <a:ext uri="{FF2B5EF4-FFF2-40B4-BE49-F238E27FC236}">
                    <a16:creationId xmlns:a16="http://schemas.microsoft.com/office/drawing/2014/main" id="{2F782366-B3DB-40B6-9B07-28975EA76C28}"/>
                  </a:ext>
                </a:extLst>
              </p:cNvPr>
              <p:cNvSpPr/>
              <p:nvPr/>
            </p:nvSpPr>
            <p:spPr>
              <a:xfrm>
                <a:off x="3724089" y="5952311"/>
                <a:ext cx="1288885" cy="858489"/>
              </a:xfrm>
              <a:prstGeom prst="roundRect">
                <a:avLst/>
              </a:prstGeom>
              <a:solidFill>
                <a:srgbClr val="996633"/>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SOFF</a:t>
                </a:r>
              </a:p>
            </p:txBody>
          </p:sp>
          <p:sp>
            <p:nvSpPr>
              <p:cNvPr id="20" name="Rectangle: Rounded Corners 19">
                <a:extLst>
                  <a:ext uri="{FF2B5EF4-FFF2-40B4-BE49-F238E27FC236}">
                    <a16:creationId xmlns:a16="http://schemas.microsoft.com/office/drawing/2014/main" id="{7A988BB6-A311-42F6-B681-179454EA8FC4}"/>
                  </a:ext>
                </a:extLst>
              </p:cNvPr>
              <p:cNvSpPr/>
              <p:nvPr/>
            </p:nvSpPr>
            <p:spPr>
              <a:xfrm>
                <a:off x="7611620" y="5958319"/>
                <a:ext cx="1288885" cy="852481"/>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SIRS</a:t>
                </a:r>
              </a:p>
            </p:txBody>
          </p:sp>
        </p:grpSp>
        <p:cxnSp>
          <p:nvCxnSpPr>
            <p:cNvPr id="14" name="Straight Connector 13">
              <a:extLst>
                <a:ext uri="{FF2B5EF4-FFF2-40B4-BE49-F238E27FC236}">
                  <a16:creationId xmlns:a16="http://schemas.microsoft.com/office/drawing/2014/main" id="{809D2E23-BC7B-4546-B909-78DF980A90DF}"/>
                </a:ext>
              </a:extLst>
            </p:cNvPr>
            <p:cNvCxnSpPr>
              <a:cxnSpLocks/>
              <a:stCxn id="17" idx="2"/>
              <a:endCxn id="18" idx="0"/>
            </p:cNvCxnSpPr>
            <p:nvPr/>
          </p:nvCxnSpPr>
          <p:spPr>
            <a:xfrm>
              <a:off x="5436315" y="2267546"/>
              <a:ext cx="0" cy="88128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E55E580-5C7D-4109-9D38-21C261F18738}"/>
                </a:ext>
              </a:extLst>
            </p:cNvPr>
            <p:cNvCxnSpPr>
              <a:cxnSpLocks/>
              <a:stCxn id="19" idx="0"/>
              <a:endCxn id="18" idx="2"/>
            </p:cNvCxnSpPr>
            <p:nvPr/>
          </p:nvCxnSpPr>
          <p:spPr>
            <a:xfrm rot="5400000" flipH="1" flipV="1">
              <a:off x="3801177" y="3397216"/>
              <a:ext cx="1179409" cy="2090866"/>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390C1EA-258F-4034-9831-283171B3BB26}"/>
                </a:ext>
              </a:extLst>
            </p:cNvPr>
            <p:cNvCxnSpPr>
              <a:cxnSpLocks/>
              <a:stCxn id="20" idx="0"/>
              <a:endCxn id="18" idx="2"/>
            </p:cNvCxnSpPr>
            <p:nvPr/>
          </p:nvCxnSpPr>
          <p:spPr>
            <a:xfrm rot="16200000" flipV="1">
              <a:off x="6065915" y="3223345"/>
              <a:ext cx="1184103" cy="2443300"/>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2B3CDC7-5E8A-49BF-8E16-B59F3A6B47C6}"/>
              </a:ext>
            </a:extLst>
          </p:cNvPr>
          <p:cNvSpPr txBox="1"/>
          <p:nvPr/>
        </p:nvSpPr>
        <p:spPr>
          <a:xfrm>
            <a:off x="5912012" y="2333738"/>
            <a:ext cx="1816100" cy="738664"/>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7" name="TextBox 26">
            <a:extLst>
              <a:ext uri="{FF2B5EF4-FFF2-40B4-BE49-F238E27FC236}">
                <a16:creationId xmlns:a16="http://schemas.microsoft.com/office/drawing/2014/main" id="{67377E00-BD5F-479F-BD42-21958BBD55AA}"/>
              </a:ext>
            </a:extLst>
          </p:cNvPr>
          <p:cNvSpPr txBox="1"/>
          <p:nvPr/>
        </p:nvSpPr>
        <p:spPr>
          <a:xfrm>
            <a:off x="9149418" y="3153840"/>
            <a:ext cx="1813675" cy="954107"/>
          </a:xfrm>
          <a:prstGeom prst="rect">
            <a:avLst/>
          </a:prstGeom>
          <a:noFill/>
        </p:spPr>
        <p:txBody>
          <a:bodyPr wrap="square" rtlCol="0">
            <a:spAutoFit/>
          </a:bodyPr>
          <a:lstStyle/>
          <a:p>
            <a:pPr algn="ctr"/>
            <a:endParaRPr lang="en-US" sz="1400" b="1" dirty="0">
              <a:solidFill>
                <a:schemeClr val="bg1"/>
              </a:solidFill>
            </a:endParaRPr>
          </a:p>
          <a:p>
            <a:pPr algn="ctr"/>
            <a:r>
              <a:rPr lang="en-US" sz="1400" b="1" dirty="0">
                <a:solidFill>
                  <a:schemeClr val="bg1"/>
                </a:solidFill>
              </a:rPr>
              <a:t>Incident 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8" name="TextBox 27">
            <a:extLst>
              <a:ext uri="{FF2B5EF4-FFF2-40B4-BE49-F238E27FC236}">
                <a16:creationId xmlns:a16="http://schemas.microsoft.com/office/drawing/2014/main" id="{B81954A5-B95D-450A-B7E8-EAC0A6DC9511}"/>
              </a:ext>
            </a:extLst>
          </p:cNvPr>
          <p:cNvSpPr txBox="1"/>
          <p:nvPr/>
        </p:nvSpPr>
        <p:spPr>
          <a:xfrm>
            <a:off x="7350521" y="4793085"/>
            <a:ext cx="2470152" cy="954107"/>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Incident ID</a:t>
            </a:r>
          </a:p>
          <a:p>
            <a:pPr algn="ctr"/>
            <a:r>
              <a:rPr lang="en-US" sz="1400" b="1" dirty="0">
                <a:solidFill>
                  <a:schemeClr val="bg1"/>
                </a:solidFill>
              </a:rPr>
              <a:t>School Of Attendance </a:t>
            </a:r>
          </a:p>
          <a:p>
            <a:pPr algn="ctr"/>
            <a:r>
              <a:rPr lang="en-US" sz="1400" b="1" dirty="0">
                <a:solidFill>
                  <a:schemeClr val="bg1"/>
                </a:solidFill>
              </a:rPr>
              <a:t>Academic Year</a:t>
            </a:r>
          </a:p>
        </p:txBody>
      </p:sp>
      <p:sp>
        <p:nvSpPr>
          <p:cNvPr id="29" name="TextBox 28">
            <a:extLst>
              <a:ext uri="{FF2B5EF4-FFF2-40B4-BE49-F238E27FC236}">
                <a16:creationId xmlns:a16="http://schemas.microsoft.com/office/drawing/2014/main" id="{36467F51-257E-4D1A-98A0-6EDC65D32EC5}"/>
              </a:ext>
            </a:extLst>
          </p:cNvPr>
          <p:cNvSpPr txBox="1"/>
          <p:nvPr/>
        </p:nvSpPr>
        <p:spPr>
          <a:xfrm>
            <a:off x="1657787" y="2435551"/>
            <a:ext cx="2397275" cy="584775"/>
          </a:xfrm>
          <a:prstGeom prst="rect">
            <a:avLst/>
          </a:prstGeom>
          <a:noFill/>
        </p:spPr>
        <p:txBody>
          <a:bodyPr wrap="square" rtlCol="0">
            <a:spAutoFit/>
          </a:bodyPr>
          <a:lstStyle/>
          <a:p>
            <a:pPr algn="ctr"/>
            <a:r>
              <a:rPr lang="en-US" sz="1600" dirty="0"/>
              <a:t>Incident is created at the school of attendance</a:t>
            </a:r>
          </a:p>
        </p:txBody>
      </p:sp>
      <p:sp>
        <p:nvSpPr>
          <p:cNvPr id="30" name="TextBox 29">
            <a:extLst>
              <a:ext uri="{FF2B5EF4-FFF2-40B4-BE49-F238E27FC236}">
                <a16:creationId xmlns:a16="http://schemas.microsoft.com/office/drawing/2014/main" id="{F3DCBB72-C536-44F3-AE69-A609633E200F}"/>
              </a:ext>
            </a:extLst>
          </p:cNvPr>
          <p:cNvSpPr txBox="1"/>
          <p:nvPr/>
        </p:nvSpPr>
        <p:spPr>
          <a:xfrm>
            <a:off x="2264636" y="4101206"/>
            <a:ext cx="1760802" cy="830997"/>
          </a:xfrm>
          <a:prstGeom prst="rect">
            <a:avLst/>
          </a:prstGeom>
          <a:noFill/>
        </p:spPr>
        <p:txBody>
          <a:bodyPr wrap="square" rtlCol="0">
            <a:spAutoFit/>
          </a:bodyPr>
          <a:lstStyle/>
          <a:p>
            <a:pPr algn="ctr"/>
            <a:r>
              <a:rPr lang="en-US" sz="1600" dirty="0"/>
              <a:t>Student offense (if applicable) is linked to incident</a:t>
            </a:r>
          </a:p>
        </p:txBody>
      </p:sp>
      <p:sp>
        <p:nvSpPr>
          <p:cNvPr id="31" name="TextBox 30">
            <a:extLst>
              <a:ext uri="{FF2B5EF4-FFF2-40B4-BE49-F238E27FC236}">
                <a16:creationId xmlns:a16="http://schemas.microsoft.com/office/drawing/2014/main" id="{FB092CB2-9F50-44E9-AEA2-69CC1368B8A9}"/>
              </a:ext>
            </a:extLst>
          </p:cNvPr>
          <p:cNvSpPr txBox="1"/>
          <p:nvPr/>
        </p:nvSpPr>
        <p:spPr>
          <a:xfrm>
            <a:off x="1593390" y="5445914"/>
            <a:ext cx="2718512" cy="584775"/>
          </a:xfrm>
          <a:prstGeom prst="rect">
            <a:avLst/>
          </a:prstGeom>
          <a:noFill/>
        </p:spPr>
        <p:txBody>
          <a:bodyPr wrap="square" rtlCol="0">
            <a:spAutoFit/>
          </a:bodyPr>
          <a:lstStyle/>
          <a:p>
            <a:pPr algn="ctr"/>
            <a:r>
              <a:rPr lang="en-US" sz="1600" dirty="0"/>
              <a:t>The incident results are linked to the student and incident</a:t>
            </a:r>
          </a:p>
        </p:txBody>
      </p:sp>
      <p:sp>
        <p:nvSpPr>
          <p:cNvPr id="2" name="Footer Placeholder 1">
            <a:extLst>
              <a:ext uri="{FF2B5EF4-FFF2-40B4-BE49-F238E27FC236}">
                <a16:creationId xmlns:a16="http://schemas.microsoft.com/office/drawing/2014/main" id="{AE66165D-86A4-4D18-BA7D-1C6516A88B66}"/>
              </a:ext>
            </a:extLst>
          </p:cNvPr>
          <p:cNvSpPr>
            <a:spLocks noGrp="1"/>
          </p:cNvSpPr>
          <p:nvPr>
            <p:ph type="ftr" sz="quarter" idx="11"/>
          </p:nvPr>
        </p:nvSpPr>
        <p:spPr/>
        <p:txBody>
          <a:bodyPr/>
          <a:lstStyle/>
          <a:p>
            <a:r>
              <a:rPr lang="en-US"/>
              <a:t>Student Discipline for NPS v.1.2  December 6, 2019</a:t>
            </a:r>
          </a:p>
        </p:txBody>
      </p:sp>
      <p:sp>
        <p:nvSpPr>
          <p:cNvPr id="4" name="Slide Number Placeholder 3">
            <a:extLst>
              <a:ext uri="{FF2B5EF4-FFF2-40B4-BE49-F238E27FC236}">
                <a16:creationId xmlns:a16="http://schemas.microsoft.com/office/drawing/2014/main" id="{8B570A52-00A6-4B3B-90E1-CFEF738E2CFC}"/>
              </a:ext>
            </a:extLst>
          </p:cNvPr>
          <p:cNvSpPr>
            <a:spLocks noGrp="1"/>
          </p:cNvSpPr>
          <p:nvPr>
            <p:ph type="sldNum" sz="quarter" idx="12"/>
          </p:nvPr>
        </p:nvSpPr>
        <p:spPr/>
        <p:txBody>
          <a:bodyPr/>
          <a:lstStyle/>
          <a:p>
            <a:fld id="{C345E381-9AE5-6B4A-9160-CBCD2CEA6AB3}" type="slidenum">
              <a:rPr lang="en-US" smtClean="0"/>
              <a:t>14</a:t>
            </a:fld>
            <a:endParaRPr lang="en-US"/>
          </a:p>
        </p:txBody>
      </p:sp>
    </p:spTree>
    <p:extLst>
      <p:ext uri="{BB962C8B-B14F-4D97-AF65-F5344CB8AC3E}">
        <p14:creationId xmlns:p14="http://schemas.microsoft.com/office/powerpoint/2010/main" val="87913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Student Incident (SINC) File</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nvPr>
        </p:nvGraphicFramePr>
        <p:xfrm>
          <a:off x="234147" y="794319"/>
          <a:ext cx="11582032" cy="2489647"/>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200" u="none" strike="noStrike" dirty="0">
                          <a:effectLst/>
                        </a:rPr>
                        <a:t> SINC</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200" u="none" strike="noStrike" dirty="0">
                          <a:effectLst/>
                        </a:rPr>
                        <a:t> 7/1/2019</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200" b="0" i="0" u="none" strike="noStrike" dirty="0">
                          <a:solidFill>
                            <a:schemeClr val="dk1"/>
                          </a:solidFill>
                          <a:effectLst/>
                          <a:latin typeface="+mn-lt"/>
                        </a:rPr>
                        <a:t>Y</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9" name="TextBox 8">
            <a:extLst>
              <a:ext uri="{FF2B5EF4-FFF2-40B4-BE49-F238E27FC236}">
                <a16:creationId xmlns:a16="http://schemas.microsoft.com/office/drawing/2014/main" id="{051EDDB0-F4AB-4538-BB05-52D6E9C23A12}"/>
              </a:ext>
            </a:extLst>
          </p:cNvPr>
          <p:cNvSpPr txBox="1"/>
          <p:nvPr/>
        </p:nvSpPr>
        <p:spPr>
          <a:xfrm>
            <a:off x="234147" y="3736409"/>
            <a:ext cx="11582032" cy="415498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Incident ID Local </a:t>
            </a:r>
            <a:r>
              <a:rPr lang="en-US" sz="1600" dirty="0"/>
              <a:t>- Identifier must be unique for the incident, within the School of Attendance and Academic Year. </a:t>
            </a:r>
            <a:r>
              <a:rPr lang="en-US" sz="1600" b="1" dirty="0"/>
              <a:t>NPS sites should create their own unique identifiers in the system of record, however when LEAs enter these incidents into the SIS, this ID may change.</a:t>
            </a:r>
          </a:p>
          <a:p>
            <a:pPr marL="285750" indent="-285750">
              <a:buFont typeface="Arial" panose="020B0604020202020204" pitchFamily="34" charset="0"/>
              <a:buChar char="•"/>
            </a:pPr>
            <a:r>
              <a:rPr lang="en-US" sz="1600" b="1" dirty="0"/>
              <a:t>Incident Occurrence Date </a:t>
            </a:r>
            <a:r>
              <a:rPr lang="en-US" sz="1600" dirty="0"/>
              <a:t>- The date on which a Incident occurred.</a:t>
            </a:r>
          </a:p>
          <a:p>
            <a:pPr marL="285750" indent="-285750">
              <a:buFont typeface="Arial" panose="020B0604020202020204" pitchFamily="34" charset="0"/>
              <a:buChar char="•"/>
            </a:pPr>
            <a:r>
              <a:rPr lang="en-US" sz="1600" b="1" dirty="0">
                <a:solidFill>
                  <a:schemeClr val="dk1"/>
                </a:solidFill>
              </a:rPr>
              <a:t>Statutory  Offense Indicator </a:t>
            </a:r>
            <a:r>
              <a:rPr lang="en-US" sz="1600" dirty="0">
                <a:solidFill>
                  <a:schemeClr val="dk1"/>
                </a:solidFill>
              </a:rPr>
              <a:t>- An Indicator of whether or not the incident involved one or more students committing at least one reportable offense pursuant to Education Code 48900/48915.</a:t>
            </a:r>
          </a:p>
          <a:p>
            <a:pPr marL="285750" indent="-285750">
              <a:buFont typeface="Arial" panose="020B0604020202020204" pitchFamily="34" charset="0"/>
              <a:buChar char="•"/>
            </a:pPr>
            <a:r>
              <a:rPr lang="en-US" sz="1600" b="1" dirty="0"/>
              <a:t>Student Instructional Support Indicator </a:t>
            </a:r>
            <a:r>
              <a:rPr lang="en-US" sz="1600" dirty="0"/>
              <a:t>- An indicator of whether or not a student is receiving instructional support from the local educational agency during a disciplinary action. A Y would indicate that the student is receiving instructional support; an N would indicate that the student is not receiving any instructional support (a total cessation of educational services). </a:t>
            </a:r>
            <a:r>
              <a:rPr lang="en-US" sz="1600" b="1" dirty="0"/>
              <a:t>For students with disabilities this is an indication that the student is receiving instructional support per their Individualized Education Program (IEP).</a:t>
            </a:r>
          </a:p>
          <a:p>
            <a:pPr marL="285750" indent="-285750">
              <a:buFont typeface="Arial" panose="020B0604020202020204" pitchFamily="34" charset="0"/>
              <a:buChar char="•"/>
            </a:pPr>
            <a:r>
              <a:rPr lang="en-US" sz="1600" b="1" dirty="0"/>
              <a:t>Removal to Interim Alternative Setting Reason Code </a:t>
            </a:r>
            <a:r>
              <a:rPr lang="en-US" sz="1600" dirty="0"/>
              <a:t>- A coded value representing the reason a student was removed to an interim alternative setting for 45 days or less (45 day placements).</a:t>
            </a:r>
            <a:endParaRPr lang="en-US" sz="160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10" name="Group 9">
            <a:extLst>
              <a:ext uri="{FF2B5EF4-FFF2-40B4-BE49-F238E27FC236}">
                <a16:creationId xmlns:a16="http://schemas.microsoft.com/office/drawing/2014/main" id="{DB013B84-FE4E-4CE7-A996-4926001439F4}"/>
              </a:ext>
            </a:extLst>
          </p:cNvPr>
          <p:cNvGrpSpPr/>
          <p:nvPr/>
        </p:nvGrpSpPr>
        <p:grpSpPr>
          <a:xfrm>
            <a:off x="555479" y="3321552"/>
            <a:ext cx="5716111" cy="369332"/>
            <a:chOff x="507136" y="3228143"/>
            <a:chExt cx="5716111" cy="369332"/>
          </a:xfrm>
        </p:grpSpPr>
        <p:sp>
          <p:nvSpPr>
            <p:cNvPr id="11" name="TextBox 10">
              <a:extLst>
                <a:ext uri="{FF2B5EF4-FFF2-40B4-BE49-F238E27FC236}">
                  <a16:creationId xmlns:a16="http://schemas.microsoft.com/office/drawing/2014/main" id="{D894E026-9018-480C-A518-ADBE18D0A3BA}"/>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2" name="Straight Connector 11">
              <a:extLst>
                <a:ext uri="{FF2B5EF4-FFF2-40B4-BE49-F238E27FC236}">
                  <a16:creationId xmlns:a16="http://schemas.microsoft.com/office/drawing/2014/main" id="{E133C1BF-6C49-49CA-B20B-783878FC56B4}"/>
                </a:ext>
              </a:extLst>
            </p:cNvPr>
            <p:cNvCxnSpPr>
              <a:cxnSpLocks/>
            </p:cNvCxnSpPr>
            <p:nvPr/>
          </p:nvCxnSpPr>
          <p:spPr>
            <a:xfrm flipV="1">
              <a:off x="507136" y="3597474"/>
              <a:ext cx="3505571" cy="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dirty="0"/>
              <a:t>Student Discipline for NPS v.1.2  December 6, 2019</a:t>
            </a:r>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15</a:t>
            </a:fld>
            <a:endParaRPr lang="en-US"/>
          </a:p>
        </p:txBody>
      </p:sp>
      <p:sp>
        <p:nvSpPr>
          <p:cNvPr id="5" name="Rectangle 4"/>
          <p:cNvSpPr/>
          <p:nvPr/>
        </p:nvSpPr>
        <p:spPr>
          <a:xfrm>
            <a:off x="234147" y="1984248"/>
            <a:ext cx="11582032" cy="557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588246"/>
            <a:ext cx="11582032" cy="7048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69296" y="2103120"/>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69296" y="2762369"/>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275258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0022-516A-4266-9E3D-EA3DE5635E39}"/>
              </a:ext>
            </a:extLst>
          </p:cNvPr>
          <p:cNvSpPr>
            <a:spLocks noGrp="1"/>
          </p:cNvSpPr>
          <p:nvPr>
            <p:ph type="title"/>
          </p:nvPr>
        </p:nvSpPr>
        <p:spPr>
          <a:xfrm>
            <a:off x="758301" y="187572"/>
            <a:ext cx="10515600" cy="1019792"/>
          </a:xfrm>
        </p:spPr>
        <p:txBody>
          <a:bodyPr>
            <a:normAutofit/>
          </a:bodyPr>
          <a:lstStyle/>
          <a:p>
            <a:r>
              <a:rPr lang="en-US" sz="4000" dirty="0">
                <a:latin typeface="Arial Black" panose="020B0A04020102020204" pitchFamily="34" charset="0"/>
              </a:rPr>
              <a:t>Student Incident Results (SIRS) File</a:t>
            </a:r>
          </a:p>
        </p:txBody>
      </p:sp>
      <p:graphicFrame>
        <p:nvGraphicFramePr>
          <p:cNvPr id="4" name="Table 3">
            <a:extLst>
              <a:ext uri="{FF2B5EF4-FFF2-40B4-BE49-F238E27FC236}">
                <a16:creationId xmlns:a16="http://schemas.microsoft.com/office/drawing/2014/main" id="{BB4C0310-472F-48E4-A23E-8E4CA040C845}"/>
              </a:ext>
            </a:extLst>
          </p:cNvPr>
          <p:cNvGraphicFramePr>
            <a:graphicFrameLocks noGrp="1"/>
          </p:cNvGraphicFramePr>
          <p:nvPr>
            <p:extLst/>
          </p:nvPr>
        </p:nvGraphicFramePr>
        <p:xfrm>
          <a:off x="507136" y="1282315"/>
          <a:ext cx="10856278" cy="1587741"/>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Birth Date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sp>
        <p:nvSpPr>
          <p:cNvPr id="5" name="TextBox 4">
            <a:extLst>
              <a:ext uri="{FF2B5EF4-FFF2-40B4-BE49-F238E27FC236}">
                <a16:creationId xmlns:a16="http://schemas.microsoft.com/office/drawing/2014/main" id="{113310E9-E79F-4D0E-AC07-8637B6CD5133}"/>
              </a:ext>
            </a:extLst>
          </p:cNvPr>
          <p:cNvSpPr txBox="1"/>
          <p:nvPr/>
        </p:nvSpPr>
        <p:spPr>
          <a:xfrm>
            <a:off x="409480" y="3527826"/>
            <a:ext cx="1076676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Identifier must be unique for the incident, within the School of Attendance and Academic Year.</a:t>
            </a:r>
          </a:p>
          <a:p>
            <a:pPr marL="285750" indent="-285750">
              <a:buFont typeface="Arial" panose="020B0604020202020204" pitchFamily="34" charset="0"/>
              <a:buChar char="•"/>
            </a:pPr>
            <a:r>
              <a:rPr lang="en-US" b="1" dirty="0"/>
              <a:t>Incident Result Code </a:t>
            </a:r>
            <a:r>
              <a:rPr lang="en-US" dirty="0"/>
              <a:t>- A coded value representing the actions taken against the student for a specific incident. </a:t>
            </a:r>
          </a:p>
          <a:p>
            <a:pPr marL="285750" indent="-285750">
              <a:buFont typeface="Arial" panose="020B0604020202020204" pitchFamily="34" charset="0"/>
              <a:buChar char="•"/>
            </a:pPr>
            <a:r>
              <a:rPr lang="en-US" b="1" dirty="0">
                <a:solidFill>
                  <a:schemeClr val="dk1"/>
                </a:solidFill>
              </a:rPr>
              <a:t>Incident Result Authority Code </a:t>
            </a:r>
            <a:r>
              <a:rPr lang="en-US" dirty="0">
                <a:solidFill>
                  <a:schemeClr val="dk1"/>
                </a:solidFill>
              </a:rPr>
              <a:t>- An Incident Result Authority is an agency which authorizes any Incident Result for a student.</a:t>
            </a:r>
          </a:p>
          <a:p>
            <a:pPr marL="285750" indent="-285750">
              <a:buFont typeface="Arial" panose="020B0604020202020204" pitchFamily="34" charset="0"/>
              <a:buChar char="•"/>
            </a:pPr>
            <a:r>
              <a:rPr lang="en-US" b="1" dirty="0"/>
              <a:t>Incident Results Duration Days </a:t>
            </a:r>
            <a:r>
              <a:rPr lang="en-US" dirty="0"/>
              <a:t>- The length of time, in school days, that an Incident Result for a student for a specific incident lasted. (Not required for restraint or seclusion)</a:t>
            </a:r>
          </a:p>
          <a:p>
            <a:pPr marL="285750" indent="-285750">
              <a:buFont typeface="Arial" panose="020B0604020202020204" pitchFamily="34" charset="0"/>
              <a:buChar char="•"/>
            </a:pPr>
            <a:r>
              <a:rPr lang="en-US" b="1" dirty="0"/>
              <a:t>Incident Result Modification Code </a:t>
            </a:r>
            <a:r>
              <a:rPr lang="en-US" dirty="0"/>
              <a:t>- An Incident Result Modification is a code describing a modification made to a disposition, such as shortening the term of the suspension or expulsion.</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12" name="Group 11">
            <a:extLst>
              <a:ext uri="{FF2B5EF4-FFF2-40B4-BE49-F238E27FC236}">
                <a16:creationId xmlns:a16="http://schemas.microsoft.com/office/drawing/2014/main" id="{C7B19663-CEBC-4DC3-892C-E6F5434E35B9}"/>
              </a:ext>
            </a:extLst>
          </p:cNvPr>
          <p:cNvGrpSpPr/>
          <p:nvPr/>
        </p:nvGrpSpPr>
        <p:grpSpPr>
          <a:xfrm>
            <a:off x="507136" y="3014275"/>
            <a:ext cx="5716111" cy="369332"/>
            <a:chOff x="507136" y="3228143"/>
            <a:chExt cx="5716111" cy="369332"/>
          </a:xfrm>
        </p:grpSpPr>
        <p:sp>
          <p:nvSpPr>
            <p:cNvPr id="8" name="TextBox 7">
              <a:extLst>
                <a:ext uri="{FF2B5EF4-FFF2-40B4-BE49-F238E27FC236}">
                  <a16:creationId xmlns:a16="http://schemas.microsoft.com/office/drawing/2014/main" id="{8C82D410-C8EC-466E-9936-97239D96F7D7}"/>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0" name="Straight Connector 9">
              <a:extLst>
                <a:ext uri="{FF2B5EF4-FFF2-40B4-BE49-F238E27FC236}">
                  <a16:creationId xmlns:a16="http://schemas.microsoft.com/office/drawing/2014/main" id="{8FE8B63F-B51E-421A-9DF9-C7195897DF6B}"/>
                </a:ext>
              </a:extLst>
            </p:cNvPr>
            <p:cNvCxnSpPr>
              <a:cxnSpLocks/>
            </p:cNvCxnSpPr>
            <p:nvPr/>
          </p:nvCxnSpPr>
          <p:spPr>
            <a:xfrm flipV="1">
              <a:off x="507136" y="3597474"/>
              <a:ext cx="3505571"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D42EDE4-D4EB-45F6-AAEB-06A6521DB680}"/>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7D976CFB-3F08-4DA6-872E-69A8C272D13B}"/>
              </a:ext>
            </a:extLst>
          </p:cNvPr>
          <p:cNvSpPr>
            <a:spLocks noGrp="1"/>
          </p:cNvSpPr>
          <p:nvPr>
            <p:ph type="sldNum" sz="quarter" idx="12"/>
          </p:nvPr>
        </p:nvSpPr>
        <p:spPr/>
        <p:txBody>
          <a:bodyPr/>
          <a:lstStyle/>
          <a:p>
            <a:fld id="{C345E381-9AE5-6B4A-9160-CBCD2CEA6AB3}" type="slidenum">
              <a:rPr lang="en-US" smtClean="0"/>
              <a:t>16</a:t>
            </a:fld>
            <a:endParaRPr lang="en-US"/>
          </a:p>
        </p:txBody>
      </p:sp>
    </p:spTree>
    <p:extLst>
      <p:ext uri="{BB962C8B-B14F-4D97-AF65-F5344CB8AC3E}">
        <p14:creationId xmlns:p14="http://schemas.microsoft.com/office/powerpoint/2010/main" val="302167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82B4-C11F-46C1-BCD0-2E181849EE34}"/>
              </a:ext>
            </a:extLst>
          </p:cNvPr>
          <p:cNvSpPr>
            <a:spLocks noGrp="1"/>
          </p:cNvSpPr>
          <p:nvPr>
            <p:ph type="title"/>
          </p:nvPr>
        </p:nvSpPr>
        <p:spPr>
          <a:xfrm>
            <a:off x="1589104" y="284086"/>
            <a:ext cx="7261933" cy="944964"/>
          </a:xfrm>
        </p:spPr>
        <p:txBody>
          <a:bodyPr>
            <a:normAutofit fontScale="90000"/>
          </a:bodyPr>
          <a:lstStyle/>
          <a:p>
            <a:r>
              <a:rPr lang="en-US" sz="4000" dirty="0">
                <a:latin typeface="Arial Black" panose="020B0A04020102020204" pitchFamily="34" charset="0"/>
              </a:rPr>
              <a:t>Student Offense (SOFF) File</a:t>
            </a:r>
          </a:p>
        </p:txBody>
      </p:sp>
      <p:graphicFrame>
        <p:nvGraphicFramePr>
          <p:cNvPr id="4" name="Table 3">
            <a:extLst>
              <a:ext uri="{FF2B5EF4-FFF2-40B4-BE49-F238E27FC236}">
                <a16:creationId xmlns:a16="http://schemas.microsoft.com/office/drawing/2014/main" id="{3B149C90-9245-4180-86B7-64FC1751FE14}"/>
              </a:ext>
            </a:extLst>
          </p:cNvPr>
          <p:cNvGraphicFramePr>
            <a:graphicFrameLocks noGrp="1"/>
          </p:cNvGraphicFramePr>
          <p:nvPr>
            <p:extLst/>
          </p:nvPr>
        </p:nvGraphicFramePr>
        <p:xfrm>
          <a:off x="1048674" y="1229050"/>
          <a:ext cx="10033853" cy="1867802"/>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
        <p:nvSpPr>
          <p:cNvPr id="5" name="TextBox 4">
            <a:extLst>
              <a:ext uri="{FF2B5EF4-FFF2-40B4-BE49-F238E27FC236}">
                <a16:creationId xmlns:a16="http://schemas.microsoft.com/office/drawing/2014/main" id="{33C92174-1CA4-4C3E-9D09-17980D168636}"/>
              </a:ext>
            </a:extLst>
          </p:cNvPr>
          <p:cNvSpPr txBox="1"/>
          <p:nvPr/>
        </p:nvSpPr>
        <p:spPr>
          <a:xfrm>
            <a:off x="687501" y="4166145"/>
            <a:ext cx="991147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a:t>
            </a:r>
            <a:r>
              <a:rPr lang="en-US" b="1" dirty="0"/>
              <a:t>Incident ID Local </a:t>
            </a:r>
            <a:r>
              <a:rPr lang="en-US" dirty="0"/>
              <a:t>- Identifier must be unique for the incident, within the School of Attendance and Academic Year. </a:t>
            </a:r>
            <a:r>
              <a:rPr lang="en-US" b="1" dirty="0"/>
              <a:t>NPS sites should create their own unique identifiers in the system of record, however when LEAs enter these incidents into the SIS, this ID may change.</a:t>
            </a:r>
            <a:endParaRPr lang="en-US" dirty="0"/>
          </a:p>
          <a:p>
            <a:pPr marL="285750" indent="-285750">
              <a:buFont typeface="Arial" panose="020B0604020202020204" pitchFamily="34" charset="0"/>
              <a:buChar char="•"/>
            </a:pPr>
            <a:r>
              <a:rPr lang="en-US" b="1" dirty="0"/>
              <a:t>Student Offense Code </a:t>
            </a:r>
            <a:r>
              <a:rPr lang="en-US" dirty="0"/>
              <a:t>- A Student Offense is a category describing an allegation or reason for which a student was suspended or expelled from school. In rare cases, a Student Offense may not result in a suspension or expulsion.</a:t>
            </a:r>
          </a:p>
          <a:p>
            <a:pPr marL="285750" indent="-285750">
              <a:buFont typeface="Arial" panose="020B0604020202020204" pitchFamily="34" charset="0"/>
              <a:buChar char="•"/>
            </a:pPr>
            <a:r>
              <a:rPr lang="en-US" b="1" dirty="0">
                <a:solidFill>
                  <a:schemeClr val="dk1"/>
                </a:solidFill>
              </a:rPr>
              <a:t>Weapon Category Code </a:t>
            </a:r>
            <a:r>
              <a:rPr lang="en-US" dirty="0">
                <a:solidFill>
                  <a:schemeClr val="dk1"/>
                </a:solidFill>
              </a:rPr>
              <a:t>- </a:t>
            </a:r>
            <a:r>
              <a:rPr lang="en-US" dirty="0"/>
              <a:t>A Weapon Category is category describing which type of firearm or other weapon was used in an incident occurring within the jurisdiction of a local educational agency.</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6" name="Group 5">
            <a:extLst>
              <a:ext uri="{FF2B5EF4-FFF2-40B4-BE49-F238E27FC236}">
                <a16:creationId xmlns:a16="http://schemas.microsoft.com/office/drawing/2014/main" id="{C33E8702-7535-4574-A10C-EC67CF94BCAB}"/>
              </a:ext>
            </a:extLst>
          </p:cNvPr>
          <p:cNvGrpSpPr/>
          <p:nvPr/>
        </p:nvGrpSpPr>
        <p:grpSpPr>
          <a:xfrm>
            <a:off x="1048674" y="3693440"/>
            <a:ext cx="5716111" cy="369332"/>
            <a:chOff x="507136" y="3228143"/>
            <a:chExt cx="5716111" cy="369332"/>
          </a:xfrm>
        </p:grpSpPr>
        <p:sp>
          <p:nvSpPr>
            <p:cNvPr id="7" name="TextBox 6">
              <a:extLst>
                <a:ext uri="{FF2B5EF4-FFF2-40B4-BE49-F238E27FC236}">
                  <a16:creationId xmlns:a16="http://schemas.microsoft.com/office/drawing/2014/main" id="{3EF84FAB-345F-4D74-96E4-7DF64A6908C1}"/>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8" name="Straight Connector 7">
              <a:extLst>
                <a:ext uri="{FF2B5EF4-FFF2-40B4-BE49-F238E27FC236}">
                  <a16:creationId xmlns:a16="http://schemas.microsoft.com/office/drawing/2014/main" id="{5CD89E5E-99C6-4F54-B99E-FB695C3DE524}"/>
                </a:ext>
              </a:extLst>
            </p:cNvPr>
            <p:cNvCxnSpPr>
              <a:cxnSpLocks/>
            </p:cNvCxnSpPr>
            <p:nvPr/>
          </p:nvCxnSpPr>
          <p:spPr>
            <a:xfrm flipV="1">
              <a:off x="507136" y="3597474"/>
              <a:ext cx="3505571" cy="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4CE2B19-6D6A-441C-A6EF-7664270CEAA5}"/>
              </a:ext>
            </a:extLst>
          </p:cNvPr>
          <p:cNvSpPr>
            <a:spLocks noGrp="1"/>
          </p:cNvSpPr>
          <p:nvPr>
            <p:ph type="ftr" sz="quarter" idx="11"/>
          </p:nvPr>
        </p:nvSpPr>
        <p:spPr/>
        <p:txBody>
          <a:bodyPr/>
          <a:lstStyle/>
          <a:p>
            <a:r>
              <a:rPr lang="en-US"/>
              <a:t>Student Discipline for NPS v.1.2  December 6, 2019</a:t>
            </a:r>
          </a:p>
        </p:txBody>
      </p:sp>
      <p:sp>
        <p:nvSpPr>
          <p:cNvPr id="9" name="Slide Number Placeholder 8">
            <a:extLst>
              <a:ext uri="{FF2B5EF4-FFF2-40B4-BE49-F238E27FC236}">
                <a16:creationId xmlns:a16="http://schemas.microsoft.com/office/drawing/2014/main" id="{2521FB28-437E-4AF1-A421-BD6ED7F17611}"/>
              </a:ext>
            </a:extLst>
          </p:cNvPr>
          <p:cNvSpPr>
            <a:spLocks noGrp="1"/>
          </p:cNvSpPr>
          <p:nvPr>
            <p:ph type="sldNum" sz="quarter" idx="12"/>
          </p:nvPr>
        </p:nvSpPr>
        <p:spPr/>
        <p:txBody>
          <a:bodyPr/>
          <a:lstStyle/>
          <a:p>
            <a:fld id="{C345E381-9AE5-6B4A-9160-CBCD2CEA6AB3}" type="slidenum">
              <a:rPr lang="en-US" smtClean="0"/>
              <a:t>17</a:t>
            </a:fld>
            <a:endParaRPr lang="en-US"/>
          </a:p>
        </p:txBody>
      </p:sp>
    </p:spTree>
    <p:extLst>
      <p:ext uri="{BB962C8B-B14F-4D97-AF65-F5344CB8AC3E}">
        <p14:creationId xmlns:p14="http://schemas.microsoft.com/office/powerpoint/2010/main" val="348587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Complete Submission</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ext uri="{D42A27DB-BD31-4B8C-83A1-F6EECF244321}">
                <p14:modId xmlns:p14="http://schemas.microsoft.com/office/powerpoint/2010/main" val="809332271"/>
              </p:ext>
            </p:extLst>
          </p:nvPr>
        </p:nvGraphicFramePr>
        <p:xfrm>
          <a:off x="234147" y="740820"/>
          <a:ext cx="11582032" cy="2281558"/>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000" u="none" strike="noStrike" dirty="0">
                          <a:effectLst/>
                        </a:rPr>
                        <a:t> SINC</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000" u="none" strike="noStrike" dirty="0">
                          <a:effectLst/>
                        </a:rPr>
                        <a:t> 7/1/2019</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000" u="none" strike="noStrike" dirty="0">
                          <a:effectLst/>
                        </a:rPr>
                        <a:t>Y</a:t>
                      </a:r>
                      <a:endParaRPr lang="en-US" sz="10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000" b="0" i="0" u="none" strike="noStrike" dirty="0">
                          <a:solidFill>
                            <a:schemeClr val="dk1"/>
                          </a:solidFill>
                          <a:effectLst/>
                          <a:latin typeface="+mn-lt"/>
                        </a:rPr>
                        <a:t>Y</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dirty="0"/>
              <a:t>Student Discipline for NPS v.1.2  December 6, 2019</a:t>
            </a:r>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18</a:t>
            </a:fld>
            <a:endParaRPr lang="en-US"/>
          </a:p>
        </p:txBody>
      </p:sp>
      <p:sp>
        <p:nvSpPr>
          <p:cNvPr id="5" name="Rectangle 4"/>
          <p:cNvSpPr/>
          <p:nvPr/>
        </p:nvSpPr>
        <p:spPr>
          <a:xfrm>
            <a:off x="234147" y="1901952"/>
            <a:ext cx="11582032" cy="484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421414"/>
            <a:ext cx="11582032" cy="56302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2571" y="2009494"/>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82571" y="2515106"/>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graphicFrame>
        <p:nvGraphicFramePr>
          <p:cNvPr id="15" name="Table 14">
            <a:extLst>
              <a:ext uri="{FF2B5EF4-FFF2-40B4-BE49-F238E27FC236}">
                <a16:creationId xmlns:a16="http://schemas.microsoft.com/office/drawing/2014/main" id="{BB4C0310-472F-48E4-A23E-8E4CA040C845}"/>
              </a:ext>
            </a:extLst>
          </p:cNvPr>
          <p:cNvGraphicFramePr>
            <a:graphicFrameLocks noGrp="1"/>
          </p:cNvGraphicFramePr>
          <p:nvPr>
            <p:extLst>
              <p:ext uri="{D42A27DB-BD31-4B8C-83A1-F6EECF244321}">
                <p14:modId xmlns:p14="http://schemas.microsoft.com/office/powerpoint/2010/main" val="3847275707"/>
              </p:ext>
            </p:extLst>
          </p:nvPr>
        </p:nvGraphicFramePr>
        <p:xfrm>
          <a:off x="234147" y="3133525"/>
          <a:ext cx="10856278" cy="1505413"/>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Birth Date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000" u="none" strike="noStrike" dirty="0">
                          <a:effectLst/>
                        </a:rPr>
                        <a:t>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graphicFrame>
        <p:nvGraphicFramePr>
          <p:cNvPr id="16" name="Table 15">
            <a:extLst>
              <a:ext uri="{FF2B5EF4-FFF2-40B4-BE49-F238E27FC236}">
                <a16:creationId xmlns:a16="http://schemas.microsoft.com/office/drawing/2014/main" id="{3B149C90-9245-4180-86B7-64FC1751FE14}"/>
              </a:ext>
            </a:extLst>
          </p:cNvPr>
          <p:cNvGraphicFramePr>
            <a:graphicFrameLocks noGrp="1"/>
          </p:cNvGraphicFramePr>
          <p:nvPr>
            <p:extLst>
              <p:ext uri="{D42A27DB-BD31-4B8C-83A1-F6EECF244321}">
                <p14:modId xmlns:p14="http://schemas.microsoft.com/office/powerpoint/2010/main" val="3788860609"/>
              </p:ext>
            </p:extLst>
          </p:nvPr>
        </p:nvGraphicFramePr>
        <p:xfrm>
          <a:off x="234147" y="4765646"/>
          <a:ext cx="10033853" cy="1322321"/>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Tree>
    <p:extLst>
      <p:ext uri="{BB962C8B-B14F-4D97-AF65-F5344CB8AC3E}">
        <p14:creationId xmlns:p14="http://schemas.microsoft.com/office/powerpoint/2010/main" val="332782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E979B6-7EB5-4A4E-BD12-4546BFF4750A}"/>
              </a:ext>
            </a:extLst>
          </p:cNvPr>
          <p:cNvSpPr/>
          <p:nvPr/>
        </p:nvSpPr>
        <p:spPr>
          <a:xfrm>
            <a:off x="2081843" y="6045218"/>
            <a:ext cx="7866864" cy="369332"/>
          </a:xfrm>
          <a:prstGeom prst="rect">
            <a:avLst/>
          </a:prstGeom>
        </p:spPr>
        <p:txBody>
          <a:bodyPr wrap="square">
            <a:spAutoFit/>
          </a:bodyPr>
          <a:lstStyle/>
          <a:p>
            <a:r>
              <a:rPr lang="en-US" dirty="0">
                <a:hlinkClick r:id="rId3"/>
              </a:rPr>
              <a:t>https://documentation.calpads.org/Support/FileTemplates/</a:t>
            </a:r>
            <a:endParaRPr lang="en-US" dirty="0"/>
          </a:p>
        </p:txBody>
      </p:sp>
      <p:grpSp>
        <p:nvGrpSpPr>
          <p:cNvPr id="2" name="Group 1" descr="Dual images of different pages from the CALPADS User Manual. The pages show that the batch file templates are found under the help menu in the CALPADS User Manual">
            <a:extLst>
              <a:ext uri="{FF2B5EF4-FFF2-40B4-BE49-F238E27FC236}">
                <a16:creationId xmlns:a16="http://schemas.microsoft.com/office/drawing/2014/main" id="{152C5B71-1F92-4E68-8AA9-A21C8A33F12B}"/>
              </a:ext>
            </a:extLst>
          </p:cNvPr>
          <p:cNvGrpSpPr/>
          <p:nvPr/>
        </p:nvGrpSpPr>
        <p:grpSpPr>
          <a:xfrm>
            <a:off x="243912" y="323850"/>
            <a:ext cx="11381564" cy="5657163"/>
            <a:chOff x="243912" y="323850"/>
            <a:chExt cx="11381564" cy="5657163"/>
          </a:xfrm>
        </p:grpSpPr>
        <p:pic>
          <p:nvPicPr>
            <p:cNvPr id="6" name="Picture 5">
              <a:extLst>
                <a:ext uri="{FF2B5EF4-FFF2-40B4-BE49-F238E27FC236}">
                  <a16:creationId xmlns:a16="http://schemas.microsoft.com/office/drawing/2014/main" id="{4F706E83-2E3C-4997-BB81-3FABBEBDDBD5}"/>
                </a:ext>
              </a:extLst>
            </p:cNvPr>
            <p:cNvPicPr>
              <a:picLocks noChangeAspect="1"/>
            </p:cNvPicPr>
            <p:nvPr/>
          </p:nvPicPr>
          <p:blipFill>
            <a:blip r:embed="rId4"/>
            <a:stretch>
              <a:fillRect/>
            </a:stretch>
          </p:blipFill>
          <p:spPr>
            <a:xfrm>
              <a:off x="243912" y="323850"/>
              <a:ext cx="6765817" cy="32766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41F1BC9-C0A7-4401-8E21-536DA6CE0E11}"/>
                </a:ext>
              </a:extLst>
            </p:cNvPr>
            <p:cNvPicPr>
              <a:picLocks noChangeAspect="1"/>
            </p:cNvPicPr>
            <p:nvPr/>
          </p:nvPicPr>
          <p:blipFill>
            <a:blip r:embed="rId5"/>
            <a:stretch>
              <a:fillRect/>
            </a:stretch>
          </p:blipFill>
          <p:spPr>
            <a:xfrm>
              <a:off x="4423654" y="2535136"/>
              <a:ext cx="7201822" cy="3445877"/>
            </a:xfrm>
            <a:prstGeom prst="rect">
              <a:avLst/>
            </a:prstGeom>
            <a:ln>
              <a:noFill/>
            </a:ln>
            <a:effectLst>
              <a:outerShdw blurRad="292100" dist="139700" dir="2700000" algn="tl" rotWithShape="0">
                <a:srgbClr val="333333">
                  <a:alpha val="65000"/>
                </a:srgbClr>
              </a:outerShdw>
            </a:effectLst>
          </p:spPr>
        </p:pic>
      </p:grpSp>
      <p:sp>
        <p:nvSpPr>
          <p:cNvPr id="7" name="TextBox 6">
            <a:extLst>
              <a:ext uri="{FF2B5EF4-FFF2-40B4-BE49-F238E27FC236}">
                <a16:creationId xmlns:a16="http://schemas.microsoft.com/office/drawing/2014/main" id="{A04D97C4-F310-4CE9-891D-F6F0A26395F7}"/>
              </a:ext>
            </a:extLst>
          </p:cNvPr>
          <p:cNvSpPr txBox="1"/>
          <p:nvPr/>
        </p:nvSpPr>
        <p:spPr>
          <a:xfrm>
            <a:off x="258660" y="4130337"/>
            <a:ext cx="3646366"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batch file templates are located in the CALPADS User manual under the Help menu</a:t>
            </a:r>
          </a:p>
        </p:txBody>
      </p:sp>
      <p:sp>
        <p:nvSpPr>
          <p:cNvPr id="8" name="TextBox 7">
            <a:extLst>
              <a:ext uri="{FF2B5EF4-FFF2-40B4-BE49-F238E27FC236}">
                <a16:creationId xmlns:a16="http://schemas.microsoft.com/office/drawing/2014/main" id="{FBA6BCD0-0A7C-4A27-9710-F79BF15BE204}"/>
              </a:ext>
            </a:extLst>
          </p:cNvPr>
          <p:cNvSpPr txBox="1"/>
          <p:nvPr/>
        </p:nvSpPr>
        <p:spPr>
          <a:xfrm>
            <a:off x="7262634" y="761821"/>
            <a:ext cx="444806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CALPADS User Manual provides instructions and tips for using batch file templates</a:t>
            </a:r>
          </a:p>
        </p:txBody>
      </p:sp>
      <p:sp>
        <p:nvSpPr>
          <p:cNvPr id="11" name="Rectangle 10">
            <a:extLst>
              <a:ext uri="{FF2B5EF4-FFF2-40B4-BE49-F238E27FC236}">
                <a16:creationId xmlns:a16="http://schemas.microsoft.com/office/drawing/2014/main" id="{81E6B25E-627C-4159-973A-CA63AFC446E2}"/>
              </a:ext>
            </a:extLst>
          </p:cNvPr>
          <p:cNvSpPr/>
          <p:nvPr/>
        </p:nvSpPr>
        <p:spPr>
          <a:xfrm>
            <a:off x="7090296" y="5377505"/>
            <a:ext cx="1988943" cy="171647"/>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4D97C4-F310-4CE9-891D-F6F0A26395F7}"/>
              </a:ext>
            </a:extLst>
          </p:cNvPr>
          <p:cNvSpPr txBox="1"/>
          <p:nvPr/>
        </p:nvSpPr>
        <p:spPr>
          <a:xfrm>
            <a:off x="4344210" y="4499668"/>
            <a:ext cx="2815542" cy="1200329"/>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The new templates for SINC, SOFF, and SIRS will be available in the spring.</a:t>
            </a:r>
          </a:p>
        </p:txBody>
      </p:sp>
      <p:sp>
        <p:nvSpPr>
          <p:cNvPr id="3" name="Footer Placeholder 2">
            <a:extLst>
              <a:ext uri="{FF2B5EF4-FFF2-40B4-BE49-F238E27FC236}">
                <a16:creationId xmlns:a16="http://schemas.microsoft.com/office/drawing/2014/main" id="{8DC92A43-7943-40ED-96E6-03B7F69C1DB6}"/>
              </a:ext>
            </a:extLst>
          </p:cNvPr>
          <p:cNvSpPr>
            <a:spLocks noGrp="1"/>
          </p:cNvSpPr>
          <p:nvPr>
            <p:ph type="ftr" sz="quarter" idx="11"/>
          </p:nvPr>
        </p:nvSpPr>
        <p:spPr/>
        <p:txBody>
          <a:bodyPr/>
          <a:lstStyle/>
          <a:p>
            <a:r>
              <a:rPr lang="en-US"/>
              <a:t>Student Discipline for NPS v.1.2  December 6, 2019</a:t>
            </a:r>
          </a:p>
        </p:txBody>
      </p:sp>
      <p:sp>
        <p:nvSpPr>
          <p:cNvPr id="10" name="Slide Number Placeholder 9">
            <a:extLst>
              <a:ext uri="{FF2B5EF4-FFF2-40B4-BE49-F238E27FC236}">
                <a16:creationId xmlns:a16="http://schemas.microsoft.com/office/drawing/2014/main" id="{B3AF4452-0860-4A53-B762-1FA7B7E8126D}"/>
              </a:ext>
            </a:extLst>
          </p:cNvPr>
          <p:cNvSpPr>
            <a:spLocks noGrp="1"/>
          </p:cNvSpPr>
          <p:nvPr>
            <p:ph type="sldNum" sz="quarter" idx="12"/>
          </p:nvPr>
        </p:nvSpPr>
        <p:spPr/>
        <p:txBody>
          <a:bodyPr/>
          <a:lstStyle/>
          <a:p>
            <a:fld id="{C345E381-9AE5-6B4A-9160-CBCD2CEA6AB3}" type="slidenum">
              <a:rPr lang="en-US" smtClean="0"/>
              <a:t>19</a:t>
            </a:fld>
            <a:endParaRPr lang="en-US"/>
          </a:p>
        </p:txBody>
      </p:sp>
    </p:spTree>
    <p:extLst>
      <p:ext uri="{BB962C8B-B14F-4D97-AF65-F5344CB8AC3E}">
        <p14:creationId xmlns:p14="http://schemas.microsoft.com/office/powerpoint/2010/main" val="15985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910D09-2872-48D5-A9F0-FD146473F1EC}"/>
              </a:ext>
            </a:extLst>
          </p:cNvPr>
          <p:cNvSpPr>
            <a:spLocks noGrp="1"/>
          </p:cNvSpPr>
          <p:nvPr>
            <p:ph type="title"/>
          </p:nvPr>
        </p:nvSpPr>
        <p:spPr>
          <a:xfrm>
            <a:off x="5800012" y="191374"/>
            <a:ext cx="4977976" cy="895637"/>
          </a:xfrm>
        </p:spPr>
        <p:txBody>
          <a:bodyPr>
            <a:normAutofit/>
          </a:bodyPr>
          <a:lstStyle/>
          <a:p>
            <a:r>
              <a:rPr lang="en-US" sz="4400" b="1" dirty="0">
                <a:solidFill>
                  <a:srgbClr val="000000"/>
                </a:solidFill>
                <a:latin typeface="Arial Black" panose="020B0A04020102020204" pitchFamily="34" charset="0"/>
              </a:rPr>
              <a:t>Purpose</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why">
            <a:extLst>
              <a:ext uri="{FF2B5EF4-FFF2-40B4-BE49-F238E27FC236}">
                <a16:creationId xmlns:a16="http://schemas.microsoft.com/office/drawing/2014/main" id="{F9E5F591-A76C-4D1C-B91A-BBE888F2218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116" r="13872"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7173AB4-A02C-458F-8B76-8C682B037051}"/>
              </a:ext>
            </a:extLst>
          </p:cNvPr>
          <p:cNvSpPr>
            <a:spLocks noGrp="1"/>
          </p:cNvSpPr>
          <p:nvPr>
            <p:ph idx="1"/>
          </p:nvPr>
        </p:nvSpPr>
        <p:spPr>
          <a:xfrm>
            <a:off x="5614876" y="1278384"/>
            <a:ext cx="5783505" cy="4861197"/>
          </a:xfrm>
        </p:spPr>
        <p:txBody>
          <a:bodyPr anchor="ctr">
            <a:normAutofit/>
          </a:bodyPr>
          <a:lstStyle/>
          <a:p>
            <a:pPr lvl="0"/>
            <a:r>
              <a:rPr lang="en-US" sz="2000" dirty="0">
                <a:solidFill>
                  <a:srgbClr val="000000"/>
                </a:solidFill>
              </a:rPr>
              <a:t>Provide student expulsion and suspension information to satisfy Every Student Succeeds Act (ESSA) requirements related to "persistently dangerous" schools and the Uniform Management Information Reporting System (UMIRS)</a:t>
            </a:r>
          </a:p>
          <a:p>
            <a:pPr lvl="0"/>
            <a:r>
              <a:rPr lang="en-US" sz="2000" dirty="0">
                <a:solidFill>
                  <a:srgbClr val="000000"/>
                </a:solidFill>
              </a:rPr>
              <a:t>To determine persistently dangerous schools</a:t>
            </a:r>
          </a:p>
          <a:p>
            <a:pPr lvl="0"/>
            <a:r>
              <a:rPr lang="en-US" sz="2000" dirty="0">
                <a:solidFill>
                  <a:srgbClr val="000000"/>
                </a:solidFill>
              </a:rPr>
              <a:t>Provide student suspension and expulsion counts and related information for students with disabilities for federal Individuals with Disabilities Education Act (IDEA) reporting.</a:t>
            </a:r>
          </a:p>
          <a:p>
            <a:pPr lvl="0"/>
            <a:r>
              <a:rPr lang="en-US" sz="2000" dirty="0">
                <a:solidFill>
                  <a:srgbClr val="000000"/>
                </a:solidFill>
              </a:rPr>
              <a:t>Provide information regarding the use of restraint and seclusion for students receiving either general education or special education to the fulfill statutory requirements of AB 2657</a:t>
            </a:r>
          </a:p>
          <a:p>
            <a:pPr marL="0" indent="0">
              <a:buNone/>
            </a:pPr>
            <a:endParaRPr lang="en-US" sz="1600" dirty="0">
              <a:solidFill>
                <a:srgbClr val="000000"/>
              </a:solidFill>
            </a:endParaRPr>
          </a:p>
        </p:txBody>
      </p:sp>
      <p:sp>
        <p:nvSpPr>
          <p:cNvPr id="4" name="Footer Placeholder 3">
            <a:extLst>
              <a:ext uri="{FF2B5EF4-FFF2-40B4-BE49-F238E27FC236}">
                <a16:creationId xmlns:a16="http://schemas.microsoft.com/office/drawing/2014/main" id="{51F04CBB-C240-43C4-9291-313C1517022D}"/>
              </a:ext>
            </a:extLst>
          </p:cNvPr>
          <p:cNvSpPr>
            <a:spLocks noGrp="1"/>
          </p:cNvSpPr>
          <p:nvPr>
            <p:ph type="ftr" sz="quarter" idx="11"/>
          </p:nvPr>
        </p:nvSpPr>
        <p:spPr/>
        <p:txBody>
          <a:bodyPr/>
          <a:lstStyle/>
          <a:p>
            <a:r>
              <a:rPr lang="en-US"/>
              <a:t>Student Discipline for NPS v.1.2  December 6, 2019</a:t>
            </a:r>
          </a:p>
        </p:txBody>
      </p:sp>
      <p:sp>
        <p:nvSpPr>
          <p:cNvPr id="5" name="Slide Number Placeholder 4">
            <a:extLst>
              <a:ext uri="{FF2B5EF4-FFF2-40B4-BE49-F238E27FC236}">
                <a16:creationId xmlns:a16="http://schemas.microsoft.com/office/drawing/2014/main" id="{8C19614A-A0C8-43E1-BF0A-2604C088EA7D}"/>
              </a:ext>
            </a:extLst>
          </p:cNvPr>
          <p:cNvSpPr>
            <a:spLocks noGrp="1"/>
          </p:cNvSpPr>
          <p:nvPr>
            <p:ph type="sldNum" sz="quarter" idx="12"/>
          </p:nvPr>
        </p:nvSpPr>
        <p:spPr/>
        <p:txBody>
          <a:bodyPr/>
          <a:lstStyle/>
          <a:p>
            <a:fld id="{C345E381-9AE5-6B4A-9160-CBCD2CEA6AB3}" type="slidenum">
              <a:rPr lang="en-US" smtClean="0"/>
              <a:t>2</a:t>
            </a:fld>
            <a:endParaRPr lang="en-US"/>
          </a:p>
        </p:txBody>
      </p:sp>
    </p:spTree>
    <p:extLst>
      <p:ext uri="{BB962C8B-B14F-4D97-AF65-F5344CB8AC3E}">
        <p14:creationId xmlns:p14="http://schemas.microsoft.com/office/powerpoint/2010/main" val="369538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2DC-B0A3-4709-A771-FA56A94AF641}"/>
              </a:ext>
            </a:extLst>
          </p:cNvPr>
          <p:cNvSpPr>
            <a:spLocks noGrp="1"/>
          </p:cNvSpPr>
          <p:nvPr>
            <p:ph type="title"/>
          </p:nvPr>
        </p:nvSpPr>
        <p:spPr>
          <a:xfrm>
            <a:off x="609600" y="279401"/>
            <a:ext cx="10515600" cy="787400"/>
          </a:xfrm>
        </p:spPr>
        <p:txBody>
          <a:bodyPr>
            <a:normAutofit/>
          </a:bodyPr>
          <a:lstStyle/>
          <a:p>
            <a:r>
              <a:rPr lang="en-US" sz="4000" dirty="0">
                <a:latin typeface="Arial Black" panose="020B0A04020102020204" pitchFamily="34" charset="0"/>
              </a:rPr>
              <a:t>CALPADS File Specifications (CFS)</a:t>
            </a:r>
          </a:p>
        </p:txBody>
      </p:sp>
      <p:graphicFrame>
        <p:nvGraphicFramePr>
          <p:cNvPr id="4" name="Content Placeholder 3">
            <a:extLst>
              <a:ext uri="{FF2B5EF4-FFF2-40B4-BE49-F238E27FC236}">
                <a16:creationId xmlns:a16="http://schemas.microsoft.com/office/drawing/2014/main" id="{966D8F2F-D9EC-4155-9B52-2C1EF0983F15}"/>
              </a:ext>
            </a:extLst>
          </p:cNvPr>
          <p:cNvGraphicFramePr>
            <a:graphicFrameLocks noGrp="1"/>
          </p:cNvGraphicFramePr>
          <p:nvPr>
            <p:ph idx="1"/>
            <p:extLst>
              <p:ext uri="{D42A27DB-BD31-4B8C-83A1-F6EECF244321}">
                <p14:modId xmlns:p14="http://schemas.microsoft.com/office/powerpoint/2010/main" val="674163677"/>
              </p:ext>
            </p:extLst>
          </p:nvPr>
        </p:nvGraphicFramePr>
        <p:xfrm>
          <a:off x="538162" y="2482672"/>
          <a:ext cx="11115676" cy="3215975"/>
        </p:xfrm>
        <a:graphic>
          <a:graphicData uri="http://schemas.openxmlformats.org/drawingml/2006/table">
            <a:tbl>
              <a:tblPr>
                <a:tableStyleId>{5C22544A-7EE6-4342-B048-85BDC9FD1C3A}</a:tableStyleId>
              </a:tblPr>
              <a:tblGrid>
                <a:gridCol w="941603">
                  <a:extLst>
                    <a:ext uri="{9D8B030D-6E8A-4147-A177-3AD203B41FA5}">
                      <a16:colId xmlns:a16="http://schemas.microsoft.com/office/drawing/2014/main" val="4035929956"/>
                    </a:ext>
                  </a:extLst>
                </a:gridCol>
                <a:gridCol w="452604">
                  <a:extLst>
                    <a:ext uri="{9D8B030D-6E8A-4147-A177-3AD203B41FA5}">
                      <a16:colId xmlns:a16="http://schemas.microsoft.com/office/drawing/2014/main" val="2174549676"/>
                    </a:ext>
                  </a:extLst>
                </a:gridCol>
                <a:gridCol w="567943">
                  <a:extLst>
                    <a:ext uri="{9D8B030D-6E8A-4147-A177-3AD203B41FA5}">
                      <a16:colId xmlns:a16="http://schemas.microsoft.com/office/drawing/2014/main" val="2644423087"/>
                    </a:ext>
                  </a:extLst>
                </a:gridCol>
                <a:gridCol w="3152828">
                  <a:extLst>
                    <a:ext uri="{9D8B030D-6E8A-4147-A177-3AD203B41FA5}">
                      <a16:colId xmlns:a16="http://schemas.microsoft.com/office/drawing/2014/main" val="4084015911"/>
                    </a:ext>
                  </a:extLst>
                </a:gridCol>
                <a:gridCol w="1019922">
                  <a:extLst>
                    <a:ext uri="{9D8B030D-6E8A-4147-A177-3AD203B41FA5}">
                      <a16:colId xmlns:a16="http://schemas.microsoft.com/office/drawing/2014/main" val="1150772333"/>
                    </a:ext>
                  </a:extLst>
                </a:gridCol>
                <a:gridCol w="3066250">
                  <a:extLst>
                    <a:ext uri="{9D8B030D-6E8A-4147-A177-3AD203B41FA5}">
                      <a16:colId xmlns:a16="http://schemas.microsoft.com/office/drawing/2014/main" val="3945259935"/>
                    </a:ext>
                  </a:extLst>
                </a:gridCol>
                <a:gridCol w="1057275">
                  <a:extLst>
                    <a:ext uri="{9D8B030D-6E8A-4147-A177-3AD203B41FA5}">
                      <a16:colId xmlns:a16="http://schemas.microsoft.com/office/drawing/2014/main" val="2291010576"/>
                    </a:ext>
                  </a:extLst>
                </a:gridCol>
                <a:gridCol w="857251">
                  <a:extLst>
                    <a:ext uri="{9D8B030D-6E8A-4147-A177-3AD203B41FA5}">
                      <a16:colId xmlns:a16="http://schemas.microsoft.com/office/drawing/2014/main" val="1977464426"/>
                    </a:ext>
                  </a:extLst>
                </a:gridCol>
              </a:tblGrid>
              <a:tr h="431637">
                <a:tc>
                  <a:txBody>
                    <a:bodyPr/>
                    <a:lstStyle/>
                    <a:p>
                      <a:pPr algn="ctr" fontAlgn="b"/>
                      <a:r>
                        <a:rPr lang="en-US" sz="1200" b="1" i="0" u="none" strike="noStrike">
                          <a:solidFill>
                            <a:srgbClr val="FFFFFF"/>
                          </a:solidFill>
                          <a:effectLst/>
                          <a:latin typeface="Arial" panose="020B0604020202020204" pitchFamily="34" charset="0"/>
                        </a:rPr>
                        <a:t>Public Name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Field Type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Max Length</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Definition</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Code Set</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Comments</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Validation</a:t>
                      </a:r>
                    </a:p>
                  </a:txBody>
                  <a:tcPr marL="9525" marR="9525" marT="9525" marB="0" anchor="b">
                    <a:solidFill>
                      <a:schemeClr val="accent1">
                        <a:lumMod val="75000"/>
                      </a:schemeClr>
                    </a:solidFill>
                  </a:tcPr>
                </a:tc>
                <a:tc>
                  <a:txBody>
                    <a:bodyPr/>
                    <a:lstStyle/>
                    <a:p>
                      <a:pPr algn="ctr" fontAlgn="b"/>
                      <a:r>
                        <a:rPr lang="en-US" sz="1200" b="1" i="0" u="none" strike="noStrike" dirty="0">
                          <a:solidFill>
                            <a:srgbClr val="FFFFFF"/>
                          </a:solidFill>
                          <a:effectLst/>
                          <a:latin typeface="Arial" panose="020B0604020202020204" pitchFamily="34" charset="0"/>
                        </a:rPr>
                        <a:t>Required</a:t>
                      </a:r>
                    </a:p>
                  </a:txBody>
                  <a:tcPr marL="9525" marR="9525" marT="9525" marB="0" anchor="b">
                    <a:solidFill>
                      <a:schemeClr val="accent1">
                        <a:lumMod val="75000"/>
                      </a:schemeClr>
                    </a:solidFill>
                  </a:tcPr>
                </a:tc>
                <a:extLst>
                  <a:ext uri="{0D108BD9-81ED-4DB2-BD59-A6C34878D82A}">
                    <a16:rowId xmlns:a16="http://schemas.microsoft.com/office/drawing/2014/main" val="1499800315"/>
                  </a:ext>
                </a:extLst>
              </a:tr>
              <a:tr h="431637">
                <a:tc>
                  <a:txBody>
                    <a:bodyPr/>
                    <a:lstStyle/>
                    <a:p>
                      <a:pPr algn="l" fontAlgn="ctr"/>
                      <a:r>
                        <a:rPr lang="en-US" sz="1400" u="none" strike="noStrike">
                          <a:effectLst/>
                        </a:rPr>
                        <a:t>Statutory  Offense Indicator  </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An Indicator of whether or not the incident involved one or more students committing at least one reportable offense pursuant to Education Code 48900/48915. </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Y/N</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If Y, then SOFF and SIRS record(s) must be submitted for the incident and students involved. If N, then SIRS record(s) must be submitted for the incident.</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5329" marR="5329" marT="5329" marB="0" anchor="b">
                    <a:solidFill>
                      <a:schemeClr val="accent1">
                        <a:lumMod val="20000"/>
                        <a:lumOff val="80000"/>
                      </a:schemeClr>
                    </a:solidFill>
                  </a:tcPr>
                </a:tc>
                <a:tc>
                  <a:txBody>
                    <a:bodyPr/>
                    <a:lstStyle/>
                    <a:p>
                      <a:pPr algn="l" fontAlgn="t"/>
                      <a:r>
                        <a:rPr lang="en-US" sz="1400" u="none" strike="noStrike" dirty="0">
                          <a:effectLst/>
                        </a:rPr>
                        <a:t>Y</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1582549513"/>
                  </a:ext>
                </a:extLst>
              </a:tr>
              <a:tr h="746039">
                <a:tc>
                  <a:txBody>
                    <a:bodyPr/>
                    <a:lstStyle/>
                    <a:p>
                      <a:pPr algn="l" fontAlgn="t"/>
                      <a:r>
                        <a:rPr lang="en-US" sz="1400" u="none" strike="noStrike">
                          <a:effectLst/>
                        </a:rPr>
                        <a:t>Student Instructional Support Indicator</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An indicator of whether or not a student is receiving instructional support (e.g., homework) from the local educational agency during a disciplinary action. A Y would indicate that the student is receiving instructional support; an N would indicate that the student is not receiving any instructional support (a total cessation of educational services).</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N/A</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For students with disabilities, instructional support services include providing all services on the student's IEP during the duration of his/her suspension regardless of the number of days. The services may be provided in the home; however, providing homework does not meet the definition of instructional support for students with disabilities.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1) If Statutory Offense Indicator = Y, Then Y;</a:t>
                      </a:r>
                      <a:br>
                        <a:rPr lang="en-US" sz="1400" u="none" strike="noStrike" dirty="0">
                          <a:effectLst/>
                        </a:rPr>
                      </a:br>
                      <a:r>
                        <a:rPr lang="en-US" sz="1400" u="none" strike="noStrike" dirty="0">
                          <a:effectLst/>
                        </a:rPr>
                        <a:t>Else N</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2005230796"/>
                  </a:ext>
                </a:extLst>
              </a:tr>
            </a:tbl>
          </a:graphicData>
        </a:graphic>
      </p:graphicFrame>
      <p:sp>
        <p:nvSpPr>
          <p:cNvPr id="5" name="Rectangle 4">
            <a:extLst>
              <a:ext uri="{FF2B5EF4-FFF2-40B4-BE49-F238E27FC236}">
                <a16:creationId xmlns:a16="http://schemas.microsoft.com/office/drawing/2014/main" id="{9F8C015B-F730-4B2F-B375-3C7928FD1AED}"/>
              </a:ext>
            </a:extLst>
          </p:cNvPr>
          <p:cNvSpPr/>
          <p:nvPr/>
        </p:nvSpPr>
        <p:spPr>
          <a:xfrm>
            <a:off x="1066800" y="1066801"/>
            <a:ext cx="6096000" cy="1200329"/>
          </a:xfrm>
          <a:prstGeom prst="rect">
            <a:avLst/>
          </a:prstGeom>
        </p:spPr>
        <p:txBody>
          <a:bodyPr>
            <a:spAutoFit/>
          </a:bodyPr>
          <a:lstStyle/>
          <a:p>
            <a:r>
              <a:rPr lang="en-US" dirty="0">
                <a:solidFill>
                  <a:srgbClr val="000000"/>
                </a:solidFill>
                <a:latin typeface="Arial" panose="020B0604020202020204" pitchFamily="34" charset="0"/>
                <a:ea typeface="Times New Roman" panose="02020603050405020304" pitchFamily="18" charset="0"/>
              </a:rPr>
              <a:t>This document contains: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CALPADS file formats.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Data element definitions. </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Information required for submitting files.</a:t>
            </a:r>
            <a:endParaRPr lang="en-US" dirty="0"/>
          </a:p>
        </p:txBody>
      </p:sp>
      <p:sp>
        <p:nvSpPr>
          <p:cNvPr id="3" name="Footer Placeholder 2">
            <a:extLst>
              <a:ext uri="{FF2B5EF4-FFF2-40B4-BE49-F238E27FC236}">
                <a16:creationId xmlns:a16="http://schemas.microsoft.com/office/drawing/2014/main" id="{E0139319-3A52-4044-82B7-6971562ECE6D}"/>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0D7F6630-A9D9-49CF-B5A9-77FB6A97900D}"/>
              </a:ext>
            </a:extLst>
          </p:cNvPr>
          <p:cNvSpPr>
            <a:spLocks noGrp="1"/>
          </p:cNvSpPr>
          <p:nvPr>
            <p:ph type="sldNum" sz="quarter" idx="12"/>
          </p:nvPr>
        </p:nvSpPr>
        <p:spPr/>
        <p:txBody>
          <a:bodyPr/>
          <a:lstStyle/>
          <a:p>
            <a:fld id="{C345E381-9AE5-6B4A-9160-CBCD2CEA6AB3}" type="slidenum">
              <a:rPr lang="en-US" smtClean="0"/>
              <a:t>20</a:t>
            </a:fld>
            <a:endParaRPr lang="en-US"/>
          </a:p>
        </p:txBody>
      </p:sp>
    </p:spTree>
    <p:extLst>
      <p:ext uri="{BB962C8B-B14F-4D97-AF65-F5344CB8AC3E}">
        <p14:creationId xmlns:p14="http://schemas.microsoft.com/office/powerpoint/2010/main" val="3539523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30B1-7F30-4E93-8B85-B8DD9A7335DF}"/>
              </a:ext>
            </a:extLst>
          </p:cNvPr>
          <p:cNvSpPr>
            <a:spLocks noGrp="1"/>
          </p:cNvSpPr>
          <p:nvPr>
            <p:ph type="title"/>
          </p:nvPr>
        </p:nvSpPr>
        <p:spPr>
          <a:xfrm>
            <a:off x="609600" y="288925"/>
            <a:ext cx="10515600" cy="701675"/>
          </a:xfrm>
        </p:spPr>
        <p:txBody>
          <a:bodyPr>
            <a:normAutofit/>
          </a:bodyPr>
          <a:lstStyle/>
          <a:p>
            <a:r>
              <a:rPr lang="en-US" sz="4000" dirty="0">
                <a:latin typeface="Arial Black" panose="020B0A04020102020204" pitchFamily="34" charset="0"/>
              </a:rPr>
              <a:t>Code Set</a:t>
            </a:r>
          </a:p>
        </p:txBody>
      </p:sp>
      <p:graphicFrame>
        <p:nvGraphicFramePr>
          <p:cNvPr id="4" name="Table 3">
            <a:extLst>
              <a:ext uri="{FF2B5EF4-FFF2-40B4-BE49-F238E27FC236}">
                <a16:creationId xmlns:a16="http://schemas.microsoft.com/office/drawing/2014/main" id="{956B3131-03E7-4F77-98E1-77FF5F32C015}"/>
              </a:ext>
            </a:extLst>
          </p:cNvPr>
          <p:cNvGraphicFramePr>
            <a:graphicFrameLocks noGrp="1"/>
          </p:cNvGraphicFramePr>
          <p:nvPr>
            <p:extLst>
              <p:ext uri="{D42A27DB-BD31-4B8C-83A1-F6EECF244321}">
                <p14:modId xmlns:p14="http://schemas.microsoft.com/office/powerpoint/2010/main" val="1301335125"/>
              </p:ext>
            </p:extLst>
          </p:nvPr>
        </p:nvGraphicFramePr>
        <p:xfrm>
          <a:off x="476249" y="1776710"/>
          <a:ext cx="11239501" cy="4662724"/>
        </p:xfrm>
        <a:graphic>
          <a:graphicData uri="http://schemas.openxmlformats.org/drawingml/2006/table">
            <a:tbl>
              <a:tblPr>
                <a:tableStyleId>{5C22544A-7EE6-4342-B048-85BDC9FD1C3A}</a:tableStyleId>
              </a:tblPr>
              <a:tblGrid>
                <a:gridCol w="1074557">
                  <a:extLst>
                    <a:ext uri="{9D8B030D-6E8A-4147-A177-3AD203B41FA5}">
                      <a16:colId xmlns:a16="http://schemas.microsoft.com/office/drawing/2014/main" val="474977722"/>
                    </a:ext>
                  </a:extLst>
                </a:gridCol>
                <a:gridCol w="614783">
                  <a:extLst>
                    <a:ext uri="{9D8B030D-6E8A-4147-A177-3AD203B41FA5}">
                      <a16:colId xmlns:a16="http://schemas.microsoft.com/office/drawing/2014/main" val="3549631039"/>
                    </a:ext>
                  </a:extLst>
                </a:gridCol>
                <a:gridCol w="1891642">
                  <a:extLst>
                    <a:ext uri="{9D8B030D-6E8A-4147-A177-3AD203B41FA5}">
                      <a16:colId xmlns:a16="http://schemas.microsoft.com/office/drawing/2014/main" val="2723068027"/>
                    </a:ext>
                  </a:extLst>
                </a:gridCol>
                <a:gridCol w="7658519">
                  <a:extLst>
                    <a:ext uri="{9D8B030D-6E8A-4147-A177-3AD203B41FA5}">
                      <a16:colId xmlns:a16="http://schemas.microsoft.com/office/drawing/2014/main" val="3543317956"/>
                    </a:ext>
                  </a:extLst>
                </a:gridCol>
              </a:tblGrid>
              <a:tr h="479836">
                <a:tc>
                  <a:txBody>
                    <a:bodyPr/>
                    <a:lstStyle/>
                    <a:p>
                      <a:pPr algn="l" fontAlgn="ctr"/>
                      <a:r>
                        <a:rPr lang="en-US" sz="1200" b="1" i="0" u="none" strike="noStrike">
                          <a:solidFill>
                            <a:srgbClr val="FFFFFF"/>
                          </a:solidFill>
                          <a:effectLst/>
                          <a:latin typeface="Arial" panose="020B0604020202020204" pitchFamily="34" charset="0"/>
                        </a:rPr>
                        <a:t>Code Set Name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Coded Value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Name</a:t>
                      </a:r>
                    </a:p>
                  </a:txBody>
                  <a:tcPr marL="9525" marR="9525" marT="9525" marB="0" anchor="ctr">
                    <a:solidFill>
                      <a:srgbClr val="9976C8"/>
                    </a:solidFill>
                  </a:tcPr>
                </a:tc>
                <a:tc>
                  <a:txBody>
                    <a:bodyPr/>
                    <a:lstStyle/>
                    <a:p>
                      <a:pPr algn="l" fontAlgn="ctr"/>
                      <a:r>
                        <a:rPr lang="en-US" sz="1200" b="1" i="0" u="none" strike="noStrike" dirty="0">
                          <a:solidFill>
                            <a:srgbClr val="FFFFFF"/>
                          </a:solidFill>
                          <a:effectLst/>
                          <a:latin typeface="Arial" panose="020B0604020202020204" pitchFamily="34" charset="0"/>
                        </a:rPr>
                        <a:t>Definition</a:t>
                      </a:r>
                    </a:p>
                  </a:txBody>
                  <a:tcPr marL="9525" marR="9525" marT="9525" marB="0" anchor="ctr">
                    <a:solidFill>
                      <a:srgbClr val="9976C8"/>
                    </a:solidFill>
                  </a:tcPr>
                </a:tc>
                <a:extLst>
                  <a:ext uri="{0D108BD9-81ED-4DB2-BD59-A6C34878D82A}">
                    <a16:rowId xmlns:a16="http://schemas.microsoft.com/office/drawing/2014/main" val="2922675231"/>
                  </a:ext>
                </a:extLst>
              </a:tr>
              <a:tr h="479836">
                <a:tc>
                  <a:txBody>
                    <a:bodyPr/>
                    <a:lstStyle/>
                    <a:p>
                      <a:pPr algn="ctr" fontAlgn="t"/>
                      <a:r>
                        <a:rPr lang="en-US" sz="1400" u="none" strike="noStrike" dirty="0">
                          <a:effectLst/>
                        </a:rPr>
                        <a:t>Student Incident Result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400</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No Action</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An individual committed an offense as defined in Education Code 48900 or 48915, was not suspended or expelled, and the matter was addressed with  disciplinary action at all. </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2884068094"/>
                  </a:ext>
                </a:extLst>
              </a:tr>
              <a:tr h="121133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501</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Physical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personal restriction that immobilizes or reduces the ability of a pupil to move his or her torso, arms, legs, or head freely when a pupil presents an immediate danger to self or to others as defined by Education Code Section 49005.1. It does not include a physical escort, which means a temporary touching or holding of the hand, wrist, arm, shoulder, or back for the purpose of inducing a pupil who is acting out to walk to a safe location.  </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297644602"/>
                  </a:ext>
                </a:extLst>
              </a:tr>
              <a:tr h="71975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502</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Mechanical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device or equipment to restrict a pupils freedom of movement when a pupil presents an immediate danger to self or to others as defined by Education Code section 49005.1.</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671711197"/>
                  </a:ext>
                </a:extLst>
              </a:tr>
              <a:tr h="956646">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600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Seclusion</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The involuntary confinement of a pupil alone in a room or area from which the pupil is physically prevented from leaving. “Seclusion” does not include a timeout, which is a behavior management technique that is part of an approved program, that involves the monitored separation of the pupil in a nonlocked setting, and is implemented for the purpose of calming.</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985013897"/>
                  </a:ext>
                </a:extLst>
              </a:tr>
              <a:tr h="242317">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700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School-related Arrest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 student, as a result of an incident, was referred to and arrested by law enforcement.</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855168619"/>
                  </a:ext>
                </a:extLst>
              </a:tr>
            </a:tbl>
          </a:graphicData>
        </a:graphic>
      </p:graphicFrame>
      <p:sp>
        <p:nvSpPr>
          <p:cNvPr id="5" name="Rectangle 4">
            <a:extLst>
              <a:ext uri="{FF2B5EF4-FFF2-40B4-BE49-F238E27FC236}">
                <a16:creationId xmlns:a16="http://schemas.microsoft.com/office/drawing/2014/main" id="{9BB926C5-3EA2-45BD-AEFE-4738BCD0A8E8}"/>
              </a:ext>
            </a:extLst>
          </p:cNvPr>
          <p:cNvSpPr/>
          <p:nvPr/>
        </p:nvSpPr>
        <p:spPr>
          <a:xfrm>
            <a:off x="476249" y="1085850"/>
            <a:ext cx="5656228"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Times New Roman" panose="02020603050405020304" pitchFamily="18" charset="0"/>
              </a:rPr>
              <a:t>This document contains all codes used in CALPADS</a:t>
            </a:r>
            <a:endParaRPr lang="en-US" dirty="0"/>
          </a:p>
        </p:txBody>
      </p:sp>
      <p:sp>
        <p:nvSpPr>
          <p:cNvPr id="3" name="Footer Placeholder 2">
            <a:extLst>
              <a:ext uri="{FF2B5EF4-FFF2-40B4-BE49-F238E27FC236}">
                <a16:creationId xmlns:a16="http://schemas.microsoft.com/office/drawing/2014/main" id="{8BA9A174-6C5C-4D1A-B4F3-B6C2829BF1D0}"/>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F0B400BC-38CF-4083-A0EE-6E6ABE82B139}"/>
              </a:ext>
            </a:extLst>
          </p:cNvPr>
          <p:cNvSpPr>
            <a:spLocks noGrp="1"/>
          </p:cNvSpPr>
          <p:nvPr>
            <p:ph type="sldNum" sz="quarter" idx="12"/>
          </p:nvPr>
        </p:nvSpPr>
        <p:spPr/>
        <p:txBody>
          <a:bodyPr/>
          <a:lstStyle/>
          <a:p>
            <a:fld id="{C345E381-9AE5-6B4A-9160-CBCD2CEA6AB3}" type="slidenum">
              <a:rPr lang="en-US" smtClean="0"/>
              <a:t>21</a:t>
            </a:fld>
            <a:endParaRPr lang="en-US"/>
          </a:p>
        </p:txBody>
      </p:sp>
    </p:spTree>
    <p:extLst>
      <p:ext uri="{BB962C8B-B14F-4D97-AF65-F5344CB8AC3E}">
        <p14:creationId xmlns:p14="http://schemas.microsoft.com/office/powerpoint/2010/main" val="59668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Reporting Timelines – Key Dates</a:t>
            </a:r>
          </a:p>
        </p:txBody>
      </p:sp>
      <p:sp>
        <p:nvSpPr>
          <p:cNvPr id="3" name="Content Placeholder 2"/>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7F1258D4-1D39-4A00-B32E-3FB0EB06F27F}"/>
              </a:ext>
            </a:extLst>
          </p:cNvPr>
          <p:cNvGrpSpPr/>
          <p:nvPr/>
        </p:nvGrpSpPr>
        <p:grpSpPr>
          <a:xfrm>
            <a:off x="217470" y="2309481"/>
            <a:ext cx="11757059" cy="3556306"/>
            <a:chOff x="-1615050" y="2295237"/>
            <a:chExt cx="13043884" cy="3577566"/>
          </a:xfrm>
        </p:grpSpPr>
        <p:grpSp>
          <p:nvGrpSpPr>
            <p:cNvPr id="5" name="Group 4">
              <a:extLst>
                <a:ext uri="{FF2B5EF4-FFF2-40B4-BE49-F238E27FC236}">
                  <a16:creationId xmlns:a16="http://schemas.microsoft.com/office/drawing/2014/main" id="{68E882B5-53E4-49B8-95D8-4DFE92F1BD05}"/>
                </a:ext>
              </a:extLst>
            </p:cNvPr>
            <p:cNvGrpSpPr/>
            <p:nvPr/>
          </p:nvGrpSpPr>
          <p:grpSpPr>
            <a:xfrm>
              <a:off x="-1615050" y="2295237"/>
              <a:ext cx="13043884" cy="3577566"/>
              <a:chOff x="-1792850" y="1797856"/>
              <a:chExt cx="13043884" cy="3577566"/>
            </a:xfrm>
          </p:grpSpPr>
          <p:sp>
            <p:nvSpPr>
              <p:cNvPr id="10" name="Rectangle 9">
                <a:extLst>
                  <a:ext uri="{FF2B5EF4-FFF2-40B4-BE49-F238E27FC236}">
                    <a16:creationId xmlns:a16="http://schemas.microsoft.com/office/drawing/2014/main" id="{92A31313-FBC0-4009-8711-70AD8EA72C48}"/>
                  </a:ext>
                </a:extLst>
              </p:cNvPr>
              <p:cNvSpPr/>
              <p:nvPr/>
            </p:nvSpPr>
            <p:spPr>
              <a:xfrm>
                <a:off x="-1792850" y="1797856"/>
                <a:ext cx="13043884" cy="3515242"/>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B6CC4B8-30B4-44A0-AB3C-CF746CCA6719}"/>
                  </a:ext>
                </a:extLst>
              </p:cNvPr>
              <p:cNvGrpSpPr/>
              <p:nvPr/>
            </p:nvGrpSpPr>
            <p:grpSpPr>
              <a:xfrm>
                <a:off x="-1792850" y="2197100"/>
                <a:ext cx="13043884" cy="3178322"/>
                <a:chOff x="-1560989" y="1841500"/>
                <a:chExt cx="13092076" cy="3159970"/>
              </a:xfrm>
            </p:grpSpPr>
            <p:cxnSp>
              <p:nvCxnSpPr>
                <p:cNvPr id="12" name="Straight Connector 11">
                  <a:extLst>
                    <a:ext uri="{FF2B5EF4-FFF2-40B4-BE49-F238E27FC236}">
                      <a16:creationId xmlns:a16="http://schemas.microsoft.com/office/drawing/2014/main" id="{6C3CC101-5CBE-43EA-93DF-E46CF750BCA0}"/>
                    </a:ext>
                  </a:extLst>
                </p:cNvPr>
                <p:cNvCxnSpPr>
                  <a:cxnSpLocks/>
                </p:cNvCxnSpPr>
                <p:nvPr/>
              </p:nvCxnSpPr>
              <p:spPr>
                <a:xfrm>
                  <a:off x="-1560989" y="2976017"/>
                  <a:ext cx="13092076"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D7308F3-B982-4317-8C30-ECB8A6A3E6A8}"/>
                    </a:ext>
                  </a:extLst>
                </p:cNvPr>
                <p:cNvGrpSpPr/>
                <p:nvPr/>
              </p:nvGrpSpPr>
              <p:grpSpPr>
                <a:xfrm>
                  <a:off x="1276345" y="1843240"/>
                  <a:ext cx="2095502" cy="3125634"/>
                  <a:chOff x="1276345" y="1843240"/>
                  <a:chExt cx="2095502" cy="3125634"/>
                </a:xfrm>
              </p:grpSpPr>
              <p:sp>
                <p:nvSpPr>
                  <p:cNvPr id="33" name="Oval 32">
                    <a:extLst>
                      <a:ext uri="{FF2B5EF4-FFF2-40B4-BE49-F238E27FC236}">
                        <a16:creationId xmlns:a16="http://schemas.microsoft.com/office/drawing/2014/main" id="{838EC1F1-5B55-4FB8-B749-7EC586A34148}"/>
                      </a:ext>
                    </a:extLst>
                  </p:cNvPr>
                  <p:cNvSpPr/>
                  <p:nvPr/>
                </p:nvSpPr>
                <p:spPr>
                  <a:xfrm>
                    <a:off x="1295396" y="184324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Submission Window Opens</a:t>
                    </a:r>
                  </a:p>
                </p:txBody>
              </p:sp>
              <p:grpSp>
                <p:nvGrpSpPr>
                  <p:cNvPr id="34" name="Group 33">
                    <a:extLst>
                      <a:ext uri="{FF2B5EF4-FFF2-40B4-BE49-F238E27FC236}">
                        <a16:creationId xmlns:a16="http://schemas.microsoft.com/office/drawing/2014/main" id="{DECC4E43-299A-4856-958D-EA98B10E8F7A}"/>
                      </a:ext>
                    </a:extLst>
                  </p:cNvPr>
                  <p:cNvGrpSpPr/>
                  <p:nvPr/>
                </p:nvGrpSpPr>
                <p:grpSpPr>
                  <a:xfrm>
                    <a:off x="1276345" y="4026206"/>
                    <a:ext cx="2095502" cy="942668"/>
                    <a:chOff x="1427710" y="4319597"/>
                    <a:chExt cx="2209800" cy="942668"/>
                  </a:xfrm>
                </p:grpSpPr>
                <p:sp>
                  <p:nvSpPr>
                    <p:cNvPr id="35" name="TextBox 34">
                      <a:extLst>
                        <a:ext uri="{FF2B5EF4-FFF2-40B4-BE49-F238E27FC236}">
                          <a16:creationId xmlns:a16="http://schemas.microsoft.com/office/drawing/2014/main" id="{CFCABC3C-79F3-4445-AB47-93DA10A5876D}"/>
                        </a:ext>
                      </a:extLst>
                    </p:cNvPr>
                    <p:cNvSpPr txBox="1"/>
                    <p:nvPr/>
                  </p:nvSpPr>
                  <p:spPr>
                    <a:xfrm>
                      <a:off x="1447801" y="4319597"/>
                      <a:ext cx="2133600" cy="400178"/>
                    </a:xfrm>
                    <a:prstGeom prst="rect">
                      <a:avLst/>
                    </a:prstGeom>
                    <a:noFill/>
                  </p:spPr>
                  <p:txBody>
                    <a:bodyPr wrap="square" rtlCol="0">
                      <a:spAutoFit/>
                    </a:bodyPr>
                    <a:lstStyle/>
                    <a:p>
                      <a:pPr algn="ctr"/>
                      <a:r>
                        <a:rPr lang="en-US" sz="2000" b="1" dirty="0"/>
                        <a:t>May 11</a:t>
                      </a:r>
                    </a:p>
                  </p:txBody>
                </p:sp>
                <p:cxnSp>
                  <p:nvCxnSpPr>
                    <p:cNvPr id="36" name="Straight Connector 35">
                      <a:extLst>
                        <a:ext uri="{FF2B5EF4-FFF2-40B4-BE49-F238E27FC236}">
                          <a16:creationId xmlns:a16="http://schemas.microsoft.com/office/drawing/2014/main" id="{20DC253F-7BC4-4C74-BD2F-734A58D4B04E}"/>
                        </a:ext>
                      </a:extLst>
                    </p:cNvPr>
                    <p:cNvCxnSpPr>
                      <a:cxnSpLocks/>
                    </p:cNvCxnSpPr>
                    <p:nvPr/>
                  </p:nvCxnSpPr>
                  <p:spPr>
                    <a:xfrm>
                      <a:off x="17653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22F6CFD-5867-459E-B5F6-53F1F16F567E}"/>
                        </a:ext>
                      </a:extLst>
                    </p:cNvPr>
                    <p:cNvSpPr txBox="1"/>
                    <p:nvPr/>
                  </p:nvSpPr>
                  <p:spPr>
                    <a:xfrm>
                      <a:off x="1427710" y="4800600"/>
                      <a:ext cx="2209800" cy="461665"/>
                    </a:xfrm>
                    <a:prstGeom prst="rect">
                      <a:avLst/>
                    </a:prstGeom>
                    <a:noFill/>
                  </p:spPr>
                  <p:txBody>
                    <a:bodyPr wrap="square" rtlCol="0">
                      <a:spAutoFit/>
                    </a:bodyPr>
                    <a:lstStyle/>
                    <a:p>
                      <a:pPr algn="ctr"/>
                      <a:r>
                        <a:rPr lang="en-US" sz="2400" b="1" dirty="0">
                          <a:latin typeface="Century Gothic" panose="020B0502020202020204" pitchFamily="34" charset="0"/>
                        </a:rPr>
                        <a:t>2020</a:t>
                      </a:r>
                    </a:p>
                  </p:txBody>
                </p:sp>
              </p:grpSp>
            </p:grpSp>
            <p:grpSp>
              <p:nvGrpSpPr>
                <p:cNvPr id="14" name="Group 13">
                  <a:extLst>
                    <a:ext uri="{FF2B5EF4-FFF2-40B4-BE49-F238E27FC236}">
                      <a16:creationId xmlns:a16="http://schemas.microsoft.com/office/drawing/2014/main" id="{E7EF24A4-5C96-48E8-9928-11CAF95AC7D7}"/>
                    </a:ext>
                  </a:extLst>
                </p:cNvPr>
                <p:cNvGrpSpPr/>
                <p:nvPr/>
              </p:nvGrpSpPr>
              <p:grpSpPr>
                <a:xfrm>
                  <a:off x="3788415" y="1841500"/>
                  <a:ext cx="2171943" cy="3159970"/>
                  <a:chOff x="3788415" y="1841500"/>
                  <a:chExt cx="2171943" cy="3159970"/>
                </a:xfrm>
              </p:grpSpPr>
              <p:sp>
                <p:nvSpPr>
                  <p:cNvPr id="28" name="Oval 27">
                    <a:extLst>
                      <a:ext uri="{FF2B5EF4-FFF2-40B4-BE49-F238E27FC236}">
                        <a16:creationId xmlns:a16="http://schemas.microsoft.com/office/drawing/2014/main" id="{E609F871-8902-4E8C-BB16-892C9AE796E1}"/>
                      </a:ext>
                    </a:extLst>
                  </p:cNvPr>
                  <p:cNvSpPr/>
                  <p:nvPr/>
                </p:nvSpPr>
                <p:spPr>
                  <a:xfrm>
                    <a:off x="3860800"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LEA Approval</a:t>
                    </a:r>
                  </a:p>
                </p:txBody>
              </p:sp>
              <p:grpSp>
                <p:nvGrpSpPr>
                  <p:cNvPr id="29" name="Group 28">
                    <a:extLst>
                      <a:ext uri="{FF2B5EF4-FFF2-40B4-BE49-F238E27FC236}">
                        <a16:creationId xmlns:a16="http://schemas.microsoft.com/office/drawing/2014/main" id="{567089F9-6C22-4B97-9CDF-718EAAA61D5B}"/>
                      </a:ext>
                    </a:extLst>
                  </p:cNvPr>
                  <p:cNvGrpSpPr/>
                  <p:nvPr/>
                </p:nvGrpSpPr>
                <p:grpSpPr>
                  <a:xfrm>
                    <a:off x="3788415" y="4026206"/>
                    <a:ext cx="2171943" cy="975264"/>
                    <a:chOff x="3547018" y="4314477"/>
                    <a:chExt cx="2673160" cy="975264"/>
                  </a:xfrm>
                </p:grpSpPr>
                <p:sp>
                  <p:nvSpPr>
                    <p:cNvPr id="30" name="TextBox 29">
                      <a:extLst>
                        <a:ext uri="{FF2B5EF4-FFF2-40B4-BE49-F238E27FC236}">
                          <a16:creationId xmlns:a16="http://schemas.microsoft.com/office/drawing/2014/main" id="{EB83E5FD-3AB5-4167-98EB-FE88A8FE2742}"/>
                        </a:ext>
                      </a:extLst>
                    </p:cNvPr>
                    <p:cNvSpPr txBox="1"/>
                    <p:nvPr/>
                  </p:nvSpPr>
                  <p:spPr>
                    <a:xfrm>
                      <a:off x="3547018" y="4314477"/>
                      <a:ext cx="2673160" cy="400178"/>
                    </a:xfrm>
                    <a:prstGeom prst="rect">
                      <a:avLst/>
                    </a:prstGeom>
                    <a:noFill/>
                  </p:spPr>
                  <p:txBody>
                    <a:bodyPr wrap="square" rtlCol="0">
                      <a:spAutoFit/>
                    </a:bodyPr>
                    <a:lstStyle/>
                    <a:p>
                      <a:pPr algn="ctr"/>
                      <a:r>
                        <a:rPr lang="en-US" sz="2000" b="1" dirty="0"/>
                        <a:t>July 15</a:t>
                      </a:r>
                    </a:p>
                  </p:txBody>
                </p:sp>
                <p:cxnSp>
                  <p:nvCxnSpPr>
                    <p:cNvPr id="31" name="Straight Connector 30">
                      <a:extLst>
                        <a:ext uri="{FF2B5EF4-FFF2-40B4-BE49-F238E27FC236}">
                          <a16:creationId xmlns:a16="http://schemas.microsoft.com/office/drawing/2014/main" id="{52A45738-5D89-4F3B-B35E-B62ED212A9F6}"/>
                        </a:ext>
                      </a:extLst>
                    </p:cNvPr>
                    <p:cNvCxnSpPr>
                      <a:cxnSpLocks/>
                    </p:cNvCxnSpPr>
                    <p:nvPr/>
                  </p:nvCxnSpPr>
                  <p:spPr>
                    <a:xfrm>
                      <a:off x="42037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3D277E-34EB-4650-AE3A-DFA3DDCF81E4}"/>
                        </a:ext>
                      </a:extLst>
                    </p:cNvPr>
                    <p:cNvSpPr txBox="1"/>
                    <p:nvPr/>
                  </p:nvSpPr>
                  <p:spPr>
                    <a:xfrm>
                      <a:off x="3886199" y="4828076"/>
                      <a:ext cx="2209799" cy="461665"/>
                    </a:xfrm>
                    <a:prstGeom prst="rect">
                      <a:avLst/>
                    </a:prstGeom>
                    <a:noFill/>
                  </p:spPr>
                  <p:txBody>
                    <a:bodyPr wrap="square" rtlCol="0">
                      <a:spAutoFit/>
                    </a:bodyPr>
                    <a:lstStyle/>
                    <a:p>
                      <a:pPr algn="ctr"/>
                      <a:r>
                        <a:rPr lang="en-US" sz="2400" b="1" dirty="0">
                          <a:latin typeface="Century Gothic" panose="020B0502020202020204" pitchFamily="34" charset="0"/>
                        </a:rPr>
                        <a:t>2020</a:t>
                      </a:r>
                    </a:p>
                  </p:txBody>
                </p:sp>
              </p:grpSp>
            </p:grpSp>
            <p:grpSp>
              <p:nvGrpSpPr>
                <p:cNvPr id="15" name="Group 14">
                  <a:extLst>
                    <a:ext uri="{FF2B5EF4-FFF2-40B4-BE49-F238E27FC236}">
                      <a16:creationId xmlns:a16="http://schemas.microsoft.com/office/drawing/2014/main" id="{18F2A878-03F3-4FBC-AB0F-29A89E701CC4}"/>
                    </a:ext>
                  </a:extLst>
                </p:cNvPr>
                <p:cNvGrpSpPr/>
                <p:nvPr/>
              </p:nvGrpSpPr>
              <p:grpSpPr>
                <a:xfrm>
                  <a:off x="6426203" y="1841500"/>
                  <a:ext cx="2057401" cy="3130063"/>
                  <a:chOff x="6426203" y="1841500"/>
                  <a:chExt cx="2057401" cy="3130063"/>
                </a:xfrm>
              </p:grpSpPr>
              <p:sp>
                <p:nvSpPr>
                  <p:cNvPr id="22" name="Oval 21">
                    <a:extLst>
                      <a:ext uri="{FF2B5EF4-FFF2-40B4-BE49-F238E27FC236}">
                        <a16:creationId xmlns:a16="http://schemas.microsoft.com/office/drawing/2014/main" id="{B2C6D475-6202-48E8-8D54-AC88141D20B5}"/>
                      </a:ext>
                    </a:extLst>
                  </p:cNvPr>
                  <p:cNvSpPr/>
                  <p:nvPr/>
                </p:nvSpPr>
                <p:spPr>
                  <a:xfrm>
                    <a:off x="6426204"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Fall 1</a:t>
                    </a:r>
                  </a:p>
                  <a:p>
                    <a:pPr algn="ctr"/>
                    <a:r>
                      <a:rPr lang="en-US" b="1" dirty="0"/>
                      <a:t>Deadline</a:t>
                    </a:r>
                  </a:p>
                </p:txBody>
              </p:sp>
              <p:grpSp>
                <p:nvGrpSpPr>
                  <p:cNvPr id="23" name="Group 22">
                    <a:extLst>
                      <a:ext uri="{FF2B5EF4-FFF2-40B4-BE49-F238E27FC236}">
                        <a16:creationId xmlns:a16="http://schemas.microsoft.com/office/drawing/2014/main" id="{69F8FEAF-5EED-466F-BDB6-317FF26A83F7}"/>
                      </a:ext>
                    </a:extLst>
                  </p:cNvPr>
                  <p:cNvGrpSpPr/>
                  <p:nvPr/>
                </p:nvGrpSpPr>
                <p:grpSpPr>
                  <a:xfrm>
                    <a:off x="6511951" y="4026206"/>
                    <a:ext cx="1890718" cy="945357"/>
                    <a:chOff x="6413502" y="4294488"/>
                    <a:chExt cx="1930400" cy="945357"/>
                  </a:xfrm>
                </p:grpSpPr>
                <p:sp>
                  <p:nvSpPr>
                    <p:cNvPr id="25" name="TextBox 24">
                      <a:extLst>
                        <a:ext uri="{FF2B5EF4-FFF2-40B4-BE49-F238E27FC236}">
                          <a16:creationId xmlns:a16="http://schemas.microsoft.com/office/drawing/2014/main" id="{A595069C-ADD2-47F9-BA68-F4AA0832CF15}"/>
                        </a:ext>
                      </a:extLst>
                    </p:cNvPr>
                    <p:cNvSpPr txBox="1"/>
                    <p:nvPr/>
                  </p:nvSpPr>
                  <p:spPr>
                    <a:xfrm>
                      <a:off x="6413502" y="4294488"/>
                      <a:ext cx="1930400" cy="400178"/>
                    </a:xfrm>
                    <a:prstGeom prst="rect">
                      <a:avLst/>
                    </a:prstGeom>
                    <a:noFill/>
                  </p:spPr>
                  <p:txBody>
                    <a:bodyPr wrap="square" rtlCol="0">
                      <a:spAutoFit/>
                    </a:bodyPr>
                    <a:lstStyle/>
                    <a:p>
                      <a:pPr algn="ctr"/>
                      <a:r>
                        <a:rPr lang="en-US" sz="2000" b="1" dirty="0"/>
                        <a:t>July 31</a:t>
                      </a:r>
                    </a:p>
                  </p:txBody>
                </p:sp>
                <p:cxnSp>
                  <p:nvCxnSpPr>
                    <p:cNvPr id="26" name="Straight Connector 25">
                      <a:extLst>
                        <a:ext uri="{FF2B5EF4-FFF2-40B4-BE49-F238E27FC236}">
                          <a16:creationId xmlns:a16="http://schemas.microsoft.com/office/drawing/2014/main" id="{B1BF2EC4-6D60-4A25-90AE-C08A1F654D4F}"/>
                        </a:ext>
                      </a:extLst>
                    </p:cNvPr>
                    <p:cNvCxnSpPr>
                      <a:cxnSpLocks/>
                    </p:cNvCxnSpPr>
                    <p:nvPr/>
                  </p:nvCxnSpPr>
                  <p:spPr>
                    <a:xfrm>
                      <a:off x="65786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F8329D3-656F-41ED-A4B9-66E54A86BA50}"/>
                        </a:ext>
                      </a:extLst>
                    </p:cNvPr>
                    <p:cNvSpPr txBox="1"/>
                    <p:nvPr/>
                  </p:nvSpPr>
                  <p:spPr>
                    <a:xfrm>
                      <a:off x="6642099" y="4778180"/>
                      <a:ext cx="1473201" cy="461665"/>
                    </a:xfrm>
                    <a:prstGeom prst="rect">
                      <a:avLst/>
                    </a:prstGeom>
                    <a:noFill/>
                  </p:spPr>
                  <p:txBody>
                    <a:bodyPr wrap="square" rtlCol="0">
                      <a:spAutoFit/>
                    </a:bodyPr>
                    <a:lstStyle/>
                    <a:p>
                      <a:pPr algn="ctr"/>
                      <a:r>
                        <a:rPr lang="en-US" sz="2400" b="1" dirty="0">
                          <a:latin typeface="Century Gothic" panose="020B0502020202020204" pitchFamily="34" charset="0"/>
                        </a:rPr>
                        <a:t>2020</a:t>
                      </a:r>
                    </a:p>
                  </p:txBody>
                </p:sp>
              </p:grpSp>
              <p:sp>
                <p:nvSpPr>
                  <p:cNvPr id="24" name="Oval 23">
                    <a:extLst>
                      <a:ext uri="{FF2B5EF4-FFF2-40B4-BE49-F238E27FC236}">
                        <a16:creationId xmlns:a16="http://schemas.microsoft.com/office/drawing/2014/main" id="{C096CCEB-3848-4687-820A-EA0011B1B134}"/>
                      </a:ext>
                    </a:extLst>
                  </p:cNvPr>
                  <p:cNvSpPr/>
                  <p:nvPr/>
                </p:nvSpPr>
                <p:spPr>
                  <a:xfrm>
                    <a:off x="6426203"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SELPA Approval</a:t>
                    </a:r>
                  </a:p>
                </p:txBody>
              </p:sp>
            </p:grpSp>
            <p:grpSp>
              <p:nvGrpSpPr>
                <p:cNvPr id="16" name="Group 15">
                  <a:extLst>
                    <a:ext uri="{FF2B5EF4-FFF2-40B4-BE49-F238E27FC236}">
                      <a16:creationId xmlns:a16="http://schemas.microsoft.com/office/drawing/2014/main" id="{4037F125-6F94-4D47-B527-26947FC5ABB1}"/>
                    </a:ext>
                  </a:extLst>
                </p:cNvPr>
                <p:cNvGrpSpPr/>
                <p:nvPr/>
              </p:nvGrpSpPr>
              <p:grpSpPr>
                <a:xfrm>
                  <a:off x="8991608" y="1841500"/>
                  <a:ext cx="2057400" cy="3144040"/>
                  <a:chOff x="8991608" y="1841500"/>
                  <a:chExt cx="2057400" cy="3144040"/>
                </a:xfrm>
              </p:grpSpPr>
              <p:sp>
                <p:nvSpPr>
                  <p:cNvPr id="17" name="Oval 16">
                    <a:extLst>
                      <a:ext uri="{FF2B5EF4-FFF2-40B4-BE49-F238E27FC236}">
                        <a16:creationId xmlns:a16="http://schemas.microsoft.com/office/drawing/2014/main" id="{0C159440-6779-4766-9ECA-FAD8067DF670}"/>
                      </a:ext>
                    </a:extLst>
                  </p:cNvPr>
                  <p:cNvSpPr/>
                  <p:nvPr/>
                </p:nvSpPr>
                <p:spPr>
                  <a:xfrm>
                    <a:off x="8991608"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Amendment Deadline</a:t>
                    </a:r>
                  </a:p>
                </p:txBody>
              </p:sp>
              <p:grpSp>
                <p:nvGrpSpPr>
                  <p:cNvPr id="18" name="Group 17">
                    <a:extLst>
                      <a:ext uri="{FF2B5EF4-FFF2-40B4-BE49-F238E27FC236}">
                        <a16:creationId xmlns:a16="http://schemas.microsoft.com/office/drawing/2014/main" id="{DB8D7E78-3521-4B60-878C-18D5937C6838}"/>
                      </a:ext>
                    </a:extLst>
                  </p:cNvPr>
                  <p:cNvGrpSpPr/>
                  <p:nvPr/>
                </p:nvGrpSpPr>
                <p:grpSpPr>
                  <a:xfrm>
                    <a:off x="9224152" y="4028877"/>
                    <a:ext cx="1574801" cy="956663"/>
                    <a:chOff x="8839200" y="4301485"/>
                    <a:chExt cx="1574801" cy="956663"/>
                  </a:xfrm>
                </p:grpSpPr>
                <p:sp>
                  <p:nvSpPr>
                    <p:cNvPr id="19" name="TextBox 18">
                      <a:extLst>
                        <a:ext uri="{FF2B5EF4-FFF2-40B4-BE49-F238E27FC236}">
                          <a16:creationId xmlns:a16="http://schemas.microsoft.com/office/drawing/2014/main" id="{6C66545D-9A66-46A7-B3C8-832B1ABCBC10}"/>
                        </a:ext>
                      </a:extLst>
                    </p:cNvPr>
                    <p:cNvSpPr txBox="1"/>
                    <p:nvPr/>
                  </p:nvSpPr>
                  <p:spPr>
                    <a:xfrm>
                      <a:off x="8839200" y="4301485"/>
                      <a:ext cx="1574801" cy="400178"/>
                    </a:xfrm>
                    <a:prstGeom prst="rect">
                      <a:avLst/>
                    </a:prstGeom>
                    <a:noFill/>
                  </p:spPr>
                  <p:txBody>
                    <a:bodyPr wrap="square" rtlCol="0">
                      <a:spAutoFit/>
                    </a:bodyPr>
                    <a:lstStyle/>
                    <a:p>
                      <a:pPr algn="ctr"/>
                      <a:r>
                        <a:rPr lang="en-US" sz="2000" b="1" dirty="0"/>
                        <a:t>August 28</a:t>
                      </a:r>
                    </a:p>
                  </p:txBody>
                </p:sp>
                <p:cxnSp>
                  <p:nvCxnSpPr>
                    <p:cNvPr id="20" name="Straight Connector 19">
                      <a:extLst>
                        <a:ext uri="{FF2B5EF4-FFF2-40B4-BE49-F238E27FC236}">
                          <a16:creationId xmlns:a16="http://schemas.microsoft.com/office/drawing/2014/main" id="{179D8576-85B4-4395-87F4-8E9BB0E02874}"/>
                        </a:ext>
                      </a:extLst>
                    </p:cNvPr>
                    <p:cNvCxnSpPr>
                      <a:cxnSpLocks/>
                    </p:cNvCxnSpPr>
                    <p:nvPr/>
                  </p:nvCxnSpPr>
                  <p:spPr>
                    <a:xfrm>
                      <a:off x="88392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5E19E8-91B0-4F90-BB46-C2C2CB279D6D}"/>
                        </a:ext>
                      </a:extLst>
                    </p:cNvPr>
                    <p:cNvSpPr txBox="1"/>
                    <p:nvPr/>
                  </p:nvSpPr>
                  <p:spPr>
                    <a:xfrm>
                      <a:off x="9036050" y="4796483"/>
                      <a:ext cx="1181100" cy="461665"/>
                    </a:xfrm>
                    <a:prstGeom prst="rect">
                      <a:avLst/>
                    </a:prstGeom>
                    <a:noFill/>
                  </p:spPr>
                  <p:txBody>
                    <a:bodyPr wrap="square" rtlCol="0">
                      <a:spAutoFit/>
                    </a:bodyPr>
                    <a:lstStyle/>
                    <a:p>
                      <a:pPr algn="ctr"/>
                      <a:r>
                        <a:rPr lang="en-US" sz="2400" b="1" dirty="0">
                          <a:latin typeface="Century Gothic" panose="020B0502020202020204" pitchFamily="34" charset="0"/>
                        </a:rPr>
                        <a:t>2020</a:t>
                      </a:r>
                    </a:p>
                  </p:txBody>
                </p:sp>
              </p:grpSp>
            </p:grpSp>
          </p:grpSp>
        </p:grpSp>
        <p:sp>
          <p:nvSpPr>
            <p:cNvPr id="6" name="Oval 5">
              <a:extLst>
                <a:ext uri="{FF2B5EF4-FFF2-40B4-BE49-F238E27FC236}">
                  <a16:creationId xmlns:a16="http://schemas.microsoft.com/office/drawing/2014/main" id="{B40DCE37-7F8F-47BD-8375-0DAD4196C3B5}"/>
                </a:ext>
              </a:extLst>
            </p:cNvPr>
            <p:cNvSpPr/>
            <p:nvPr/>
          </p:nvSpPr>
          <p:spPr>
            <a:xfrm>
              <a:off x="-1322434" y="2694481"/>
              <a:ext cx="2049827" cy="20182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NPS sends SINC, SOFF, SIRS files to LEAs</a:t>
              </a:r>
            </a:p>
          </p:txBody>
        </p:sp>
        <p:sp>
          <p:nvSpPr>
            <p:cNvPr id="7" name="TextBox 6">
              <a:extLst>
                <a:ext uri="{FF2B5EF4-FFF2-40B4-BE49-F238E27FC236}">
                  <a16:creationId xmlns:a16="http://schemas.microsoft.com/office/drawing/2014/main" id="{BE5E9564-C4DD-4F85-8426-AEFAEAC25229}"/>
                </a:ext>
              </a:extLst>
            </p:cNvPr>
            <p:cNvSpPr txBox="1"/>
            <p:nvPr/>
          </p:nvSpPr>
          <p:spPr>
            <a:xfrm>
              <a:off x="-1300364" y="4885271"/>
              <a:ext cx="2015796" cy="402502"/>
            </a:xfrm>
            <a:prstGeom prst="rect">
              <a:avLst/>
            </a:prstGeom>
            <a:noFill/>
          </p:spPr>
          <p:txBody>
            <a:bodyPr wrap="square" rtlCol="0">
              <a:spAutoFit/>
            </a:bodyPr>
            <a:lstStyle/>
            <a:p>
              <a:pPr algn="ctr"/>
              <a:r>
                <a:rPr lang="en-US" sz="2000" b="1" dirty="0"/>
                <a:t>July 1 – June 15</a:t>
              </a:r>
            </a:p>
          </p:txBody>
        </p:sp>
        <p:sp>
          <p:nvSpPr>
            <p:cNvPr id="8" name="TextBox 7">
              <a:extLst>
                <a:ext uri="{FF2B5EF4-FFF2-40B4-BE49-F238E27FC236}">
                  <a16:creationId xmlns:a16="http://schemas.microsoft.com/office/drawing/2014/main" id="{A93E4C86-DD73-4D42-BED1-4ABA5198A3EA}"/>
                </a:ext>
              </a:extLst>
            </p:cNvPr>
            <p:cNvSpPr txBox="1"/>
            <p:nvPr/>
          </p:nvSpPr>
          <p:spPr>
            <a:xfrm>
              <a:off x="-1341415" y="5368125"/>
              <a:ext cx="2087788" cy="464346"/>
            </a:xfrm>
            <a:prstGeom prst="rect">
              <a:avLst/>
            </a:prstGeom>
            <a:noFill/>
          </p:spPr>
          <p:txBody>
            <a:bodyPr wrap="square" rtlCol="0">
              <a:spAutoFit/>
            </a:bodyPr>
            <a:lstStyle/>
            <a:p>
              <a:pPr algn="ctr"/>
              <a:r>
                <a:rPr lang="en-US" sz="2400" b="1" dirty="0">
                  <a:latin typeface="Century Gothic" panose="020B0502020202020204" pitchFamily="34" charset="0"/>
                </a:rPr>
                <a:t>2020</a:t>
              </a:r>
            </a:p>
          </p:txBody>
        </p:sp>
        <p:cxnSp>
          <p:nvCxnSpPr>
            <p:cNvPr id="9" name="Straight Connector 8">
              <a:extLst>
                <a:ext uri="{FF2B5EF4-FFF2-40B4-BE49-F238E27FC236}">
                  <a16:creationId xmlns:a16="http://schemas.microsoft.com/office/drawing/2014/main" id="{B0C57A95-8195-4D20-914F-3CF2BA682750}"/>
                </a:ext>
              </a:extLst>
            </p:cNvPr>
            <p:cNvCxnSpPr>
              <a:cxnSpLocks/>
            </p:cNvCxnSpPr>
            <p:nvPr/>
          </p:nvCxnSpPr>
          <p:spPr>
            <a:xfrm>
              <a:off x="-1082023" y="5340419"/>
              <a:ext cx="1569003"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8" name="Footer Placeholder 37">
            <a:extLst>
              <a:ext uri="{FF2B5EF4-FFF2-40B4-BE49-F238E27FC236}">
                <a16:creationId xmlns:a16="http://schemas.microsoft.com/office/drawing/2014/main" id="{63A58379-9AC2-4CC9-ACE2-BDB9BA57ECFC}"/>
              </a:ext>
            </a:extLst>
          </p:cNvPr>
          <p:cNvSpPr>
            <a:spLocks noGrp="1"/>
          </p:cNvSpPr>
          <p:nvPr>
            <p:ph type="ftr" sz="quarter" idx="11"/>
          </p:nvPr>
        </p:nvSpPr>
        <p:spPr/>
        <p:txBody>
          <a:bodyPr/>
          <a:lstStyle/>
          <a:p>
            <a:r>
              <a:rPr lang="en-US"/>
              <a:t>Student Discipline for NPS v.1.2  December 6, 2019</a:t>
            </a:r>
            <a:endParaRPr lang="en-US" dirty="0"/>
          </a:p>
        </p:txBody>
      </p:sp>
      <p:sp>
        <p:nvSpPr>
          <p:cNvPr id="39" name="Slide Number Placeholder 38">
            <a:extLst>
              <a:ext uri="{FF2B5EF4-FFF2-40B4-BE49-F238E27FC236}">
                <a16:creationId xmlns:a16="http://schemas.microsoft.com/office/drawing/2014/main" id="{FB2EED17-53DE-4A7C-AAF8-FE0956184429}"/>
              </a:ext>
            </a:extLst>
          </p:cNvPr>
          <p:cNvSpPr>
            <a:spLocks noGrp="1"/>
          </p:cNvSpPr>
          <p:nvPr>
            <p:ph type="sldNum" sz="quarter" idx="12"/>
          </p:nvPr>
        </p:nvSpPr>
        <p:spPr/>
        <p:txBody>
          <a:bodyPr/>
          <a:lstStyle/>
          <a:p>
            <a:fld id="{C345E381-9AE5-6B4A-9160-CBCD2CEA6AB3}" type="slidenum">
              <a:rPr lang="en-US" smtClean="0"/>
              <a:t>22</a:t>
            </a:fld>
            <a:endParaRPr lang="en-US"/>
          </a:p>
        </p:txBody>
      </p:sp>
    </p:spTree>
    <p:extLst>
      <p:ext uri="{BB962C8B-B14F-4D97-AF65-F5344CB8AC3E}">
        <p14:creationId xmlns:p14="http://schemas.microsoft.com/office/powerpoint/2010/main" val="169601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Next Steps – Things to consider</a:t>
            </a:r>
          </a:p>
        </p:txBody>
      </p:sp>
      <p:sp>
        <p:nvSpPr>
          <p:cNvPr id="3" name="Content Placeholder 2"/>
          <p:cNvSpPr>
            <a:spLocks noGrp="1"/>
          </p:cNvSpPr>
          <p:nvPr>
            <p:ph idx="1"/>
          </p:nvPr>
        </p:nvSpPr>
        <p:spPr>
          <a:xfrm>
            <a:off x="838200" y="1825625"/>
            <a:ext cx="7344266" cy="4351338"/>
          </a:xfrm>
        </p:spPr>
        <p:txBody>
          <a:bodyPr>
            <a:normAutofit lnSpcReduction="10000"/>
          </a:bodyPr>
          <a:lstStyle/>
          <a:p>
            <a:r>
              <a:rPr lang="en-US" dirty="0"/>
              <a:t>Where and how will this information be tracked?</a:t>
            </a:r>
          </a:p>
          <a:p>
            <a:pPr lvl="1"/>
            <a:r>
              <a:rPr lang="en-US" dirty="0"/>
              <a:t>Are there changes needed to the student information system to track this?</a:t>
            </a:r>
          </a:p>
          <a:p>
            <a:r>
              <a:rPr lang="en-US" dirty="0"/>
              <a:t>Who will be responsible for tracking the information?</a:t>
            </a:r>
          </a:p>
          <a:p>
            <a:r>
              <a:rPr lang="en-US" dirty="0"/>
              <a:t>Who will be responsible for getting this information to the LEAs and assisting in the resolution of errors?</a:t>
            </a:r>
          </a:p>
          <a:p>
            <a:pPr lvl="1"/>
            <a:r>
              <a:rPr lang="en-US" dirty="0"/>
              <a:t>Find an LEA’s CALPADS Administrator:  </a:t>
            </a:r>
            <a:r>
              <a:rPr lang="en-US" dirty="0">
                <a:hlinkClick r:id="rId2"/>
              </a:rPr>
              <a:t>https://csis.fcmat.org/calpads-lea-contacts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876" y="1825625"/>
            <a:ext cx="3545264" cy="3545264"/>
          </a:xfrm>
          <a:prstGeom prst="rect">
            <a:avLst/>
          </a:prstGeom>
        </p:spPr>
      </p:pic>
      <p:sp>
        <p:nvSpPr>
          <p:cNvPr id="5" name="Footer Placeholder 4">
            <a:extLst>
              <a:ext uri="{FF2B5EF4-FFF2-40B4-BE49-F238E27FC236}">
                <a16:creationId xmlns:a16="http://schemas.microsoft.com/office/drawing/2014/main" id="{E839864F-3724-4645-AD10-3D1035915839}"/>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BA565195-55C5-4F10-A1F8-84D7BA84DC43}"/>
              </a:ext>
            </a:extLst>
          </p:cNvPr>
          <p:cNvSpPr>
            <a:spLocks noGrp="1"/>
          </p:cNvSpPr>
          <p:nvPr>
            <p:ph type="sldNum" sz="quarter" idx="12"/>
          </p:nvPr>
        </p:nvSpPr>
        <p:spPr/>
        <p:txBody>
          <a:bodyPr/>
          <a:lstStyle/>
          <a:p>
            <a:fld id="{C345E381-9AE5-6B4A-9160-CBCD2CEA6AB3}" type="slidenum">
              <a:rPr lang="en-US" smtClean="0"/>
              <a:t>23</a:t>
            </a:fld>
            <a:endParaRPr lang="en-US"/>
          </a:p>
        </p:txBody>
      </p:sp>
    </p:spTree>
    <p:extLst>
      <p:ext uri="{BB962C8B-B14F-4D97-AF65-F5344CB8AC3E}">
        <p14:creationId xmlns:p14="http://schemas.microsoft.com/office/powerpoint/2010/main" val="134883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EA6-6CC6-4B2D-90BD-15D9BA85CC04}"/>
              </a:ext>
            </a:extLst>
          </p:cNvPr>
          <p:cNvSpPr>
            <a:spLocks noGrp="1"/>
          </p:cNvSpPr>
          <p:nvPr>
            <p:ph type="title"/>
          </p:nvPr>
        </p:nvSpPr>
        <p:spPr>
          <a:xfrm>
            <a:off x="4454112" y="360089"/>
            <a:ext cx="7173178" cy="1325563"/>
          </a:xfrm>
          <a:prstGeom prst="ellipse">
            <a:avLst/>
          </a:prstGeom>
        </p:spPr>
        <p:txBody>
          <a:bodyPr>
            <a:normAutofit/>
          </a:bodyPr>
          <a:lstStyle/>
          <a:p>
            <a:r>
              <a:rPr lang="en-US" dirty="0">
                <a:latin typeface="Arial Black" panose="020B0A04020102020204" pitchFamily="34" charset="0"/>
              </a:rPr>
              <a:t>Communicate</a:t>
            </a:r>
          </a:p>
        </p:txBody>
      </p:sp>
      <p:sp>
        <p:nvSpPr>
          <p:cNvPr id="1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Content Placeholder 6">
            <a:extLst>
              <a:ext uri="{FF2B5EF4-FFF2-40B4-BE49-F238E27FC236}">
                <a16:creationId xmlns:a16="http://schemas.microsoft.com/office/drawing/2014/main" id="{8E67EA9E-F2FC-4140-AF71-299DB025D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71" y="1496221"/>
            <a:ext cx="5214610" cy="3865556"/>
          </a:xfrm>
          <a:prstGeom prst="rect">
            <a:avLst/>
          </a:prstGeom>
        </p:spPr>
      </p:pic>
      <p:sp>
        <p:nvSpPr>
          <p:cNvPr id="4" name="Footer Placeholder 3">
            <a:extLst>
              <a:ext uri="{FF2B5EF4-FFF2-40B4-BE49-F238E27FC236}">
                <a16:creationId xmlns:a16="http://schemas.microsoft.com/office/drawing/2014/main" id="{C6C16A61-884E-4B16-8BB5-FCD0045EB32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Student Discipline for NPS v.1.2  December 6, 2019</a:t>
            </a:r>
          </a:p>
        </p:txBody>
      </p:sp>
      <p:sp>
        <p:nvSpPr>
          <p:cNvPr id="5" name="Slide Number Placeholder 4">
            <a:extLst>
              <a:ext uri="{FF2B5EF4-FFF2-40B4-BE49-F238E27FC236}">
                <a16:creationId xmlns:a16="http://schemas.microsoft.com/office/drawing/2014/main" id="{67CA452D-D32B-46AD-AB0A-632E0B52D298}"/>
              </a:ext>
            </a:extLst>
          </p:cNvPr>
          <p:cNvSpPr>
            <a:spLocks noGrp="1"/>
          </p:cNvSpPr>
          <p:nvPr>
            <p:ph type="sldNum" sz="quarter" idx="12"/>
          </p:nvPr>
        </p:nvSpPr>
        <p:spPr>
          <a:xfrm>
            <a:off x="8610600" y="6356350"/>
            <a:ext cx="2743200" cy="365125"/>
          </a:xfrm>
        </p:spPr>
        <p:txBody>
          <a:bodyPr>
            <a:normAutofit/>
          </a:bodyPr>
          <a:lstStyle/>
          <a:p>
            <a:pPr>
              <a:spcAft>
                <a:spcPts val="600"/>
              </a:spcAft>
            </a:pPr>
            <a:fld id="{C345E381-9AE5-6B4A-9160-CBCD2CEA6AB3}" type="slidenum">
              <a:rPr lang="en-US">
                <a:solidFill>
                  <a:prstClr val="black">
                    <a:tint val="75000"/>
                  </a:prstClr>
                </a:solidFill>
              </a:rPr>
              <a:pPr>
                <a:spcAft>
                  <a:spcPts val="600"/>
                </a:spcAft>
              </a:pPr>
              <a:t>24</a:t>
            </a:fld>
            <a:endParaRPr lang="en-US">
              <a:solidFill>
                <a:prstClr val="black">
                  <a:tint val="75000"/>
                </a:prstClr>
              </a:solidFill>
            </a:endParaRPr>
          </a:p>
        </p:txBody>
      </p:sp>
      <p:sp>
        <p:nvSpPr>
          <p:cNvPr id="8" name="TextBox 7">
            <a:extLst>
              <a:ext uri="{FF2B5EF4-FFF2-40B4-BE49-F238E27FC236}">
                <a16:creationId xmlns:a16="http://schemas.microsoft.com/office/drawing/2014/main" id="{4B1E6B34-254A-4BC3-B40A-9D968C5CD2C8}"/>
              </a:ext>
            </a:extLst>
          </p:cNvPr>
          <p:cNvSpPr txBox="1"/>
          <p:nvPr/>
        </p:nvSpPr>
        <p:spPr>
          <a:xfrm>
            <a:off x="1575005" y="2413337"/>
            <a:ext cx="3324222" cy="2031325"/>
          </a:xfrm>
          <a:prstGeom prst="rect">
            <a:avLst/>
          </a:prstGeom>
          <a:noFill/>
        </p:spPr>
        <p:txBody>
          <a:bodyPr wrap="square" rtlCol="0">
            <a:spAutoFit/>
          </a:bodyPr>
          <a:lstStyle/>
          <a:p>
            <a:r>
              <a:rPr lang="en-US" dirty="0"/>
              <a:t>NPS school staff and the public agency they contract with should have established communications.</a:t>
            </a:r>
          </a:p>
          <a:p>
            <a:r>
              <a:rPr lang="en-US" dirty="0"/>
              <a:t>It is expected that the first resource be LEA personnel (SPED and SIS </a:t>
            </a:r>
            <a:r>
              <a:rPr lang="en-US"/>
              <a:t>data coordinators)</a:t>
            </a:r>
            <a:endParaRPr lang="en-US" dirty="0"/>
          </a:p>
        </p:txBody>
      </p:sp>
    </p:spTree>
    <p:extLst>
      <p:ext uri="{BB962C8B-B14F-4D97-AF65-F5344CB8AC3E}">
        <p14:creationId xmlns:p14="http://schemas.microsoft.com/office/powerpoint/2010/main" val="82852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a:xfrm>
            <a:off x="431800" y="396241"/>
            <a:ext cx="6339717" cy="432000"/>
          </a:xfrm>
        </p:spPr>
        <p:txBody>
          <a:bodyPr>
            <a:normAutofit fontScale="90000"/>
          </a:bodyPr>
          <a:lstStyle/>
          <a:p>
            <a:r>
              <a:rPr lang="en-US" b="1" dirty="0">
                <a:latin typeface="Arial Black" panose="020B0A04020102020204" pitchFamily="34" charset="0"/>
              </a:rPr>
              <a:t>Additional Resources</a:t>
            </a:r>
          </a:p>
        </p:txBody>
      </p:sp>
      <p:sp>
        <p:nvSpPr>
          <p:cNvPr id="5" name="Text Placeholder 4">
            <a:extLst>
              <a:ext uri="{FF2B5EF4-FFF2-40B4-BE49-F238E27FC236}">
                <a16:creationId xmlns:a16="http://schemas.microsoft.com/office/drawing/2014/main" id="{B3873866-C6DF-4447-8D2F-8A88CF14E6CB}"/>
              </a:ext>
            </a:extLst>
          </p:cNvPr>
          <p:cNvSpPr>
            <a:spLocks noGrp="1"/>
          </p:cNvSpPr>
          <p:nvPr>
            <p:ph type="body" sz="quarter" idx="12"/>
          </p:nvPr>
        </p:nvSpPr>
        <p:spPr>
          <a:xfrm>
            <a:off x="431800" y="1582738"/>
            <a:ext cx="3975100" cy="1744662"/>
          </a:xfrm>
        </p:spPr>
        <p:txBody>
          <a:bodyPr/>
          <a:lstStyle/>
          <a:p>
            <a:r>
              <a:rPr lang="en-US" sz="2400" dirty="0"/>
              <a:t>Here are some important resources related to Student Discipline reporting.</a:t>
            </a:r>
          </a:p>
        </p:txBody>
      </p:sp>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25</a:t>
            </a:fld>
            <a:endParaRPr lang="en-US"/>
          </a:p>
        </p:txBody>
      </p:sp>
      <p:sp>
        <p:nvSpPr>
          <p:cNvPr id="14" name="AutoShape 2" descr="https://encrypted-tbn0.gstatic.com/images?q=tbn:ANd9GcQgBBtq389mm3sddMtxVn3r2pa1eFRsE_5IEsxOxkap47n82NhN">
            <a:extLst>
              <a:ext uri="{FF2B5EF4-FFF2-40B4-BE49-F238E27FC236}">
                <a16:creationId xmlns:a16="http://schemas.microsoft.com/office/drawing/2014/main" id="{125D1E28-B080-4674-AA36-B9A8625C0554}"/>
              </a:ext>
            </a:extLst>
          </p:cNvPr>
          <p:cNvSpPr>
            <a:spLocks noChangeAspect="1" noChangeArrowheads="1"/>
          </p:cNvSpPr>
          <p:nvPr/>
        </p:nvSpPr>
        <p:spPr bwMode="auto">
          <a:xfrm>
            <a:off x="5947181" y="3421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Graphic 19">
            <a:extLst>
              <a:ext uri="{FF2B5EF4-FFF2-40B4-BE49-F238E27FC236}">
                <a16:creationId xmlns:a16="http://schemas.microsoft.com/office/drawing/2014/main" id="{C2C67D1B-8AC2-44D1-A9D7-ACCCC9C6CB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2840" y="3704946"/>
            <a:ext cx="1618282" cy="446954"/>
          </a:xfrm>
          <a:prstGeom prst="rect">
            <a:avLst/>
          </a:prstGeom>
        </p:spPr>
      </p:pic>
      <p:sp>
        <p:nvSpPr>
          <p:cNvPr id="22" name="Rectangle 21">
            <a:extLst>
              <a:ext uri="{FF2B5EF4-FFF2-40B4-BE49-F238E27FC236}">
                <a16:creationId xmlns:a16="http://schemas.microsoft.com/office/drawing/2014/main" id="{06C60D83-9D72-4756-866A-91765FAACBA5}"/>
              </a:ext>
            </a:extLst>
          </p:cNvPr>
          <p:cNvSpPr/>
          <p:nvPr/>
        </p:nvSpPr>
        <p:spPr>
          <a:xfrm>
            <a:off x="7285254" y="3811912"/>
            <a:ext cx="4547848" cy="307777"/>
          </a:xfrm>
          <a:prstGeom prst="rect">
            <a:avLst/>
          </a:prstGeom>
        </p:spPr>
        <p:txBody>
          <a:bodyPr wrap="none">
            <a:spAutoFit/>
          </a:bodyPr>
          <a:lstStyle/>
          <a:p>
            <a:r>
              <a:rPr lang="en-US" sz="1400" dirty="0">
                <a:hlinkClick r:id="rId5"/>
              </a:rPr>
              <a:t>https://documentation.calpads.org/Support/References</a:t>
            </a:r>
            <a:endParaRPr lang="en-US" sz="1400" dirty="0"/>
          </a:p>
        </p:txBody>
      </p:sp>
      <p:sp>
        <p:nvSpPr>
          <p:cNvPr id="24" name="Rectangle 23">
            <a:extLst>
              <a:ext uri="{FF2B5EF4-FFF2-40B4-BE49-F238E27FC236}">
                <a16:creationId xmlns:a16="http://schemas.microsoft.com/office/drawing/2014/main" id="{FB9E612D-DF25-43BC-B5FB-C91904C48C75}"/>
              </a:ext>
            </a:extLst>
          </p:cNvPr>
          <p:cNvSpPr/>
          <p:nvPr/>
        </p:nvSpPr>
        <p:spPr>
          <a:xfrm>
            <a:off x="8100293" y="4597047"/>
            <a:ext cx="3145156" cy="338554"/>
          </a:xfrm>
          <a:prstGeom prst="rect">
            <a:avLst/>
          </a:prstGeom>
        </p:spPr>
        <p:txBody>
          <a:bodyPr wrap="none">
            <a:spAutoFit/>
          </a:bodyPr>
          <a:lstStyle/>
          <a:p>
            <a:r>
              <a:rPr lang="en-US" sz="1600">
                <a:hlinkClick r:id="rId6"/>
              </a:rPr>
              <a:t>https://csis.fcmat.org/resources</a:t>
            </a:r>
            <a:r>
              <a:rPr lang="en-US" sz="1600">
                <a:hlinkClick r:id="rId7"/>
              </a:rPr>
              <a:t>/</a:t>
            </a:r>
            <a:endParaRPr lang="en-US" sz="1600"/>
          </a:p>
        </p:txBody>
      </p:sp>
      <p:sp>
        <p:nvSpPr>
          <p:cNvPr id="3" name="Rectangle 2">
            <a:extLst>
              <a:ext uri="{FF2B5EF4-FFF2-40B4-BE49-F238E27FC236}">
                <a16:creationId xmlns:a16="http://schemas.microsoft.com/office/drawing/2014/main" id="{EF78A688-9034-1E4F-8AAC-F47C7AE5004F}"/>
              </a:ext>
            </a:extLst>
          </p:cNvPr>
          <p:cNvSpPr>
            <a:spLocks noChangeArrowheads="1"/>
          </p:cNvSpPr>
          <p:nvPr/>
        </p:nvSpPr>
        <p:spPr bwMode="auto">
          <a:xfrm>
            <a:off x="5504079" y="4491224"/>
            <a:ext cx="4794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ignature_568657889">
            <a:extLst>
              <a:ext uri="{FF2B5EF4-FFF2-40B4-BE49-F238E27FC236}">
                <a16:creationId xmlns:a16="http://schemas.microsoft.com/office/drawing/2014/main" id="{AD8E2365-F662-E349-9330-EF7D9BE78EB5}"/>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504079" y="4612257"/>
            <a:ext cx="2326266" cy="323438"/>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4">
            <a:extLst>
              <a:ext uri="{FF2B5EF4-FFF2-40B4-BE49-F238E27FC236}">
                <a16:creationId xmlns:a16="http://schemas.microsoft.com/office/drawing/2014/main" id="{D09BB227-BC58-438D-AF8E-D9B00B3CD878}"/>
              </a:ext>
            </a:extLst>
          </p:cNvPr>
          <p:cNvPicPr>
            <a:picLocks noChangeAspect="1"/>
          </p:cNvPicPr>
          <p:nvPr/>
        </p:nvPicPr>
        <p:blipFill>
          <a:blip r:embed="rId10"/>
          <a:stretch>
            <a:fillRect/>
          </a:stretch>
        </p:blipFill>
        <p:spPr>
          <a:xfrm>
            <a:off x="5504078" y="1601493"/>
            <a:ext cx="1781175" cy="1596781"/>
          </a:xfrm>
          <a:prstGeom prst="rect">
            <a:avLst/>
          </a:prstGeom>
          <a:ln>
            <a:noFill/>
          </a:ln>
          <a:effectLst/>
        </p:spPr>
      </p:pic>
      <p:pic>
        <p:nvPicPr>
          <p:cNvPr id="7" name="Picture 6">
            <a:extLst>
              <a:ext uri="{FF2B5EF4-FFF2-40B4-BE49-F238E27FC236}">
                <a16:creationId xmlns:a16="http://schemas.microsoft.com/office/drawing/2014/main" id="{38EEB949-2535-4B3E-B29B-4A50D0B4A857}"/>
              </a:ext>
            </a:extLst>
          </p:cNvPr>
          <p:cNvPicPr>
            <a:picLocks noChangeAspect="1"/>
          </p:cNvPicPr>
          <p:nvPr/>
        </p:nvPicPr>
        <p:blipFill>
          <a:blip r:embed="rId11"/>
          <a:stretch>
            <a:fillRect/>
          </a:stretch>
        </p:blipFill>
        <p:spPr>
          <a:xfrm>
            <a:off x="5359698" y="3334554"/>
            <a:ext cx="2063414" cy="186173"/>
          </a:xfrm>
          <a:prstGeom prst="rect">
            <a:avLst/>
          </a:prstGeom>
        </p:spPr>
      </p:pic>
      <p:sp>
        <p:nvSpPr>
          <p:cNvPr id="8" name="Rectangle 7">
            <a:extLst>
              <a:ext uri="{FF2B5EF4-FFF2-40B4-BE49-F238E27FC236}">
                <a16:creationId xmlns:a16="http://schemas.microsoft.com/office/drawing/2014/main" id="{E3FDC730-E307-4096-8E5C-79BD2C66A9EA}"/>
              </a:ext>
            </a:extLst>
          </p:cNvPr>
          <p:cNvSpPr/>
          <p:nvPr/>
        </p:nvSpPr>
        <p:spPr>
          <a:xfrm>
            <a:off x="7564365" y="2303505"/>
            <a:ext cx="3789435" cy="307777"/>
          </a:xfrm>
          <a:prstGeom prst="rect">
            <a:avLst/>
          </a:prstGeom>
        </p:spPr>
        <p:txBody>
          <a:bodyPr wrap="none">
            <a:spAutoFit/>
          </a:bodyPr>
          <a:lstStyle/>
          <a:p>
            <a:r>
              <a:rPr lang="en-US" sz="1400" dirty="0">
                <a:hlinkClick r:id="rId12"/>
              </a:rPr>
              <a:t>https://www.cde.ca.gov/ds/sp/cl/systemdocs.asp</a:t>
            </a:r>
            <a:endParaRPr lang="en-US" sz="1400" dirty="0"/>
          </a:p>
        </p:txBody>
      </p:sp>
      <p:sp>
        <p:nvSpPr>
          <p:cNvPr id="9" name="Rectangle 8">
            <a:extLst>
              <a:ext uri="{FF2B5EF4-FFF2-40B4-BE49-F238E27FC236}">
                <a16:creationId xmlns:a16="http://schemas.microsoft.com/office/drawing/2014/main" id="{8CD6712B-5585-4DB7-B94F-3D5AD7733DB9}"/>
              </a:ext>
            </a:extLst>
          </p:cNvPr>
          <p:cNvSpPr/>
          <p:nvPr/>
        </p:nvSpPr>
        <p:spPr>
          <a:xfrm>
            <a:off x="7785102" y="3240862"/>
            <a:ext cx="3694858" cy="307777"/>
          </a:xfrm>
          <a:prstGeom prst="rect">
            <a:avLst/>
          </a:prstGeom>
        </p:spPr>
        <p:txBody>
          <a:bodyPr wrap="none">
            <a:spAutoFit/>
          </a:bodyPr>
          <a:lstStyle/>
          <a:p>
            <a:r>
              <a:rPr lang="en-US" sz="1400" dirty="0">
                <a:hlinkClick r:id="rId13"/>
              </a:rPr>
              <a:t>https://www.cde.ca.gov/ds/sp/cl/systemdocs.as</a:t>
            </a:r>
            <a:endParaRPr lang="en-US" sz="1400" dirty="0"/>
          </a:p>
        </p:txBody>
      </p:sp>
      <p:sp>
        <p:nvSpPr>
          <p:cNvPr id="10" name="Footer Placeholder 9">
            <a:extLst>
              <a:ext uri="{FF2B5EF4-FFF2-40B4-BE49-F238E27FC236}">
                <a16:creationId xmlns:a16="http://schemas.microsoft.com/office/drawing/2014/main" id="{086E2D33-3DF0-4563-BC5C-1AAD9BC31DE3}"/>
              </a:ext>
            </a:extLst>
          </p:cNvPr>
          <p:cNvSpPr>
            <a:spLocks noGrp="1"/>
          </p:cNvSpPr>
          <p:nvPr>
            <p:ph type="ftr" sz="quarter" idx="10"/>
          </p:nvPr>
        </p:nvSpPr>
        <p:spPr/>
        <p:txBody>
          <a:bodyPr/>
          <a:lstStyle/>
          <a:p>
            <a:r>
              <a:rPr lang="en-US" noProof="0"/>
              <a:t>Student Discipline for NPS v.1.2  December 6, 2019</a:t>
            </a:r>
          </a:p>
        </p:txBody>
      </p:sp>
    </p:spTree>
    <p:extLst>
      <p:ext uri="{BB962C8B-B14F-4D97-AF65-F5344CB8AC3E}">
        <p14:creationId xmlns:p14="http://schemas.microsoft.com/office/powerpoint/2010/main" val="781544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gray"/>
        <p:txBody>
          <a:bodyPr/>
          <a:lstStyle/>
          <a:p>
            <a:r>
              <a:rPr lang="en-US"/>
              <a:t>Support</a:t>
            </a:r>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AC9E886-BD82-4757-912B-F7589A22164F}"/>
              </a:ext>
            </a:extLst>
          </p:cNvPr>
          <p:cNvSpPr>
            <a:spLocks noGrp="1"/>
          </p:cNvSpPr>
          <p:nvPr>
            <p:ph idx="1"/>
          </p:nvPr>
        </p:nvSpPr>
        <p:spPr bwMode="gray"/>
        <p:txBody>
          <a:bodyPr/>
          <a:lstStyle/>
          <a:p>
            <a:r>
              <a:rPr lang="en-US"/>
              <a:t>You can get help through these channels.</a:t>
            </a:r>
          </a:p>
        </p:txBody>
      </p:sp>
      <p:grpSp>
        <p:nvGrpSpPr>
          <p:cNvPr id="22" name="Group 21">
            <a:extLst>
              <a:ext uri="{FF2B5EF4-FFF2-40B4-BE49-F238E27FC236}">
                <a16:creationId xmlns:a16="http://schemas.microsoft.com/office/drawing/2014/main" id="{C26B3923-BC78-49A9-B1F8-DF179812A30B}"/>
              </a:ext>
            </a:extLst>
          </p:cNvPr>
          <p:cNvGrpSpPr/>
          <p:nvPr/>
        </p:nvGrpSpPr>
        <p:grpSpPr>
          <a:xfrm>
            <a:off x="7107152" y="603995"/>
            <a:ext cx="685800" cy="685800"/>
            <a:chOff x="7449941" y="756300"/>
            <a:chExt cx="685800" cy="685800"/>
          </a:xfrm>
        </p:grpSpPr>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a:spLocks noChangeAspect="1"/>
            </p:cNvSpPr>
            <p:nvPr/>
          </p:nvSpPr>
          <p:spPr>
            <a:xfrm>
              <a:off x="7449941" y="756300"/>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Internet">
              <a:extLst>
                <a:ext uri="{FF2B5EF4-FFF2-40B4-BE49-F238E27FC236}">
                  <a16:creationId xmlns:a16="http://schemas.microsoft.com/office/drawing/2014/main" id="{01B04A53-CFF0-41E3-A36F-790D2F6B63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1" y="825211"/>
              <a:ext cx="514800" cy="514800"/>
            </a:xfrm>
            <a:prstGeom prst="rect">
              <a:avLst/>
            </a:prstGeom>
          </p:spPr>
        </p:pic>
      </p:grpSp>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7"/>
          </p:nvPr>
        </p:nvSpPr>
        <p:spPr>
          <a:xfrm>
            <a:off x="6550052" y="1369956"/>
            <a:ext cx="1800000" cy="360000"/>
          </a:xfrm>
        </p:spPr>
        <p:txBody>
          <a:bodyPr/>
          <a:lstStyle/>
          <a:p>
            <a:r>
              <a:rPr lang="en-US"/>
              <a:t>Web</a:t>
            </a:r>
            <a:r>
              <a:rPr lang="en-US">
                <a:solidFill>
                  <a:schemeClr val="tx1">
                    <a:lumMod val="75000"/>
                    <a:lumOff val="25000"/>
                  </a:schemeClr>
                </a:solidFill>
              </a:rPr>
              <a:t> </a:t>
            </a:r>
          </a:p>
        </p:txBody>
      </p:sp>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6653629" y="1729956"/>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1D0238C6-EDC9-431C-B062-27BAF34CDE16}"/>
              </a:ext>
            </a:extLst>
          </p:cNvPr>
          <p:cNvSpPr>
            <a:spLocks noGrp="1"/>
          </p:cNvSpPr>
          <p:nvPr>
            <p:ph type="body" sz="quarter" idx="18"/>
          </p:nvPr>
        </p:nvSpPr>
        <p:spPr>
          <a:xfrm>
            <a:off x="8163528" y="713377"/>
            <a:ext cx="2990247" cy="720000"/>
          </a:xfrm>
        </p:spPr>
        <p:txBody>
          <a:bodyPr/>
          <a:lstStyle/>
          <a:p>
            <a:pPr lvl="0" algn="l"/>
            <a:r>
              <a:rPr lang="en-US" sz="1600"/>
              <a:t>http://www2.cde.ca.gov/calpadshelp/default.aspx</a:t>
            </a:r>
          </a:p>
        </p:txBody>
      </p: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a:spLocks noChangeAspect="1"/>
          </p:cNvSpPr>
          <p:nvPr/>
        </p:nvSpPr>
        <p:spPr>
          <a:xfrm>
            <a:off x="7107152" y="2017269"/>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Email">
            <a:extLst>
              <a:ext uri="{FF2B5EF4-FFF2-40B4-BE49-F238E27FC236}">
                <a16:creationId xmlns:a16="http://schemas.microsoft.com/office/drawing/2014/main" id="{A67046E4-7EA7-414C-8B67-BE9C73705C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2652" y="2102769"/>
            <a:ext cx="514800" cy="514800"/>
          </a:xfrm>
          <a:prstGeom prst="rect">
            <a:avLst/>
          </a:prstGeom>
        </p:spPr>
      </p:pic>
      <p:sp>
        <p:nvSpPr>
          <p:cNvPr id="4" name="Text Placeholder 3">
            <a:extLst>
              <a:ext uri="{FF2B5EF4-FFF2-40B4-BE49-F238E27FC236}">
                <a16:creationId xmlns:a16="http://schemas.microsoft.com/office/drawing/2014/main" id="{27325661-92B1-4FD6-80E6-C1A1C5F5B8BA}"/>
              </a:ext>
            </a:extLst>
          </p:cNvPr>
          <p:cNvSpPr>
            <a:spLocks noGrp="1"/>
          </p:cNvSpPr>
          <p:nvPr>
            <p:ph type="body" sz="quarter" idx="19"/>
          </p:nvPr>
        </p:nvSpPr>
        <p:spPr>
          <a:xfrm>
            <a:off x="6550052" y="2783230"/>
            <a:ext cx="1800000" cy="360000"/>
          </a:xfrm>
        </p:spPr>
        <p:txBody>
          <a:bodyPr/>
          <a:lstStyle/>
          <a:p>
            <a:r>
              <a:rPr lang="en-US">
                <a:solidFill>
                  <a:schemeClr val="tx1">
                    <a:lumMod val="75000"/>
                    <a:lumOff val="25000"/>
                  </a:schemeClr>
                </a:solidFill>
              </a:rPr>
              <a:t>Email</a:t>
            </a:r>
          </a:p>
        </p:txBody>
      </p:sp>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6615529" y="314327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32C294C-1590-42EF-AA55-43D984432B57}"/>
              </a:ext>
            </a:extLst>
          </p:cNvPr>
          <p:cNvSpPr>
            <a:spLocks noGrp="1"/>
          </p:cNvSpPr>
          <p:nvPr>
            <p:ph type="body" sz="quarter" idx="20"/>
          </p:nvPr>
        </p:nvSpPr>
        <p:spPr>
          <a:xfrm>
            <a:off x="8163529" y="2360169"/>
            <a:ext cx="2675023" cy="359996"/>
          </a:xfrm>
        </p:spPr>
        <p:txBody>
          <a:bodyPr/>
          <a:lstStyle/>
          <a:p>
            <a:pPr algn="l"/>
            <a:r>
              <a:rPr lang="en-US" sz="1600"/>
              <a:t>calpads-support@cde.ca.gov</a:t>
            </a:r>
            <a:endParaRPr lang="en-US" sz="1600">
              <a:solidFill>
                <a:schemeClr val="tx1">
                  <a:lumMod val="75000"/>
                  <a:lumOff val="25000"/>
                </a:schemeClr>
              </a:solidFill>
            </a:endParaRPr>
          </a:p>
        </p:txBody>
      </p: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a:spLocks noChangeAspect="1"/>
          </p:cNvSpPr>
          <p:nvPr/>
        </p:nvSpPr>
        <p:spPr>
          <a:xfrm>
            <a:off x="7129575" y="3431925"/>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Telephone">
            <a:extLst>
              <a:ext uri="{FF2B5EF4-FFF2-40B4-BE49-F238E27FC236}">
                <a16:creationId xmlns:a16="http://schemas.microsoft.com/office/drawing/2014/main" id="{E34FD3C6-9F01-4A17-AD96-054AF500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5075" y="3517425"/>
            <a:ext cx="514800" cy="514800"/>
          </a:xfrm>
          <a:prstGeom prst="rect">
            <a:avLst/>
          </a:prstGeom>
        </p:spPr>
      </p:pic>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6550052" y="4254924"/>
            <a:ext cx="1800000" cy="360000"/>
          </a:xfrm>
        </p:spPr>
        <p:txBody>
          <a:bodyPr/>
          <a:lstStyle/>
          <a:p>
            <a:r>
              <a:rPr lang="en-US">
                <a:solidFill>
                  <a:schemeClr val="tx1">
                    <a:lumMod val="75000"/>
                    <a:lumOff val="25000"/>
                  </a:schemeClr>
                </a:solidFill>
              </a:rPr>
              <a:t>Phone</a:t>
            </a:r>
          </a:p>
        </p:txBody>
      </p:sp>
      <p:cxnSp>
        <p:nvCxnSpPr>
          <p:cNvPr id="28" name="Straight Connector 27">
            <a:extLst>
              <a:ext uri="{FF2B5EF4-FFF2-40B4-BE49-F238E27FC236}">
                <a16:creationId xmlns:a16="http://schemas.microsoft.com/office/drawing/2014/main" id="{FDEE8591-D916-4064-8CD3-2AD3F759B9E2}"/>
              </a:ext>
              <a:ext uri="{C183D7F6-B498-43B3-948B-1728B52AA6E4}">
                <adec:decorative xmlns:adec="http://schemas.microsoft.com/office/drawing/2017/decorative" val="1"/>
              </a:ext>
            </a:extLst>
          </p:cNvPr>
          <p:cNvCxnSpPr>
            <a:cxnSpLocks/>
          </p:cNvCxnSpPr>
          <p:nvPr/>
        </p:nvCxnSpPr>
        <p:spPr>
          <a:xfrm>
            <a:off x="6786786" y="4617637"/>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4535CB7-70A5-4E0C-835B-C50960E5BC69}"/>
              </a:ext>
            </a:extLst>
          </p:cNvPr>
          <p:cNvSpPr>
            <a:spLocks noGrp="1"/>
          </p:cNvSpPr>
          <p:nvPr>
            <p:ph type="body" sz="quarter" idx="14"/>
          </p:nvPr>
        </p:nvSpPr>
        <p:spPr>
          <a:xfrm>
            <a:off x="8163529" y="3736388"/>
            <a:ext cx="1800000" cy="359996"/>
          </a:xfrm>
        </p:spPr>
        <p:txBody>
          <a:bodyPr/>
          <a:lstStyle/>
          <a:p>
            <a:pPr algn="l"/>
            <a:r>
              <a:rPr lang="en-US" sz="1600"/>
              <a:t>916-325-9210</a:t>
            </a:r>
            <a:endParaRPr lang="en-US" sz="1600">
              <a:solidFill>
                <a:schemeClr val="tx1">
                  <a:lumMod val="75000"/>
                  <a:lumOff val="25000"/>
                </a:schemeClr>
              </a:solidFill>
            </a:endParaRPr>
          </a:p>
        </p:txBody>
      </p:sp>
      <p:sp>
        <p:nvSpPr>
          <p:cNvPr id="26" name="Rectangle 25">
            <a:extLst>
              <a:ext uri="{FF2B5EF4-FFF2-40B4-BE49-F238E27FC236}">
                <a16:creationId xmlns:a16="http://schemas.microsoft.com/office/drawing/2014/main" id="{A892DD94-78B8-4911-A32B-3B174E2921B2}"/>
              </a:ext>
              <a:ext uri="{C183D7F6-B498-43B3-948B-1728B52AA6E4}">
                <adec:decorative xmlns:adec="http://schemas.microsoft.com/office/drawing/2017/decorative" val="1"/>
              </a:ext>
            </a:extLst>
          </p:cNvPr>
          <p:cNvSpPr>
            <a:spLocks noChangeAspect="1"/>
          </p:cNvSpPr>
          <p:nvPr/>
        </p:nvSpPr>
        <p:spPr>
          <a:xfrm>
            <a:off x="7144356" y="4886471"/>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hat">
            <a:extLst>
              <a:ext uri="{FF2B5EF4-FFF2-40B4-BE49-F238E27FC236}">
                <a16:creationId xmlns:a16="http://schemas.microsoft.com/office/drawing/2014/main" id="{72D31FC8-7143-4EC0-8D99-6AE8BC0B8DF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9856" y="4971971"/>
            <a:ext cx="514800" cy="514800"/>
          </a:xfrm>
          <a:prstGeom prst="rect">
            <a:avLst/>
          </a:prstGeom>
        </p:spPr>
      </p:pic>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5"/>
          </p:nvPr>
        </p:nvSpPr>
        <p:spPr>
          <a:xfrm>
            <a:off x="6650256" y="5675686"/>
            <a:ext cx="1674000" cy="360000"/>
          </a:xfrm>
        </p:spPr>
        <p:txBody>
          <a:bodyPr/>
          <a:lstStyle/>
          <a:p>
            <a:r>
              <a:rPr lang="en-US" dirty="0"/>
              <a:t>LEA Listserv</a:t>
            </a:r>
            <a:endParaRPr lang="en-US" dirty="0">
              <a:solidFill>
                <a:schemeClr val="tx1">
                  <a:lumMod val="75000"/>
                  <a:lumOff val="25000"/>
                </a:schemeClr>
              </a:solidFill>
            </a:endParaRPr>
          </a:p>
        </p:txBody>
      </p:sp>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6713256" y="6043608"/>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9E0145E-8E4E-439B-A78F-92EC279B320C}"/>
              </a:ext>
            </a:extLst>
          </p:cNvPr>
          <p:cNvSpPr>
            <a:spLocks noGrp="1"/>
          </p:cNvSpPr>
          <p:nvPr>
            <p:ph type="body" sz="quarter" idx="16"/>
          </p:nvPr>
        </p:nvSpPr>
        <p:spPr>
          <a:xfrm>
            <a:off x="8163529" y="5103872"/>
            <a:ext cx="3111112" cy="720000"/>
          </a:xfrm>
        </p:spPr>
        <p:txBody>
          <a:bodyPr/>
          <a:lstStyle/>
          <a:p>
            <a:pPr algn="l"/>
            <a:r>
              <a:rPr lang="en-US" sz="1600" dirty="0"/>
              <a:t>https://www.cde.ca.gov/ds/sp/cl/systemdocs.as</a:t>
            </a:r>
            <a:endParaRPr lang="en-US" sz="16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fld id="{4B73C415-D670-4716-A5EC-CC4D52CA2BAC}" type="slidenum">
              <a:rPr lang="en-US" smtClean="0"/>
              <a:pPr/>
              <a:t>26</a:t>
            </a:fld>
            <a:endParaRPr lang="en-US" dirty="0"/>
          </a:p>
        </p:txBody>
      </p:sp>
      <p:pic>
        <p:nvPicPr>
          <p:cNvPr id="25" name="Picture Placeholder 24">
            <a:extLst>
              <a:ext uri="{FF2B5EF4-FFF2-40B4-BE49-F238E27FC236}">
                <a16:creationId xmlns:a16="http://schemas.microsoft.com/office/drawing/2014/main" id="{323866CD-D2B5-F247-B1A6-D88B3FC5A56A}"/>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l="873" r="873"/>
          <a:stretch>
            <a:fillRect/>
          </a:stretch>
        </p:blipFill>
        <p:spPr/>
      </p:pic>
    </p:spTree>
    <p:extLst>
      <p:ext uri="{BB962C8B-B14F-4D97-AF65-F5344CB8AC3E}">
        <p14:creationId xmlns:p14="http://schemas.microsoft.com/office/powerpoint/2010/main" val="5471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38328FE-3545-4640-A138-700DA599EEB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81" r="2281"/>
          <a:stretch>
            <a:fillRect/>
          </a:stretch>
        </p:blipFill>
        <p:spPr>
          <a:xfrm>
            <a:off x="573437" y="0"/>
            <a:ext cx="11060624" cy="6786563"/>
          </a:xfrm>
        </p:spPr>
      </p:pic>
      <p:sp>
        <p:nvSpPr>
          <p:cNvPr id="32" name="Rectangle 31">
            <a:extLst>
              <a:ext uri="{FF2B5EF4-FFF2-40B4-BE49-F238E27FC236}">
                <a16:creationId xmlns:a16="http://schemas.microsoft.com/office/drawing/2014/main" id="{A851B3CA-790D-465D-9B97-AA9876E357B9}"/>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2377000"/>
            <a:ext cx="3571782" cy="2387600"/>
          </a:xfrm>
        </p:spPr>
        <p:txBody>
          <a:bodyPr/>
          <a:lstStyle/>
          <a:p>
            <a:r>
              <a:rPr lang="en-US">
                <a:solidFill>
                  <a:schemeClr val="bg2"/>
                </a:solidFill>
              </a:rPr>
              <a:t>Thank You</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70BEA4E-5272-4EB3-8E71-8C131B18C4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2506" y="71437"/>
            <a:ext cx="1868667" cy="533905"/>
          </a:xfrm>
          <a:prstGeom prst="rect">
            <a:avLst/>
          </a:prstGeom>
        </p:spPr>
      </p:pic>
      <p:sp>
        <p:nvSpPr>
          <p:cNvPr id="5" name="Text Placeholder 4">
            <a:extLst>
              <a:ext uri="{FF2B5EF4-FFF2-40B4-BE49-F238E27FC236}">
                <a16:creationId xmlns:a16="http://schemas.microsoft.com/office/drawing/2014/main" id="{189F34C6-A187-496F-9886-D9F57ACEB03D}"/>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433DCD0B-E269-4B62-A8AC-BA5D37CC9FAF}"/>
              </a:ext>
            </a:extLst>
          </p:cNvPr>
          <p:cNvSpPr>
            <a:spLocks noGrp="1"/>
          </p:cNvSpPr>
          <p:nvPr>
            <p:ph type="body" sz="quarter" idx="13"/>
          </p:nvPr>
        </p:nvSpPr>
        <p:spPr/>
        <p:txBody>
          <a:bodyPr/>
          <a:lstStyle/>
          <a:p>
            <a:endParaRPr lang="en-US" dirty="0"/>
          </a:p>
        </p:txBody>
      </p:sp>
      <p:sp>
        <p:nvSpPr>
          <p:cNvPr id="10" name="Subtitle 9">
            <a:extLst>
              <a:ext uri="{FF2B5EF4-FFF2-40B4-BE49-F238E27FC236}">
                <a16:creationId xmlns:a16="http://schemas.microsoft.com/office/drawing/2014/main" id="{19723E93-1A59-4476-ADB7-B68E0FD04FE6}"/>
              </a:ext>
            </a:extLst>
          </p:cNvPr>
          <p:cNvSpPr>
            <a:spLocks noGrp="1"/>
          </p:cNvSpPr>
          <p:nvPr>
            <p:ph type="subTitle" idx="1"/>
          </p:nvPr>
        </p:nvSpPr>
        <p:spPr/>
        <p:txBody>
          <a:bodyPr>
            <a:normAutofit fontScale="92500" lnSpcReduction="20000"/>
          </a:bodyPr>
          <a:lstStyle/>
          <a:p>
            <a:endParaRPr lang="en-US"/>
          </a:p>
        </p:txBody>
      </p:sp>
    </p:spTree>
    <p:extLst>
      <p:ext uri="{BB962C8B-B14F-4D97-AF65-F5344CB8AC3E}">
        <p14:creationId xmlns:p14="http://schemas.microsoft.com/office/powerpoint/2010/main" val="1685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F18069D-B27B-4230-9617-70A78022A78F}"/>
              </a:ext>
            </a:extLst>
          </p:cNvPr>
          <p:cNvSpPr>
            <a:spLocks noGrp="1"/>
          </p:cNvSpPr>
          <p:nvPr>
            <p:ph type="title"/>
          </p:nvPr>
        </p:nvSpPr>
        <p:spPr>
          <a:xfrm>
            <a:off x="381740" y="2520385"/>
            <a:ext cx="4154750" cy="1589976"/>
          </a:xfrm>
        </p:spPr>
        <p:txBody>
          <a:bodyPr vert="horz" lIns="91440" tIns="45720" rIns="91440" bIns="45720" rtlCol="0" anchor="ctr">
            <a:normAutofit/>
          </a:bodyPr>
          <a:lstStyle/>
          <a:p>
            <a:r>
              <a:rPr lang="en-US" sz="4000" kern="1200" dirty="0">
                <a:solidFill>
                  <a:srgbClr val="FFFFFF"/>
                </a:solidFill>
                <a:latin typeface="Arial Black" panose="020B0A04020102020204" pitchFamily="34" charset="0"/>
              </a:rPr>
              <a:t>Required Data</a:t>
            </a:r>
          </a:p>
        </p:txBody>
      </p:sp>
      <p:graphicFrame>
        <p:nvGraphicFramePr>
          <p:cNvPr id="7" name="Content Placeholder 2">
            <a:extLst>
              <a:ext uri="{FF2B5EF4-FFF2-40B4-BE49-F238E27FC236}">
                <a16:creationId xmlns:a16="http://schemas.microsoft.com/office/drawing/2014/main" id="{EC424B5A-7EF3-43BF-B8DC-E8F6D5718F9E}"/>
              </a:ext>
            </a:extLst>
          </p:cNvPr>
          <p:cNvGraphicFramePr/>
          <p:nvPr>
            <p:extLst>
              <p:ext uri="{D42A27DB-BD31-4B8C-83A1-F6EECF244321}">
                <p14:modId xmlns:p14="http://schemas.microsoft.com/office/powerpoint/2010/main" val="3499686251"/>
              </p:ext>
            </p:extLst>
          </p:nvPr>
        </p:nvGraphicFramePr>
        <p:xfrm>
          <a:off x="5673986" y="955091"/>
          <a:ext cx="6136273"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DAB0D4F0-613F-4939-B6D9-D1F571E17E64}"/>
              </a:ext>
            </a:extLst>
          </p:cNvPr>
          <p:cNvSpPr>
            <a:spLocks noGrp="1"/>
          </p:cNvSpPr>
          <p:nvPr>
            <p:ph type="ftr" sz="quarter" idx="11"/>
          </p:nvPr>
        </p:nvSpPr>
        <p:spPr/>
        <p:txBody>
          <a:bodyPr/>
          <a:lstStyle/>
          <a:p>
            <a:r>
              <a:rPr lang="en-US"/>
              <a:t>Student Discipline for NPS v.1.2  December 6, 2019</a:t>
            </a:r>
          </a:p>
        </p:txBody>
      </p:sp>
      <p:sp>
        <p:nvSpPr>
          <p:cNvPr id="3" name="Slide Number Placeholder 2">
            <a:extLst>
              <a:ext uri="{FF2B5EF4-FFF2-40B4-BE49-F238E27FC236}">
                <a16:creationId xmlns:a16="http://schemas.microsoft.com/office/drawing/2014/main" id="{CA9FDD6E-D743-4CC4-AFBD-E58899AFD7DF}"/>
              </a:ext>
            </a:extLst>
          </p:cNvPr>
          <p:cNvSpPr>
            <a:spLocks noGrp="1"/>
          </p:cNvSpPr>
          <p:nvPr>
            <p:ph type="sldNum" sz="quarter" idx="12"/>
          </p:nvPr>
        </p:nvSpPr>
        <p:spPr/>
        <p:txBody>
          <a:bodyPr/>
          <a:lstStyle/>
          <a:p>
            <a:fld id="{C345E381-9AE5-6B4A-9160-CBCD2CEA6AB3}" type="slidenum">
              <a:rPr lang="en-US" smtClean="0"/>
              <a:t>3</a:t>
            </a:fld>
            <a:endParaRPr lang="en-US"/>
          </a:p>
        </p:txBody>
      </p:sp>
    </p:spTree>
    <p:extLst>
      <p:ext uri="{BB962C8B-B14F-4D97-AF65-F5344CB8AC3E}">
        <p14:creationId xmlns:p14="http://schemas.microsoft.com/office/powerpoint/2010/main" val="217246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157532-CEC8-4091-8C3C-79F32BB1323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3600" kern="1200" dirty="0">
                <a:solidFill>
                  <a:schemeClr val="tx1"/>
                </a:solidFill>
                <a:latin typeface="Arial Black" panose="020B0A04020102020204" pitchFamily="34" charset="0"/>
              </a:rPr>
              <a:t>Change in Defiance Law</a:t>
            </a:r>
          </a:p>
        </p:txBody>
      </p:sp>
      <p:pic>
        <p:nvPicPr>
          <p:cNvPr id="10" name="Picture 9">
            <a:extLst>
              <a:ext uri="{FF2B5EF4-FFF2-40B4-BE49-F238E27FC236}">
                <a16:creationId xmlns:a16="http://schemas.microsoft.com/office/drawing/2014/main" id="{12F90BF4-AE37-41D0-9571-C991AC2235F2}"/>
              </a:ext>
            </a:extLst>
          </p:cNvPr>
          <p:cNvPicPr>
            <a:picLocks noChangeAspect="1"/>
          </p:cNvPicPr>
          <p:nvPr/>
        </p:nvPicPr>
        <p:blipFill rotWithShape="1">
          <a:blip r:embed="rId2"/>
          <a:srcRect l="1477" r="5929"/>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6D5C"/>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418BB324-D6FA-49A6-AE1E-47D0E7BA2A4F}"/>
              </a:ext>
            </a:extLst>
          </p:cNvPr>
          <p:cNvSpPr txBox="1">
            <a:spLocks/>
          </p:cNvSpPr>
          <p:nvPr/>
        </p:nvSpPr>
        <p:spPr>
          <a:xfrm>
            <a:off x="4965431" y="2438400"/>
            <a:ext cx="6895136"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600" kern="1200" dirty="0">
                <a:solidFill>
                  <a:schemeClr val="tx1"/>
                </a:solidFill>
                <a:latin typeface="+mn-lt"/>
                <a:ea typeface="+mn-ea"/>
                <a:cs typeface="+mn-cs"/>
              </a:rPr>
              <a:t>Current law prohibits* (through July 1, 2020):</a:t>
            </a:r>
          </a:p>
          <a:p>
            <a:pPr lvl="1">
              <a:spcBef>
                <a:spcPts val="600"/>
              </a:spcBef>
              <a:spcAft>
                <a:spcPts val="600"/>
              </a:spcAft>
            </a:pPr>
            <a:r>
              <a:rPr lang="en-US" sz="1600" kern="1200" dirty="0">
                <a:solidFill>
                  <a:schemeClr val="tx1"/>
                </a:solidFill>
                <a:latin typeface="+mn-lt"/>
                <a:ea typeface="+mn-ea"/>
                <a:cs typeface="+mn-cs"/>
              </a:rPr>
              <a:t>Suspending students in K-3 for committing “defiance” (Education Code section 48900(k))</a:t>
            </a:r>
          </a:p>
          <a:p>
            <a:pPr lvl="1">
              <a:spcBef>
                <a:spcPts val="600"/>
              </a:spcBef>
              <a:spcAft>
                <a:spcPts val="600"/>
              </a:spcAft>
            </a:pPr>
            <a:r>
              <a:rPr lang="en-US" sz="1600" kern="1200" dirty="0">
                <a:solidFill>
                  <a:schemeClr val="tx1"/>
                </a:solidFill>
                <a:latin typeface="+mn-lt"/>
                <a:ea typeface="+mn-ea"/>
                <a:cs typeface="+mn-cs"/>
              </a:rPr>
              <a:t>Expelling students in K-12 for committing defiance</a:t>
            </a:r>
          </a:p>
          <a:p>
            <a:pPr>
              <a:spcBef>
                <a:spcPts val="600"/>
              </a:spcBef>
              <a:spcAft>
                <a:spcPts val="600"/>
              </a:spcAft>
            </a:pPr>
            <a:r>
              <a:rPr lang="en-US" sz="1600" kern="1200" dirty="0">
                <a:solidFill>
                  <a:schemeClr val="tx1"/>
                </a:solidFill>
                <a:latin typeface="+mn-lt"/>
                <a:ea typeface="+mn-ea"/>
                <a:cs typeface="+mn-cs"/>
              </a:rPr>
              <a:t>Beginning July 1, 2020, the law prohibits*:</a:t>
            </a:r>
          </a:p>
          <a:p>
            <a:pPr lvl="1">
              <a:spcBef>
                <a:spcPts val="600"/>
              </a:spcBef>
              <a:spcAft>
                <a:spcPts val="600"/>
              </a:spcAft>
            </a:pPr>
            <a:r>
              <a:rPr lang="en-US" sz="1600" kern="1200" dirty="0">
                <a:solidFill>
                  <a:schemeClr val="tx1"/>
                </a:solidFill>
                <a:latin typeface="+mn-lt"/>
                <a:ea typeface="+mn-ea"/>
                <a:cs typeface="+mn-cs"/>
              </a:rPr>
              <a:t>Suspending students in grades K-5 for committing defiance </a:t>
            </a:r>
          </a:p>
          <a:p>
            <a:pPr lvl="1">
              <a:spcBef>
                <a:spcPts val="600"/>
              </a:spcBef>
              <a:spcAft>
                <a:spcPts val="600"/>
              </a:spcAft>
            </a:pPr>
            <a:r>
              <a:rPr lang="en-US" sz="1600" kern="1200" dirty="0">
                <a:solidFill>
                  <a:schemeClr val="tx1"/>
                </a:solidFill>
                <a:latin typeface="+mn-lt"/>
                <a:ea typeface="+mn-ea"/>
                <a:cs typeface="+mn-cs"/>
              </a:rPr>
              <a:t>Suspending students in grades 6-8 for committing defiance, </a:t>
            </a:r>
          </a:p>
          <a:p>
            <a:pPr lvl="2">
              <a:spcBef>
                <a:spcPts val="600"/>
              </a:spcBef>
              <a:spcAft>
                <a:spcPts val="600"/>
              </a:spcAft>
            </a:pPr>
            <a:r>
              <a:rPr lang="en-US" sz="1600" kern="1200" dirty="0">
                <a:solidFill>
                  <a:schemeClr val="tx1"/>
                </a:solidFill>
                <a:latin typeface="+mn-lt"/>
                <a:ea typeface="+mn-ea"/>
                <a:cs typeface="+mn-cs"/>
              </a:rPr>
              <a:t>This clause will become inoperative on July 1, 2025</a:t>
            </a:r>
          </a:p>
          <a:p>
            <a:pPr lvl="1">
              <a:spcBef>
                <a:spcPts val="600"/>
              </a:spcBef>
              <a:spcAft>
                <a:spcPts val="600"/>
              </a:spcAft>
            </a:pPr>
            <a:r>
              <a:rPr lang="en-US" sz="1600" kern="1200" dirty="0">
                <a:solidFill>
                  <a:schemeClr val="tx1"/>
                </a:solidFill>
                <a:latin typeface="+mn-lt"/>
                <a:ea typeface="+mn-ea"/>
                <a:cs typeface="+mn-cs"/>
              </a:rPr>
              <a:t>Charter schools from suspending and expelling students for defiance</a:t>
            </a:r>
          </a:p>
          <a:p>
            <a:pPr lvl="2">
              <a:spcBef>
                <a:spcPts val="600"/>
              </a:spcBef>
              <a:spcAft>
                <a:spcPts val="600"/>
              </a:spcAft>
            </a:pPr>
            <a:r>
              <a:rPr lang="en-US" sz="1600" kern="1200" dirty="0">
                <a:solidFill>
                  <a:schemeClr val="tx1"/>
                </a:solidFill>
                <a:latin typeface="+mn-lt"/>
                <a:ea typeface="+mn-ea"/>
                <a:cs typeface="+mn-cs"/>
              </a:rPr>
              <a:t>The same law is applied to charter schools</a:t>
            </a:r>
          </a:p>
          <a:p>
            <a:pPr marL="0">
              <a:spcBef>
                <a:spcPts val="600"/>
              </a:spcBef>
              <a:spcAft>
                <a:spcPts val="600"/>
              </a:spcAft>
            </a:pPr>
            <a:r>
              <a:rPr lang="en-US" sz="1600" kern="1200" dirty="0">
                <a:solidFill>
                  <a:schemeClr val="tx1"/>
                </a:solidFill>
                <a:latin typeface="+mn-lt"/>
                <a:ea typeface="+mn-ea"/>
                <a:cs typeface="+mn-cs"/>
              </a:rPr>
              <a:t>*Except as provided in the authority provided to teachers in EC Section 48910</a:t>
            </a:r>
          </a:p>
        </p:txBody>
      </p:sp>
      <p:sp>
        <p:nvSpPr>
          <p:cNvPr id="5" name="Slide Number Placeholder 3">
            <a:extLst>
              <a:ext uri="{FF2B5EF4-FFF2-40B4-BE49-F238E27FC236}">
                <a16:creationId xmlns:a16="http://schemas.microsoft.com/office/drawing/2014/main" id="{08F5A3AB-A1EC-40A5-B247-5AA3EFB877AA}"/>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F41BBA40-D491-440F-A181-17CBDCE4522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a:spcAft>
                  <a:spcPts val="600"/>
                </a:spcAf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B97BFA46-48AA-48FC-82FA-9064C483E984}"/>
              </a:ext>
            </a:extLst>
          </p:cNvPr>
          <p:cNvSpPr>
            <a:spLocks noGrp="1"/>
          </p:cNvSpPr>
          <p:nvPr>
            <p:ph type="ftr" sz="quarter" idx="11"/>
          </p:nvPr>
        </p:nvSpPr>
        <p:spPr/>
        <p:txBody>
          <a:bodyPr/>
          <a:lstStyle/>
          <a:p>
            <a:r>
              <a:rPr lang="en-US"/>
              <a:t>Student Discipline for NPS v.1.2  December 6, 2019</a:t>
            </a:r>
          </a:p>
        </p:txBody>
      </p:sp>
    </p:spTree>
    <p:extLst>
      <p:ext uri="{BB962C8B-B14F-4D97-AF65-F5344CB8AC3E}">
        <p14:creationId xmlns:p14="http://schemas.microsoft.com/office/powerpoint/2010/main" val="206703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7634-AFC4-4FD4-98AA-1FB9A02A4E55}"/>
              </a:ext>
            </a:extLst>
          </p:cNvPr>
          <p:cNvSpPr>
            <a:spLocks noGrp="1"/>
          </p:cNvSpPr>
          <p:nvPr>
            <p:ph type="title"/>
          </p:nvPr>
        </p:nvSpPr>
        <p:spPr>
          <a:xfrm>
            <a:off x="6109498" y="908344"/>
            <a:ext cx="5244301" cy="1538130"/>
          </a:xfrm>
        </p:spPr>
        <p:txBody>
          <a:bodyPr>
            <a:normAutofit/>
          </a:bodyPr>
          <a:lstStyle/>
          <a:p>
            <a:r>
              <a:rPr lang="en-US" sz="4400" b="1">
                <a:latin typeface="Arial Black" panose="020B0A04020102020204" pitchFamily="34" charset="0"/>
              </a:rPr>
              <a:t>Expectations</a:t>
            </a:r>
          </a:p>
        </p:txBody>
      </p:sp>
      <p:sp>
        <p:nvSpPr>
          <p:cNvPr id="20"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A6063EBD-470D-44C8-98D3-F44367D95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4491BFF9-51F2-4D7A-9EC2-D75555522B91}"/>
              </a:ext>
            </a:extLst>
          </p:cNvPr>
          <p:cNvSpPr>
            <a:spLocks noGrp="1"/>
          </p:cNvSpPr>
          <p:nvPr>
            <p:ph idx="1"/>
          </p:nvPr>
        </p:nvSpPr>
        <p:spPr>
          <a:xfrm>
            <a:off x="5838006" y="2154847"/>
            <a:ext cx="5383652" cy="3470097"/>
          </a:xfrm>
        </p:spPr>
        <p:txBody>
          <a:bodyPr>
            <a:normAutofit fontScale="85000" lnSpcReduction="10000"/>
          </a:bodyPr>
          <a:lstStyle/>
          <a:p>
            <a:pPr marL="0" indent="0">
              <a:buNone/>
            </a:pPr>
            <a:r>
              <a:rPr lang="en-US" sz="2400" dirty="0"/>
              <a:t>The CDE will collect incident data from LEAs as part of its End-of-Year (EOY) 3 submission. </a:t>
            </a:r>
            <a:r>
              <a:rPr lang="en-US" sz="2400" b="1" dirty="0"/>
              <a:t>LEAs should be currently collecting student incident data in their local systems </a:t>
            </a:r>
            <a:r>
              <a:rPr lang="en-US" sz="2400" dirty="0"/>
              <a:t>including</a:t>
            </a:r>
            <a:r>
              <a:rPr lang="en-US" sz="2400" b="1" dirty="0"/>
              <a:t> </a:t>
            </a:r>
            <a:r>
              <a:rPr lang="en-US" sz="2400" dirty="0"/>
              <a:t>the use of restraints and seclusion. The 2019-2020 EOY submission, is a cumulative collection that includes all incidents that occurred between July 1 and June 30 of the academic year.</a:t>
            </a:r>
          </a:p>
          <a:p>
            <a:pPr marL="0" indent="0">
              <a:buNone/>
            </a:pPr>
            <a:r>
              <a:rPr lang="en-US" sz="2400" b="1" dirty="0"/>
              <a:t>NPS schools are expected to track incident data for all students referred by their districts of residence (DOR) and provide the data back to the DOR to meet federal reporting requirements for IDEA.</a:t>
            </a:r>
          </a:p>
        </p:txBody>
      </p:sp>
      <p:sp>
        <p:nvSpPr>
          <p:cNvPr id="5" name="Footer Placeholder 4">
            <a:extLst>
              <a:ext uri="{FF2B5EF4-FFF2-40B4-BE49-F238E27FC236}">
                <a16:creationId xmlns:a16="http://schemas.microsoft.com/office/drawing/2014/main" id="{ACB63AB2-5517-46DC-BD39-429012B4B4B0}"/>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AAE7932F-5EB0-4804-8188-C432D943601F}"/>
              </a:ext>
            </a:extLst>
          </p:cNvPr>
          <p:cNvSpPr>
            <a:spLocks noGrp="1"/>
          </p:cNvSpPr>
          <p:nvPr>
            <p:ph type="sldNum" sz="quarter" idx="12"/>
          </p:nvPr>
        </p:nvSpPr>
        <p:spPr/>
        <p:txBody>
          <a:bodyPr/>
          <a:lstStyle/>
          <a:p>
            <a:fld id="{C345E381-9AE5-6B4A-9160-CBCD2CEA6AB3}" type="slidenum">
              <a:rPr lang="en-US" smtClean="0"/>
              <a:t>5</a:t>
            </a:fld>
            <a:endParaRPr lang="en-US"/>
          </a:p>
        </p:txBody>
      </p:sp>
    </p:spTree>
    <p:extLst>
      <p:ext uri="{BB962C8B-B14F-4D97-AF65-F5344CB8AC3E}">
        <p14:creationId xmlns:p14="http://schemas.microsoft.com/office/powerpoint/2010/main" val="343775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807055F-FF76-43A7-A366-8B306D8FEFD4}"/>
              </a:ext>
            </a:extLst>
          </p:cNvPr>
          <p:cNvSpPr>
            <a:spLocks noGrp="1"/>
          </p:cNvSpPr>
          <p:nvPr>
            <p:ph type="title"/>
          </p:nvPr>
        </p:nvSpPr>
        <p:spPr>
          <a:xfrm>
            <a:off x="833002" y="448253"/>
            <a:ext cx="10520702" cy="1325563"/>
          </a:xfrm>
        </p:spPr>
        <p:txBody>
          <a:bodyPr>
            <a:normAutofit/>
          </a:bodyPr>
          <a:lstStyle/>
          <a:p>
            <a:r>
              <a:rPr lang="en-US" sz="4400" b="1">
                <a:latin typeface="Arial Black" panose="020B0A04020102020204" pitchFamily="34" charset="0"/>
              </a:rPr>
              <a:t>Expectations</a:t>
            </a:r>
          </a:p>
        </p:txBody>
      </p:sp>
      <p:sp>
        <p:nvSpPr>
          <p:cNvPr id="3" name="Content Placeholder 2">
            <a:extLst>
              <a:ext uri="{FF2B5EF4-FFF2-40B4-BE49-F238E27FC236}">
                <a16:creationId xmlns:a16="http://schemas.microsoft.com/office/drawing/2014/main" id="{37B9D3B8-0A0D-4D29-B517-2EEF77488C69}"/>
              </a:ext>
            </a:extLst>
          </p:cNvPr>
          <p:cNvSpPr>
            <a:spLocks noGrp="1"/>
          </p:cNvSpPr>
          <p:nvPr>
            <p:ph idx="1"/>
          </p:nvPr>
        </p:nvSpPr>
        <p:spPr>
          <a:xfrm>
            <a:off x="545690" y="2355584"/>
            <a:ext cx="5438994" cy="3657600"/>
          </a:xfrm>
        </p:spPr>
        <p:txBody>
          <a:bodyPr>
            <a:normAutofit/>
          </a:bodyPr>
          <a:lstStyle/>
          <a:p>
            <a:r>
              <a:rPr lang="en-US" sz="2400" dirty="0"/>
              <a:t>LEAs and NPS schools must have policies and procedures in place to identify, document, and report incidents involving restraint and seclusion for students with disabilities</a:t>
            </a:r>
          </a:p>
          <a:p>
            <a:r>
              <a:rPr lang="en-US" sz="2400" dirty="0"/>
              <a:t>LEAs and NPS schools should ensure that all staff are appropriately trained</a:t>
            </a:r>
          </a:p>
          <a:p>
            <a:r>
              <a:rPr lang="en-US" sz="2400" dirty="0"/>
              <a:t>CALPADS Administrators should not have to determine what discipline records are reportable incidents</a:t>
            </a:r>
          </a:p>
        </p:txBody>
      </p:sp>
      <p:pic>
        <p:nvPicPr>
          <p:cNvPr id="8194" name="Picture 2">
            <a:extLst>
              <a:ext uri="{FF2B5EF4-FFF2-40B4-BE49-F238E27FC236}">
                <a16:creationId xmlns:a16="http://schemas.microsoft.com/office/drawing/2014/main" id="{CB243CE2-10D6-4AD9-BE4D-4139DF53A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530835"/>
            <a:ext cx="4935970" cy="330709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9CC828-D747-4D9A-B65E-0DCF75B48A5F}"/>
              </a:ext>
            </a:extLst>
          </p:cNvPr>
          <p:cNvSpPr>
            <a:spLocks noGrp="1"/>
          </p:cNvSpPr>
          <p:nvPr>
            <p:ph type="ftr" sz="quarter" idx="11"/>
          </p:nvPr>
        </p:nvSpPr>
        <p:spPr/>
        <p:txBody>
          <a:bodyPr/>
          <a:lstStyle/>
          <a:p>
            <a:r>
              <a:rPr lang="en-US"/>
              <a:t>Student Discipline for NPS v.1.2  December 6, 2019</a:t>
            </a:r>
          </a:p>
        </p:txBody>
      </p:sp>
      <p:sp>
        <p:nvSpPr>
          <p:cNvPr id="5" name="Slide Number Placeholder 4">
            <a:extLst>
              <a:ext uri="{FF2B5EF4-FFF2-40B4-BE49-F238E27FC236}">
                <a16:creationId xmlns:a16="http://schemas.microsoft.com/office/drawing/2014/main" id="{EA113EAF-8A45-4E9D-B343-DF1E4E8920FF}"/>
              </a:ext>
            </a:extLst>
          </p:cNvPr>
          <p:cNvSpPr>
            <a:spLocks noGrp="1"/>
          </p:cNvSpPr>
          <p:nvPr>
            <p:ph type="sldNum" sz="quarter" idx="12"/>
          </p:nvPr>
        </p:nvSpPr>
        <p:spPr/>
        <p:txBody>
          <a:bodyPr/>
          <a:lstStyle/>
          <a:p>
            <a:fld id="{C345E381-9AE5-6B4A-9160-CBCD2CEA6AB3}" type="slidenum">
              <a:rPr lang="en-US" smtClean="0"/>
              <a:t>6</a:t>
            </a:fld>
            <a:endParaRPr lang="en-US"/>
          </a:p>
        </p:txBody>
      </p:sp>
    </p:spTree>
    <p:extLst>
      <p:ext uri="{BB962C8B-B14F-4D97-AF65-F5344CB8AC3E}">
        <p14:creationId xmlns:p14="http://schemas.microsoft.com/office/powerpoint/2010/main" val="4229733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515E5-254A-4466-B87D-6BDFB340C98D}"/>
              </a:ext>
            </a:extLst>
          </p:cNvPr>
          <p:cNvSpPr>
            <a:spLocks noGrp="1"/>
          </p:cNvSpPr>
          <p:nvPr>
            <p:ph type="title"/>
          </p:nvPr>
        </p:nvSpPr>
        <p:spPr>
          <a:xfrm>
            <a:off x="419024" y="277088"/>
            <a:ext cx="4074405" cy="1990783"/>
          </a:xfrm>
        </p:spPr>
        <p:txBody>
          <a:bodyPr vert="horz" lIns="91440" tIns="45720" rIns="91440" bIns="45720" rtlCol="0" anchor="ctr">
            <a:normAutofit/>
          </a:bodyPr>
          <a:lstStyle/>
          <a:p>
            <a:pPr algn="r"/>
            <a:r>
              <a:rPr lang="en-US" sz="4400" kern="1200" dirty="0">
                <a:solidFill>
                  <a:schemeClr val="accent1"/>
                </a:solidFill>
                <a:latin typeface="Arial Black" panose="020B0A04020102020204" pitchFamily="34" charset="0"/>
              </a:rPr>
              <a:t>Terminology</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73A34A6-C9E2-4B69-898A-755971CCD2BB}"/>
              </a:ext>
            </a:extLst>
          </p:cNvPr>
          <p:cNvSpPr/>
          <p:nvPr/>
        </p:nvSpPr>
        <p:spPr>
          <a:xfrm>
            <a:off x="4976031" y="963877"/>
            <a:ext cx="6377769" cy="4930246"/>
          </a:xfrm>
          <a:prstGeom prst="rect">
            <a:avLst/>
          </a:prstGeom>
        </p:spPr>
        <p:txBody>
          <a:bodyPr vert="horz" lIns="91440" tIns="45720" rIns="91440" bIns="45720" rtlCol="0" anchor="ctr">
            <a:normAutofit/>
          </a:bodyPr>
          <a:lstStyle/>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a:t>
            </a:r>
            <a:r>
              <a:rPr lang="en-US" kern="1200" dirty="0">
                <a:solidFill>
                  <a:schemeClr val="tx1"/>
                </a:solidFill>
                <a:latin typeface="+mn-lt"/>
                <a:ea typeface="+mn-ea"/>
                <a:cs typeface="+mn-cs"/>
              </a:rPr>
              <a:t>-  An event resulting in the use of physical restraint, mechanical restraint, or seclusion or a statutory offense is committed. Each incident may have multiple students involved, and each student may commit multiple offenses during a single incident</a:t>
            </a:r>
          </a:p>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Result</a:t>
            </a:r>
            <a:r>
              <a:rPr lang="en-US" kern="1200" dirty="0">
                <a:solidFill>
                  <a:schemeClr val="tx1"/>
                </a:solidFill>
                <a:latin typeface="+mn-lt"/>
                <a:ea typeface="+mn-ea"/>
                <a:cs typeface="+mn-cs"/>
              </a:rPr>
              <a:t> -  </a:t>
            </a:r>
            <a:r>
              <a:rPr lang="en-US" dirty="0"/>
              <a:t>Outcome or </a:t>
            </a:r>
            <a:r>
              <a:rPr lang="en-US" kern="1200" dirty="0">
                <a:solidFill>
                  <a:schemeClr val="tx1"/>
                </a:solidFill>
                <a:latin typeface="+mn-lt"/>
                <a:ea typeface="+mn-ea"/>
                <a:cs typeface="+mn-cs"/>
              </a:rPr>
              <a:t>result of an incident for a specific student</a:t>
            </a:r>
          </a:p>
          <a:p>
            <a:pPr marL="342900" indent="-285750">
              <a:lnSpc>
                <a:spcPct val="90000"/>
              </a:lnSpc>
              <a:spcAft>
                <a:spcPts val="600"/>
              </a:spcAft>
              <a:buFont typeface="Arial" panose="020B0604020202020204" pitchFamily="34" charset="0"/>
              <a:buChar char="•"/>
            </a:pPr>
            <a:r>
              <a:rPr lang="en-US" b="1" dirty="0"/>
              <a:t>Statutory Offense – </a:t>
            </a:r>
            <a:r>
              <a:rPr lang="en-US" dirty="0"/>
              <a:t>Student violations of Education Code Sections 48900 and 48915 </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Seclusion</a:t>
            </a:r>
            <a:r>
              <a:rPr lang="en-US" kern="1200" dirty="0">
                <a:solidFill>
                  <a:schemeClr val="tx1"/>
                </a:solidFill>
                <a:latin typeface="+mn-lt"/>
                <a:ea typeface="+mn-ea"/>
                <a:cs typeface="+mn-cs"/>
              </a:rPr>
              <a:t> - the involuntary confinement of a pupil alone in a room or area from which the pupil is physically prevented from leaving</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Behavioral Restraint </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Mechanical Restraint </a:t>
            </a:r>
            <a:r>
              <a:rPr lang="en-US" sz="1600" kern="1200" dirty="0">
                <a:solidFill>
                  <a:schemeClr val="tx1"/>
                </a:solidFill>
                <a:latin typeface="+mn-lt"/>
                <a:ea typeface="+mn-ea"/>
                <a:cs typeface="+mn-cs"/>
              </a:rPr>
              <a:t>– Use of a device or equipment to restrict a pupil’s freedom of movement</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Physical Restraint </a:t>
            </a:r>
            <a:r>
              <a:rPr lang="en-US" sz="1600" kern="1200" dirty="0">
                <a:solidFill>
                  <a:schemeClr val="tx1"/>
                </a:solidFill>
                <a:latin typeface="+mn-lt"/>
                <a:ea typeface="+mn-ea"/>
                <a:cs typeface="+mn-cs"/>
              </a:rPr>
              <a:t>– A personal restriction that immobilizes or reduces the ability of a pupil to move his or her torso, arms, legs, or head freely</a:t>
            </a:r>
          </a:p>
        </p:txBody>
      </p:sp>
      <p:grpSp>
        <p:nvGrpSpPr>
          <p:cNvPr id="41" name="Group 40">
            <a:extLst>
              <a:ext uri="{FF2B5EF4-FFF2-40B4-BE49-F238E27FC236}">
                <a16:creationId xmlns:a16="http://schemas.microsoft.com/office/drawing/2014/main" id="{5A3E359E-1C1C-44EC-BC17-978E7115DE2C}"/>
              </a:ext>
            </a:extLst>
          </p:cNvPr>
          <p:cNvGrpSpPr/>
          <p:nvPr/>
        </p:nvGrpSpPr>
        <p:grpSpPr>
          <a:xfrm>
            <a:off x="511100" y="1775173"/>
            <a:ext cx="3963509" cy="4142538"/>
            <a:chOff x="423946" y="1991482"/>
            <a:chExt cx="3963509" cy="4142538"/>
          </a:xfrm>
        </p:grpSpPr>
        <p:grpSp>
          <p:nvGrpSpPr>
            <p:cNvPr id="30" name="Group 29">
              <a:extLst>
                <a:ext uri="{FF2B5EF4-FFF2-40B4-BE49-F238E27FC236}">
                  <a16:creationId xmlns:a16="http://schemas.microsoft.com/office/drawing/2014/main" id="{29F90C36-5E6B-497F-974E-4FA289DF65E1}"/>
                </a:ext>
              </a:extLst>
            </p:cNvPr>
            <p:cNvGrpSpPr/>
            <p:nvPr/>
          </p:nvGrpSpPr>
          <p:grpSpPr>
            <a:xfrm>
              <a:off x="549504" y="2666244"/>
              <a:ext cx="3837951" cy="3354387"/>
              <a:chOff x="527684" y="2936505"/>
              <a:chExt cx="3837951" cy="3354387"/>
            </a:xfrm>
          </p:grpSpPr>
          <p:pic>
            <p:nvPicPr>
              <p:cNvPr id="7" name="Graphic 6" descr="Universal Access">
                <a:extLst>
                  <a:ext uri="{FF2B5EF4-FFF2-40B4-BE49-F238E27FC236}">
                    <a16:creationId xmlns:a16="http://schemas.microsoft.com/office/drawing/2014/main" id="{B255933C-030D-4EF7-8434-7E6FF23458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403" y="3688648"/>
                <a:ext cx="914400" cy="914400"/>
              </a:xfrm>
              <a:prstGeom prst="rect">
                <a:avLst/>
              </a:prstGeom>
            </p:spPr>
          </p:pic>
          <p:pic>
            <p:nvPicPr>
              <p:cNvPr id="10" name="Graphic 9" descr="Boardroom">
                <a:extLst>
                  <a:ext uri="{FF2B5EF4-FFF2-40B4-BE49-F238E27FC236}">
                    <a16:creationId xmlns:a16="http://schemas.microsoft.com/office/drawing/2014/main" id="{A3DE67D1-E944-415C-8520-A3E7C6FE54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288" y="4389172"/>
                <a:ext cx="914400" cy="914400"/>
              </a:xfrm>
              <a:prstGeom prst="rect">
                <a:avLst/>
              </a:prstGeom>
            </p:spPr>
          </p:pic>
          <p:pic>
            <p:nvPicPr>
              <p:cNvPr id="13" name="Graphic 12" descr="Social network">
                <a:extLst>
                  <a:ext uri="{FF2B5EF4-FFF2-40B4-BE49-F238E27FC236}">
                    <a16:creationId xmlns:a16="http://schemas.microsoft.com/office/drawing/2014/main" id="{B8AD1F7F-6A74-46A4-B142-FD3945F5B8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9811" y="4748602"/>
                <a:ext cx="914400" cy="914400"/>
              </a:xfrm>
              <a:prstGeom prst="rect">
                <a:avLst/>
              </a:prstGeom>
            </p:spPr>
          </p:pic>
          <p:pic>
            <p:nvPicPr>
              <p:cNvPr id="15" name="Graphic 14" descr="Police">
                <a:extLst>
                  <a:ext uri="{FF2B5EF4-FFF2-40B4-BE49-F238E27FC236}">
                    <a16:creationId xmlns:a16="http://schemas.microsoft.com/office/drawing/2014/main" id="{C0624EF7-E2AE-465D-A6F3-E144ECB396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684" y="2936505"/>
                <a:ext cx="914400" cy="914400"/>
              </a:xfrm>
              <a:prstGeom prst="rect">
                <a:avLst/>
              </a:prstGeom>
            </p:spPr>
          </p:pic>
          <p:pic>
            <p:nvPicPr>
              <p:cNvPr id="17" name="Graphic 16" descr="Professor">
                <a:extLst>
                  <a:ext uri="{FF2B5EF4-FFF2-40B4-BE49-F238E27FC236}">
                    <a16:creationId xmlns:a16="http://schemas.microsoft.com/office/drawing/2014/main" id="{C2406089-FB98-4421-9D5A-5614FC2072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3175" y="5376492"/>
                <a:ext cx="914400" cy="914400"/>
              </a:xfrm>
              <a:prstGeom prst="rect">
                <a:avLst/>
              </a:prstGeom>
            </p:spPr>
          </p:pic>
          <p:pic>
            <p:nvPicPr>
              <p:cNvPr id="19" name="Graphic 18" descr="Judge">
                <a:extLst>
                  <a:ext uri="{FF2B5EF4-FFF2-40B4-BE49-F238E27FC236}">
                    <a16:creationId xmlns:a16="http://schemas.microsoft.com/office/drawing/2014/main" id="{22D90EDF-B0F2-4A0C-BA6B-D347FA8284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64330" y="3814273"/>
                <a:ext cx="914400" cy="914400"/>
              </a:xfrm>
              <a:prstGeom prst="rect">
                <a:avLst/>
              </a:prstGeom>
            </p:spPr>
          </p:pic>
          <p:pic>
            <p:nvPicPr>
              <p:cNvPr id="21" name="Graphic 20" descr="Run">
                <a:extLst>
                  <a:ext uri="{FF2B5EF4-FFF2-40B4-BE49-F238E27FC236}">
                    <a16:creationId xmlns:a16="http://schemas.microsoft.com/office/drawing/2014/main" id="{7C0785F1-C2AB-4E0B-B16C-50EB5B3E837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50864" y="3070685"/>
                <a:ext cx="914400" cy="914400"/>
              </a:xfrm>
              <a:prstGeom prst="rect">
                <a:avLst/>
              </a:prstGeom>
            </p:spPr>
          </p:pic>
          <p:pic>
            <p:nvPicPr>
              <p:cNvPr id="23" name="Graphic 22" descr="Scales of justice">
                <a:extLst>
                  <a:ext uri="{FF2B5EF4-FFF2-40B4-BE49-F238E27FC236}">
                    <a16:creationId xmlns:a16="http://schemas.microsoft.com/office/drawing/2014/main" id="{F42433FA-6DAC-4310-BB44-C8130696842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6704" y="4451280"/>
                <a:ext cx="914400" cy="914400"/>
              </a:xfrm>
              <a:prstGeom prst="rect">
                <a:avLst/>
              </a:prstGeom>
            </p:spPr>
          </p:pic>
          <p:pic>
            <p:nvPicPr>
              <p:cNvPr id="25" name="Graphic 24" descr="Jail">
                <a:extLst>
                  <a:ext uri="{FF2B5EF4-FFF2-40B4-BE49-F238E27FC236}">
                    <a16:creationId xmlns:a16="http://schemas.microsoft.com/office/drawing/2014/main" id="{91E3E19C-DBE3-4C78-B9C5-1CAA1740AF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12621" y="3534642"/>
                <a:ext cx="914400" cy="914400"/>
              </a:xfrm>
              <a:prstGeom prst="rect">
                <a:avLst/>
              </a:prstGeom>
            </p:spPr>
          </p:pic>
          <p:pic>
            <p:nvPicPr>
              <p:cNvPr id="27" name="Graphic 26" descr="Handcuffs">
                <a:extLst>
                  <a:ext uri="{FF2B5EF4-FFF2-40B4-BE49-F238E27FC236}">
                    <a16:creationId xmlns:a16="http://schemas.microsoft.com/office/drawing/2014/main" id="{C9091425-0E50-4101-9EB8-48CF97C3228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75618" y="2997106"/>
                <a:ext cx="914400" cy="914400"/>
              </a:xfrm>
              <a:prstGeom prst="rect">
                <a:avLst/>
              </a:prstGeom>
            </p:spPr>
          </p:pic>
          <p:pic>
            <p:nvPicPr>
              <p:cNvPr id="29" name="Graphic 28" descr="Gavel">
                <a:extLst>
                  <a:ext uri="{FF2B5EF4-FFF2-40B4-BE49-F238E27FC236}">
                    <a16:creationId xmlns:a16="http://schemas.microsoft.com/office/drawing/2014/main" id="{C2128F24-CFB0-4048-8B71-5F69C2CB33D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51235" y="5003889"/>
                <a:ext cx="914400" cy="914400"/>
              </a:xfrm>
              <a:prstGeom prst="rect">
                <a:avLst/>
              </a:prstGeom>
            </p:spPr>
          </p:pic>
        </p:grpSp>
        <p:pic>
          <p:nvPicPr>
            <p:cNvPr id="32" name="Graphic 31" descr="Raised hand">
              <a:extLst>
                <a:ext uri="{FF2B5EF4-FFF2-40B4-BE49-F238E27FC236}">
                  <a16:creationId xmlns:a16="http://schemas.microsoft.com/office/drawing/2014/main" id="{019E1C58-24CD-47F8-86B6-BC8A11364C0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3946" y="4963411"/>
              <a:ext cx="914400" cy="914400"/>
            </a:xfrm>
            <a:prstGeom prst="rect">
              <a:avLst/>
            </a:prstGeom>
          </p:spPr>
        </p:pic>
        <p:pic>
          <p:nvPicPr>
            <p:cNvPr id="34" name="Graphic 33" descr="No smoking">
              <a:extLst>
                <a:ext uri="{FF2B5EF4-FFF2-40B4-BE49-F238E27FC236}">
                  <a16:creationId xmlns:a16="http://schemas.microsoft.com/office/drawing/2014/main" id="{6E598CD7-807A-499D-AC68-6302ABAC296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29040" y="5219620"/>
              <a:ext cx="914400" cy="914400"/>
            </a:xfrm>
            <a:prstGeom prst="rect">
              <a:avLst/>
            </a:prstGeom>
          </p:spPr>
        </p:pic>
        <p:pic>
          <p:nvPicPr>
            <p:cNvPr id="36" name="Graphic 35" descr="Gender">
              <a:extLst>
                <a:ext uri="{FF2B5EF4-FFF2-40B4-BE49-F238E27FC236}">
                  <a16:creationId xmlns:a16="http://schemas.microsoft.com/office/drawing/2014/main" id="{811D5E1B-DABA-4750-983C-D2C81E0EC31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781181" y="1991482"/>
              <a:ext cx="825226" cy="825226"/>
            </a:xfrm>
            <a:prstGeom prst="rect">
              <a:avLst/>
            </a:prstGeom>
          </p:spPr>
        </p:pic>
        <p:pic>
          <p:nvPicPr>
            <p:cNvPr id="38" name="Graphic 37" descr="Schoolhouse">
              <a:extLst>
                <a:ext uri="{FF2B5EF4-FFF2-40B4-BE49-F238E27FC236}">
                  <a16:creationId xmlns:a16="http://schemas.microsoft.com/office/drawing/2014/main" id="{AA6808FD-AECC-43E8-B4CC-8358998CCAC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59218" y="2171080"/>
              <a:ext cx="914400" cy="914400"/>
            </a:xfrm>
            <a:prstGeom prst="rect">
              <a:avLst/>
            </a:prstGeom>
          </p:spPr>
        </p:pic>
        <p:pic>
          <p:nvPicPr>
            <p:cNvPr id="40" name="Graphic 39" descr="Hourglass">
              <a:extLst>
                <a:ext uri="{FF2B5EF4-FFF2-40B4-BE49-F238E27FC236}">
                  <a16:creationId xmlns:a16="http://schemas.microsoft.com/office/drawing/2014/main" id="{E8BBA6F2-D4D9-46E1-9B76-DA7664666C6B}"/>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536920" y="2484180"/>
              <a:ext cx="832505" cy="832505"/>
            </a:xfrm>
            <a:prstGeom prst="rect">
              <a:avLst/>
            </a:prstGeom>
          </p:spPr>
        </p:pic>
      </p:grpSp>
      <p:sp>
        <p:nvSpPr>
          <p:cNvPr id="3" name="Footer Placeholder 2">
            <a:extLst>
              <a:ext uri="{FF2B5EF4-FFF2-40B4-BE49-F238E27FC236}">
                <a16:creationId xmlns:a16="http://schemas.microsoft.com/office/drawing/2014/main" id="{FF417A78-CB6F-42AB-AB32-7384C8815D1F}"/>
              </a:ext>
            </a:extLst>
          </p:cNvPr>
          <p:cNvSpPr>
            <a:spLocks noGrp="1"/>
          </p:cNvSpPr>
          <p:nvPr>
            <p:ph type="ftr" sz="quarter" idx="11"/>
          </p:nvPr>
        </p:nvSpPr>
        <p:spPr/>
        <p:txBody>
          <a:bodyPr/>
          <a:lstStyle/>
          <a:p>
            <a:r>
              <a:rPr lang="en-US"/>
              <a:t>Student Discipline for NPS v.1.2  December 6, 2019</a:t>
            </a:r>
          </a:p>
        </p:txBody>
      </p:sp>
      <p:sp>
        <p:nvSpPr>
          <p:cNvPr id="5" name="Slide Number Placeholder 4">
            <a:extLst>
              <a:ext uri="{FF2B5EF4-FFF2-40B4-BE49-F238E27FC236}">
                <a16:creationId xmlns:a16="http://schemas.microsoft.com/office/drawing/2014/main" id="{6B2E55E7-8789-4DDE-B7C9-18D7C7AB9C3F}"/>
              </a:ext>
            </a:extLst>
          </p:cNvPr>
          <p:cNvSpPr>
            <a:spLocks noGrp="1"/>
          </p:cNvSpPr>
          <p:nvPr>
            <p:ph type="sldNum" sz="quarter" idx="12"/>
          </p:nvPr>
        </p:nvSpPr>
        <p:spPr/>
        <p:txBody>
          <a:bodyPr/>
          <a:lstStyle/>
          <a:p>
            <a:fld id="{C345E381-9AE5-6B4A-9160-CBCD2CEA6AB3}" type="slidenum">
              <a:rPr lang="en-US" smtClean="0"/>
              <a:t>7</a:t>
            </a:fld>
            <a:endParaRPr lang="en-US"/>
          </a:p>
        </p:txBody>
      </p:sp>
    </p:spTree>
    <p:extLst>
      <p:ext uri="{BB962C8B-B14F-4D97-AF65-F5344CB8AC3E}">
        <p14:creationId xmlns:p14="http://schemas.microsoft.com/office/powerpoint/2010/main" val="99322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EF44-8802-4172-A8C0-47381F672BE8}"/>
              </a:ext>
            </a:extLst>
          </p:cNvPr>
          <p:cNvSpPr>
            <a:spLocks noGrp="1"/>
          </p:cNvSpPr>
          <p:nvPr>
            <p:ph type="title"/>
          </p:nvPr>
        </p:nvSpPr>
        <p:spPr>
          <a:xfrm>
            <a:off x="498590" y="29431"/>
            <a:ext cx="10515600" cy="922432"/>
          </a:xfrm>
        </p:spPr>
        <p:txBody>
          <a:bodyPr>
            <a:normAutofit/>
          </a:bodyPr>
          <a:lstStyle/>
          <a:p>
            <a:r>
              <a:rPr lang="en-US" sz="4000" dirty="0">
                <a:latin typeface="Arial Black" panose="020B0A04020102020204" pitchFamily="34" charset="0"/>
              </a:rPr>
              <a:t>Incident Scenarios</a:t>
            </a:r>
          </a:p>
        </p:txBody>
      </p:sp>
      <p:sp>
        <p:nvSpPr>
          <p:cNvPr id="30" name="TextBox 29">
            <a:extLst>
              <a:ext uri="{FF2B5EF4-FFF2-40B4-BE49-F238E27FC236}">
                <a16:creationId xmlns:a16="http://schemas.microsoft.com/office/drawing/2014/main" id="{CDA4A58E-D4B2-4695-96C2-B2C56322FD34}"/>
              </a:ext>
            </a:extLst>
          </p:cNvPr>
          <p:cNvSpPr txBox="1"/>
          <p:nvPr/>
        </p:nvSpPr>
        <p:spPr>
          <a:xfrm>
            <a:off x="7793107" y="4763060"/>
            <a:ext cx="1506892" cy="338554"/>
          </a:xfrm>
          <a:prstGeom prst="rect">
            <a:avLst/>
          </a:prstGeom>
          <a:noFill/>
        </p:spPr>
        <p:txBody>
          <a:bodyPr wrap="square" rtlCol="0">
            <a:spAutoFit/>
          </a:bodyPr>
          <a:lstStyle/>
          <a:p>
            <a:r>
              <a:rPr lang="en-US" sz="1600" kern="0" dirty="0">
                <a:solidFill>
                  <a:srgbClr val="003366"/>
                </a:solidFill>
                <a:latin typeface="Arial" charset="0"/>
                <a:cs typeface="Arial" charset="0"/>
              </a:rPr>
              <a:t>Scenario </a:t>
            </a:r>
            <a:r>
              <a:rPr lang="en-US" sz="1600" kern="0" dirty="0">
                <a:solidFill>
                  <a:srgbClr val="3D648B"/>
                </a:solidFill>
                <a:latin typeface="Arial" charset="0"/>
                <a:cs typeface="Arial" charset="0"/>
              </a:rPr>
              <a:t>3</a:t>
            </a:r>
            <a:endParaRPr lang="en-US" dirty="0">
              <a:solidFill>
                <a:srgbClr val="3D648B"/>
              </a:solidFill>
            </a:endParaRPr>
          </a:p>
        </p:txBody>
      </p:sp>
      <p:grpSp>
        <p:nvGrpSpPr>
          <p:cNvPr id="43" name="Group 42" descr="Image shows possible reorting scenarios for each incident.&#10;&#10;Scenario 1 Incident involves only one student with multiple offenses&#10;&#10;Scenario 2 Incident involves only one studnet with only one offense&#10;&#10;Scenario 3 Incident involves a combination of scenario 1 and 2" title="Incident scenarios">
            <a:extLst>
              <a:ext uri="{FF2B5EF4-FFF2-40B4-BE49-F238E27FC236}">
                <a16:creationId xmlns:a16="http://schemas.microsoft.com/office/drawing/2014/main" id="{0E90B68E-F93C-423F-9869-90CA9CDA919D}"/>
              </a:ext>
            </a:extLst>
          </p:cNvPr>
          <p:cNvGrpSpPr/>
          <p:nvPr/>
        </p:nvGrpSpPr>
        <p:grpSpPr>
          <a:xfrm>
            <a:off x="-69676" y="396291"/>
            <a:ext cx="9026351" cy="6121200"/>
            <a:chOff x="-964789" y="609841"/>
            <a:chExt cx="8721205" cy="5581435"/>
          </a:xfrm>
        </p:grpSpPr>
        <p:grpSp>
          <p:nvGrpSpPr>
            <p:cNvPr id="44" name="Group 43">
              <a:extLst>
                <a:ext uri="{FF2B5EF4-FFF2-40B4-BE49-F238E27FC236}">
                  <a16:creationId xmlns:a16="http://schemas.microsoft.com/office/drawing/2014/main" id="{6A47EDB3-B2AC-47B8-9873-705C0D3CA5AC}"/>
                </a:ext>
              </a:extLst>
            </p:cNvPr>
            <p:cNvGrpSpPr/>
            <p:nvPr/>
          </p:nvGrpSpPr>
          <p:grpSpPr>
            <a:xfrm>
              <a:off x="-964789" y="1100681"/>
              <a:ext cx="8721205" cy="4920626"/>
              <a:chOff x="-398823" y="882149"/>
              <a:chExt cx="10085185" cy="5598020"/>
            </a:xfrm>
          </p:grpSpPr>
          <p:grpSp>
            <p:nvGrpSpPr>
              <p:cNvPr id="48" name="Group 47">
                <a:extLst>
                  <a:ext uri="{FF2B5EF4-FFF2-40B4-BE49-F238E27FC236}">
                    <a16:creationId xmlns:a16="http://schemas.microsoft.com/office/drawing/2014/main" id="{7DA4A1D7-7364-40A4-A433-72FB5EBBD683}"/>
                  </a:ext>
                </a:extLst>
              </p:cNvPr>
              <p:cNvGrpSpPr/>
              <p:nvPr/>
            </p:nvGrpSpPr>
            <p:grpSpPr>
              <a:xfrm>
                <a:off x="1143000" y="990600"/>
                <a:ext cx="8543362" cy="5489569"/>
                <a:chOff x="1143000" y="990600"/>
                <a:chExt cx="8543362" cy="5489569"/>
              </a:xfrm>
            </p:grpSpPr>
            <p:graphicFrame>
              <p:nvGraphicFramePr>
                <p:cNvPr id="50" name="Diagram 49">
                  <a:extLst>
                    <a:ext uri="{FF2B5EF4-FFF2-40B4-BE49-F238E27FC236}">
                      <a16:creationId xmlns:a16="http://schemas.microsoft.com/office/drawing/2014/main" id="{06FAAF61-D15F-49F4-9726-D0705C300425}"/>
                    </a:ext>
                  </a:extLst>
                </p:cNvPr>
                <p:cNvGraphicFramePr/>
                <p:nvPr>
                  <p:extLst/>
                </p:nvPr>
              </p:nvGraphicFramePr>
              <p:xfrm>
                <a:off x="1143000" y="990600"/>
                <a:ext cx="6858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1" name="Diagram 50">
                  <a:extLst>
                    <a:ext uri="{FF2B5EF4-FFF2-40B4-BE49-F238E27FC236}">
                      <a16:creationId xmlns:a16="http://schemas.microsoft.com/office/drawing/2014/main" id="{CFB816E3-202A-4ED4-82C5-958212537AF1}"/>
                    </a:ext>
                  </a:extLst>
                </p:cNvPr>
                <p:cNvGraphicFramePr/>
                <p:nvPr>
                  <p:extLst>
                    <p:ext uri="{D42A27DB-BD31-4B8C-83A1-F6EECF244321}">
                      <p14:modId xmlns:p14="http://schemas.microsoft.com/office/powerpoint/2010/main" val="1002464031"/>
                    </p:ext>
                  </p:extLst>
                </p:nvPr>
              </p:nvGraphicFramePr>
              <p:xfrm>
                <a:off x="5495363" y="2816375"/>
                <a:ext cx="4190999"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2" name="Diagram 51">
                  <a:extLst>
                    <a:ext uri="{FF2B5EF4-FFF2-40B4-BE49-F238E27FC236}">
                      <a16:creationId xmlns:a16="http://schemas.microsoft.com/office/drawing/2014/main" id="{E84D63B1-9210-4D2E-8B3E-DE114CE84191}"/>
                    </a:ext>
                  </a:extLst>
                </p:cNvPr>
                <p:cNvGraphicFramePr/>
                <p:nvPr>
                  <p:extLst>
                    <p:ext uri="{D42A27DB-BD31-4B8C-83A1-F6EECF244321}">
                      <p14:modId xmlns:p14="http://schemas.microsoft.com/office/powerpoint/2010/main" val="3712694862"/>
                    </p:ext>
                  </p:extLst>
                </p:nvPr>
              </p:nvGraphicFramePr>
              <p:xfrm>
                <a:off x="1143001" y="4290055"/>
                <a:ext cx="3797535" cy="21901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3" name="Diagram 52">
                  <a:extLst>
                    <a:ext uri="{FF2B5EF4-FFF2-40B4-BE49-F238E27FC236}">
                      <a16:creationId xmlns:a16="http://schemas.microsoft.com/office/drawing/2014/main" id="{5075BF86-2CE6-4922-B133-3E52C56BB6D1}"/>
                    </a:ext>
                  </a:extLst>
                </p:cNvPr>
                <p:cNvGraphicFramePr/>
                <p:nvPr>
                  <p:extLst>
                    <p:ext uri="{D42A27DB-BD31-4B8C-83A1-F6EECF244321}">
                      <p14:modId xmlns:p14="http://schemas.microsoft.com/office/powerpoint/2010/main" val="915003862"/>
                    </p:ext>
                  </p:extLst>
                </p:nvPr>
              </p:nvGraphicFramePr>
              <p:xfrm>
                <a:off x="3350763" y="4395212"/>
                <a:ext cx="4022753" cy="20709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aphicFrame>
            <p:nvGraphicFramePr>
              <p:cNvPr id="49" name="Diagram 48">
                <a:extLst>
                  <a:ext uri="{FF2B5EF4-FFF2-40B4-BE49-F238E27FC236}">
                    <a16:creationId xmlns:a16="http://schemas.microsoft.com/office/drawing/2014/main" id="{8C39CE9C-9397-4B35-B5ED-1FBBA1AA912A}"/>
                  </a:ext>
                </a:extLst>
              </p:cNvPr>
              <p:cNvGraphicFramePr/>
              <p:nvPr>
                <p:extLst>
                  <p:ext uri="{D42A27DB-BD31-4B8C-83A1-F6EECF244321}">
                    <p14:modId xmlns:p14="http://schemas.microsoft.com/office/powerpoint/2010/main" val="295309315"/>
                  </p:ext>
                </p:extLst>
              </p:nvPr>
            </p:nvGraphicFramePr>
            <p:xfrm>
              <a:off x="-398823" y="882149"/>
              <a:ext cx="4597874" cy="265460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45" name="TextBox 44">
              <a:extLst>
                <a:ext uri="{FF2B5EF4-FFF2-40B4-BE49-F238E27FC236}">
                  <a16:creationId xmlns:a16="http://schemas.microsoft.com/office/drawing/2014/main" id="{D947C15C-F335-4526-AFAC-76C3A3D7FFEE}"/>
                </a:ext>
              </a:extLst>
            </p:cNvPr>
            <p:cNvSpPr txBox="1"/>
            <p:nvPr/>
          </p:nvSpPr>
          <p:spPr>
            <a:xfrm>
              <a:off x="-497201" y="3596776"/>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1</a:t>
              </a:r>
            </a:p>
          </p:txBody>
        </p:sp>
        <p:sp>
          <p:nvSpPr>
            <p:cNvPr id="46" name="TextBox 45">
              <a:extLst>
                <a:ext uri="{FF2B5EF4-FFF2-40B4-BE49-F238E27FC236}">
                  <a16:creationId xmlns:a16="http://schemas.microsoft.com/office/drawing/2014/main" id="{4124936D-2C47-47F5-B2B3-CB519677765F}"/>
                </a:ext>
              </a:extLst>
            </p:cNvPr>
            <p:cNvSpPr txBox="1"/>
            <p:nvPr/>
          </p:nvSpPr>
          <p:spPr>
            <a:xfrm>
              <a:off x="6049389" y="609841"/>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2</a:t>
              </a:r>
            </a:p>
          </p:txBody>
        </p:sp>
        <p:sp>
          <p:nvSpPr>
            <p:cNvPr id="47" name="TextBox 46">
              <a:extLst>
                <a:ext uri="{FF2B5EF4-FFF2-40B4-BE49-F238E27FC236}">
                  <a16:creationId xmlns:a16="http://schemas.microsoft.com/office/drawing/2014/main" id="{AC8EC289-6801-4600-BD70-EB2D1B028121}"/>
                </a:ext>
              </a:extLst>
            </p:cNvPr>
            <p:cNvSpPr txBox="1"/>
            <p:nvPr/>
          </p:nvSpPr>
          <p:spPr>
            <a:xfrm>
              <a:off x="243770" y="5882576"/>
              <a:ext cx="1295400" cy="30870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4</a:t>
              </a:r>
            </a:p>
          </p:txBody>
        </p:sp>
      </p:grpSp>
      <p:graphicFrame>
        <p:nvGraphicFramePr>
          <p:cNvPr id="28" name="Diagram 27">
            <a:extLst>
              <a:ext uri="{FF2B5EF4-FFF2-40B4-BE49-F238E27FC236}">
                <a16:creationId xmlns:a16="http://schemas.microsoft.com/office/drawing/2014/main" id="{6FC2AEA9-725F-4F3E-8BC3-4F57B44E08EE}"/>
              </a:ext>
            </a:extLst>
          </p:cNvPr>
          <p:cNvGraphicFramePr/>
          <p:nvPr>
            <p:extLst>
              <p:ext uri="{D42A27DB-BD31-4B8C-83A1-F6EECF244321}">
                <p14:modId xmlns:p14="http://schemas.microsoft.com/office/powerpoint/2010/main" val="4148909615"/>
              </p:ext>
            </p:extLst>
          </p:nvPr>
        </p:nvGraphicFramePr>
        <p:xfrm>
          <a:off x="3536162" y="394592"/>
          <a:ext cx="4752429" cy="238378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54" name="Rectangle 53">
            <a:extLst>
              <a:ext uri="{FF2B5EF4-FFF2-40B4-BE49-F238E27FC236}">
                <a16:creationId xmlns:a16="http://schemas.microsoft.com/office/drawing/2014/main" id="{F36D8E3B-F3C5-40DB-B6FE-5B6AB4799408}"/>
              </a:ext>
            </a:extLst>
          </p:cNvPr>
          <p:cNvSpPr/>
          <p:nvPr/>
        </p:nvSpPr>
        <p:spPr>
          <a:xfrm>
            <a:off x="8837730" y="1674796"/>
            <a:ext cx="2651645" cy="1938992"/>
          </a:xfrm>
          <a:prstGeom prst="rect">
            <a:avLst/>
          </a:prstGeom>
        </p:spPr>
        <p:txBody>
          <a:bodyPr wrap="square">
            <a:spAutoFit/>
          </a:bodyPr>
          <a:lstStyle/>
          <a:p>
            <a:pPr algn="ctr"/>
            <a:r>
              <a:rPr lang="en-US" sz="2000" dirty="0">
                <a:solidFill>
                  <a:schemeClr val="accent1">
                    <a:lumMod val="50000"/>
                  </a:schemeClr>
                </a:solidFill>
              </a:rPr>
              <a:t>Incidents may be reported for a single student with no offense or with multiple students and multiple offenses</a:t>
            </a:r>
          </a:p>
        </p:txBody>
      </p:sp>
      <p:sp>
        <p:nvSpPr>
          <p:cNvPr id="3" name="Footer Placeholder 2">
            <a:extLst>
              <a:ext uri="{FF2B5EF4-FFF2-40B4-BE49-F238E27FC236}">
                <a16:creationId xmlns:a16="http://schemas.microsoft.com/office/drawing/2014/main" id="{13223D5A-255B-4EA9-8144-2507C390236A}"/>
              </a:ext>
            </a:extLst>
          </p:cNvPr>
          <p:cNvSpPr>
            <a:spLocks noGrp="1"/>
          </p:cNvSpPr>
          <p:nvPr>
            <p:ph type="ftr" sz="quarter" idx="11"/>
          </p:nvPr>
        </p:nvSpPr>
        <p:spPr/>
        <p:txBody>
          <a:bodyPr/>
          <a:lstStyle/>
          <a:p>
            <a:r>
              <a:rPr lang="en-US"/>
              <a:t>Student Discipline for NPS v.1.2  December 6, 2019</a:t>
            </a:r>
          </a:p>
        </p:txBody>
      </p:sp>
      <p:sp>
        <p:nvSpPr>
          <p:cNvPr id="4" name="Slide Number Placeholder 3">
            <a:extLst>
              <a:ext uri="{FF2B5EF4-FFF2-40B4-BE49-F238E27FC236}">
                <a16:creationId xmlns:a16="http://schemas.microsoft.com/office/drawing/2014/main" id="{BF9CF096-51C3-48F7-92F6-FF5D03A17911}"/>
              </a:ext>
            </a:extLst>
          </p:cNvPr>
          <p:cNvSpPr>
            <a:spLocks noGrp="1"/>
          </p:cNvSpPr>
          <p:nvPr>
            <p:ph type="sldNum" sz="quarter" idx="12"/>
          </p:nvPr>
        </p:nvSpPr>
        <p:spPr/>
        <p:txBody>
          <a:bodyPr/>
          <a:lstStyle/>
          <a:p>
            <a:fld id="{C345E381-9AE5-6B4A-9160-CBCD2CEA6AB3}" type="slidenum">
              <a:rPr lang="en-US" smtClean="0"/>
              <a:t>8</a:t>
            </a:fld>
            <a:endParaRPr lang="en-US"/>
          </a:p>
        </p:txBody>
      </p:sp>
      <p:sp>
        <p:nvSpPr>
          <p:cNvPr id="5" name="TextBox 4">
            <a:extLst>
              <a:ext uri="{FF2B5EF4-FFF2-40B4-BE49-F238E27FC236}">
                <a16:creationId xmlns:a16="http://schemas.microsoft.com/office/drawing/2014/main" id="{55E26475-3989-4139-A98C-FCE8C7D0F38E}"/>
              </a:ext>
            </a:extLst>
          </p:cNvPr>
          <p:cNvSpPr txBox="1"/>
          <p:nvPr/>
        </p:nvSpPr>
        <p:spPr>
          <a:xfrm>
            <a:off x="6210377" y="774816"/>
            <a:ext cx="6858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a:t>
            </a:r>
          </a:p>
        </p:txBody>
      </p:sp>
      <p:sp>
        <p:nvSpPr>
          <p:cNvPr id="7" name="TextBox 6">
            <a:extLst>
              <a:ext uri="{FF2B5EF4-FFF2-40B4-BE49-F238E27FC236}">
                <a16:creationId xmlns:a16="http://schemas.microsoft.com/office/drawing/2014/main" id="{52B087EE-387D-4EE3-B807-D089E575F010}"/>
              </a:ext>
            </a:extLst>
          </p:cNvPr>
          <p:cNvSpPr txBox="1"/>
          <p:nvPr/>
        </p:nvSpPr>
        <p:spPr>
          <a:xfrm>
            <a:off x="4681089" y="4379486"/>
            <a:ext cx="92402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 1</a:t>
            </a:r>
          </a:p>
        </p:txBody>
      </p:sp>
      <p:sp>
        <p:nvSpPr>
          <p:cNvPr id="8" name="TextBox 7">
            <a:extLst>
              <a:ext uri="{FF2B5EF4-FFF2-40B4-BE49-F238E27FC236}">
                <a16:creationId xmlns:a16="http://schemas.microsoft.com/office/drawing/2014/main" id="{A4859B5D-DE22-4DF4-898C-019DFAB8DF55}"/>
              </a:ext>
            </a:extLst>
          </p:cNvPr>
          <p:cNvSpPr txBox="1"/>
          <p:nvPr/>
        </p:nvSpPr>
        <p:spPr>
          <a:xfrm>
            <a:off x="4693234" y="4836883"/>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3" name="TextBox 22">
            <a:extLst>
              <a:ext uri="{FF2B5EF4-FFF2-40B4-BE49-F238E27FC236}">
                <a16:creationId xmlns:a16="http://schemas.microsoft.com/office/drawing/2014/main" id="{ADD5248A-B44F-42DF-8C60-928057470B95}"/>
              </a:ext>
            </a:extLst>
          </p:cNvPr>
          <p:cNvSpPr txBox="1"/>
          <p:nvPr/>
        </p:nvSpPr>
        <p:spPr>
          <a:xfrm>
            <a:off x="4711763" y="5209331"/>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2</a:t>
            </a:r>
          </a:p>
        </p:txBody>
      </p:sp>
      <p:sp>
        <p:nvSpPr>
          <p:cNvPr id="24" name="TextBox 23">
            <a:extLst>
              <a:ext uri="{FF2B5EF4-FFF2-40B4-BE49-F238E27FC236}">
                <a16:creationId xmlns:a16="http://schemas.microsoft.com/office/drawing/2014/main" id="{4F4ACA23-4A81-4711-8248-8EC204EE5648}"/>
              </a:ext>
            </a:extLst>
          </p:cNvPr>
          <p:cNvSpPr txBox="1"/>
          <p:nvPr/>
        </p:nvSpPr>
        <p:spPr>
          <a:xfrm>
            <a:off x="4711763" y="5786162"/>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a:t>
            </a:r>
          </a:p>
        </p:txBody>
      </p:sp>
      <p:sp>
        <p:nvSpPr>
          <p:cNvPr id="25" name="TextBox 24">
            <a:extLst>
              <a:ext uri="{FF2B5EF4-FFF2-40B4-BE49-F238E27FC236}">
                <a16:creationId xmlns:a16="http://schemas.microsoft.com/office/drawing/2014/main" id="{8AB335DC-BB9F-4F1D-B13E-58CF8C584B9A}"/>
              </a:ext>
            </a:extLst>
          </p:cNvPr>
          <p:cNvSpPr txBox="1"/>
          <p:nvPr/>
        </p:nvSpPr>
        <p:spPr>
          <a:xfrm>
            <a:off x="2587976" y="4328222"/>
            <a:ext cx="9240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Student 2</a:t>
            </a:r>
          </a:p>
        </p:txBody>
      </p:sp>
      <p:sp>
        <p:nvSpPr>
          <p:cNvPr id="26" name="TextBox 25">
            <a:extLst>
              <a:ext uri="{FF2B5EF4-FFF2-40B4-BE49-F238E27FC236}">
                <a16:creationId xmlns:a16="http://schemas.microsoft.com/office/drawing/2014/main" id="{579AC115-30DD-4B9D-BBD9-0729D846424F}"/>
              </a:ext>
            </a:extLst>
          </p:cNvPr>
          <p:cNvSpPr txBox="1"/>
          <p:nvPr/>
        </p:nvSpPr>
        <p:spPr>
          <a:xfrm>
            <a:off x="2587976" y="4752174"/>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7" name="TextBox 26">
            <a:extLst>
              <a:ext uri="{FF2B5EF4-FFF2-40B4-BE49-F238E27FC236}">
                <a16:creationId xmlns:a16="http://schemas.microsoft.com/office/drawing/2014/main" id="{516CE8D8-38AD-44E2-88F8-8E7FBB2400C6}"/>
              </a:ext>
            </a:extLst>
          </p:cNvPr>
          <p:cNvSpPr txBox="1"/>
          <p:nvPr/>
        </p:nvSpPr>
        <p:spPr>
          <a:xfrm>
            <a:off x="2601036" y="5216583"/>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1</a:t>
            </a:r>
          </a:p>
        </p:txBody>
      </p:sp>
      <p:sp>
        <p:nvSpPr>
          <p:cNvPr id="29" name="TextBox 28">
            <a:extLst>
              <a:ext uri="{FF2B5EF4-FFF2-40B4-BE49-F238E27FC236}">
                <a16:creationId xmlns:a16="http://schemas.microsoft.com/office/drawing/2014/main" id="{66FBC4CF-127D-45E5-96BE-A178B8BC9E0E}"/>
              </a:ext>
            </a:extLst>
          </p:cNvPr>
          <p:cNvSpPr txBox="1"/>
          <p:nvPr/>
        </p:nvSpPr>
        <p:spPr>
          <a:xfrm>
            <a:off x="2587976" y="5800290"/>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2</a:t>
            </a:r>
          </a:p>
        </p:txBody>
      </p:sp>
    </p:spTree>
    <p:extLst>
      <p:ext uri="{BB962C8B-B14F-4D97-AF65-F5344CB8AC3E}">
        <p14:creationId xmlns:p14="http://schemas.microsoft.com/office/powerpoint/2010/main" val="314299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61D8-A68C-424B-A7EB-7107699571FD}"/>
              </a:ext>
            </a:extLst>
          </p:cNvPr>
          <p:cNvSpPr>
            <a:spLocks noGrp="1"/>
          </p:cNvSpPr>
          <p:nvPr>
            <p:ph type="title"/>
          </p:nvPr>
        </p:nvSpPr>
        <p:spPr>
          <a:xfrm>
            <a:off x="838200" y="416481"/>
            <a:ext cx="10515600" cy="606425"/>
          </a:xfrm>
        </p:spPr>
        <p:txBody>
          <a:bodyPr>
            <a:normAutofit fontScale="90000"/>
          </a:bodyPr>
          <a:lstStyle/>
          <a:p>
            <a:r>
              <a:rPr lang="en-US" sz="4000" dirty="0">
                <a:latin typeface="Arial Black" panose="020B0A04020102020204" pitchFamily="34" charset="0"/>
              </a:rPr>
              <a:t>Incident Data Gathering</a:t>
            </a:r>
          </a:p>
        </p:txBody>
      </p:sp>
      <p:graphicFrame>
        <p:nvGraphicFramePr>
          <p:cNvPr id="4" name="Diagram 3" descr="Image shows incident and the essential information required when reporting each incident namely:&#10;&#10;The date the incident occurred.&#10;The students involved in each given incident.&#10;The most severe offense committed during the incident.&#10;The students suspended for each incident.&#10;The students expelled for each incident.&#10;The students who received in-school suspensions for each incident.&#10;&#10;&#10;" title="Incident data gathering">
            <a:extLst>
              <a:ext uri="{FF2B5EF4-FFF2-40B4-BE49-F238E27FC236}">
                <a16:creationId xmlns:a16="http://schemas.microsoft.com/office/drawing/2014/main" id="{FF075C71-32B8-4D1F-A145-769F4B52936E}"/>
              </a:ext>
            </a:extLst>
          </p:cNvPr>
          <p:cNvGraphicFramePr/>
          <p:nvPr>
            <p:extLst>
              <p:ext uri="{D42A27DB-BD31-4B8C-83A1-F6EECF244321}">
                <p14:modId xmlns:p14="http://schemas.microsoft.com/office/powerpoint/2010/main" val="1194979236"/>
              </p:ext>
            </p:extLst>
          </p:nvPr>
        </p:nvGraphicFramePr>
        <p:xfrm>
          <a:off x="2151062" y="1217612"/>
          <a:ext cx="7889876"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931812-1405-4C80-BAA5-2A74CD88A8AC}"/>
              </a:ext>
            </a:extLst>
          </p:cNvPr>
          <p:cNvSpPr txBox="1"/>
          <p:nvPr/>
        </p:nvSpPr>
        <p:spPr>
          <a:xfrm>
            <a:off x="3030537" y="6072187"/>
            <a:ext cx="7172326" cy="369332"/>
          </a:xfrm>
          <a:prstGeom prst="rect">
            <a:avLst/>
          </a:prstGeom>
          <a:noFill/>
        </p:spPr>
        <p:txBody>
          <a:bodyPr wrap="square" rtlCol="0">
            <a:spAutoFit/>
          </a:bodyPr>
          <a:lstStyle/>
          <a:p>
            <a:r>
              <a:rPr lang="en-US" b="1" dirty="0"/>
              <a:t>LEAs should record the detailed information for each incident</a:t>
            </a:r>
          </a:p>
        </p:txBody>
      </p:sp>
      <p:sp>
        <p:nvSpPr>
          <p:cNvPr id="3" name="Footer Placeholder 2">
            <a:extLst>
              <a:ext uri="{FF2B5EF4-FFF2-40B4-BE49-F238E27FC236}">
                <a16:creationId xmlns:a16="http://schemas.microsoft.com/office/drawing/2014/main" id="{9E69FDE6-7838-4A9F-B5F6-7507B36CF8A5}"/>
              </a:ext>
            </a:extLst>
          </p:cNvPr>
          <p:cNvSpPr>
            <a:spLocks noGrp="1"/>
          </p:cNvSpPr>
          <p:nvPr>
            <p:ph type="ftr" sz="quarter" idx="11"/>
          </p:nvPr>
        </p:nvSpPr>
        <p:spPr/>
        <p:txBody>
          <a:bodyPr/>
          <a:lstStyle/>
          <a:p>
            <a:r>
              <a:rPr lang="en-US"/>
              <a:t>Student Discipline for NPS v.1.2  December 6, 2019</a:t>
            </a:r>
          </a:p>
        </p:txBody>
      </p:sp>
      <p:sp>
        <p:nvSpPr>
          <p:cNvPr id="6" name="Slide Number Placeholder 5">
            <a:extLst>
              <a:ext uri="{FF2B5EF4-FFF2-40B4-BE49-F238E27FC236}">
                <a16:creationId xmlns:a16="http://schemas.microsoft.com/office/drawing/2014/main" id="{421BBAC0-0134-41AE-B34A-525F15A05DD7}"/>
              </a:ext>
            </a:extLst>
          </p:cNvPr>
          <p:cNvSpPr>
            <a:spLocks noGrp="1"/>
          </p:cNvSpPr>
          <p:nvPr>
            <p:ph type="sldNum" sz="quarter" idx="12"/>
          </p:nvPr>
        </p:nvSpPr>
        <p:spPr/>
        <p:txBody>
          <a:bodyPr/>
          <a:lstStyle/>
          <a:p>
            <a:fld id="{C345E381-9AE5-6B4A-9160-CBCD2CEA6AB3}" type="slidenum">
              <a:rPr lang="en-US" smtClean="0"/>
              <a:t>9</a:t>
            </a:fld>
            <a:endParaRPr lang="en-US"/>
          </a:p>
        </p:txBody>
      </p:sp>
    </p:spTree>
    <p:extLst>
      <p:ext uri="{BB962C8B-B14F-4D97-AF65-F5344CB8AC3E}">
        <p14:creationId xmlns:p14="http://schemas.microsoft.com/office/powerpoint/2010/main" val="359487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4">
      <a:dk1>
        <a:sysClr val="windowText" lastClr="000000"/>
      </a:dk1>
      <a:lt1>
        <a:srgbClr val="FCFCFC"/>
      </a:lt1>
      <a:dk2>
        <a:srgbClr val="3F3F3F"/>
      </a:dk2>
      <a:lt2>
        <a:srgbClr val="FCFCFC"/>
      </a:lt2>
      <a:accent1>
        <a:srgbClr val="3DC1BD"/>
      </a:accent1>
      <a:accent2>
        <a:srgbClr val="FF715B"/>
      </a:accent2>
      <a:accent3>
        <a:srgbClr val="555FAD"/>
      </a:accent3>
      <a:accent4>
        <a:srgbClr val="19929B"/>
      </a:accent4>
      <a:accent5>
        <a:srgbClr val="C13131"/>
      </a:accent5>
      <a:accent6>
        <a:srgbClr val="8E8016"/>
      </a:accent6>
      <a:hlink>
        <a:srgbClr val="31B0C1"/>
      </a:hlink>
      <a:folHlink>
        <a:srgbClr val="31B0C1"/>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a02d6da-6e2a-47e9-8a46-3410cd2005e7">JS2FVCQCCJ6Q-1431243937-17124</_dlc_DocId>
    <_dlc_DocIdUrl xmlns="3a02d6da-6e2a-47e9-8a46-3410cd2005e7">
      <Url>https://fcmat2.sharepoint.com/sites/calpads/_layouts/15/DocIdRedir.aspx?ID=JS2FVCQCCJ6Q-1431243937-17124</Url>
      <Description>JS2FVCQCCJ6Q-1431243937-17124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AE47510A85337459B621347F21ABE7F" ma:contentTypeVersion="534" ma:contentTypeDescription="Create a new document." ma:contentTypeScope="" ma:versionID="b896db9b438d3082ec52d75a87e95d47">
  <xsd:schema xmlns:xsd="http://www.w3.org/2001/XMLSchema" xmlns:xs="http://www.w3.org/2001/XMLSchema" xmlns:p="http://schemas.microsoft.com/office/2006/metadata/properties" xmlns:ns2="3a02d6da-6e2a-47e9-8a46-3410cd2005e7" xmlns:ns3="8555b6f1-725f-46c5-b1ab-8a06ff3ec0fa" targetNamespace="http://schemas.microsoft.com/office/2006/metadata/properties" ma:root="true" ma:fieldsID="1fb0e281a59ddeed78d0385d6a0f07de" ns2:_="" ns3:_="">
    <xsd:import namespace="3a02d6da-6e2a-47e9-8a46-3410cd2005e7"/>
    <xsd:import namespace="8555b6f1-725f-46c5-b1ab-8a06ff3ec0f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2d6da-6e2a-47e9-8a46-3410cd2005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55b6f1-725f-46c5-b1ab-8a06ff3ec0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64CA7-988E-4B00-BA3E-40F8D4ABE809}">
  <ds:schemaRefs>
    <ds:schemaRef ds:uri="http://schemas.microsoft.com/sharepoint/v3/contenttype/forms"/>
  </ds:schemaRefs>
</ds:datastoreItem>
</file>

<file path=customXml/itemProps2.xml><?xml version="1.0" encoding="utf-8"?>
<ds:datastoreItem xmlns:ds="http://schemas.openxmlformats.org/officeDocument/2006/customXml" ds:itemID="{D1408680-3D6B-426C-9058-0E79CCFCCB93}">
  <ds:schemaRefs>
    <ds:schemaRef ds:uri="http://schemas.openxmlformats.org/package/2006/metadata/core-properties"/>
    <ds:schemaRef ds:uri="8555b6f1-725f-46c5-b1ab-8a06ff3ec0fa"/>
    <ds:schemaRef ds:uri="http://schemas.microsoft.com/office/infopath/2007/PartnerControls"/>
    <ds:schemaRef ds:uri="http://purl.org/dc/terms/"/>
    <ds:schemaRef ds:uri="http://schemas.microsoft.com/office/2006/documentManagement/types"/>
    <ds:schemaRef ds:uri="3a02d6da-6e2a-47e9-8a46-3410cd2005e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08D68CC-9B3A-4836-92A5-3162A9D9108D}">
  <ds:schemaRefs>
    <ds:schemaRef ds:uri="http://schemas.microsoft.com/sharepoint/events"/>
  </ds:schemaRefs>
</ds:datastoreItem>
</file>

<file path=customXml/itemProps4.xml><?xml version="1.0" encoding="utf-8"?>
<ds:datastoreItem xmlns:ds="http://schemas.openxmlformats.org/officeDocument/2006/customXml" ds:itemID="{D885D65E-652A-4EEE-8662-071AD218B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2d6da-6e2a-47e9-8a46-3410cd2005e7"/>
    <ds:schemaRef ds:uri="8555b6f1-725f-46c5-b1ab-8a06ff3ec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TotalTime>
  <Words>3286</Words>
  <Application>Microsoft Office PowerPoint</Application>
  <PresentationFormat>Widescreen</PresentationFormat>
  <Paragraphs>676</Paragraphs>
  <Slides>27</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Agency FB</vt:lpstr>
      <vt:lpstr>Arial</vt:lpstr>
      <vt:lpstr>Arial Black</vt:lpstr>
      <vt:lpstr>Calibri</vt:lpstr>
      <vt:lpstr>Calibri Light</vt:lpstr>
      <vt:lpstr>Century Gothic</vt:lpstr>
      <vt:lpstr>Symbol</vt:lpstr>
      <vt:lpstr>Tahoma</vt:lpstr>
      <vt:lpstr>Times New Roman</vt:lpstr>
      <vt:lpstr>Office Theme</vt:lpstr>
      <vt:lpstr>1_Office Theme</vt:lpstr>
      <vt:lpstr> Student Discipline for Non Public Schools (NPS)  2019 - 2020</vt:lpstr>
      <vt:lpstr>Purpose</vt:lpstr>
      <vt:lpstr>Required Data</vt:lpstr>
      <vt:lpstr>Change in Defiance Law</vt:lpstr>
      <vt:lpstr>Expectations</vt:lpstr>
      <vt:lpstr>Expectations</vt:lpstr>
      <vt:lpstr>Terminology</vt:lpstr>
      <vt:lpstr>Incident Scenarios</vt:lpstr>
      <vt:lpstr>Incident Data Gathering</vt:lpstr>
      <vt:lpstr>PowerPoint Presentation</vt:lpstr>
      <vt:lpstr>Discipline File Restructuring </vt:lpstr>
      <vt:lpstr>Discipline File Restructuring</vt:lpstr>
      <vt:lpstr>Discipline File Types</vt:lpstr>
      <vt:lpstr>Record Relationships</vt:lpstr>
      <vt:lpstr>Student Incident (SINC) File </vt:lpstr>
      <vt:lpstr>Student Incident Results (SIRS) File</vt:lpstr>
      <vt:lpstr>Student Offense (SOFF) File</vt:lpstr>
      <vt:lpstr>Complete Submission </vt:lpstr>
      <vt:lpstr>PowerPoint Presentation</vt:lpstr>
      <vt:lpstr>CALPADS File Specifications (CFS)</vt:lpstr>
      <vt:lpstr>Code Set</vt:lpstr>
      <vt:lpstr>Reporting Timelines – Key Dates</vt:lpstr>
      <vt:lpstr>Next Steps – Things to consider</vt:lpstr>
      <vt:lpstr>Communicate</vt:lpstr>
      <vt:lpstr>Additional Resources</vt:lpstr>
      <vt:lpstr>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Discipline for Non Public Schools (NPS)  2019 - 2020</dc:title>
  <dc:creator>Nathaniel Holmes</dc:creator>
  <cp:lastModifiedBy>Kyran Pagulayan</cp:lastModifiedBy>
  <cp:revision>2</cp:revision>
  <dcterms:created xsi:type="dcterms:W3CDTF">2019-12-05T20:51:26Z</dcterms:created>
  <dcterms:modified xsi:type="dcterms:W3CDTF">2019-12-06T17:33:52Z</dcterms:modified>
</cp:coreProperties>
</file>