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8.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7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4"/>
    <p:sldMasterId id="2147483761" r:id="rId5"/>
    <p:sldMasterId id="2147483793" r:id="rId6"/>
    <p:sldMasterId id="2147483841" r:id="rId7"/>
    <p:sldMasterId id="2147483905" r:id="rId8"/>
    <p:sldMasterId id="2147483935" r:id="rId9"/>
    <p:sldMasterId id="2147484031" r:id="rId10"/>
    <p:sldMasterId id="2147484158" r:id="rId11"/>
    <p:sldMasterId id="2147484190" r:id="rId12"/>
    <p:sldMasterId id="2147484220" r:id="rId13"/>
  </p:sldMasterIdLst>
  <p:notesMasterIdLst>
    <p:notesMasterId r:id="rId101"/>
  </p:notesMasterIdLst>
  <p:sldIdLst>
    <p:sldId id="2377" r:id="rId14"/>
    <p:sldId id="4463" r:id="rId15"/>
    <p:sldId id="2378" r:id="rId16"/>
    <p:sldId id="2463" r:id="rId17"/>
    <p:sldId id="2380" r:id="rId18"/>
    <p:sldId id="2389" r:id="rId19"/>
    <p:sldId id="4451" r:id="rId20"/>
    <p:sldId id="2395" r:id="rId21"/>
    <p:sldId id="2507" r:id="rId22"/>
    <p:sldId id="292" r:id="rId23"/>
    <p:sldId id="2393" r:id="rId24"/>
    <p:sldId id="1537" r:id="rId25"/>
    <p:sldId id="261" r:id="rId26"/>
    <p:sldId id="2368" r:id="rId27"/>
    <p:sldId id="2953" r:id="rId28"/>
    <p:sldId id="4457" r:id="rId29"/>
    <p:sldId id="3387" r:id="rId30"/>
    <p:sldId id="4452" r:id="rId31"/>
    <p:sldId id="2370" r:id="rId32"/>
    <p:sldId id="260" r:id="rId33"/>
    <p:sldId id="2361" r:id="rId34"/>
    <p:sldId id="1525" r:id="rId35"/>
    <p:sldId id="1526" r:id="rId36"/>
    <p:sldId id="2381" r:id="rId37"/>
    <p:sldId id="2444" r:id="rId38"/>
    <p:sldId id="2445" r:id="rId39"/>
    <p:sldId id="2448" r:id="rId40"/>
    <p:sldId id="2446" r:id="rId41"/>
    <p:sldId id="2508" r:id="rId42"/>
    <p:sldId id="444" r:id="rId43"/>
    <p:sldId id="2447" r:id="rId44"/>
    <p:sldId id="2450" r:id="rId45"/>
    <p:sldId id="2451" r:id="rId46"/>
    <p:sldId id="2453" r:id="rId47"/>
    <p:sldId id="2454" r:id="rId48"/>
    <p:sldId id="2455" r:id="rId49"/>
    <p:sldId id="337" r:id="rId50"/>
    <p:sldId id="2499" r:id="rId51"/>
    <p:sldId id="2509" r:id="rId52"/>
    <p:sldId id="3350" r:id="rId53"/>
    <p:sldId id="2367" r:id="rId54"/>
    <p:sldId id="321" r:id="rId55"/>
    <p:sldId id="4464" r:id="rId56"/>
    <p:sldId id="2422" r:id="rId57"/>
    <p:sldId id="4461" r:id="rId58"/>
    <p:sldId id="2404" r:id="rId59"/>
    <p:sldId id="4466" r:id="rId60"/>
    <p:sldId id="4471" r:id="rId61"/>
    <p:sldId id="4468" r:id="rId62"/>
    <p:sldId id="4472" r:id="rId63"/>
    <p:sldId id="4467" r:id="rId64"/>
    <p:sldId id="2405" r:id="rId65"/>
    <p:sldId id="2406" r:id="rId66"/>
    <p:sldId id="2423" r:id="rId67"/>
    <p:sldId id="4462" r:id="rId68"/>
    <p:sldId id="2228" r:id="rId69"/>
    <p:sldId id="4449" r:id="rId70"/>
    <p:sldId id="4450" r:id="rId71"/>
    <p:sldId id="2503" r:id="rId72"/>
    <p:sldId id="2504" r:id="rId73"/>
    <p:sldId id="2178" r:id="rId74"/>
    <p:sldId id="2505" r:id="rId75"/>
    <p:sldId id="2400" r:id="rId76"/>
    <p:sldId id="2424" r:id="rId77"/>
    <p:sldId id="2401" r:id="rId78"/>
    <p:sldId id="2402" r:id="rId79"/>
    <p:sldId id="2190" r:id="rId80"/>
    <p:sldId id="2403" r:id="rId81"/>
    <p:sldId id="2192" r:id="rId82"/>
    <p:sldId id="2194" r:id="rId83"/>
    <p:sldId id="2195" r:id="rId84"/>
    <p:sldId id="2464" r:id="rId85"/>
    <p:sldId id="2441" r:id="rId86"/>
    <p:sldId id="2229" r:id="rId87"/>
    <p:sldId id="2230" r:id="rId88"/>
    <p:sldId id="4446" r:id="rId89"/>
    <p:sldId id="2231" r:id="rId90"/>
    <p:sldId id="2497" r:id="rId91"/>
    <p:sldId id="2510" r:id="rId92"/>
    <p:sldId id="2236" r:id="rId93"/>
    <p:sldId id="2460" r:id="rId94"/>
    <p:sldId id="2442" r:id="rId95"/>
    <p:sldId id="4470" r:id="rId96"/>
    <p:sldId id="2384" r:id="rId97"/>
    <p:sldId id="288" r:id="rId98"/>
    <p:sldId id="279" r:id="rId99"/>
    <p:sldId id="278"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iel Holmes" initials="NH" lastIdx="1" clrIdx="0">
    <p:extLst>
      <p:ext uri="{19B8F6BF-5375-455C-9EA6-DF929625EA0E}">
        <p15:presenceInfo xmlns:p15="http://schemas.microsoft.com/office/powerpoint/2012/main" userId="S::nholmes@fcmat.org::64289d95-6088-4187-967a-18d22f07cf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5F1F7"/>
    <a:srgbClr val="F0EBF4"/>
    <a:srgbClr val="F8F8FD"/>
    <a:srgbClr val="7030A0"/>
    <a:srgbClr val="404040"/>
    <a:srgbClr val="FF725C"/>
    <a:srgbClr val="555FAD"/>
    <a:srgbClr val="3EC1BD"/>
    <a:srgbClr val="DBE1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3" autoAdjust="0"/>
    <p:restoredTop sz="90072" autoAdjust="0"/>
  </p:normalViewPr>
  <p:slideViewPr>
    <p:cSldViewPr snapToGrid="0">
      <p:cViewPr varScale="1">
        <p:scale>
          <a:sx n="109" d="100"/>
          <a:sy n="109" d="100"/>
        </p:scale>
        <p:origin x="974" y="9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s>
</file>

<file path=ppt/diagrams/_rels/data13.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ata15.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ata16.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ata17.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ata18.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ata19.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ata20.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ata21.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ata22.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ata23.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ata24.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rawing13.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rawing15.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rawing16.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rawing17.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rawing18.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rawing19.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rawing21.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rawing22.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rawing23.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rawing24.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tx1"/>
              </a:solidFill>
              <a:latin typeface="Arial Black"/>
            </a:rPr>
            <a:t>Introduction</a:t>
          </a:r>
          <a:endParaRPr lang="en-US" dirty="0">
            <a:solidFill>
              <a:schemeClr val="tx1"/>
            </a:solidFill>
          </a:endParaRPr>
        </a:p>
      </dgm:t>
    </dgm:pt>
    <dgm:pt modelId="{D59D1448-CB94-4963-9913-21D07E104E72}" type="parTrans" cxnId="{2F48DE74-4C25-45F3-A115-AF5FB6120F63}">
      <dgm:prSet/>
      <dgm:spPr/>
      <dgm:t>
        <a:bodyPr/>
        <a:lstStyle/>
        <a:p>
          <a:endParaRPr lang="en-US">
            <a:solidFill>
              <a:schemeClr val="tx1"/>
            </a:solidFill>
          </a:endParaRPr>
        </a:p>
      </dgm:t>
    </dgm:pt>
    <dgm:pt modelId="{1E9FFAC8-87A1-4A43-ADBD-32C69A094B54}" type="sibTrans" cxnId="{2F48DE74-4C25-45F3-A115-AF5FB6120F63}">
      <dgm:prSet/>
      <dgm:spPr/>
      <dgm:t>
        <a:bodyPr/>
        <a:lstStyle/>
        <a:p>
          <a:endParaRPr lang="en-US">
            <a:solidFill>
              <a:schemeClr val="tx1"/>
            </a:solidFill>
          </a:endParaRPr>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solidFill>
              <a:schemeClr val="tx1"/>
            </a:solidFill>
          </a:endParaRPr>
        </a:p>
      </dgm:t>
    </dgm:pt>
    <dgm:pt modelId="{24B11BB8-C5C3-49A6-A8E2-9FA8AB717248}" type="sibTrans" cxnId="{DB3895A8-AD1D-4507-A1B9-8F05224F73CC}">
      <dgm:prSet/>
      <dgm:spPr/>
      <dgm:t>
        <a:bodyPr/>
        <a:lstStyle/>
        <a:p>
          <a:endParaRPr lang="en-US">
            <a:solidFill>
              <a:schemeClr val="tx1"/>
            </a:solidFill>
          </a:endParaRPr>
        </a:p>
      </dgm:t>
    </dgm:pt>
    <dgm:pt modelId="{A139F051-93AE-4C9E-A45D-178CFC443E21}">
      <dgm:prSet phldrT="[Text]"/>
      <dgm:spPr/>
      <dgm:t>
        <a:bodyPr/>
        <a:lstStyle/>
        <a:p>
          <a:r>
            <a:rPr lang="en-US" b="1" dirty="0">
              <a:solidFill>
                <a:schemeClr val="tx1"/>
              </a:solidFill>
              <a:latin typeface="Arial Black"/>
            </a:rPr>
            <a:t>Basics</a:t>
          </a:r>
          <a:endParaRPr lang="en-US" dirty="0">
            <a:solidFill>
              <a:schemeClr val="tx1"/>
            </a:solidFill>
          </a:endParaRPr>
        </a:p>
      </dgm:t>
    </dgm:pt>
    <dgm:pt modelId="{C9A2B6FA-78C6-4DE0-A80B-BBFD00D09F0C}" type="parTrans" cxnId="{2C1E7EC0-2B60-4B9A-BD35-FA2D0A1C7B85}">
      <dgm:prSet/>
      <dgm:spPr/>
      <dgm:t>
        <a:bodyPr/>
        <a:lstStyle/>
        <a:p>
          <a:endParaRPr lang="en-US">
            <a:solidFill>
              <a:schemeClr val="tx1"/>
            </a:solidFill>
          </a:endParaRPr>
        </a:p>
      </dgm:t>
    </dgm:pt>
    <dgm:pt modelId="{7B14000E-0E70-4F97-A86B-D86644DE76FF}" type="sibTrans" cxnId="{2C1E7EC0-2B60-4B9A-BD35-FA2D0A1C7B85}">
      <dgm:prSet/>
      <dgm:spPr/>
      <dgm:t>
        <a:bodyPr/>
        <a:lstStyle/>
        <a:p>
          <a:endParaRPr lang="en-US">
            <a:solidFill>
              <a:schemeClr val="tx1"/>
            </a:solidFill>
          </a:endParaRPr>
        </a:p>
      </dgm:t>
    </dgm:pt>
    <dgm:pt modelId="{64DD7311-3C08-43C3-A8D9-110A64BB38A9}">
      <dgm:prSet phldrT="[Text]" custT="1"/>
      <dgm:spPr>
        <a:noFill/>
        <a:ln>
          <a:solidFill>
            <a:schemeClr val="accent1"/>
          </a:solidFill>
        </a:ln>
      </dgm:spPr>
      <dgm:t>
        <a:bodyPr/>
        <a:lstStyle/>
        <a:p>
          <a:r>
            <a:rPr lang="en-US" sz="1600" b="0" dirty="0">
              <a:solidFill>
                <a:schemeClr val="tx1"/>
              </a:solidFill>
            </a:rPr>
            <a:t>Submission: Data Population</a:t>
          </a:r>
        </a:p>
      </dgm:t>
    </dgm:pt>
    <dgm:pt modelId="{81B82FD3-F8E2-4DDD-B89B-4DC4B0EE65C2}" type="parTrans" cxnId="{61244263-73B9-44CF-BB5F-A6BE8923FA9D}">
      <dgm:prSet/>
      <dgm:spPr/>
      <dgm:t>
        <a:bodyPr/>
        <a:lstStyle/>
        <a:p>
          <a:endParaRPr lang="en-US">
            <a:solidFill>
              <a:schemeClr val="tx1"/>
            </a:solidFill>
          </a:endParaRPr>
        </a:p>
      </dgm:t>
    </dgm:pt>
    <dgm:pt modelId="{7345F03A-2A5E-4B3A-8322-A0B8CF35DD3D}" type="sibTrans" cxnId="{61244263-73B9-44CF-BB5F-A6BE8923FA9D}">
      <dgm:prSet/>
      <dgm:spPr/>
      <dgm:t>
        <a:bodyPr/>
        <a:lstStyle/>
        <a:p>
          <a:endParaRPr lang="en-US">
            <a:solidFill>
              <a:schemeClr val="tx1"/>
            </a:solidFill>
          </a:endParaRPr>
        </a:p>
      </dgm:t>
    </dgm:pt>
    <dgm:pt modelId="{B7799AF1-D484-486D-9DAB-325E821F59A3}">
      <dgm:prSet phldrT="[Text]" custT="1"/>
      <dgm:spPr/>
      <dgm:t>
        <a:bodyPr/>
        <a:lstStyle/>
        <a:p>
          <a:r>
            <a:rPr lang="en-US" sz="1600" dirty="0">
              <a:solidFill>
                <a:schemeClr val="tx1"/>
              </a:solidFill>
            </a:rPr>
            <a:t>File Type: Data Population</a:t>
          </a:r>
        </a:p>
      </dgm:t>
    </dgm:pt>
    <dgm:pt modelId="{F3B74A81-CA8D-4FB5-8287-77E49AF43BE0}" type="parTrans" cxnId="{A9D3D255-A2AF-44D5-AFB6-0C8AAD57DF4A}">
      <dgm:prSet/>
      <dgm:spPr/>
      <dgm:t>
        <a:bodyPr/>
        <a:lstStyle/>
        <a:p>
          <a:endParaRPr lang="en-US">
            <a:solidFill>
              <a:schemeClr val="tx1"/>
            </a:solidFill>
          </a:endParaRPr>
        </a:p>
      </dgm:t>
    </dgm:pt>
    <dgm:pt modelId="{E1461868-B11F-4B16-806B-DA754AF3F353}" type="sibTrans" cxnId="{A9D3D255-A2AF-44D5-AFB6-0C8AAD57DF4A}">
      <dgm:prSet/>
      <dgm:spPr/>
      <dgm:t>
        <a:bodyPr/>
        <a:lstStyle/>
        <a:p>
          <a:endParaRPr lang="en-US">
            <a:solidFill>
              <a:schemeClr val="tx1"/>
            </a:solidFill>
          </a:endParaRPr>
        </a:p>
      </dgm:t>
    </dgm:pt>
    <dgm:pt modelId="{0E481DC1-F15C-42F7-B5B7-FA5109090FEF}">
      <dgm:prSet phldrT="[Text]"/>
      <dgm:spPr>
        <a:solidFill>
          <a:srgbClr val="177799"/>
        </a:solidFill>
      </dgm:spPr>
      <dgm:t>
        <a:bodyPr/>
        <a:lstStyle/>
        <a:p>
          <a:r>
            <a:rPr lang="en-US" b="1" dirty="0">
              <a:solidFill>
                <a:schemeClr val="tx1"/>
              </a:solidFill>
            </a:rPr>
            <a:t>Data Collections</a:t>
          </a:r>
        </a:p>
      </dgm:t>
    </dgm:pt>
    <dgm:pt modelId="{A08D532F-9CB9-4DDF-BFAB-6515CBB68CEC}" type="parTrans" cxnId="{2FEFD63D-355A-4353-A1BE-80BBA2C2BCEC}">
      <dgm:prSet/>
      <dgm:spPr/>
      <dgm:t>
        <a:bodyPr/>
        <a:lstStyle/>
        <a:p>
          <a:endParaRPr lang="en-US">
            <a:solidFill>
              <a:schemeClr val="tx1"/>
            </a:solidFill>
          </a:endParaRPr>
        </a:p>
      </dgm:t>
    </dgm:pt>
    <dgm:pt modelId="{5D3FFCC1-6D1B-4919-AE1C-DCE9C0330EFE}" type="sibTrans" cxnId="{2FEFD63D-355A-4353-A1BE-80BBA2C2BCEC}">
      <dgm:prSet/>
      <dgm:spPr/>
      <dgm:t>
        <a:bodyPr/>
        <a:lstStyle/>
        <a:p>
          <a:endParaRPr lang="en-US">
            <a:solidFill>
              <a:schemeClr val="tx1"/>
            </a:solidFill>
          </a:endParaRPr>
        </a:p>
      </dgm:t>
    </dgm:pt>
    <dgm:pt modelId="{9E6FEBFF-C7CB-409D-9451-F4384C60EADB}">
      <dgm:prSet phldrT="[Text]" custT="1"/>
      <dgm:spPr>
        <a:noFill/>
        <a:ln w="12700">
          <a:solidFill>
            <a:schemeClr val="accent1"/>
          </a:solidFill>
        </a:ln>
      </dgm:spPr>
      <dgm:t>
        <a:bodyPr anchor="ctr"/>
        <a:lstStyle/>
        <a:p>
          <a:pPr algn="ctr"/>
          <a:r>
            <a:rPr lang="en-US" sz="1600" dirty="0">
              <a:solidFill>
                <a:schemeClr val="tx1"/>
              </a:solidFill>
            </a:rPr>
            <a:t>Fall 1-2 Reporting and Certification</a:t>
          </a:r>
        </a:p>
      </dgm:t>
    </dgm:pt>
    <dgm:pt modelId="{85FE5EB1-1EDE-49D5-83ED-848B8B42906F}" type="parTrans" cxnId="{E7625CD9-EEEF-4332-B482-0ED16EEA5741}">
      <dgm:prSet/>
      <dgm:spPr/>
      <dgm:t>
        <a:bodyPr/>
        <a:lstStyle/>
        <a:p>
          <a:endParaRPr lang="en-US">
            <a:solidFill>
              <a:schemeClr val="tx1"/>
            </a:solidFill>
          </a:endParaRPr>
        </a:p>
      </dgm:t>
    </dgm:pt>
    <dgm:pt modelId="{079EBFA9-6DAD-4376-877B-3CE3A7227136}" type="sibTrans" cxnId="{E7625CD9-EEEF-4332-B482-0ED16EEA5741}">
      <dgm:prSet/>
      <dgm:spPr/>
      <dgm:t>
        <a:bodyPr/>
        <a:lstStyle/>
        <a:p>
          <a:endParaRPr lang="en-US">
            <a:solidFill>
              <a:schemeClr val="tx1"/>
            </a:solidFill>
          </a:endParaRPr>
        </a:p>
      </dgm:t>
    </dgm:pt>
    <dgm:pt modelId="{0B0556BB-1EE8-408C-9ED0-D6D3A79807FA}">
      <dgm:prSet phldrT="[Text]" custT="1"/>
      <dgm:spPr>
        <a:solidFill>
          <a:schemeClr val="accent2">
            <a:lumMod val="60000"/>
            <a:lumOff val="40000"/>
            <a:alpha val="90000"/>
          </a:schemeClr>
        </a:solidFill>
      </dgm:spPr>
      <dgm:t>
        <a:bodyPr anchor="ctr"/>
        <a:lstStyle/>
        <a:p>
          <a:pPr algn="ctr">
            <a:buNone/>
          </a:pPr>
          <a:r>
            <a:rPr lang="en-US" sz="1600" dirty="0">
              <a:solidFill>
                <a:schemeClr val="tx1"/>
              </a:solidFill>
            </a:rPr>
            <a:t>EOY 1-4 Reporting and Certification</a:t>
          </a:r>
        </a:p>
      </dgm:t>
    </dgm:pt>
    <dgm:pt modelId="{FE9ABBC9-2ACF-4BF1-9447-A626A59E1D64}" type="parTrans" cxnId="{18B4ED15-E8B2-4E66-AF36-E28BCC71B9C3}">
      <dgm:prSet/>
      <dgm:spPr/>
      <dgm:t>
        <a:bodyPr/>
        <a:lstStyle/>
        <a:p>
          <a:endParaRPr lang="en-US">
            <a:solidFill>
              <a:schemeClr val="tx1"/>
            </a:solidFill>
          </a:endParaRPr>
        </a:p>
      </dgm:t>
    </dgm:pt>
    <dgm:pt modelId="{C36ACCFA-BDCC-48A3-A096-0638513ED910}" type="sibTrans" cxnId="{18B4ED15-E8B2-4E66-AF36-E28BCC71B9C3}">
      <dgm:prSet/>
      <dgm:spPr/>
      <dgm:t>
        <a:bodyPr/>
        <a:lstStyle/>
        <a:p>
          <a:endParaRPr lang="en-US">
            <a:solidFill>
              <a:schemeClr val="tx1"/>
            </a:solidFill>
          </a:endParaRPr>
        </a:p>
      </dgm:t>
    </dgm:pt>
    <dgm:pt modelId="{AD37D249-B5FA-4C9A-A54C-E2C276BBE1F3}">
      <dgm:prSet phldrT="[Text]"/>
      <dgm:spPr>
        <a:solidFill>
          <a:srgbClr val="008986"/>
        </a:solidFill>
      </dgm:spPr>
      <dgm:t>
        <a:bodyPr/>
        <a:lstStyle/>
        <a:p>
          <a:r>
            <a:rPr lang="en-US" b="1" dirty="0">
              <a:solidFill>
                <a:schemeClr val="tx1"/>
              </a:solidFill>
            </a:rPr>
            <a:t>Skill Building</a:t>
          </a:r>
        </a:p>
      </dgm:t>
    </dgm:pt>
    <dgm:pt modelId="{248C769C-B331-4BED-A8C9-8ED8A2F7F1CF}" type="parTrans" cxnId="{9924C52E-CFC9-434A-B9E4-8B1AF972B8BE}">
      <dgm:prSet/>
      <dgm:spPr/>
      <dgm:t>
        <a:bodyPr/>
        <a:lstStyle/>
        <a:p>
          <a:endParaRPr lang="en-US">
            <a:solidFill>
              <a:schemeClr val="tx1"/>
            </a:solidFill>
          </a:endParaRPr>
        </a:p>
      </dgm:t>
    </dgm:pt>
    <dgm:pt modelId="{413F49CC-5992-4E0F-894F-ED060D8254B0}" type="sibTrans" cxnId="{9924C52E-CFC9-434A-B9E4-8B1AF972B8BE}">
      <dgm:prSet/>
      <dgm:spPr/>
      <dgm:t>
        <a:bodyPr/>
        <a:lstStyle/>
        <a:p>
          <a:endParaRPr lang="en-US">
            <a:solidFill>
              <a:schemeClr val="tx1"/>
            </a:solidFill>
          </a:endParaRPr>
        </a:p>
      </dgm:t>
    </dgm:pt>
    <dgm:pt modelId="{1840CCAF-81EF-484D-A4C6-B34E41136218}">
      <dgm:prSet phldrT="[Text]" custT="1"/>
      <dgm:spPr/>
      <dgm:t>
        <a:bodyPr/>
        <a:lstStyle/>
        <a:p>
          <a:r>
            <a:rPr lang="en-US" sz="1600" dirty="0">
              <a:solidFill>
                <a:schemeClr val="tx1"/>
              </a:solidFill>
            </a:rPr>
            <a:t>Skill Building</a:t>
          </a:r>
        </a:p>
      </dgm:t>
    </dgm:pt>
    <dgm:pt modelId="{A2A9D434-60D1-43DD-928F-FBD7728AD44A}" type="parTrans" cxnId="{C7183F64-C6FC-41CD-B493-660E043D0E7F}">
      <dgm:prSet/>
      <dgm:spPr/>
      <dgm:t>
        <a:bodyPr/>
        <a:lstStyle/>
        <a:p>
          <a:endParaRPr lang="en-US">
            <a:solidFill>
              <a:schemeClr val="tx1"/>
            </a:solidFill>
          </a:endParaRPr>
        </a:p>
      </dgm:t>
    </dgm:pt>
    <dgm:pt modelId="{5990DAC7-C329-4428-B81A-46B0B83FD942}" type="sibTrans" cxnId="{C7183F64-C6FC-41CD-B493-660E043D0E7F}">
      <dgm:prSet/>
      <dgm:spPr/>
      <dgm:t>
        <a:bodyPr/>
        <a:lstStyle/>
        <a:p>
          <a:endParaRPr lang="en-US">
            <a:solidFill>
              <a:schemeClr val="tx1"/>
            </a:solidFill>
          </a:endParaRPr>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solidFill>
              <a:schemeClr val="tx1"/>
            </a:solidFill>
          </a:endParaRPr>
        </a:p>
      </dgm:t>
    </dgm:pt>
    <dgm:pt modelId="{8CF29508-8752-4AF9-82A6-E9B7A7E921E0}" type="sibTrans" cxnId="{88CFAE2B-D4C4-439A-A93A-65DCA1AC1228}">
      <dgm:prSet/>
      <dgm:spPr/>
      <dgm:t>
        <a:bodyPr/>
        <a:lstStyle/>
        <a:p>
          <a:endParaRPr lang="en-US">
            <a:solidFill>
              <a:schemeClr val="tx1"/>
            </a:solidFill>
          </a:endParaRPr>
        </a:p>
      </dgm:t>
    </dgm:pt>
    <dgm:pt modelId="{87CE2151-A147-4EB9-93E3-3BFB2CFAB326}">
      <dgm:prSet phldrT="[Text]"/>
      <dgm:spPr/>
      <dgm:t>
        <a:bodyPr/>
        <a:lstStyle/>
        <a:p>
          <a:r>
            <a:rPr lang="en-US" b="1" dirty="0">
              <a:solidFill>
                <a:schemeClr val="tx1"/>
              </a:solidFill>
            </a:rPr>
            <a:t>Data Population</a:t>
          </a:r>
        </a:p>
      </dgm:t>
    </dgm:pt>
    <dgm:pt modelId="{BA5306DA-3F97-4870-A0A0-EF3F34782110}" type="parTrans" cxnId="{6D269DAB-501B-44A2-850A-604C24C3D421}">
      <dgm:prSet/>
      <dgm:spPr/>
      <dgm:t>
        <a:bodyPr/>
        <a:lstStyle/>
        <a:p>
          <a:endParaRPr lang="en-US">
            <a:solidFill>
              <a:schemeClr val="tx1"/>
            </a:solidFill>
          </a:endParaRPr>
        </a:p>
      </dgm:t>
    </dgm:pt>
    <dgm:pt modelId="{8E3CBFE4-521D-43E8-ABC0-06867E8F9765}" type="sibTrans" cxnId="{6D269DAB-501B-44A2-850A-604C24C3D421}">
      <dgm:prSet/>
      <dgm:spPr/>
      <dgm:t>
        <a:bodyPr/>
        <a:lstStyle/>
        <a:p>
          <a:endParaRPr lang="en-US">
            <a:solidFill>
              <a:schemeClr val="tx1"/>
            </a:solidFill>
          </a:endParaRPr>
        </a:p>
      </dgm:t>
    </dgm:pt>
    <dgm:pt modelId="{4AED50ED-B46A-5949-9AC4-E461C0B8AEBD}">
      <dgm:prSet phldrT="[Text]" custT="1"/>
      <dgm:spPr/>
      <dgm:t>
        <a:bodyPr/>
        <a:lstStyle/>
        <a:p>
          <a:r>
            <a:rPr lang="en-US" sz="1600" dirty="0">
              <a:solidFill>
                <a:schemeClr val="tx1"/>
              </a:solidFill>
            </a:rPr>
            <a:t>CALPADS Basics</a:t>
          </a:r>
        </a:p>
      </dgm:t>
    </dgm:pt>
    <dgm:pt modelId="{6CF4C0EB-5110-E54C-B32B-9287F14FAD29}" type="parTrans" cxnId="{A34C4DA7-994C-E241-9518-2428F6F0F7B4}">
      <dgm:prSet/>
      <dgm:spPr/>
      <dgm:t>
        <a:bodyPr/>
        <a:lstStyle/>
        <a:p>
          <a:endParaRPr lang="en-US">
            <a:solidFill>
              <a:schemeClr val="tx1"/>
            </a:solidFill>
          </a:endParaRPr>
        </a:p>
      </dgm:t>
    </dgm:pt>
    <dgm:pt modelId="{70D8D119-9A97-744D-8A61-915B6B3F9174}" type="sibTrans" cxnId="{A34C4DA7-994C-E241-9518-2428F6F0F7B4}">
      <dgm:prSet/>
      <dgm:spPr/>
      <dgm:t>
        <a:bodyPr/>
        <a:lstStyle/>
        <a:p>
          <a:endParaRPr lang="en-US">
            <a:solidFill>
              <a:schemeClr val="tx1"/>
            </a:solidFill>
          </a:endParaRPr>
        </a:p>
      </dgm:t>
    </dgm:pt>
    <dgm:pt modelId="{D79267C7-AEEB-D748-8B33-2E55DBF3D274}">
      <dgm:prSet phldrT="[Text]" custT="1"/>
      <dgm:spPr/>
      <dgm:t>
        <a:bodyPr/>
        <a:lstStyle/>
        <a:p>
          <a:r>
            <a:rPr lang="en-US" sz="1600" dirty="0">
              <a:solidFill>
                <a:schemeClr val="tx1"/>
              </a:solidFill>
            </a:rPr>
            <a:t>CALPADS Basics (SELPA)</a:t>
          </a:r>
        </a:p>
      </dgm:t>
    </dgm:pt>
    <dgm:pt modelId="{17856E23-FC32-E644-A7B2-7359B5DA8D44}" type="parTrans" cxnId="{D6D0CCCD-E422-B342-A63D-D3F399EBF4CC}">
      <dgm:prSet/>
      <dgm:spPr/>
      <dgm:t>
        <a:bodyPr/>
        <a:lstStyle/>
        <a:p>
          <a:endParaRPr lang="en-US">
            <a:solidFill>
              <a:schemeClr val="tx1"/>
            </a:solidFill>
          </a:endParaRPr>
        </a:p>
      </dgm:t>
    </dgm:pt>
    <dgm:pt modelId="{01AE63F0-0FE2-1349-8E3B-FE3775BA3232}" type="sibTrans" cxnId="{D6D0CCCD-E422-B342-A63D-D3F399EBF4CC}">
      <dgm:prSet/>
      <dgm:spPr/>
      <dgm:t>
        <a:bodyPr/>
        <a:lstStyle/>
        <a:p>
          <a:endParaRPr lang="en-US">
            <a:solidFill>
              <a:schemeClr val="tx1"/>
            </a:solidFill>
          </a:endParaRPr>
        </a:p>
      </dgm:t>
    </dgm:pt>
    <dgm:pt modelId="{8140BA73-33B6-C942-9498-C6CF12E744FF}">
      <dgm:prSet phldrT="[Text]" custT="1"/>
      <dgm:spPr>
        <a:noFill/>
      </dgm:spPr>
      <dgm:t>
        <a:bodyPr anchor="ctr"/>
        <a:lstStyle/>
        <a:p>
          <a:pPr algn="ctr">
            <a:buNone/>
          </a:pPr>
          <a:r>
            <a:rPr lang="en-US" sz="1600" dirty="0">
              <a:solidFill>
                <a:schemeClr val="tx1"/>
              </a:solidFill>
            </a:rPr>
            <a:t>4 Year Cohort</a:t>
          </a:r>
        </a:p>
      </dgm:t>
    </dgm:pt>
    <dgm:pt modelId="{4C49CB04-1924-8841-95CA-56DBF7CE45E8}" type="parTrans" cxnId="{6471A6AE-AACB-CE4A-B2C2-1DD29EE06CAB}">
      <dgm:prSet/>
      <dgm:spPr/>
      <dgm:t>
        <a:bodyPr/>
        <a:lstStyle/>
        <a:p>
          <a:endParaRPr lang="en-US">
            <a:solidFill>
              <a:schemeClr val="tx1"/>
            </a:solidFill>
          </a:endParaRPr>
        </a:p>
      </dgm:t>
    </dgm:pt>
    <dgm:pt modelId="{444A83B5-16F0-6248-A841-A8BB0152839D}" type="sibTrans" cxnId="{6471A6AE-AACB-CE4A-B2C2-1DD29EE06CAB}">
      <dgm:prSet/>
      <dgm:spPr/>
      <dgm:t>
        <a:bodyPr/>
        <a:lstStyle/>
        <a:p>
          <a:endParaRPr lang="en-US">
            <a:solidFill>
              <a:schemeClr val="tx1"/>
            </a:solidFill>
          </a:endParaRPr>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prstGeom prst="ellipse">
          <a:avLst/>
        </a:prstGeom>
        <a:solidFill>
          <a:srgbClr val="0060C0"/>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r>
            <a:rPr lang="en-US" sz="900" b="0">
              <a:solidFill>
                <a:schemeClr val="bg1"/>
              </a:solidFill>
              <a:latin typeface="Arial"/>
              <a:ea typeface="+mn-ea"/>
              <a:cs typeface="+mn-cs"/>
            </a:rPr>
            <a:t>Student</a:t>
          </a: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12C14D0B-82B2-4A0E-ADFD-086C565D8A1F}">
      <dgm:prSet phldrT="[Text]"/>
      <dgm:spPr>
        <a:xfrm>
          <a:off x="898769" y="477197"/>
          <a:ext cx="1431591" cy="1431591"/>
        </a:xfrm>
        <a:solidFill>
          <a:srgbClr val="003366">
            <a:lumMod val="40000"/>
            <a:lumOff val="60000"/>
          </a:srgbClr>
        </a:solidFill>
        <a:ln w="25400" cap="flat" cmpd="sng" algn="ctr">
          <a:solidFill>
            <a:srgbClr val="FFFFFF">
              <a:hueOff val="0"/>
              <a:satOff val="0"/>
              <a:lumOff val="0"/>
              <a:alphaOff val="0"/>
            </a:srgbClr>
          </a:solidFill>
          <a:prstDash val="solid"/>
        </a:ln>
        <a:effectLst/>
      </dgm:spPr>
      <dgm:t>
        <a:bodyPr/>
        <a:lstStyle/>
        <a:p>
          <a:pPr>
            <a:buNone/>
          </a:pPr>
          <a:r>
            <a:rPr lang="en-US">
              <a:solidFill>
                <a:srgbClr val="002060"/>
              </a:solidFill>
              <a:latin typeface="Arial"/>
              <a:ea typeface="+mn-ea"/>
              <a:cs typeface="+mn-cs"/>
            </a:rPr>
            <a:t>Offense 2</a:t>
          </a:r>
        </a:p>
      </dgm:t>
    </dgm:pt>
    <dgm:pt modelId="{DD968973-0FB1-4803-8DD1-1BD98CC975EE}" type="parTrans" cxnId="{5279AD03-E69C-4A58-8F86-F8320D3D9BAE}">
      <dgm:prSet/>
      <dgm:spPr/>
      <dgm:t>
        <a:bodyPr/>
        <a:lstStyle/>
        <a:p>
          <a:endParaRPr lang="en-US"/>
        </a:p>
      </dgm:t>
    </dgm:pt>
    <dgm:pt modelId="{3B262349-CB1F-4FD2-A42E-F5A646CB49D1}" type="sibTrans" cxnId="{5279AD03-E69C-4A58-8F86-F8320D3D9BAE}">
      <dgm:prSet/>
      <dgm:spPr/>
      <dgm:t>
        <a:bodyPr/>
        <a:lstStyle/>
        <a:p>
          <a:endParaRPr lang="en-US"/>
        </a:p>
      </dgm:t>
    </dgm:pt>
    <dgm:pt modelId="{D2C5AE27-084C-45A5-AFB3-47D0E829A3F7}">
      <dgm:prSet phldrT="[Text]"/>
      <dgm:spPr>
        <a:xfrm>
          <a:off x="1137368" y="954394"/>
          <a:ext cx="954394" cy="954394"/>
        </a:xfrm>
        <a:solidFill>
          <a:srgbClr val="002A56">
            <a:lumMod val="10000"/>
            <a:lumOff val="90000"/>
          </a:srgbClr>
        </a:solidFill>
        <a:ln w="25400" cap="flat" cmpd="sng" algn="ctr">
          <a:solidFill>
            <a:srgbClr val="FFFFFF">
              <a:hueOff val="0"/>
              <a:satOff val="0"/>
              <a:lumOff val="0"/>
              <a:alphaOff val="0"/>
            </a:srgbClr>
          </a:solidFill>
          <a:prstDash val="solid"/>
        </a:ln>
        <a:effectLst/>
      </dgm:spPr>
      <dgm:t>
        <a:bodyPr/>
        <a:lstStyle/>
        <a:p>
          <a:pPr>
            <a:buNone/>
          </a:pPr>
          <a:r>
            <a:rPr lang="en-US" b="1">
              <a:solidFill>
                <a:srgbClr val="FF0000"/>
              </a:solidFill>
              <a:latin typeface="Arial"/>
              <a:ea typeface="+mn-ea"/>
              <a:cs typeface="+mn-cs"/>
            </a:rPr>
            <a:t>Offense 1</a:t>
          </a:r>
        </a:p>
      </dgm:t>
    </dgm:pt>
    <dgm:pt modelId="{50AEF3BD-0D4A-4306-A2E3-64CDFED7570E}" type="parTrans" cxnId="{C07AF51E-FF68-4B32-BBDA-DDFDE9CA8852}">
      <dgm:prSet/>
      <dgm:spPr/>
      <dgm:t>
        <a:bodyPr/>
        <a:lstStyle/>
        <a:p>
          <a:endParaRPr lang="en-US"/>
        </a:p>
      </dgm:t>
    </dgm:pt>
    <dgm:pt modelId="{79A8CD62-ADB6-4E05-A9F6-524C6E4B0507}" type="sibTrans" cxnId="{C07AF51E-FF68-4B32-BBDA-DDFDE9CA8852}">
      <dgm:prSet/>
      <dgm:spPr/>
      <dgm:t>
        <a:bodyPr/>
        <a:lstStyle/>
        <a:p>
          <a:endParaRPr lang="en-US"/>
        </a:p>
      </dgm:t>
    </dgm:pt>
    <dgm:pt modelId="{871C45C9-CC98-463D-86D3-CFD50B78DB60}">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solidFill>
          <a:srgbClr val="0A85FF"/>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r>
            <a:rPr lang="en-US" sz="900" b="1">
              <a:solidFill>
                <a:schemeClr val="bg1"/>
              </a:solidFill>
              <a:latin typeface="Arial"/>
              <a:ea typeface="+mn-ea"/>
              <a:cs typeface="+mn-cs"/>
            </a:rPr>
            <a:t>Results</a:t>
          </a:r>
        </a:p>
      </dgm:t>
    </dgm:pt>
    <dgm:pt modelId="{68E4003E-63C5-4470-9253-3A68B867EEE0}" type="parTrans" cxnId="{27A1CC42-9F96-47CC-A3F7-62FB607ACDA9}">
      <dgm:prSet/>
      <dgm:spPr/>
      <dgm:t>
        <a:bodyPr/>
        <a:lstStyle/>
        <a:p>
          <a:endParaRPr lang="en-US"/>
        </a:p>
      </dgm:t>
    </dgm:pt>
    <dgm:pt modelId="{A35F4CE9-A953-43A4-A71F-AE039CAEE36E}" type="sibTrans" cxnId="{27A1CC42-9F96-47CC-A3F7-62FB607ACDA9}">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4" custScaleX="106231"/>
      <dgm:spPr/>
    </dgm:pt>
    <dgm:pt modelId="{58F05B3F-DDF2-46F7-A7D4-B84395CFEF22}" type="pres">
      <dgm:prSet presAssocID="{EA1CAD46-9BC8-4167-B56F-5C033B04DBBD}" presName="c1text" presStyleLbl="node1" presStyleIdx="0" presStyleCnt="4">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4"/>
      <dgm:spPr>
        <a:prstGeom prst="ellipse">
          <a:avLst/>
        </a:prstGeom>
      </dgm:spPr>
    </dgm:pt>
    <dgm:pt modelId="{A3E2096A-9E91-4966-B612-6A0F52869C3E}" type="pres">
      <dgm:prSet presAssocID="{EA1CAD46-9BC8-4167-B56F-5C033B04DBBD}" presName="c2text" presStyleLbl="node1" presStyleIdx="1" presStyleCnt="4">
        <dgm:presLayoutVars>
          <dgm:bulletEnabled val="1"/>
        </dgm:presLayoutVars>
      </dgm:prSet>
      <dgm:spPr/>
    </dgm:pt>
    <dgm:pt modelId="{A8A6CD5A-A90C-4A72-8F74-5C491EFCF00E}" type="pres">
      <dgm:prSet presAssocID="{EA1CAD46-9BC8-4167-B56F-5C033B04DBBD}" presName="comp3" presStyleCnt="0"/>
      <dgm:spPr/>
    </dgm:pt>
    <dgm:pt modelId="{B02DC70D-CA8A-48E9-B099-30F7C4A08AEB}" type="pres">
      <dgm:prSet presAssocID="{EA1CAD46-9BC8-4167-B56F-5C033B04DBBD}" presName="circle3" presStyleLbl="node1" presStyleIdx="2" presStyleCnt="4"/>
      <dgm:spPr>
        <a:prstGeom prst="ellipse">
          <a:avLst/>
        </a:prstGeom>
      </dgm:spPr>
    </dgm:pt>
    <dgm:pt modelId="{A3DC79D4-DC80-4142-874E-56EF43CC8707}" type="pres">
      <dgm:prSet presAssocID="{EA1CAD46-9BC8-4167-B56F-5C033B04DBBD}" presName="c3text" presStyleLbl="node1" presStyleIdx="2" presStyleCnt="4">
        <dgm:presLayoutVars>
          <dgm:bulletEnabled val="1"/>
        </dgm:presLayoutVars>
      </dgm:prSet>
      <dgm:spPr/>
    </dgm:pt>
    <dgm:pt modelId="{55452362-044A-4AD2-8A51-F0E780AAB0C6}" type="pres">
      <dgm:prSet presAssocID="{EA1CAD46-9BC8-4167-B56F-5C033B04DBBD}" presName="comp4" presStyleCnt="0"/>
      <dgm:spPr/>
    </dgm:pt>
    <dgm:pt modelId="{04E8E93F-AA2C-4F38-A27E-6216DBCF99D5}" type="pres">
      <dgm:prSet presAssocID="{EA1CAD46-9BC8-4167-B56F-5C033B04DBBD}" presName="circle4" presStyleLbl="node1" presStyleIdx="3" presStyleCnt="4"/>
      <dgm:spPr>
        <a:prstGeom prst="ellipse">
          <a:avLst/>
        </a:prstGeom>
      </dgm:spPr>
    </dgm:pt>
    <dgm:pt modelId="{7986E4A4-4BD6-48BE-9FC4-A64AA7FAFDF9}" type="pres">
      <dgm:prSet presAssocID="{EA1CAD46-9BC8-4167-B56F-5C033B04DBBD}" presName="c4text" presStyleLbl="node1" presStyleIdx="3" presStyleCnt="4">
        <dgm:presLayoutVars>
          <dgm:bulletEnabled val="1"/>
        </dgm:presLayoutVars>
      </dgm:prSet>
      <dgm:spPr/>
    </dgm:pt>
  </dgm:ptLst>
  <dgm:cxnLst>
    <dgm:cxn modelId="{5279AD03-E69C-4A58-8F86-F8320D3D9BAE}" srcId="{EA1CAD46-9BC8-4167-B56F-5C033B04DBBD}" destId="{12C14D0B-82B2-4A0E-ADFD-086C565D8A1F}" srcOrd="2" destOrd="0" parTransId="{DD968973-0FB1-4803-8DD1-1BD98CC975EE}" sibTransId="{3B262349-CB1F-4FD2-A42E-F5A646CB49D1}"/>
    <dgm:cxn modelId="{C07AF51E-FF68-4B32-BBDA-DDFDE9CA8852}" srcId="{EA1CAD46-9BC8-4167-B56F-5C033B04DBBD}" destId="{D2C5AE27-084C-45A5-AFB3-47D0E829A3F7}" srcOrd="3" destOrd="0" parTransId="{50AEF3BD-0D4A-4306-A2E3-64CDFED7570E}" sibTransId="{79A8CD62-ADB6-4E05-A9F6-524C6E4B0507}"/>
    <dgm:cxn modelId="{851E0B2A-DF70-429B-BFBE-9A1FB42707E8}" type="presOf" srcId="{64B8A69B-CB91-41F1-8E82-5C1F870E7B9E}" destId="{58F05B3F-DDF2-46F7-A7D4-B84395CFEF22}" srcOrd="1" destOrd="0" presId="urn:microsoft.com/office/officeart/2005/8/layout/venn2"/>
    <dgm:cxn modelId="{27A1CC42-9F96-47CC-A3F7-62FB607ACDA9}" srcId="{EA1CAD46-9BC8-4167-B56F-5C033B04DBBD}" destId="{871C45C9-CC98-463D-86D3-CFD50B78DB60}" srcOrd="1" destOrd="0" parTransId="{68E4003E-63C5-4470-9253-3A68B867EEE0}" sibTransId="{A35F4CE9-A953-43A4-A71F-AE039CAEE36E}"/>
    <dgm:cxn modelId="{38BE668E-B53D-4CF1-912B-15C983631562}" type="presOf" srcId="{D2C5AE27-084C-45A5-AFB3-47D0E829A3F7}" destId="{04E8E93F-AA2C-4F38-A27E-6216DBCF99D5}" srcOrd="0" destOrd="0" presId="urn:microsoft.com/office/officeart/2005/8/layout/venn2"/>
    <dgm:cxn modelId="{A68404A9-F111-46D9-928F-8DCF4160855D}" type="presOf" srcId="{871C45C9-CC98-463D-86D3-CFD50B78DB60}" destId="{738F3240-B1D1-4FC6-97A3-58EF869ABF37}" srcOrd="0" destOrd="0" presId="urn:microsoft.com/office/officeart/2005/8/layout/venn2"/>
    <dgm:cxn modelId="{B3ABF2AF-660B-44F8-A302-FC402ADAC2A1}" type="presOf" srcId="{12C14D0B-82B2-4A0E-ADFD-086C565D8A1F}" destId="{A3DC79D4-DC80-4142-874E-56EF43CC8707}" srcOrd="1" destOrd="0" presId="urn:microsoft.com/office/officeart/2005/8/layout/venn2"/>
    <dgm:cxn modelId="{A4365DB3-DBA8-4CB8-9ABA-40F9AA04B41B}" type="presOf" srcId="{12C14D0B-82B2-4A0E-ADFD-086C565D8A1F}" destId="{B02DC70D-CA8A-48E9-B099-30F7C4A08AEB}" srcOrd="0"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FF19A7DD-E075-4D17-B6CF-1A162796F66D}" type="presOf" srcId="{D2C5AE27-084C-45A5-AFB3-47D0E829A3F7}" destId="{7986E4A4-4BD6-48BE-9FC4-A64AA7FAFDF9}" srcOrd="1" destOrd="0" presId="urn:microsoft.com/office/officeart/2005/8/layout/venn2"/>
    <dgm:cxn modelId="{A38F0AF0-C9D3-43ED-A29F-0947C1B7565D}" type="presOf" srcId="{871C45C9-CC98-463D-86D3-CFD50B78DB60}" destId="{A3E2096A-9E91-4966-B612-6A0F52869C3E}" srcOrd="1"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856B7439-03F4-4EC4-A0BF-275AB3009993}" type="presParOf" srcId="{2F384117-A2DE-43C9-8E9B-4AA548D969F9}" destId="{A8A6CD5A-A90C-4A72-8F74-5C491EFCF00E}" srcOrd="2" destOrd="0" presId="urn:microsoft.com/office/officeart/2005/8/layout/venn2"/>
    <dgm:cxn modelId="{B8E39C80-E6A5-4C2D-ACC5-D07F3D2C9F82}" type="presParOf" srcId="{A8A6CD5A-A90C-4A72-8F74-5C491EFCF00E}" destId="{B02DC70D-CA8A-48E9-B099-30F7C4A08AEB}" srcOrd="0" destOrd="0" presId="urn:microsoft.com/office/officeart/2005/8/layout/venn2"/>
    <dgm:cxn modelId="{8C26BF84-B9D4-4736-B956-3B64E5067E84}" type="presParOf" srcId="{A8A6CD5A-A90C-4A72-8F74-5C491EFCF00E}" destId="{A3DC79D4-DC80-4142-874E-56EF43CC8707}" srcOrd="1" destOrd="0" presId="urn:microsoft.com/office/officeart/2005/8/layout/venn2"/>
    <dgm:cxn modelId="{D974AB8F-5B25-49D5-B9EE-4B54B81940B8}" type="presParOf" srcId="{2F384117-A2DE-43C9-8E9B-4AA548D969F9}" destId="{55452362-044A-4AD2-8A51-F0E780AAB0C6}" srcOrd="3" destOrd="0" presId="urn:microsoft.com/office/officeart/2005/8/layout/venn2"/>
    <dgm:cxn modelId="{BC1C2458-6B49-4382-BB9E-F8DF6E038163}" type="presParOf" srcId="{55452362-044A-4AD2-8A51-F0E780AAB0C6}" destId="{04E8E93F-AA2C-4F38-A27E-6216DBCF99D5}" srcOrd="0" destOrd="0" presId="urn:microsoft.com/office/officeart/2005/8/layout/venn2"/>
    <dgm:cxn modelId="{471FBB5E-9A06-49B2-A104-CE888E285778}" type="presParOf" srcId="{55452362-044A-4AD2-8A51-F0E780AAB0C6}" destId="{7986E4A4-4BD6-48BE-9FC4-A64AA7FAFDF9}" srcOrd="1" destOrd="0" presId="urn:microsoft.com/office/officeart/2005/8/layout/venn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prstGeom prst="ellipse">
          <a:avLst/>
        </a:prstGeom>
        <a:solidFill>
          <a:srgbClr val="FF9900"/>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a:buNone/>
          </a:pPr>
          <a:endParaRPr lang="en-US" sz="1000" b="1">
            <a:solidFill>
              <a:srgbClr val="003366"/>
            </a:solidFill>
            <a:latin typeface="Arial"/>
            <a:ea typeface="+mn-ea"/>
            <a:cs typeface="+mn-cs"/>
          </a:endParaRP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ED6B7D99-8787-490F-BE60-EC11561CE58E}">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solidFill>
          <a:schemeClr val="accent4">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a:buNone/>
          </a:pPr>
          <a:r>
            <a:rPr lang="en-US" sz="1000" b="1">
              <a:solidFill>
                <a:srgbClr val="003366"/>
              </a:solidFill>
              <a:latin typeface="Arial"/>
              <a:ea typeface="+mn-ea"/>
              <a:cs typeface="+mn-cs"/>
            </a:rPr>
            <a:t>Result</a:t>
          </a:r>
        </a:p>
      </dgm:t>
    </dgm:pt>
    <dgm:pt modelId="{4BD9750F-80A4-47A3-B7ED-708317874180}" type="parTrans" cxnId="{0B5877DA-5605-4DED-81F5-79A8548F164F}">
      <dgm:prSet/>
      <dgm:spPr/>
      <dgm:t>
        <a:bodyPr/>
        <a:lstStyle/>
        <a:p>
          <a:endParaRPr lang="en-US"/>
        </a:p>
      </dgm:t>
    </dgm:pt>
    <dgm:pt modelId="{6059694C-A32B-417A-BC5B-D417FAFCBAA7}" type="sibTrans" cxnId="{0B5877DA-5605-4DED-81F5-79A8548F164F}">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2" custScaleX="75153" custScaleY="75440" custLinFactNeighborX="25799" custLinFactNeighborY="-4307"/>
      <dgm:spPr/>
    </dgm:pt>
    <dgm:pt modelId="{58F05B3F-DDF2-46F7-A7D4-B84395CFEF22}" type="pres">
      <dgm:prSet presAssocID="{EA1CAD46-9BC8-4167-B56F-5C033B04DBBD}" presName="c1text" presStyleLbl="node1" presStyleIdx="0" presStyleCnt="2">
        <dgm:presLayoutVars>
          <dgm:bulletEnabled val="1"/>
        </dgm:presLayoutVars>
      </dgm:prSet>
      <dgm:spPr/>
    </dgm:pt>
    <dgm:pt modelId="{FD15B06E-7C68-40D8-A986-75F68F886C60}" type="pres">
      <dgm:prSet presAssocID="{EA1CAD46-9BC8-4167-B56F-5C033B04DBBD}" presName="comp2" presStyleCnt="0"/>
      <dgm:spPr/>
    </dgm:pt>
    <dgm:pt modelId="{6047DB19-18B5-417C-85FF-CA6A9ECF84E0}" type="pres">
      <dgm:prSet presAssocID="{EA1CAD46-9BC8-4167-B56F-5C033B04DBBD}" presName="circle2" presStyleLbl="node1" presStyleIdx="1" presStyleCnt="2" custScaleX="75918" custScaleY="67660" custLinFactNeighborX="35848" custLinFactNeighborY="-5190"/>
      <dgm:spPr>
        <a:prstGeom prst="ellipse">
          <a:avLst/>
        </a:prstGeom>
      </dgm:spPr>
    </dgm:pt>
    <dgm:pt modelId="{B2114926-921B-4D1D-80D6-ED615FE00359}" type="pres">
      <dgm:prSet presAssocID="{EA1CAD46-9BC8-4167-B56F-5C033B04DBBD}" presName="c2text" presStyleLbl="node1" presStyleIdx="1" presStyleCnt="2">
        <dgm:presLayoutVars>
          <dgm:bulletEnabled val="1"/>
        </dgm:presLayoutVars>
      </dgm:prSet>
      <dgm:spPr/>
    </dgm:pt>
  </dgm:ptLst>
  <dgm:cxnLst>
    <dgm:cxn modelId="{851E0B2A-DF70-429B-BFBE-9A1FB42707E8}" type="presOf" srcId="{64B8A69B-CB91-41F1-8E82-5C1F870E7B9E}" destId="{58F05B3F-DDF2-46F7-A7D4-B84395CFEF22}" srcOrd="1" destOrd="0" presId="urn:microsoft.com/office/officeart/2005/8/layout/venn2"/>
    <dgm:cxn modelId="{D4D8425F-3AA8-418F-B811-A004200C7B24}" type="presOf" srcId="{ED6B7D99-8787-490F-BE60-EC11561CE58E}" destId="{B2114926-921B-4D1D-80D6-ED615FE00359}" srcOrd="1" destOrd="0" presId="urn:microsoft.com/office/officeart/2005/8/layout/venn2"/>
    <dgm:cxn modelId="{896E0378-D0AD-4E8F-8CED-BBBCC4287F64}" type="presOf" srcId="{ED6B7D99-8787-490F-BE60-EC11561CE58E}" destId="{6047DB19-18B5-417C-85FF-CA6A9ECF84E0}" srcOrd="0"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0B5877DA-5605-4DED-81F5-79A8548F164F}" srcId="{EA1CAD46-9BC8-4167-B56F-5C033B04DBBD}" destId="{ED6B7D99-8787-490F-BE60-EC11561CE58E}" srcOrd="1" destOrd="0" parTransId="{4BD9750F-80A4-47A3-B7ED-708317874180}" sibTransId="{6059694C-A32B-417A-BC5B-D417FAFCBAA7}"/>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23DFF9BB-B5C3-4945-BD4E-F60FA4B5D192}" type="presParOf" srcId="{2F384117-A2DE-43C9-8E9B-4AA548D969F9}" destId="{FD15B06E-7C68-40D8-A986-75F68F886C60}" srcOrd="1" destOrd="0" presId="urn:microsoft.com/office/officeart/2005/8/layout/venn2"/>
    <dgm:cxn modelId="{CF86B7DC-58E9-4DEE-93EC-88E359E5F456}" type="presParOf" srcId="{FD15B06E-7C68-40D8-A986-75F68F886C60}" destId="{6047DB19-18B5-417C-85FF-CA6A9ECF84E0}" srcOrd="0" destOrd="0" presId="urn:microsoft.com/office/officeart/2005/8/layout/venn2"/>
    <dgm:cxn modelId="{FCD26EEC-4557-4CB8-928C-3AF7937666A0}" type="presParOf" srcId="{FD15B06E-7C68-40D8-A986-75F68F886C60}" destId="{B2114926-921B-4D1D-80D6-ED615FE00359}" srcOrd="1" destOrd="0" presId="urn:microsoft.com/office/officeart/2005/8/layout/venn2"/>
  </dgm:cxnLst>
  <dgm:bg>
    <a:effectLst>
      <a:outerShdw blurRad="50800" dist="63500" dir="2700000" algn="tl" rotWithShape="0">
        <a:prstClr val="black">
          <a:alpha val="40000"/>
        </a:prstClr>
      </a:outerShdw>
    </a:effect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4F30AA8-01F5-4F2E-B322-92B433514CA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en-US"/>
        </a:p>
      </dgm:t>
    </dgm:pt>
    <dgm:pt modelId="{E852FB81-7370-49E1-BF29-94817682D3E3}">
      <dgm:prSet phldrT="[Text]" phldr="0"/>
      <dgm:spPr/>
      <dgm:t>
        <a:bodyPr/>
        <a:lstStyle/>
        <a:p>
          <a:r>
            <a:rPr lang="en-US"/>
            <a:t>Review Reports</a:t>
          </a:r>
        </a:p>
      </dgm:t>
    </dgm:pt>
    <dgm:pt modelId="{7C6435BB-11D6-4019-953B-CB2198EA3266}" type="parTrans" cxnId="{CA44FE78-5C72-4261-82A5-D8D399E1A005}">
      <dgm:prSet/>
      <dgm:spPr/>
      <dgm:t>
        <a:bodyPr/>
        <a:lstStyle/>
        <a:p>
          <a:endParaRPr lang="en-US"/>
        </a:p>
      </dgm:t>
    </dgm:pt>
    <dgm:pt modelId="{BAB6C921-124F-4C63-AFE3-740DA0E7CCA0}" type="sibTrans" cxnId="{CA44FE78-5C72-4261-82A5-D8D399E1A005}">
      <dgm:prSet/>
      <dgm:spPr/>
      <dgm:t>
        <a:bodyPr/>
        <a:lstStyle/>
        <a:p>
          <a:endParaRPr lang="en-US"/>
        </a:p>
      </dgm:t>
    </dgm:pt>
    <dgm:pt modelId="{3007E211-E289-4B08-929A-8DF6FCCA46E9}">
      <dgm:prSet phldrT="[Text]" phldr="0"/>
      <dgm:spPr/>
      <dgm:t>
        <a:bodyPr/>
        <a:lstStyle/>
        <a:p>
          <a:r>
            <a:rPr lang="en-US"/>
            <a:t>LEA Approval </a:t>
          </a:r>
        </a:p>
      </dgm:t>
    </dgm:pt>
    <dgm:pt modelId="{7BFFBE66-952B-427D-BA0F-ECC21D8422A1}" type="parTrans" cxnId="{ABAEEA6C-4F2E-4569-80C4-0F9566C48E51}">
      <dgm:prSet/>
      <dgm:spPr/>
      <dgm:t>
        <a:bodyPr/>
        <a:lstStyle/>
        <a:p>
          <a:endParaRPr lang="en-US"/>
        </a:p>
      </dgm:t>
    </dgm:pt>
    <dgm:pt modelId="{F6914123-12C5-49DB-88A2-83B44570573C}" type="sibTrans" cxnId="{ABAEEA6C-4F2E-4569-80C4-0F9566C48E51}">
      <dgm:prSet/>
      <dgm:spPr/>
      <dgm:t>
        <a:bodyPr/>
        <a:lstStyle/>
        <a:p>
          <a:endParaRPr lang="en-US"/>
        </a:p>
      </dgm:t>
    </dgm:pt>
    <dgm:pt modelId="{4F9F8997-C05D-493A-9194-495DE62DFB28}">
      <dgm:prSet phldrT="[Text]" phldr="0"/>
      <dgm:spPr/>
      <dgm:t>
        <a:bodyPr/>
        <a:lstStyle/>
        <a:p>
          <a:r>
            <a:rPr lang="en-US"/>
            <a:t>LEA Submission Process</a:t>
          </a:r>
        </a:p>
      </dgm:t>
    </dgm:pt>
    <dgm:pt modelId="{A1B58563-82F5-4114-8075-60DADEFDFF24}" type="parTrans" cxnId="{8131122B-44BE-4271-A0FA-E446C3A67BC5}">
      <dgm:prSet/>
      <dgm:spPr/>
      <dgm:t>
        <a:bodyPr/>
        <a:lstStyle/>
        <a:p>
          <a:endParaRPr lang="en-US"/>
        </a:p>
      </dgm:t>
    </dgm:pt>
    <dgm:pt modelId="{5560A336-2559-49CF-8BCC-7E73186DBE96}" type="sibTrans" cxnId="{8131122B-44BE-4271-A0FA-E446C3A67BC5}">
      <dgm:prSet/>
      <dgm:spPr/>
      <dgm:t>
        <a:bodyPr/>
        <a:lstStyle/>
        <a:p>
          <a:endParaRPr lang="en-US"/>
        </a:p>
      </dgm:t>
    </dgm:pt>
    <dgm:pt modelId="{34866B89-8667-4BED-9449-B703BA09BFDC}">
      <dgm:prSet/>
      <dgm:spPr/>
      <dgm:t>
        <a:bodyPr/>
        <a:lstStyle/>
        <a:p>
          <a:r>
            <a:rPr lang="en-US"/>
            <a:t>CERT Error Correction</a:t>
          </a:r>
        </a:p>
      </dgm:t>
    </dgm:pt>
    <dgm:pt modelId="{B22336DC-14CE-4B59-AFA4-38E87F151A6E}" type="parTrans" cxnId="{6E71E47B-0314-44C7-8D46-EF10A79F635C}">
      <dgm:prSet/>
      <dgm:spPr/>
      <dgm:t>
        <a:bodyPr/>
        <a:lstStyle/>
        <a:p>
          <a:endParaRPr lang="en-US"/>
        </a:p>
      </dgm:t>
    </dgm:pt>
    <dgm:pt modelId="{FBC505A7-97AB-4D13-B7C9-E18206D6777A}" type="sibTrans" cxnId="{6E71E47B-0314-44C7-8D46-EF10A79F635C}">
      <dgm:prSet/>
      <dgm:spPr/>
      <dgm:t>
        <a:bodyPr/>
        <a:lstStyle/>
        <a:p>
          <a:endParaRPr lang="en-US"/>
        </a:p>
      </dgm:t>
    </dgm:pt>
    <dgm:pt modelId="{4612A135-CA64-4573-8F73-D4565601838D}">
      <dgm:prSet phldrT="[Text]" phldr="0"/>
      <dgm:spPr/>
      <dgm:t>
        <a:bodyPr/>
        <a:lstStyle/>
        <a:p>
          <a:r>
            <a:rPr lang="en-US"/>
            <a:t>SELPA Approval</a:t>
          </a:r>
        </a:p>
      </dgm:t>
    </dgm:pt>
    <dgm:pt modelId="{F622DD49-B0FC-48F8-BCF6-B10E36D694FE}" type="parTrans" cxnId="{38A93620-FC07-496B-AC44-EF35FF68ECA5}">
      <dgm:prSet/>
      <dgm:spPr/>
      <dgm:t>
        <a:bodyPr/>
        <a:lstStyle/>
        <a:p>
          <a:endParaRPr lang="en-US"/>
        </a:p>
      </dgm:t>
    </dgm:pt>
    <dgm:pt modelId="{0595738B-19D4-45C4-9D58-FFD2392ACD55}" type="sibTrans" cxnId="{38A93620-FC07-496B-AC44-EF35FF68ECA5}">
      <dgm:prSet/>
      <dgm:spPr/>
      <dgm:t>
        <a:bodyPr/>
        <a:lstStyle/>
        <a:p>
          <a:endParaRPr lang="en-US"/>
        </a:p>
      </dgm:t>
    </dgm:pt>
    <dgm:pt modelId="{C33D3E71-B558-4A99-B3B3-5F8E339B069E}" type="pres">
      <dgm:prSet presAssocID="{54F30AA8-01F5-4F2E-B322-92B433514CA9}" presName="compositeShape" presStyleCnt="0">
        <dgm:presLayoutVars>
          <dgm:chMax val="7"/>
          <dgm:dir/>
          <dgm:resizeHandles val="exact"/>
        </dgm:presLayoutVars>
      </dgm:prSet>
      <dgm:spPr/>
    </dgm:pt>
    <dgm:pt modelId="{A8676204-55DD-4362-902B-ECC0148C5C5D}" type="pres">
      <dgm:prSet presAssocID="{54F30AA8-01F5-4F2E-B322-92B433514CA9}" presName="wedge1" presStyleLbl="node1" presStyleIdx="0" presStyleCnt="5"/>
      <dgm:spPr/>
    </dgm:pt>
    <dgm:pt modelId="{90EC2FF6-C3C6-4426-887B-7FD1E8CD0FA9}" type="pres">
      <dgm:prSet presAssocID="{54F30AA8-01F5-4F2E-B322-92B433514CA9}" presName="dummy1a" presStyleCnt="0"/>
      <dgm:spPr/>
    </dgm:pt>
    <dgm:pt modelId="{0D385816-8CEF-4194-9452-D0046270C228}" type="pres">
      <dgm:prSet presAssocID="{54F30AA8-01F5-4F2E-B322-92B433514CA9}" presName="dummy1b" presStyleCnt="0"/>
      <dgm:spPr/>
    </dgm:pt>
    <dgm:pt modelId="{BF9D8DAD-F18D-43AD-8291-5E4610E27E4A}" type="pres">
      <dgm:prSet presAssocID="{54F30AA8-01F5-4F2E-B322-92B433514CA9}" presName="wedge1Tx" presStyleLbl="node1" presStyleIdx="0" presStyleCnt="5">
        <dgm:presLayoutVars>
          <dgm:chMax val="0"/>
          <dgm:chPref val="0"/>
          <dgm:bulletEnabled val="1"/>
        </dgm:presLayoutVars>
      </dgm:prSet>
      <dgm:spPr/>
    </dgm:pt>
    <dgm:pt modelId="{2045D5C5-D12D-4063-8A66-D6AD310C93C6}" type="pres">
      <dgm:prSet presAssocID="{54F30AA8-01F5-4F2E-B322-92B433514CA9}" presName="wedge2" presStyleLbl="node1" presStyleIdx="1" presStyleCnt="5"/>
      <dgm:spPr/>
    </dgm:pt>
    <dgm:pt modelId="{D4A1AC93-C054-44DF-B4F3-F6661A9BCAB1}" type="pres">
      <dgm:prSet presAssocID="{54F30AA8-01F5-4F2E-B322-92B433514CA9}" presName="dummy2a" presStyleCnt="0"/>
      <dgm:spPr/>
    </dgm:pt>
    <dgm:pt modelId="{7B7D6880-B8F5-400C-963D-A0D14925ADFE}" type="pres">
      <dgm:prSet presAssocID="{54F30AA8-01F5-4F2E-B322-92B433514CA9}" presName="dummy2b" presStyleCnt="0"/>
      <dgm:spPr/>
    </dgm:pt>
    <dgm:pt modelId="{B922FF4D-C5FA-470C-B40F-844E0E8D9494}" type="pres">
      <dgm:prSet presAssocID="{54F30AA8-01F5-4F2E-B322-92B433514CA9}" presName="wedge2Tx" presStyleLbl="node1" presStyleIdx="1" presStyleCnt="5">
        <dgm:presLayoutVars>
          <dgm:chMax val="0"/>
          <dgm:chPref val="0"/>
          <dgm:bulletEnabled val="1"/>
        </dgm:presLayoutVars>
      </dgm:prSet>
      <dgm:spPr/>
    </dgm:pt>
    <dgm:pt modelId="{14FF2F2B-5018-4041-8C50-533FF37B8F17}" type="pres">
      <dgm:prSet presAssocID="{54F30AA8-01F5-4F2E-B322-92B433514CA9}" presName="wedge3" presStyleLbl="node1" presStyleIdx="2" presStyleCnt="5"/>
      <dgm:spPr/>
    </dgm:pt>
    <dgm:pt modelId="{3C60FDBC-7EAC-449B-A36E-F5AC108C837A}" type="pres">
      <dgm:prSet presAssocID="{54F30AA8-01F5-4F2E-B322-92B433514CA9}" presName="dummy3a" presStyleCnt="0"/>
      <dgm:spPr/>
    </dgm:pt>
    <dgm:pt modelId="{A3A72A04-CA03-4EE1-BD9E-0E1DC2DD94D2}" type="pres">
      <dgm:prSet presAssocID="{54F30AA8-01F5-4F2E-B322-92B433514CA9}" presName="dummy3b" presStyleCnt="0"/>
      <dgm:spPr/>
    </dgm:pt>
    <dgm:pt modelId="{6324C158-897A-4809-9198-BB4BB5928C39}" type="pres">
      <dgm:prSet presAssocID="{54F30AA8-01F5-4F2E-B322-92B433514CA9}" presName="wedge3Tx" presStyleLbl="node1" presStyleIdx="2" presStyleCnt="5">
        <dgm:presLayoutVars>
          <dgm:chMax val="0"/>
          <dgm:chPref val="0"/>
          <dgm:bulletEnabled val="1"/>
        </dgm:presLayoutVars>
      </dgm:prSet>
      <dgm:spPr/>
    </dgm:pt>
    <dgm:pt modelId="{09982EA1-75A1-4663-864D-5779B64EDA59}" type="pres">
      <dgm:prSet presAssocID="{54F30AA8-01F5-4F2E-B322-92B433514CA9}" presName="wedge4" presStyleLbl="node1" presStyleIdx="3" presStyleCnt="5"/>
      <dgm:spPr/>
    </dgm:pt>
    <dgm:pt modelId="{B6AB35A2-B7FC-4F1A-B354-EED813AA97D4}" type="pres">
      <dgm:prSet presAssocID="{54F30AA8-01F5-4F2E-B322-92B433514CA9}" presName="dummy4a" presStyleCnt="0"/>
      <dgm:spPr/>
    </dgm:pt>
    <dgm:pt modelId="{8BCF972F-9EF4-4374-8475-2C3AE9CA91C7}" type="pres">
      <dgm:prSet presAssocID="{54F30AA8-01F5-4F2E-B322-92B433514CA9}" presName="dummy4b" presStyleCnt="0"/>
      <dgm:spPr/>
    </dgm:pt>
    <dgm:pt modelId="{89CC18E6-F57C-47A7-926E-166438E2AD50}" type="pres">
      <dgm:prSet presAssocID="{54F30AA8-01F5-4F2E-B322-92B433514CA9}" presName="wedge4Tx" presStyleLbl="node1" presStyleIdx="3" presStyleCnt="5">
        <dgm:presLayoutVars>
          <dgm:chMax val="0"/>
          <dgm:chPref val="0"/>
          <dgm:bulletEnabled val="1"/>
        </dgm:presLayoutVars>
      </dgm:prSet>
      <dgm:spPr/>
    </dgm:pt>
    <dgm:pt modelId="{32919EC5-8A3D-4F1C-9999-6CC3FCC4578C}" type="pres">
      <dgm:prSet presAssocID="{54F30AA8-01F5-4F2E-B322-92B433514CA9}" presName="wedge5" presStyleLbl="node1" presStyleIdx="4" presStyleCnt="5"/>
      <dgm:spPr/>
    </dgm:pt>
    <dgm:pt modelId="{E5D0CA59-36F3-4C2F-B7AE-4D0122007B1C}" type="pres">
      <dgm:prSet presAssocID="{54F30AA8-01F5-4F2E-B322-92B433514CA9}" presName="dummy5a" presStyleCnt="0"/>
      <dgm:spPr/>
    </dgm:pt>
    <dgm:pt modelId="{FA269624-E78C-4CAF-A48A-3EE14AA56BC4}" type="pres">
      <dgm:prSet presAssocID="{54F30AA8-01F5-4F2E-B322-92B433514CA9}" presName="dummy5b" presStyleCnt="0"/>
      <dgm:spPr/>
    </dgm:pt>
    <dgm:pt modelId="{1CB0D669-2962-4136-BEC5-84EF76D32764}" type="pres">
      <dgm:prSet presAssocID="{54F30AA8-01F5-4F2E-B322-92B433514CA9}" presName="wedge5Tx" presStyleLbl="node1" presStyleIdx="4" presStyleCnt="5">
        <dgm:presLayoutVars>
          <dgm:chMax val="0"/>
          <dgm:chPref val="0"/>
          <dgm:bulletEnabled val="1"/>
        </dgm:presLayoutVars>
      </dgm:prSet>
      <dgm:spPr/>
    </dgm:pt>
    <dgm:pt modelId="{1510B7AF-AD9D-4FFF-BB2C-41BB064C808A}" type="pres">
      <dgm:prSet presAssocID="{BAB6C921-124F-4C63-AFE3-740DA0E7CCA0}" presName="arrowWedge1" presStyleLbl="fgSibTrans2D1" presStyleIdx="0" presStyleCnt="5"/>
      <dgm:spPr/>
    </dgm:pt>
    <dgm:pt modelId="{987751DE-4F96-4947-A916-C027ED474C1C}" type="pres">
      <dgm:prSet presAssocID="{F6914123-12C5-49DB-88A2-83B44570573C}" presName="arrowWedge2" presStyleLbl="fgSibTrans2D1" presStyleIdx="1" presStyleCnt="5"/>
      <dgm:spPr/>
    </dgm:pt>
    <dgm:pt modelId="{CDC00664-CF68-46AB-BAB1-60E634B90872}" type="pres">
      <dgm:prSet presAssocID="{0595738B-19D4-45C4-9D58-FFD2392ACD55}" presName="arrowWedge3" presStyleLbl="fgSibTrans2D1" presStyleIdx="2" presStyleCnt="5"/>
      <dgm:spPr/>
    </dgm:pt>
    <dgm:pt modelId="{AB8B1451-2817-4996-856C-0EBF44C4CCF0}" type="pres">
      <dgm:prSet presAssocID="{5560A336-2559-49CF-8BCC-7E73186DBE96}" presName="arrowWedge4" presStyleLbl="fgSibTrans2D1" presStyleIdx="3" presStyleCnt="5"/>
      <dgm:spPr/>
    </dgm:pt>
    <dgm:pt modelId="{A54FB1D3-65CE-4155-9423-10E47D3C6883}" type="pres">
      <dgm:prSet presAssocID="{FBC505A7-97AB-4D13-B7C9-E18206D6777A}" presName="arrowWedge5" presStyleLbl="fgSibTrans2D1" presStyleIdx="4" presStyleCnt="5"/>
      <dgm:spPr/>
    </dgm:pt>
  </dgm:ptLst>
  <dgm:cxnLst>
    <dgm:cxn modelId="{38A93620-FC07-496B-AC44-EF35FF68ECA5}" srcId="{54F30AA8-01F5-4F2E-B322-92B433514CA9}" destId="{4612A135-CA64-4573-8F73-D4565601838D}" srcOrd="2" destOrd="0" parTransId="{F622DD49-B0FC-48F8-BCF6-B10E36D694FE}" sibTransId="{0595738B-19D4-45C4-9D58-FFD2392ACD55}"/>
    <dgm:cxn modelId="{8FDE9A26-554F-4B56-9939-F6FB7921A3BC}" type="presOf" srcId="{4F9F8997-C05D-493A-9194-495DE62DFB28}" destId="{89CC18E6-F57C-47A7-926E-166438E2AD50}" srcOrd="1" destOrd="0" presId="urn:microsoft.com/office/officeart/2005/8/layout/cycle8"/>
    <dgm:cxn modelId="{8131122B-44BE-4271-A0FA-E446C3A67BC5}" srcId="{54F30AA8-01F5-4F2E-B322-92B433514CA9}" destId="{4F9F8997-C05D-493A-9194-495DE62DFB28}" srcOrd="3" destOrd="0" parTransId="{A1B58563-82F5-4114-8075-60DADEFDFF24}" sibTransId="{5560A336-2559-49CF-8BCC-7E73186DBE96}"/>
    <dgm:cxn modelId="{46935D3B-DC40-44E1-8F2F-26C92D1A028F}" type="presOf" srcId="{E852FB81-7370-49E1-BF29-94817682D3E3}" destId="{BF9D8DAD-F18D-43AD-8291-5E4610E27E4A}" srcOrd="1" destOrd="0" presId="urn:microsoft.com/office/officeart/2005/8/layout/cycle8"/>
    <dgm:cxn modelId="{2C0AC364-D469-4992-95DE-8356927E2807}" type="presOf" srcId="{34866B89-8667-4BED-9449-B703BA09BFDC}" destId="{1CB0D669-2962-4136-BEC5-84EF76D32764}" srcOrd="1" destOrd="0" presId="urn:microsoft.com/office/officeart/2005/8/layout/cycle8"/>
    <dgm:cxn modelId="{6D92E56B-F89C-4DCE-98FC-FAEC130F8681}" type="presOf" srcId="{34866B89-8667-4BED-9449-B703BA09BFDC}" destId="{32919EC5-8A3D-4F1C-9999-6CC3FCC4578C}" srcOrd="0" destOrd="0" presId="urn:microsoft.com/office/officeart/2005/8/layout/cycle8"/>
    <dgm:cxn modelId="{ABAEEA6C-4F2E-4569-80C4-0F9566C48E51}" srcId="{54F30AA8-01F5-4F2E-B322-92B433514CA9}" destId="{3007E211-E289-4B08-929A-8DF6FCCA46E9}" srcOrd="1" destOrd="0" parTransId="{7BFFBE66-952B-427D-BA0F-ECC21D8422A1}" sibTransId="{F6914123-12C5-49DB-88A2-83B44570573C}"/>
    <dgm:cxn modelId="{CA44FE78-5C72-4261-82A5-D8D399E1A005}" srcId="{54F30AA8-01F5-4F2E-B322-92B433514CA9}" destId="{E852FB81-7370-49E1-BF29-94817682D3E3}" srcOrd="0" destOrd="0" parTransId="{7C6435BB-11D6-4019-953B-CB2198EA3266}" sibTransId="{BAB6C921-124F-4C63-AFE3-740DA0E7CCA0}"/>
    <dgm:cxn modelId="{610B177A-F1CB-4B89-A510-3C0F68B8F82A}" type="presOf" srcId="{4F9F8997-C05D-493A-9194-495DE62DFB28}" destId="{09982EA1-75A1-4663-864D-5779B64EDA59}" srcOrd="0" destOrd="0" presId="urn:microsoft.com/office/officeart/2005/8/layout/cycle8"/>
    <dgm:cxn modelId="{6E71E47B-0314-44C7-8D46-EF10A79F635C}" srcId="{54F30AA8-01F5-4F2E-B322-92B433514CA9}" destId="{34866B89-8667-4BED-9449-B703BA09BFDC}" srcOrd="4" destOrd="0" parTransId="{B22336DC-14CE-4B59-AFA4-38E87F151A6E}" sibTransId="{FBC505A7-97AB-4D13-B7C9-E18206D6777A}"/>
    <dgm:cxn modelId="{DB6CBB84-3BD9-44D3-9174-5C38F4F133E8}" type="presOf" srcId="{3007E211-E289-4B08-929A-8DF6FCCA46E9}" destId="{B922FF4D-C5FA-470C-B40F-844E0E8D9494}" srcOrd="1" destOrd="0" presId="urn:microsoft.com/office/officeart/2005/8/layout/cycle8"/>
    <dgm:cxn modelId="{8F27428F-F4F2-4C62-A673-913EAF2B5C44}" type="presOf" srcId="{4612A135-CA64-4573-8F73-D4565601838D}" destId="{14FF2F2B-5018-4041-8C50-533FF37B8F17}" srcOrd="0" destOrd="0" presId="urn:microsoft.com/office/officeart/2005/8/layout/cycle8"/>
    <dgm:cxn modelId="{14E6ECA4-E99D-4C23-8EAF-8B9C06F37BFC}" type="presOf" srcId="{3007E211-E289-4B08-929A-8DF6FCCA46E9}" destId="{2045D5C5-D12D-4063-8A66-D6AD310C93C6}" srcOrd="0" destOrd="0" presId="urn:microsoft.com/office/officeart/2005/8/layout/cycle8"/>
    <dgm:cxn modelId="{80281ACD-F3DE-40C4-AA5D-6C43F97904BA}" type="presOf" srcId="{54F30AA8-01F5-4F2E-B322-92B433514CA9}" destId="{C33D3E71-B558-4A99-B3B3-5F8E339B069E}" srcOrd="0" destOrd="0" presId="urn:microsoft.com/office/officeart/2005/8/layout/cycle8"/>
    <dgm:cxn modelId="{7965A0E5-1EB0-470E-8D58-8D40655E9158}" type="presOf" srcId="{E852FB81-7370-49E1-BF29-94817682D3E3}" destId="{A8676204-55DD-4362-902B-ECC0148C5C5D}" srcOrd="0" destOrd="0" presId="urn:microsoft.com/office/officeart/2005/8/layout/cycle8"/>
    <dgm:cxn modelId="{BA922EFE-E169-471A-BC26-761B51873728}" type="presOf" srcId="{4612A135-CA64-4573-8F73-D4565601838D}" destId="{6324C158-897A-4809-9198-BB4BB5928C39}" srcOrd="1" destOrd="0" presId="urn:microsoft.com/office/officeart/2005/8/layout/cycle8"/>
    <dgm:cxn modelId="{B9AD6347-AD34-4048-945E-3B9EB02D34D3}" type="presParOf" srcId="{C33D3E71-B558-4A99-B3B3-5F8E339B069E}" destId="{A8676204-55DD-4362-902B-ECC0148C5C5D}" srcOrd="0" destOrd="0" presId="urn:microsoft.com/office/officeart/2005/8/layout/cycle8"/>
    <dgm:cxn modelId="{AC002CE9-775A-4512-AF8C-936EA247715C}" type="presParOf" srcId="{C33D3E71-B558-4A99-B3B3-5F8E339B069E}" destId="{90EC2FF6-C3C6-4426-887B-7FD1E8CD0FA9}" srcOrd="1" destOrd="0" presId="urn:microsoft.com/office/officeart/2005/8/layout/cycle8"/>
    <dgm:cxn modelId="{B15C2932-6DDD-42C6-B56A-2C42D220C1B6}" type="presParOf" srcId="{C33D3E71-B558-4A99-B3B3-5F8E339B069E}" destId="{0D385816-8CEF-4194-9452-D0046270C228}" srcOrd="2" destOrd="0" presId="urn:microsoft.com/office/officeart/2005/8/layout/cycle8"/>
    <dgm:cxn modelId="{96BE64F5-C97D-47C6-8793-7DF7AC128E0D}" type="presParOf" srcId="{C33D3E71-B558-4A99-B3B3-5F8E339B069E}" destId="{BF9D8DAD-F18D-43AD-8291-5E4610E27E4A}" srcOrd="3" destOrd="0" presId="urn:microsoft.com/office/officeart/2005/8/layout/cycle8"/>
    <dgm:cxn modelId="{9B2E8F28-542A-4B30-BE2D-919B5F8D335A}" type="presParOf" srcId="{C33D3E71-B558-4A99-B3B3-5F8E339B069E}" destId="{2045D5C5-D12D-4063-8A66-D6AD310C93C6}" srcOrd="4" destOrd="0" presId="urn:microsoft.com/office/officeart/2005/8/layout/cycle8"/>
    <dgm:cxn modelId="{63458A58-A35D-40D8-9B63-8CD25AD7A2BC}" type="presParOf" srcId="{C33D3E71-B558-4A99-B3B3-5F8E339B069E}" destId="{D4A1AC93-C054-44DF-B4F3-F6661A9BCAB1}" srcOrd="5" destOrd="0" presId="urn:microsoft.com/office/officeart/2005/8/layout/cycle8"/>
    <dgm:cxn modelId="{40D833A2-E5D5-484C-B2E3-EF1D6E5AEE6B}" type="presParOf" srcId="{C33D3E71-B558-4A99-B3B3-5F8E339B069E}" destId="{7B7D6880-B8F5-400C-963D-A0D14925ADFE}" srcOrd="6" destOrd="0" presId="urn:microsoft.com/office/officeart/2005/8/layout/cycle8"/>
    <dgm:cxn modelId="{EC31EDF2-999D-4FAC-896D-EAB95E3F8D74}" type="presParOf" srcId="{C33D3E71-B558-4A99-B3B3-5F8E339B069E}" destId="{B922FF4D-C5FA-470C-B40F-844E0E8D9494}" srcOrd="7" destOrd="0" presId="urn:microsoft.com/office/officeart/2005/8/layout/cycle8"/>
    <dgm:cxn modelId="{96524EE0-AC33-4F3E-8259-82D3E03E3AB0}" type="presParOf" srcId="{C33D3E71-B558-4A99-B3B3-5F8E339B069E}" destId="{14FF2F2B-5018-4041-8C50-533FF37B8F17}" srcOrd="8" destOrd="0" presId="urn:microsoft.com/office/officeart/2005/8/layout/cycle8"/>
    <dgm:cxn modelId="{DBBCBBEB-D4C4-4FAA-B04C-8A90B552029F}" type="presParOf" srcId="{C33D3E71-B558-4A99-B3B3-5F8E339B069E}" destId="{3C60FDBC-7EAC-449B-A36E-F5AC108C837A}" srcOrd="9" destOrd="0" presId="urn:microsoft.com/office/officeart/2005/8/layout/cycle8"/>
    <dgm:cxn modelId="{D92788A4-FEDC-43A1-A060-D1C5B6DC8614}" type="presParOf" srcId="{C33D3E71-B558-4A99-B3B3-5F8E339B069E}" destId="{A3A72A04-CA03-4EE1-BD9E-0E1DC2DD94D2}" srcOrd="10" destOrd="0" presId="urn:microsoft.com/office/officeart/2005/8/layout/cycle8"/>
    <dgm:cxn modelId="{3D907BB2-99D3-4507-A971-2527B49AC780}" type="presParOf" srcId="{C33D3E71-B558-4A99-B3B3-5F8E339B069E}" destId="{6324C158-897A-4809-9198-BB4BB5928C39}" srcOrd="11" destOrd="0" presId="urn:microsoft.com/office/officeart/2005/8/layout/cycle8"/>
    <dgm:cxn modelId="{4D41AEC5-8377-43BD-B341-BCED71FA00CA}" type="presParOf" srcId="{C33D3E71-B558-4A99-B3B3-5F8E339B069E}" destId="{09982EA1-75A1-4663-864D-5779B64EDA59}" srcOrd="12" destOrd="0" presId="urn:microsoft.com/office/officeart/2005/8/layout/cycle8"/>
    <dgm:cxn modelId="{3C11CBFE-9BED-440C-83DD-F1F45FF5A942}" type="presParOf" srcId="{C33D3E71-B558-4A99-B3B3-5F8E339B069E}" destId="{B6AB35A2-B7FC-4F1A-B354-EED813AA97D4}" srcOrd="13" destOrd="0" presId="urn:microsoft.com/office/officeart/2005/8/layout/cycle8"/>
    <dgm:cxn modelId="{DB909C42-B93A-470C-AB17-D7D2B37DF74D}" type="presParOf" srcId="{C33D3E71-B558-4A99-B3B3-5F8E339B069E}" destId="{8BCF972F-9EF4-4374-8475-2C3AE9CA91C7}" srcOrd="14" destOrd="0" presId="urn:microsoft.com/office/officeart/2005/8/layout/cycle8"/>
    <dgm:cxn modelId="{61925B83-9C93-44FE-BB47-FBA76DBA7CD0}" type="presParOf" srcId="{C33D3E71-B558-4A99-B3B3-5F8E339B069E}" destId="{89CC18E6-F57C-47A7-926E-166438E2AD50}" srcOrd="15" destOrd="0" presId="urn:microsoft.com/office/officeart/2005/8/layout/cycle8"/>
    <dgm:cxn modelId="{A2200900-81D4-4C0E-885F-C219EA3523C6}" type="presParOf" srcId="{C33D3E71-B558-4A99-B3B3-5F8E339B069E}" destId="{32919EC5-8A3D-4F1C-9999-6CC3FCC4578C}" srcOrd="16" destOrd="0" presId="urn:microsoft.com/office/officeart/2005/8/layout/cycle8"/>
    <dgm:cxn modelId="{726E1FE3-6740-44FF-BC35-88709B13E8A1}" type="presParOf" srcId="{C33D3E71-B558-4A99-B3B3-5F8E339B069E}" destId="{E5D0CA59-36F3-4C2F-B7AE-4D0122007B1C}" srcOrd="17" destOrd="0" presId="urn:microsoft.com/office/officeart/2005/8/layout/cycle8"/>
    <dgm:cxn modelId="{5975CA18-2D89-40CD-8F42-4789D2A88CFD}" type="presParOf" srcId="{C33D3E71-B558-4A99-B3B3-5F8E339B069E}" destId="{FA269624-E78C-4CAF-A48A-3EE14AA56BC4}" srcOrd="18" destOrd="0" presId="urn:microsoft.com/office/officeart/2005/8/layout/cycle8"/>
    <dgm:cxn modelId="{08480C45-55AD-4C05-86B5-F6C94A8A3A75}" type="presParOf" srcId="{C33D3E71-B558-4A99-B3B3-5F8E339B069E}" destId="{1CB0D669-2962-4136-BEC5-84EF76D32764}" srcOrd="19" destOrd="0" presId="urn:microsoft.com/office/officeart/2005/8/layout/cycle8"/>
    <dgm:cxn modelId="{77C66B33-4964-4A61-B9B3-E46F435E10B4}" type="presParOf" srcId="{C33D3E71-B558-4A99-B3B3-5F8E339B069E}" destId="{1510B7AF-AD9D-4FFF-BB2C-41BB064C808A}" srcOrd="20" destOrd="0" presId="urn:microsoft.com/office/officeart/2005/8/layout/cycle8"/>
    <dgm:cxn modelId="{DD13E68E-1532-4C17-A4A9-CAA66B8DB85A}" type="presParOf" srcId="{C33D3E71-B558-4A99-B3B3-5F8E339B069E}" destId="{987751DE-4F96-4947-A916-C027ED474C1C}" srcOrd="21" destOrd="0" presId="urn:microsoft.com/office/officeart/2005/8/layout/cycle8"/>
    <dgm:cxn modelId="{AFCEAF94-FFEC-4B8B-B83F-B2A44641B3F3}" type="presParOf" srcId="{C33D3E71-B558-4A99-B3B3-5F8E339B069E}" destId="{CDC00664-CF68-46AB-BAB1-60E634B90872}" srcOrd="22" destOrd="0" presId="urn:microsoft.com/office/officeart/2005/8/layout/cycle8"/>
    <dgm:cxn modelId="{1F3EAAF5-E01A-409A-B7C8-B16E492FF3B0}" type="presParOf" srcId="{C33D3E71-B558-4A99-B3B3-5F8E339B069E}" destId="{AB8B1451-2817-4996-856C-0EBF44C4CCF0}" srcOrd="23" destOrd="0" presId="urn:microsoft.com/office/officeart/2005/8/layout/cycle8"/>
    <dgm:cxn modelId="{07523E53-DEE5-4C83-AB34-788F759ECD56}" type="presParOf" srcId="{C33D3E71-B558-4A99-B3B3-5F8E339B069E}" destId="{A54FB1D3-65CE-4155-9423-10E47D3C688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ln>
          <a:noFill/>
        </a:ln>
        <a:effectLst>
          <a:outerShdw blurRad="63500" algn="ctr" rotWithShape="0">
            <a:prstClr val="black">
              <a:alpha val="40000"/>
            </a:prstClr>
          </a:outerShdw>
        </a:effectLst>
      </dgm:spPr>
      <dgm:t>
        <a:bodyPr/>
        <a:lstStyle/>
        <a:p>
          <a:pPr algn="l"/>
          <a:r>
            <a:rPr lang="en-US" sz="1000" b="1"/>
            <a:t>Report 7.15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Results- Persistently Dangerous Offense Expulsions</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DC1BD"/>
        </a:solidFill>
      </dgm:spPr>
      <dgm:t>
        <a:bodyPr/>
        <a:lstStyle/>
        <a:p>
          <a:pPr algn="ctr"/>
          <a:r>
            <a:rPr lang="en-US" sz="900" b="0"/>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solidFill>
          <a:srgbClr val="FF715B"/>
        </a:solidFill>
      </dgm:spPr>
      <dgm:t>
        <a:bodyPr/>
        <a:lstStyle/>
        <a:p>
          <a:pPr algn="ctr"/>
          <a:endParaRPr lang="en-US" sz="1000" b="0"/>
        </a:p>
      </dgm:t>
    </dgm:pt>
    <dgm:pt modelId="{618AB715-26CB-42F6-A400-AEBCED27021F}">
      <dgm:prSet phldrT="[Text]" custT="1"/>
      <dgm:spPr>
        <a:solidFill>
          <a:srgbClr val="FF715B"/>
        </a:solidFill>
      </dgm:spPr>
      <dgm:t>
        <a:bodyPr/>
        <a:lstStyle/>
        <a:p>
          <a:pPr algn="ctr"/>
          <a:r>
            <a:rPr lang="en-US" sz="900" b="0"/>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ln>
          <a:solidFill>
            <a:srgbClr val="37C0BB"/>
          </a:solidFill>
        </a:ln>
        <a:effectLst>
          <a:outerShdw blurRad="63500" algn="ctr" rotWithShape="0">
            <a:prstClr val="black">
              <a:alpha val="40000"/>
            </a:prstClr>
          </a:outerShdw>
        </a:effectLst>
      </dgm:spPr>
      <dgm:t>
        <a:bodyPr/>
        <a:lstStyle/>
        <a:p>
          <a:pPr algn="l"/>
          <a:r>
            <a:rPr lang="en-US" sz="1000" b="1"/>
            <a:t>Report 1.21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8.1 (EOY 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Cumulative Enrollment – Count</a:t>
          </a:r>
          <a:endParaRPr lang="en-US" sz="1000" dirty="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Student Profile - List </a:t>
          </a:r>
          <a:r>
            <a:rPr lang="en-US" sz="1000">
              <a:solidFill>
                <a:schemeClr val="tx1">
                  <a:lumMod val="85000"/>
                  <a:lumOff val="15000"/>
                </a:schemeClr>
              </a:solidFill>
              <a:latin typeface="Arial" charset="0"/>
              <a:cs typeface="Arial" charset="0"/>
              <a:hlinkClick xmlns:r="http://schemas.openxmlformats.org/officeDocument/2006/relationships" r:id="rId2">
                <a:extLst>
                  <a:ext uri="{A12FA001-AC4F-418D-AE19-62706E023703}">
                    <ahyp:hlinkClr xmlns:ahyp="http://schemas.microsoft.com/office/drawing/2018/hyperlinkcolor" val="tx"/>
                  </a:ext>
                </a:extLst>
              </a:hlinkClick>
            </a:rPr>
            <a:t> (EOY3)</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908AE1FF-1D7C-419B-8F30-FB581A9F71A2}">
      <dgm:prSet custT="1"/>
      <dgm:spPr>
        <a:ln>
          <a:solidFill>
            <a:srgbClr val="FF715B"/>
          </a:solidFill>
        </a:ln>
      </dgm:spPr>
      <dgm:t>
        <a:bodyPr/>
        <a:lstStyle/>
        <a:p>
          <a:pPr algn="l"/>
          <a:endParaRPr lang="en-US" sz="1000">
            <a:solidFill>
              <a:schemeClr val="tx1">
                <a:lumMod val="85000"/>
                <a:lumOff val="15000"/>
              </a:schemeClr>
            </a:solidFill>
          </a:endParaRPr>
        </a:p>
      </dgm:t>
    </dgm:pt>
    <dgm:pt modelId="{6AB6D8CA-FDE2-4412-ABAF-E996957710EE}" type="parTrans" cxnId="{21579B45-849C-4E74-A84F-5B5395811AF7}">
      <dgm:prSet/>
      <dgm:spPr/>
      <dgm:t>
        <a:bodyPr/>
        <a:lstStyle/>
        <a:p>
          <a:pPr algn="l"/>
          <a:endParaRPr lang="en-US" sz="1000"/>
        </a:p>
      </dgm:t>
    </dgm:pt>
    <dgm:pt modelId="{C4C564B5-4ACD-4BCD-8E57-A084A1A944B7}" type="sibTrans" cxnId="{21579B45-849C-4E74-A84F-5B5395811AF7}">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21579B45-849C-4E74-A84F-5B5395811AF7}" srcId="{618AB715-26CB-42F6-A400-AEBCED27021F}" destId="{908AE1FF-1D7C-419B-8F30-FB581A9F71A2}" srcOrd="1" destOrd="0" parTransId="{6AB6D8CA-FDE2-4412-ABAF-E996957710EE}" sibTransId="{C4C564B5-4ACD-4BCD-8E57-A084A1A944B7}"/>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14439DFE-BBA6-4277-AB5F-C421D76B75DA}" type="presOf" srcId="{908AE1FF-1D7C-419B-8F30-FB581A9F71A2}" destId="{323EE4A5-29FA-4334-B1FE-B9F85140FA51}" srcOrd="0" destOrd="1"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1.22</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1.23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Graduates and Completers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Graduates and Completers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2.16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2.17</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ELA Status – ELs Reclassified RFEP (EOY 3)</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ELA Status – ELs Reclassified RFEP Student List (EOY 3)</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5.4</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5.5</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Homeless Students Enrolled - Unduplicated Count by School </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Homeless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14.1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14.2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Student Absenteeism -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Student Absences  –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5EE4B-61F9-49F4-8A23-469657C2E79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2A28297-6A0E-48AE-A0D7-3B8F8F3256C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Snapshot </a:t>
          </a:r>
        </a:p>
        <a:p>
          <a:r>
            <a:rPr lang="en-US" sz="1800" dirty="0"/>
            <a:t>starts</a:t>
          </a:r>
        </a:p>
        <a:p>
          <a:r>
            <a:rPr lang="en-US" sz="1800" dirty="0"/>
            <a:t>May 6, 2025</a:t>
          </a:r>
        </a:p>
      </dgm:t>
    </dgm:pt>
    <dgm:pt modelId="{3E813BA6-76A0-4C37-B2AB-B105157CDD7B}" type="parTrans" cxnId="{AA558E61-3921-407F-9E1D-AE176DD0BB51}">
      <dgm:prSet/>
      <dgm:spPr/>
      <dgm:t>
        <a:bodyPr/>
        <a:lstStyle/>
        <a:p>
          <a:endParaRPr lang="en-US"/>
        </a:p>
      </dgm:t>
    </dgm:pt>
    <dgm:pt modelId="{5E8FA7AF-1240-4746-BDE2-70B170C3398A}" type="sibTrans" cxnId="{AA558E61-3921-407F-9E1D-AE176DD0BB51}">
      <dgm:prSet/>
      <dgm:spPr/>
      <dgm:t>
        <a:bodyPr/>
        <a:lstStyle/>
        <a:p>
          <a:endParaRPr lang="en-US"/>
        </a:p>
      </dgm:t>
    </dgm:pt>
    <dgm:pt modelId="{814294EC-4731-4BAB-810F-3D065CF1A44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Certification Deadline</a:t>
          </a:r>
        </a:p>
        <a:p>
          <a:r>
            <a:rPr lang="en-US" sz="1700" dirty="0"/>
            <a:t>July 25, 2025</a:t>
          </a:r>
        </a:p>
      </dgm:t>
    </dgm:pt>
    <dgm:pt modelId="{D1345975-C22C-4A21-B960-4B7087E3F3C1}" type="parTrans" cxnId="{950FE9B2-88E3-40E2-B614-920695AD1B46}">
      <dgm:prSet/>
      <dgm:spPr/>
      <dgm:t>
        <a:bodyPr/>
        <a:lstStyle/>
        <a:p>
          <a:endParaRPr lang="en-US"/>
        </a:p>
      </dgm:t>
    </dgm:pt>
    <dgm:pt modelId="{952EB42A-B2FE-49C4-AE13-4C14715ABE20}" type="sibTrans" cxnId="{950FE9B2-88E3-40E2-B614-920695AD1B46}">
      <dgm:prSet/>
      <dgm:spPr/>
      <dgm:t>
        <a:bodyPr/>
        <a:lstStyle/>
        <a:p>
          <a:endParaRPr lang="en-US"/>
        </a:p>
      </dgm:t>
    </dgm:pt>
    <dgm:pt modelId="{D42443A8-A9B1-4A3A-9BED-7BA0AEAF47CF}">
      <dgm:prSet phldrT="[Text]" custT="1">
        <dgm:style>
          <a:lnRef idx="0">
            <a:schemeClr val="dk1"/>
          </a:lnRef>
          <a:fillRef idx="3">
            <a:schemeClr val="dk1"/>
          </a:fillRef>
          <a:effectRef idx="3">
            <a:schemeClr val="dk1"/>
          </a:effectRef>
          <a:fontRef idx="minor">
            <a:schemeClr val="lt1"/>
          </a:fontRef>
        </dgm:style>
      </dgm:prSet>
      <dgm:spPr>
        <a:solidFill>
          <a:srgbClr val="FF715B"/>
        </a:solidFill>
      </dgm:spPr>
      <dgm:t>
        <a:bodyPr/>
        <a:lstStyle/>
        <a:p>
          <a:r>
            <a:rPr lang="en-US" sz="1800" dirty="0"/>
            <a:t> </a:t>
          </a:r>
          <a:r>
            <a:rPr lang="en-US" sz="1800" dirty="0">
              <a:solidFill>
                <a:srgbClr val="FFFFFF"/>
              </a:solidFill>
            </a:rPr>
            <a:t>Amendment Window Deadline August 8, 2025 </a:t>
          </a:r>
        </a:p>
      </dgm:t>
    </dgm:pt>
    <dgm:pt modelId="{ADFB7908-93BE-4C37-BF94-B7B08F1036D9}" type="sibTrans" cxnId="{22238F15-0E1E-46A4-BC7D-18A62CB149E5}">
      <dgm:prSet/>
      <dgm:spPr/>
      <dgm:t>
        <a:bodyPr/>
        <a:lstStyle/>
        <a:p>
          <a:endParaRPr lang="en-US"/>
        </a:p>
      </dgm:t>
    </dgm:pt>
    <dgm:pt modelId="{714DA32B-33C3-40E7-9473-AD5DA11EACB3}" type="parTrans" cxnId="{22238F15-0E1E-46A4-BC7D-18A62CB149E5}">
      <dgm:prSet/>
      <dgm:spPr/>
      <dgm:t>
        <a:bodyPr/>
        <a:lstStyle/>
        <a:p>
          <a:endParaRPr lang="en-US"/>
        </a:p>
      </dgm:t>
    </dgm:pt>
    <dgm:pt modelId="{5F2B5E88-41F3-4A33-8F86-51201F3CA857}">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Error Free &amp; Review Reports July 11, 2025</a:t>
          </a:r>
        </a:p>
      </dgm:t>
    </dgm:pt>
    <dgm:pt modelId="{42CCA88F-3EBA-4130-ACF3-F310896AF254}" type="parTrans" cxnId="{2B58FAF0-5BEA-4B92-AE8A-8EC4B2B2DD64}">
      <dgm:prSet/>
      <dgm:spPr/>
      <dgm:t>
        <a:bodyPr/>
        <a:lstStyle/>
        <a:p>
          <a:endParaRPr lang="en-US"/>
        </a:p>
      </dgm:t>
    </dgm:pt>
    <dgm:pt modelId="{EEE0864E-05F9-43C3-BD8E-0499961828D3}" type="sibTrans" cxnId="{2B58FAF0-5BEA-4B92-AE8A-8EC4B2B2DD64}">
      <dgm:prSet/>
      <dgm:spPr/>
      <dgm:t>
        <a:bodyPr/>
        <a:lstStyle/>
        <a:p>
          <a:endParaRPr lang="en-US"/>
        </a:p>
      </dgm:t>
    </dgm:pt>
    <dgm:pt modelId="{399D1A36-0CCF-4CC5-BB4B-A94536ADFC21}" type="pres">
      <dgm:prSet presAssocID="{8DF5EE4B-61F9-49F4-8A23-469657C2E794}" presName="CompostProcess" presStyleCnt="0">
        <dgm:presLayoutVars>
          <dgm:dir/>
          <dgm:resizeHandles val="exact"/>
        </dgm:presLayoutVars>
      </dgm:prSet>
      <dgm:spPr/>
    </dgm:pt>
    <dgm:pt modelId="{59749499-ADA5-4488-A8EA-639D0DF89978}" type="pres">
      <dgm:prSet presAssocID="{8DF5EE4B-61F9-49F4-8A23-469657C2E794}" presName="arrow" presStyleLbl="bgShp" presStyleIdx="0" presStyleCnt="1" custScaleX="117647" custLinFactNeighborX="-1381" custLinFactNeighborY="-18147"/>
      <dgm:spPr>
        <a:solidFill>
          <a:schemeClr val="bg1">
            <a:alpha val="50000"/>
          </a:schemeClr>
        </a:solidFill>
      </dgm:spPr>
    </dgm:pt>
    <dgm:pt modelId="{88EC00A5-0119-4251-AB4F-2E134295CFBF}" type="pres">
      <dgm:prSet presAssocID="{8DF5EE4B-61F9-49F4-8A23-469657C2E794}" presName="linearProcess" presStyleCnt="0"/>
      <dgm:spPr/>
    </dgm:pt>
    <dgm:pt modelId="{89A2E5F4-BCD4-4E31-A5B3-3353C0117F8D}" type="pres">
      <dgm:prSet presAssocID="{A2A28297-6A0E-48AE-A0D7-3B8F8F3256CD}" presName="textNode" presStyleLbl="node1" presStyleIdx="0" presStyleCnt="4" custScaleX="86988" custLinFactX="-2401" custLinFactNeighborX="-100000" custLinFactNeighborY="893">
        <dgm:presLayoutVars>
          <dgm:bulletEnabled val="1"/>
        </dgm:presLayoutVars>
      </dgm:prSet>
      <dgm:spPr/>
    </dgm:pt>
    <dgm:pt modelId="{702C86C6-B784-4177-A6A5-BCF0971A3DA5}" type="pres">
      <dgm:prSet presAssocID="{5E8FA7AF-1240-4746-BDE2-70B170C3398A}" presName="sibTrans" presStyleCnt="0"/>
      <dgm:spPr/>
    </dgm:pt>
    <dgm:pt modelId="{8FA5EE87-B6F2-45C2-A454-199D108D489A}" type="pres">
      <dgm:prSet presAssocID="{5F2B5E88-41F3-4A33-8F86-51201F3CA857}" presName="textNode" presStyleLbl="node1" presStyleIdx="1" presStyleCnt="4" custLinFactNeighborX="-57562" custLinFactNeighborY="2546">
        <dgm:presLayoutVars>
          <dgm:bulletEnabled val="1"/>
        </dgm:presLayoutVars>
      </dgm:prSet>
      <dgm:spPr/>
    </dgm:pt>
    <dgm:pt modelId="{6CAB2D70-64E3-4F44-8A8A-5B7C87B9D7AC}" type="pres">
      <dgm:prSet presAssocID="{EEE0864E-05F9-43C3-BD8E-0499961828D3}" presName="sibTrans" presStyleCnt="0"/>
      <dgm:spPr/>
    </dgm:pt>
    <dgm:pt modelId="{E6501237-9603-43D2-8C01-5D20CFC9EEF0}" type="pres">
      <dgm:prSet presAssocID="{814294EC-4731-4BAB-810F-3D065CF1A44D}" presName="textNode" presStyleLbl="node1" presStyleIdx="2" presStyleCnt="4" custScaleX="85134" custLinFactNeighborX="-90183" custLinFactNeighborY="2546">
        <dgm:presLayoutVars>
          <dgm:bulletEnabled val="1"/>
        </dgm:presLayoutVars>
      </dgm:prSet>
      <dgm:spPr/>
    </dgm:pt>
    <dgm:pt modelId="{4CC1D1F6-D006-4E6D-A901-83AF823B498A}" type="pres">
      <dgm:prSet presAssocID="{952EB42A-B2FE-49C4-AE13-4C14715ABE20}" presName="sibTrans" presStyleCnt="0"/>
      <dgm:spPr/>
    </dgm:pt>
    <dgm:pt modelId="{BF698A55-7A8D-48EB-9C81-96AC0675F1BD}" type="pres">
      <dgm:prSet presAssocID="{D42443A8-A9B1-4A3A-9BED-7BA0AEAF47CF}" presName="textNode" presStyleLbl="node1" presStyleIdx="3" presStyleCnt="4" custScaleX="109065" custScaleY="98214" custLinFactX="-7033" custLinFactNeighborX="-100000" custLinFactNeighborY="795">
        <dgm:presLayoutVars>
          <dgm:bulletEnabled val="1"/>
        </dgm:presLayoutVars>
      </dgm:prSet>
      <dgm:spPr/>
    </dgm:pt>
  </dgm:ptLst>
  <dgm:cxnLst>
    <dgm:cxn modelId="{22238F15-0E1E-46A4-BC7D-18A62CB149E5}" srcId="{8DF5EE4B-61F9-49F4-8A23-469657C2E794}" destId="{D42443A8-A9B1-4A3A-9BED-7BA0AEAF47CF}" srcOrd="3" destOrd="0" parTransId="{714DA32B-33C3-40E7-9473-AD5DA11EACB3}" sibTransId="{ADFB7908-93BE-4C37-BF94-B7B08F1036D9}"/>
    <dgm:cxn modelId="{AC70F438-8103-49D2-961E-300E83D7EACE}" type="presOf" srcId="{A2A28297-6A0E-48AE-A0D7-3B8F8F3256CD}" destId="{89A2E5F4-BCD4-4E31-A5B3-3353C0117F8D}" srcOrd="0" destOrd="0" presId="urn:microsoft.com/office/officeart/2005/8/layout/hProcess9"/>
    <dgm:cxn modelId="{AA558E61-3921-407F-9E1D-AE176DD0BB51}" srcId="{8DF5EE4B-61F9-49F4-8A23-469657C2E794}" destId="{A2A28297-6A0E-48AE-A0D7-3B8F8F3256CD}" srcOrd="0" destOrd="0" parTransId="{3E813BA6-76A0-4C37-B2AB-B105157CDD7B}" sibTransId="{5E8FA7AF-1240-4746-BDE2-70B170C3398A}"/>
    <dgm:cxn modelId="{34DB2CA4-D6F2-43DA-8EB2-6E3F5B246999}" type="presOf" srcId="{D42443A8-A9B1-4A3A-9BED-7BA0AEAF47CF}" destId="{BF698A55-7A8D-48EB-9C81-96AC0675F1BD}" srcOrd="0" destOrd="0" presId="urn:microsoft.com/office/officeart/2005/8/layout/hProcess9"/>
    <dgm:cxn modelId="{C14AF2B0-CECE-422B-8B86-F71F5AD259E7}" type="presOf" srcId="{814294EC-4731-4BAB-810F-3D065CF1A44D}" destId="{E6501237-9603-43D2-8C01-5D20CFC9EEF0}" srcOrd="0" destOrd="0" presId="urn:microsoft.com/office/officeart/2005/8/layout/hProcess9"/>
    <dgm:cxn modelId="{950FE9B2-88E3-40E2-B614-920695AD1B46}" srcId="{8DF5EE4B-61F9-49F4-8A23-469657C2E794}" destId="{814294EC-4731-4BAB-810F-3D065CF1A44D}" srcOrd="2" destOrd="0" parTransId="{D1345975-C22C-4A21-B960-4B7087E3F3C1}" sibTransId="{952EB42A-B2FE-49C4-AE13-4C14715ABE20}"/>
    <dgm:cxn modelId="{8ADE7BD0-F3D0-481F-ACB3-93A8DB3D7CA9}" type="presOf" srcId="{5F2B5E88-41F3-4A33-8F86-51201F3CA857}" destId="{8FA5EE87-B6F2-45C2-A454-199D108D489A}" srcOrd="0" destOrd="0" presId="urn:microsoft.com/office/officeart/2005/8/layout/hProcess9"/>
    <dgm:cxn modelId="{2B58FAF0-5BEA-4B92-AE8A-8EC4B2B2DD64}" srcId="{8DF5EE4B-61F9-49F4-8A23-469657C2E794}" destId="{5F2B5E88-41F3-4A33-8F86-51201F3CA857}" srcOrd="1" destOrd="0" parTransId="{42CCA88F-3EBA-4130-ACF3-F310896AF254}" sibTransId="{EEE0864E-05F9-43C3-BD8E-0499961828D3}"/>
    <dgm:cxn modelId="{C6601CFB-E516-4BFE-8904-CB7EB7693440}" type="presOf" srcId="{8DF5EE4B-61F9-49F4-8A23-469657C2E794}" destId="{399D1A36-0CCF-4CC5-BB4B-A94536ADFC21}" srcOrd="0" destOrd="0" presId="urn:microsoft.com/office/officeart/2005/8/layout/hProcess9"/>
    <dgm:cxn modelId="{ADBA3BC0-7621-44C3-95F2-A00451FCC4C7}" type="presParOf" srcId="{399D1A36-0CCF-4CC5-BB4B-A94536ADFC21}" destId="{59749499-ADA5-4488-A8EA-639D0DF89978}" srcOrd="0" destOrd="0" presId="urn:microsoft.com/office/officeart/2005/8/layout/hProcess9"/>
    <dgm:cxn modelId="{EFB37ADD-1A3A-43B5-9DCB-BFA921208D7C}" type="presParOf" srcId="{399D1A36-0CCF-4CC5-BB4B-A94536ADFC21}" destId="{88EC00A5-0119-4251-AB4F-2E134295CFBF}" srcOrd="1" destOrd="0" presId="urn:microsoft.com/office/officeart/2005/8/layout/hProcess9"/>
    <dgm:cxn modelId="{C3C74053-5D8D-49E8-9ED9-764D0E13CF1D}" type="presParOf" srcId="{88EC00A5-0119-4251-AB4F-2E134295CFBF}" destId="{89A2E5F4-BCD4-4E31-A5B3-3353C0117F8D}" srcOrd="0" destOrd="0" presId="urn:microsoft.com/office/officeart/2005/8/layout/hProcess9"/>
    <dgm:cxn modelId="{41BC1DA5-FC93-4D5B-9455-83784E15F4AB}" type="presParOf" srcId="{88EC00A5-0119-4251-AB4F-2E134295CFBF}" destId="{702C86C6-B784-4177-A6A5-BCF0971A3DA5}" srcOrd="1" destOrd="0" presId="urn:microsoft.com/office/officeart/2005/8/layout/hProcess9"/>
    <dgm:cxn modelId="{D61404C9-E0F4-4C81-95FE-E340F48A8E33}" type="presParOf" srcId="{88EC00A5-0119-4251-AB4F-2E134295CFBF}" destId="{8FA5EE87-B6F2-45C2-A454-199D108D489A}" srcOrd="2" destOrd="0" presId="urn:microsoft.com/office/officeart/2005/8/layout/hProcess9"/>
    <dgm:cxn modelId="{0D808E57-E374-492A-A1CC-698500FD764D}" type="presParOf" srcId="{88EC00A5-0119-4251-AB4F-2E134295CFBF}" destId="{6CAB2D70-64E3-4F44-8A8A-5B7C87B9D7AC}" srcOrd="3" destOrd="0" presId="urn:microsoft.com/office/officeart/2005/8/layout/hProcess9"/>
    <dgm:cxn modelId="{7439F253-B3E7-4375-AF8D-86AF36BC1197}" type="presParOf" srcId="{88EC00A5-0119-4251-AB4F-2E134295CFBF}" destId="{E6501237-9603-43D2-8C01-5D20CFC9EEF0}" srcOrd="4" destOrd="0" presId="urn:microsoft.com/office/officeart/2005/8/layout/hProcess9"/>
    <dgm:cxn modelId="{42B951D1-09E7-4CBC-8860-532BA7AA0A7D}" type="presParOf" srcId="{88EC00A5-0119-4251-AB4F-2E134295CFBF}" destId="{4CC1D1F6-D006-4E6D-A901-83AF823B498A}" srcOrd="5" destOrd="0" presId="urn:microsoft.com/office/officeart/2005/8/layout/hProcess9"/>
    <dgm:cxn modelId="{0A6387EC-B2FB-4FBD-9A15-80A191AA8B15}" type="presParOf" srcId="{88EC00A5-0119-4251-AB4F-2E134295CFBF}" destId="{BF698A55-7A8D-48EB-9C81-96AC0675F1BD}"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7.10</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Results -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Y="100000" custLinFactNeighborX="33531" custLinFactNeighborY="12190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ln>
          <a:noFill/>
        </a:ln>
        <a:effectLst>
          <a:outerShdw blurRad="63500" algn="ctr" rotWithShape="0">
            <a:prstClr val="black">
              <a:alpha val="40000"/>
            </a:prstClr>
          </a:outerShdw>
        </a:effectLst>
      </dgm:spPr>
      <dgm:t>
        <a:bodyPr/>
        <a:lstStyle/>
        <a:p>
          <a:pPr algn="l"/>
          <a:r>
            <a:rPr lang="en-US" sz="1000" b="1"/>
            <a:t>Report 7.11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DC1BD"/>
          </a:solidFill>
        </a:ln>
      </dgm:spPr>
      <dgm:t>
        <a:bodyPr/>
        <a:lstStyle/>
        <a:p>
          <a:pPr algn="l">
            <a:buFont typeface="Arial" panose="020B0604020202020204" pitchFamily="34" charset="0"/>
            <a:buChar char="•"/>
          </a:pPr>
          <a:r>
            <a:rPr lang="en-US" sz="1000" b="0" i="0">
              <a:solidFill>
                <a:schemeClr val="tx1">
                  <a:lumMod val="85000"/>
                  <a:lumOff val="15000"/>
                </a:schemeClr>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Incident Result – Count</a:t>
          </a:r>
          <a:endParaRPr lang="en-US" sz="1000">
            <a:solidFill>
              <a:schemeClr val="tx1">
                <a:lumMod val="85000"/>
                <a:lumOff val="15000"/>
              </a:schemeClr>
            </a:solidFill>
            <a:latin typeface="+mn-lt"/>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dgm:pt>
    <dgm:pt modelId="{9A61074C-906C-4281-BF99-686A1EFB894F}" type="pres">
      <dgm:prSet presAssocID="{B9516B90-F720-467C-9D0A-343B150499FC}" presName="desTx" presStyleLbl="fgAcc1" presStyleIdx="0" presStyleCnt="1" custLinFactNeighborX="2778" custLinFactNeighborY="-3936">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Student Offense - Count by Offense</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Offense–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7.18</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Removals for Students with Disabilities – Count </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Removals for Students with Disabilities –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Y="95324" custLinFactNeighborX="51229" custLinFactNeighborY="100000"/>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7.17</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Unilateral Removals for Students with Disabilities -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6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006353D-BA7A-41A1-A462-2AD05AD8B0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219BFA4-EF66-4997-80E8-CADB3C5626FE}">
      <dgm:prSet phldrT="[Text]" custT="1">
        <dgm:style>
          <a:lnRef idx="3">
            <a:schemeClr val="lt1"/>
          </a:lnRef>
          <a:fillRef idx="1">
            <a:schemeClr val="accent1"/>
          </a:fillRef>
          <a:effectRef idx="1">
            <a:schemeClr val="accent1"/>
          </a:effectRef>
          <a:fontRef idx="minor">
            <a:schemeClr val="lt1"/>
          </a:fontRef>
        </dgm:style>
      </dgm:prSet>
      <dgm:spPr>
        <a:solidFill>
          <a:srgbClr val="FFCC66"/>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solidFill>
            </a:rPr>
            <a:t>EOY 3 </a:t>
          </a:r>
        </a:p>
        <a:p>
          <a:r>
            <a:rPr lang="en-US" sz="1200" b="0" dirty="0">
              <a:solidFill>
                <a:schemeClr val="tx1"/>
              </a:solidFill>
            </a:rPr>
            <a:t>Report 14.1 Student Absenteeism counts </a:t>
          </a:r>
        </a:p>
      </dgm:t>
    </dgm:pt>
    <dgm:pt modelId="{C8DC56C1-C10E-4EB6-8DB5-F5701B15C425}" type="parTrans" cxnId="{678DCAB8-9284-4124-9280-92FC5C9361C6}">
      <dgm:prSet/>
      <dgm:spPr/>
      <dgm:t>
        <a:bodyPr/>
        <a:lstStyle/>
        <a:p>
          <a:endParaRPr lang="en-US" sz="1200"/>
        </a:p>
      </dgm:t>
    </dgm:pt>
    <dgm:pt modelId="{DAA83E3D-6F73-40D4-8084-1E38CE8A168A}" type="sibTrans" cxnId="{678DCAB8-9284-4124-9280-92FC5C9361C6}">
      <dgm:prSet custT="1"/>
      <dgm:spPr>
        <a:solidFill>
          <a:srgbClr val="FFCC66"/>
        </a:solidFill>
      </dgm:spPr>
      <dgm:t>
        <a:bodyPr/>
        <a:lstStyle/>
        <a:p>
          <a:endParaRPr lang="en-US" sz="1200"/>
        </a:p>
      </dgm:t>
    </dgm:pt>
    <dgm:pt modelId="{2C52CB3C-28BC-442F-8B01-BD69D0F478F7}">
      <dgm:prSet phldrT="[Text]" custT="1">
        <dgm:style>
          <a:lnRef idx="3">
            <a:schemeClr val="lt1"/>
          </a:lnRef>
          <a:fillRef idx="1">
            <a:schemeClr val="accent1"/>
          </a:fillRef>
          <a:effectRef idx="1">
            <a:schemeClr val="accent1"/>
          </a:effectRef>
          <a:fontRef idx="minor">
            <a:schemeClr val="lt1"/>
          </a:fontRef>
        </dgm:style>
      </dgm:prSet>
      <dgm:spPr>
        <a:solidFill>
          <a:srgbClr val="FF715B"/>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lumMod val="85000"/>
                  <a:lumOff val="15000"/>
                </a:schemeClr>
              </a:solidFill>
            </a:rPr>
            <a:t>CA Dashboard</a:t>
          </a:r>
        </a:p>
        <a:p>
          <a:r>
            <a:rPr lang="en-US" sz="1200" dirty="0">
              <a:solidFill>
                <a:schemeClr val="tx1">
                  <a:lumMod val="85000"/>
                  <a:lumOff val="15000"/>
                </a:schemeClr>
              </a:solidFill>
            </a:rPr>
            <a:t>Chronic Absenteeism rate compares with previous year</a:t>
          </a:r>
        </a:p>
      </dgm:t>
    </dgm:pt>
    <dgm:pt modelId="{4938CB94-8AFF-43E8-B6F4-B1636A7ECD30}" type="parTrans" cxnId="{0F7B0C7B-656F-4233-930A-E0868C1B8E97}">
      <dgm:prSet/>
      <dgm:spPr/>
      <dgm:t>
        <a:bodyPr/>
        <a:lstStyle/>
        <a:p>
          <a:endParaRPr lang="en-US" sz="1200"/>
        </a:p>
      </dgm:t>
    </dgm:pt>
    <dgm:pt modelId="{008BE7E3-0C75-47EC-A149-38C7C43786A9}" type="sibTrans" cxnId="{0F7B0C7B-656F-4233-930A-E0868C1B8E97}">
      <dgm:prSet/>
      <dgm:spPr/>
      <dgm:t>
        <a:bodyPr/>
        <a:lstStyle/>
        <a:p>
          <a:endParaRPr lang="en-US" sz="1200"/>
        </a:p>
      </dgm:t>
    </dgm:pt>
    <dgm:pt modelId="{5ED240D4-1193-4D62-929F-CF9B8E77F704}">
      <dgm:prSet custT="1"/>
      <dgm:spPr>
        <a:effectLst>
          <a:outerShdw blurRad="50800" dist="38100" dir="2700000" algn="tl" rotWithShape="0">
            <a:prstClr val="black">
              <a:alpha val="40000"/>
            </a:prstClr>
          </a:outerShdw>
        </a:effectLst>
      </dgm:spPr>
      <dgm:t>
        <a:bodyPr/>
        <a:lstStyle/>
        <a:p>
          <a:r>
            <a:rPr lang="en-US" sz="1200" b="1" dirty="0">
              <a:solidFill>
                <a:schemeClr val="tx1">
                  <a:lumMod val="85000"/>
                  <a:lumOff val="15000"/>
                </a:schemeClr>
              </a:solidFill>
            </a:rPr>
            <a:t>DataQuest</a:t>
          </a:r>
        </a:p>
        <a:p>
          <a:r>
            <a:rPr lang="en-US" sz="1200" dirty="0">
              <a:solidFill>
                <a:schemeClr val="tx1">
                  <a:lumMod val="85000"/>
                  <a:lumOff val="15000"/>
                </a:schemeClr>
              </a:solidFill>
            </a:rPr>
            <a:t>Reflects chronic absenteeism rate based certified EOY 3 reports</a:t>
          </a:r>
        </a:p>
      </dgm:t>
    </dgm:pt>
    <dgm:pt modelId="{2EDE9E15-06F0-48A5-B5E2-923FD5058C0A}" type="parTrans" cxnId="{94062C2A-0F3E-4322-9246-C38D4FCF5BEC}">
      <dgm:prSet/>
      <dgm:spPr/>
      <dgm:t>
        <a:bodyPr/>
        <a:lstStyle/>
        <a:p>
          <a:endParaRPr lang="en-US"/>
        </a:p>
      </dgm:t>
    </dgm:pt>
    <dgm:pt modelId="{D705B2ED-D9E1-402A-B8A2-C0EC1AF751EC}" type="sibTrans" cxnId="{94062C2A-0F3E-4322-9246-C38D4FCF5BEC}">
      <dgm:prSet/>
      <dgm:spPr>
        <a:solidFill>
          <a:srgbClr val="33CCCC"/>
        </a:solidFill>
      </dgm:spPr>
      <dgm:t>
        <a:bodyPr/>
        <a:lstStyle/>
        <a:p>
          <a:endParaRPr lang="en-US"/>
        </a:p>
      </dgm:t>
    </dgm:pt>
    <dgm:pt modelId="{E5EF144C-781F-4686-8136-C190757D6753}" type="pres">
      <dgm:prSet presAssocID="{0006353D-BA7A-41A1-A462-2AD05AD8B0BC}" presName="Name0" presStyleCnt="0">
        <dgm:presLayoutVars>
          <dgm:dir/>
          <dgm:resizeHandles val="exact"/>
        </dgm:presLayoutVars>
      </dgm:prSet>
      <dgm:spPr/>
    </dgm:pt>
    <dgm:pt modelId="{6E8451F3-6ACA-422B-B866-BEC68058452A}" type="pres">
      <dgm:prSet presAssocID="{6219BFA4-EF66-4997-80E8-CADB3C5626FE}" presName="node" presStyleLbl="node1" presStyleIdx="0" presStyleCnt="3">
        <dgm:presLayoutVars>
          <dgm:bulletEnabled val="1"/>
        </dgm:presLayoutVars>
      </dgm:prSet>
      <dgm:spPr/>
    </dgm:pt>
    <dgm:pt modelId="{D438722A-8310-4D03-A688-40F7E5FA0601}" type="pres">
      <dgm:prSet presAssocID="{DAA83E3D-6F73-40D4-8084-1E38CE8A168A}" presName="sibTrans" presStyleLbl="sibTrans2D1" presStyleIdx="0" presStyleCnt="2"/>
      <dgm:spPr/>
    </dgm:pt>
    <dgm:pt modelId="{99A94556-1C18-4B65-9541-2296E740951B}" type="pres">
      <dgm:prSet presAssocID="{DAA83E3D-6F73-40D4-8084-1E38CE8A168A}" presName="connectorText" presStyleLbl="sibTrans2D1" presStyleIdx="0" presStyleCnt="2"/>
      <dgm:spPr/>
    </dgm:pt>
    <dgm:pt modelId="{0F8D32AF-C5CF-4A4E-90E7-27DE0F44BCAD}" type="pres">
      <dgm:prSet presAssocID="{5ED240D4-1193-4D62-929F-CF9B8E77F704}" presName="node" presStyleLbl="node1" presStyleIdx="1" presStyleCnt="3">
        <dgm:presLayoutVars>
          <dgm:bulletEnabled val="1"/>
        </dgm:presLayoutVars>
      </dgm:prSet>
      <dgm:spPr/>
    </dgm:pt>
    <dgm:pt modelId="{14E64F4B-A4FC-4DE0-849A-283ABCEE6378}" type="pres">
      <dgm:prSet presAssocID="{D705B2ED-D9E1-402A-B8A2-C0EC1AF751EC}" presName="sibTrans" presStyleLbl="sibTrans2D1" presStyleIdx="1" presStyleCnt="2"/>
      <dgm:spPr/>
    </dgm:pt>
    <dgm:pt modelId="{CBAF08BD-A56A-4135-B86E-852BC5097BD0}" type="pres">
      <dgm:prSet presAssocID="{D705B2ED-D9E1-402A-B8A2-C0EC1AF751EC}" presName="connectorText" presStyleLbl="sibTrans2D1" presStyleIdx="1" presStyleCnt="2"/>
      <dgm:spPr/>
    </dgm:pt>
    <dgm:pt modelId="{BB348047-56D0-4EE1-AFF2-33B2D4BE6F51}" type="pres">
      <dgm:prSet presAssocID="{2C52CB3C-28BC-442F-8B01-BD69D0F478F7}" presName="node" presStyleLbl="node1" presStyleIdx="2" presStyleCnt="3">
        <dgm:presLayoutVars>
          <dgm:bulletEnabled val="1"/>
        </dgm:presLayoutVars>
      </dgm:prSet>
      <dgm:spPr/>
    </dgm:pt>
  </dgm:ptLst>
  <dgm:cxnLst>
    <dgm:cxn modelId="{8C2EC81A-5D84-40AC-BA2A-F2CF52048F44}" type="presOf" srcId="{DAA83E3D-6F73-40D4-8084-1E38CE8A168A}" destId="{D438722A-8310-4D03-A688-40F7E5FA0601}" srcOrd="0" destOrd="0" presId="urn:microsoft.com/office/officeart/2005/8/layout/process1"/>
    <dgm:cxn modelId="{C265D01D-5987-424E-A356-5465654818E8}" type="presOf" srcId="{D705B2ED-D9E1-402A-B8A2-C0EC1AF751EC}" destId="{CBAF08BD-A56A-4135-B86E-852BC5097BD0}" srcOrd="1" destOrd="0" presId="urn:microsoft.com/office/officeart/2005/8/layout/process1"/>
    <dgm:cxn modelId="{94062C2A-0F3E-4322-9246-C38D4FCF5BEC}" srcId="{0006353D-BA7A-41A1-A462-2AD05AD8B0BC}" destId="{5ED240D4-1193-4D62-929F-CF9B8E77F704}" srcOrd="1" destOrd="0" parTransId="{2EDE9E15-06F0-48A5-B5E2-923FD5058C0A}" sibTransId="{D705B2ED-D9E1-402A-B8A2-C0EC1AF751EC}"/>
    <dgm:cxn modelId="{DB8E272F-3166-4E98-A0D4-6A4B85FCBD3E}" type="presOf" srcId="{2C52CB3C-28BC-442F-8B01-BD69D0F478F7}" destId="{BB348047-56D0-4EE1-AFF2-33B2D4BE6F51}" srcOrd="0" destOrd="0" presId="urn:microsoft.com/office/officeart/2005/8/layout/process1"/>
    <dgm:cxn modelId="{67A7A23C-AF4A-452B-8780-730C68BEF84D}" type="presOf" srcId="{DAA83E3D-6F73-40D4-8084-1E38CE8A168A}" destId="{99A94556-1C18-4B65-9541-2296E740951B}" srcOrd="1" destOrd="0" presId="urn:microsoft.com/office/officeart/2005/8/layout/process1"/>
    <dgm:cxn modelId="{0F7B0C7B-656F-4233-930A-E0868C1B8E97}" srcId="{0006353D-BA7A-41A1-A462-2AD05AD8B0BC}" destId="{2C52CB3C-28BC-442F-8B01-BD69D0F478F7}" srcOrd="2" destOrd="0" parTransId="{4938CB94-8AFF-43E8-B6F4-B1636A7ECD30}" sibTransId="{008BE7E3-0C75-47EC-A149-38C7C43786A9}"/>
    <dgm:cxn modelId="{E5AB588C-2463-4EA9-8392-F18723452A0A}" type="presOf" srcId="{D705B2ED-D9E1-402A-B8A2-C0EC1AF751EC}" destId="{14E64F4B-A4FC-4DE0-849A-283ABCEE6378}" srcOrd="0" destOrd="0" presId="urn:microsoft.com/office/officeart/2005/8/layout/process1"/>
    <dgm:cxn modelId="{C5AE29B2-996F-4FA5-AF95-5E862F1F1CF3}" type="presOf" srcId="{5ED240D4-1193-4D62-929F-CF9B8E77F704}" destId="{0F8D32AF-C5CF-4A4E-90E7-27DE0F44BCAD}" srcOrd="0" destOrd="0" presId="urn:microsoft.com/office/officeart/2005/8/layout/process1"/>
    <dgm:cxn modelId="{678DCAB8-9284-4124-9280-92FC5C9361C6}" srcId="{0006353D-BA7A-41A1-A462-2AD05AD8B0BC}" destId="{6219BFA4-EF66-4997-80E8-CADB3C5626FE}" srcOrd="0" destOrd="0" parTransId="{C8DC56C1-C10E-4EB6-8DB5-F5701B15C425}" sibTransId="{DAA83E3D-6F73-40D4-8084-1E38CE8A168A}"/>
    <dgm:cxn modelId="{52454EC6-0369-4482-9C5C-D6DB9CF4243F}" type="presOf" srcId="{0006353D-BA7A-41A1-A462-2AD05AD8B0BC}" destId="{E5EF144C-781F-4686-8136-C190757D6753}" srcOrd="0" destOrd="0" presId="urn:microsoft.com/office/officeart/2005/8/layout/process1"/>
    <dgm:cxn modelId="{FF90FCE1-913B-4EE8-ADD4-EA3E9214CC5D}" type="presOf" srcId="{6219BFA4-EF66-4997-80E8-CADB3C5626FE}" destId="{6E8451F3-6ACA-422B-B866-BEC68058452A}" srcOrd="0" destOrd="0" presId="urn:microsoft.com/office/officeart/2005/8/layout/process1"/>
    <dgm:cxn modelId="{96804E5B-C649-46C1-A687-571236012CCD}" type="presParOf" srcId="{E5EF144C-781F-4686-8136-C190757D6753}" destId="{6E8451F3-6ACA-422B-B866-BEC68058452A}" srcOrd="0" destOrd="0" presId="urn:microsoft.com/office/officeart/2005/8/layout/process1"/>
    <dgm:cxn modelId="{F1A6B425-E8F0-4319-95FF-5A887486DAAB}" type="presParOf" srcId="{E5EF144C-781F-4686-8136-C190757D6753}" destId="{D438722A-8310-4D03-A688-40F7E5FA0601}" srcOrd="1" destOrd="0" presId="urn:microsoft.com/office/officeart/2005/8/layout/process1"/>
    <dgm:cxn modelId="{8EA03476-D77E-4E1D-B562-EEC5B84BE37F}" type="presParOf" srcId="{D438722A-8310-4D03-A688-40F7E5FA0601}" destId="{99A94556-1C18-4B65-9541-2296E740951B}" srcOrd="0" destOrd="0" presId="urn:microsoft.com/office/officeart/2005/8/layout/process1"/>
    <dgm:cxn modelId="{D6CBD8C4-B466-457E-99B4-6199F57B560D}" type="presParOf" srcId="{E5EF144C-781F-4686-8136-C190757D6753}" destId="{0F8D32AF-C5CF-4A4E-90E7-27DE0F44BCAD}" srcOrd="2" destOrd="0" presId="urn:microsoft.com/office/officeart/2005/8/layout/process1"/>
    <dgm:cxn modelId="{50F70CFC-032A-4CCE-B5A5-04DE1FFC48E0}" type="presParOf" srcId="{E5EF144C-781F-4686-8136-C190757D6753}" destId="{14E64F4B-A4FC-4DE0-849A-283ABCEE6378}" srcOrd="3" destOrd="0" presId="urn:microsoft.com/office/officeart/2005/8/layout/process1"/>
    <dgm:cxn modelId="{4114CC5D-31F8-4B4F-8BFC-5FDD81EC81A3}" type="presParOf" srcId="{14E64F4B-A4FC-4DE0-849A-283ABCEE6378}" destId="{CBAF08BD-A56A-4135-B86E-852BC5097BD0}" srcOrd="0" destOrd="0" presId="urn:microsoft.com/office/officeart/2005/8/layout/process1"/>
    <dgm:cxn modelId="{BBD03D17-B65F-4F47-BE2C-04A5D1BCBCDD}" type="presParOf" srcId="{E5EF144C-781F-4686-8136-C190757D6753}" destId="{BB348047-56D0-4EE1-AFF2-33B2D4BE6F51}"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06353D-BA7A-41A1-A462-2AD05AD8B0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219BFA4-EF66-4997-80E8-CADB3C5626FE}">
      <dgm:prSet phldrT="[Text]" custT="1">
        <dgm:style>
          <a:lnRef idx="3">
            <a:schemeClr val="lt1"/>
          </a:lnRef>
          <a:fillRef idx="1">
            <a:schemeClr val="accent1"/>
          </a:fillRef>
          <a:effectRef idx="1">
            <a:schemeClr val="accent1"/>
          </a:effectRef>
          <a:fontRef idx="minor">
            <a:schemeClr val="lt1"/>
          </a:fontRef>
        </dgm:style>
      </dgm:prSet>
      <dgm:spPr>
        <a:solidFill>
          <a:srgbClr val="FFCC66"/>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lumMod val="85000"/>
                  <a:lumOff val="15000"/>
                </a:schemeClr>
              </a:solidFill>
            </a:rPr>
            <a:t>EOY 3 </a:t>
          </a:r>
        </a:p>
        <a:p>
          <a:r>
            <a:rPr lang="en-US" sz="1200" b="0" dirty="0">
              <a:solidFill>
                <a:schemeClr val="tx1">
                  <a:lumMod val="85000"/>
                  <a:lumOff val="15000"/>
                </a:schemeClr>
              </a:solidFill>
            </a:rPr>
            <a:t>Report 7.12 Incident Results –Student List</a:t>
          </a:r>
        </a:p>
      </dgm:t>
    </dgm:pt>
    <dgm:pt modelId="{C8DC56C1-C10E-4EB6-8DB5-F5701B15C425}" type="parTrans" cxnId="{678DCAB8-9284-4124-9280-92FC5C9361C6}">
      <dgm:prSet/>
      <dgm:spPr/>
      <dgm:t>
        <a:bodyPr/>
        <a:lstStyle/>
        <a:p>
          <a:endParaRPr lang="en-US" sz="1200">
            <a:solidFill>
              <a:schemeClr val="tx1">
                <a:lumMod val="85000"/>
                <a:lumOff val="15000"/>
              </a:schemeClr>
            </a:solidFill>
          </a:endParaRPr>
        </a:p>
      </dgm:t>
    </dgm:pt>
    <dgm:pt modelId="{DAA83E3D-6F73-40D4-8084-1E38CE8A168A}" type="sibTrans" cxnId="{678DCAB8-9284-4124-9280-92FC5C9361C6}">
      <dgm:prSet custT="1"/>
      <dgm:spPr>
        <a:solidFill>
          <a:srgbClr val="FFCC66"/>
        </a:solidFill>
      </dgm:spPr>
      <dgm:t>
        <a:bodyPr/>
        <a:lstStyle/>
        <a:p>
          <a:endParaRPr lang="en-US" sz="1200">
            <a:solidFill>
              <a:schemeClr val="tx1">
                <a:lumMod val="85000"/>
                <a:lumOff val="15000"/>
              </a:schemeClr>
            </a:solidFill>
          </a:endParaRPr>
        </a:p>
      </dgm:t>
    </dgm:pt>
    <dgm:pt modelId="{2C52CB3C-28BC-442F-8B01-BD69D0F478F7}">
      <dgm:prSet phldrT="[Text]" custT="1">
        <dgm:style>
          <a:lnRef idx="3">
            <a:schemeClr val="lt1"/>
          </a:lnRef>
          <a:fillRef idx="1">
            <a:schemeClr val="accent1"/>
          </a:fillRef>
          <a:effectRef idx="1">
            <a:schemeClr val="accent1"/>
          </a:effectRef>
          <a:fontRef idx="minor">
            <a:schemeClr val="lt1"/>
          </a:fontRef>
        </dgm:style>
      </dgm:prSet>
      <dgm:spPr>
        <a:solidFill>
          <a:srgbClr val="5DAE5D"/>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lumMod val="85000"/>
                  <a:lumOff val="15000"/>
                </a:schemeClr>
              </a:solidFill>
            </a:rPr>
            <a:t>CA Dashboard</a:t>
          </a:r>
        </a:p>
        <a:p>
          <a:r>
            <a:rPr lang="en-US" sz="1200" dirty="0">
              <a:solidFill>
                <a:schemeClr val="tx1">
                  <a:lumMod val="85000"/>
                  <a:lumOff val="15000"/>
                </a:schemeClr>
              </a:solidFill>
            </a:rPr>
            <a:t>Include Out-of-School and In-school Suspensions in rate computation</a:t>
          </a:r>
        </a:p>
      </dgm:t>
    </dgm:pt>
    <dgm:pt modelId="{4938CB94-8AFF-43E8-B6F4-B1636A7ECD30}" type="parTrans" cxnId="{0F7B0C7B-656F-4233-930A-E0868C1B8E97}">
      <dgm:prSet/>
      <dgm:spPr/>
      <dgm:t>
        <a:bodyPr/>
        <a:lstStyle/>
        <a:p>
          <a:endParaRPr lang="en-US" sz="1200">
            <a:solidFill>
              <a:schemeClr val="tx1">
                <a:lumMod val="85000"/>
                <a:lumOff val="15000"/>
              </a:schemeClr>
            </a:solidFill>
          </a:endParaRPr>
        </a:p>
      </dgm:t>
    </dgm:pt>
    <dgm:pt modelId="{008BE7E3-0C75-47EC-A149-38C7C43786A9}" type="sibTrans" cxnId="{0F7B0C7B-656F-4233-930A-E0868C1B8E97}">
      <dgm:prSet/>
      <dgm:spPr/>
      <dgm:t>
        <a:bodyPr/>
        <a:lstStyle/>
        <a:p>
          <a:endParaRPr lang="en-US" sz="1200">
            <a:solidFill>
              <a:schemeClr val="tx1">
                <a:lumMod val="85000"/>
                <a:lumOff val="15000"/>
              </a:schemeClr>
            </a:solidFill>
          </a:endParaRPr>
        </a:p>
      </dgm:t>
    </dgm:pt>
    <dgm:pt modelId="{5ED240D4-1193-4D62-929F-CF9B8E77F704}">
      <dgm:prSet custT="1"/>
      <dgm:spPr>
        <a:effectLst>
          <a:outerShdw blurRad="50800" dist="38100" dir="2700000" algn="tl" rotWithShape="0">
            <a:prstClr val="black">
              <a:alpha val="40000"/>
            </a:prstClr>
          </a:outerShdw>
        </a:effectLst>
      </dgm:spPr>
      <dgm:t>
        <a:bodyPr/>
        <a:lstStyle/>
        <a:p>
          <a:r>
            <a:rPr lang="en-US" sz="1200" b="1" dirty="0">
              <a:solidFill>
                <a:schemeClr val="tx1">
                  <a:lumMod val="85000"/>
                  <a:lumOff val="15000"/>
                </a:schemeClr>
              </a:solidFill>
            </a:rPr>
            <a:t>DataQuest</a:t>
          </a:r>
        </a:p>
        <a:p>
          <a:r>
            <a:rPr lang="en-US" sz="1200" dirty="0">
              <a:solidFill>
                <a:schemeClr val="tx1">
                  <a:lumMod val="85000"/>
                  <a:lumOff val="15000"/>
                </a:schemeClr>
              </a:solidFill>
            </a:rPr>
            <a:t>Reflects suspension rate based certified EOY 3 reports</a:t>
          </a:r>
        </a:p>
      </dgm:t>
    </dgm:pt>
    <dgm:pt modelId="{2EDE9E15-06F0-48A5-B5E2-923FD5058C0A}" type="parTrans" cxnId="{94062C2A-0F3E-4322-9246-C38D4FCF5BEC}">
      <dgm:prSet/>
      <dgm:spPr/>
      <dgm:t>
        <a:bodyPr/>
        <a:lstStyle/>
        <a:p>
          <a:endParaRPr lang="en-US" sz="1200">
            <a:solidFill>
              <a:schemeClr val="tx1">
                <a:lumMod val="85000"/>
                <a:lumOff val="15000"/>
              </a:schemeClr>
            </a:solidFill>
          </a:endParaRPr>
        </a:p>
      </dgm:t>
    </dgm:pt>
    <dgm:pt modelId="{D705B2ED-D9E1-402A-B8A2-C0EC1AF751EC}" type="sibTrans" cxnId="{94062C2A-0F3E-4322-9246-C38D4FCF5BEC}">
      <dgm:prSet custT="1"/>
      <dgm:spPr>
        <a:solidFill>
          <a:srgbClr val="33CCCC"/>
        </a:solidFill>
      </dgm:spPr>
      <dgm:t>
        <a:bodyPr/>
        <a:lstStyle/>
        <a:p>
          <a:endParaRPr lang="en-US" sz="1200">
            <a:solidFill>
              <a:schemeClr val="tx1">
                <a:lumMod val="85000"/>
                <a:lumOff val="15000"/>
              </a:schemeClr>
            </a:solidFill>
          </a:endParaRPr>
        </a:p>
      </dgm:t>
    </dgm:pt>
    <dgm:pt modelId="{E5EF144C-781F-4686-8136-C190757D6753}" type="pres">
      <dgm:prSet presAssocID="{0006353D-BA7A-41A1-A462-2AD05AD8B0BC}" presName="Name0" presStyleCnt="0">
        <dgm:presLayoutVars>
          <dgm:dir/>
          <dgm:resizeHandles val="exact"/>
        </dgm:presLayoutVars>
      </dgm:prSet>
      <dgm:spPr/>
    </dgm:pt>
    <dgm:pt modelId="{6E8451F3-6ACA-422B-B866-BEC68058452A}" type="pres">
      <dgm:prSet presAssocID="{6219BFA4-EF66-4997-80E8-CADB3C5626FE}" presName="node" presStyleLbl="node1" presStyleIdx="0" presStyleCnt="3">
        <dgm:presLayoutVars>
          <dgm:bulletEnabled val="1"/>
        </dgm:presLayoutVars>
      </dgm:prSet>
      <dgm:spPr/>
    </dgm:pt>
    <dgm:pt modelId="{D438722A-8310-4D03-A688-40F7E5FA0601}" type="pres">
      <dgm:prSet presAssocID="{DAA83E3D-6F73-40D4-8084-1E38CE8A168A}" presName="sibTrans" presStyleLbl="sibTrans2D1" presStyleIdx="0" presStyleCnt="2"/>
      <dgm:spPr/>
    </dgm:pt>
    <dgm:pt modelId="{99A94556-1C18-4B65-9541-2296E740951B}" type="pres">
      <dgm:prSet presAssocID="{DAA83E3D-6F73-40D4-8084-1E38CE8A168A}" presName="connectorText" presStyleLbl="sibTrans2D1" presStyleIdx="0" presStyleCnt="2"/>
      <dgm:spPr/>
    </dgm:pt>
    <dgm:pt modelId="{0F8D32AF-C5CF-4A4E-90E7-27DE0F44BCAD}" type="pres">
      <dgm:prSet presAssocID="{5ED240D4-1193-4D62-929F-CF9B8E77F704}" presName="node" presStyleLbl="node1" presStyleIdx="1" presStyleCnt="3">
        <dgm:presLayoutVars>
          <dgm:bulletEnabled val="1"/>
        </dgm:presLayoutVars>
      </dgm:prSet>
      <dgm:spPr/>
    </dgm:pt>
    <dgm:pt modelId="{14E64F4B-A4FC-4DE0-849A-283ABCEE6378}" type="pres">
      <dgm:prSet presAssocID="{D705B2ED-D9E1-402A-B8A2-C0EC1AF751EC}" presName="sibTrans" presStyleLbl="sibTrans2D1" presStyleIdx="1" presStyleCnt="2"/>
      <dgm:spPr/>
    </dgm:pt>
    <dgm:pt modelId="{CBAF08BD-A56A-4135-B86E-852BC5097BD0}" type="pres">
      <dgm:prSet presAssocID="{D705B2ED-D9E1-402A-B8A2-C0EC1AF751EC}" presName="connectorText" presStyleLbl="sibTrans2D1" presStyleIdx="1" presStyleCnt="2"/>
      <dgm:spPr/>
    </dgm:pt>
    <dgm:pt modelId="{BB348047-56D0-4EE1-AFF2-33B2D4BE6F51}" type="pres">
      <dgm:prSet presAssocID="{2C52CB3C-28BC-442F-8B01-BD69D0F478F7}" presName="node" presStyleLbl="node1" presStyleIdx="2" presStyleCnt="3">
        <dgm:presLayoutVars>
          <dgm:bulletEnabled val="1"/>
        </dgm:presLayoutVars>
      </dgm:prSet>
      <dgm:spPr/>
    </dgm:pt>
  </dgm:ptLst>
  <dgm:cxnLst>
    <dgm:cxn modelId="{8C2EC81A-5D84-40AC-BA2A-F2CF52048F44}" type="presOf" srcId="{DAA83E3D-6F73-40D4-8084-1E38CE8A168A}" destId="{D438722A-8310-4D03-A688-40F7E5FA0601}" srcOrd="0" destOrd="0" presId="urn:microsoft.com/office/officeart/2005/8/layout/process1"/>
    <dgm:cxn modelId="{C265D01D-5987-424E-A356-5465654818E8}" type="presOf" srcId="{D705B2ED-D9E1-402A-B8A2-C0EC1AF751EC}" destId="{CBAF08BD-A56A-4135-B86E-852BC5097BD0}" srcOrd="1" destOrd="0" presId="urn:microsoft.com/office/officeart/2005/8/layout/process1"/>
    <dgm:cxn modelId="{94062C2A-0F3E-4322-9246-C38D4FCF5BEC}" srcId="{0006353D-BA7A-41A1-A462-2AD05AD8B0BC}" destId="{5ED240D4-1193-4D62-929F-CF9B8E77F704}" srcOrd="1" destOrd="0" parTransId="{2EDE9E15-06F0-48A5-B5E2-923FD5058C0A}" sibTransId="{D705B2ED-D9E1-402A-B8A2-C0EC1AF751EC}"/>
    <dgm:cxn modelId="{DB8E272F-3166-4E98-A0D4-6A4B85FCBD3E}" type="presOf" srcId="{2C52CB3C-28BC-442F-8B01-BD69D0F478F7}" destId="{BB348047-56D0-4EE1-AFF2-33B2D4BE6F51}" srcOrd="0" destOrd="0" presId="urn:microsoft.com/office/officeart/2005/8/layout/process1"/>
    <dgm:cxn modelId="{67A7A23C-AF4A-452B-8780-730C68BEF84D}" type="presOf" srcId="{DAA83E3D-6F73-40D4-8084-1E38CE8A168A}" destId="{99A94556-1C18-4B65-9541-2296E740951B}" srcOrd="1" destOrd="0" presId="urn:microsoft.com/office/officeart/2005/8/layout/process1"/>
    <dgm:cxn modelId="{0F7B0C7B-656F-4233-930A-E0868C1B8E97}" srcId="{0006353D-BA7A-41A1-A462-2AD05AD8B0BC}" destId="{2C52CB3C-28BC-442F-8B01-BD69D0F478F7}" srcOrd="2" destOrd="0" parTransId="{4938CB94-8AFF-43E8-B6F4-B1636A7ECD30}" sibTransId="{008BE7E3-0C75-47EC-A149-38C7C43786A9}"/>
    <dgm:cxn modelId="{E5AB588C-2463-4EA9-8392-F18723452A0A}" type="presOf" srcId="{D705B2ED-D9E1-402A-B8A2-C0EC1AF751EC}" destId="{14E64F4B-A4FC-4DE0-849A-283ABCEE6378}" srcOrd="0" destOrd="0" presId="urn:microsoft.com/office/officeart/2005/8/layout/process1"/>
    <dgm:cxn modelId="{C5AE29B2-996F-4FA5-AF95-5E862F1F1CF3}" type="presOf" srcId="{5ED240D4-1193-4D62-929F-CF9B8E77F704}" destId="{0F8D32AF-C5CF-4A4E-90E7-27DE0F44BCAD}" srcOrd="0" destOrd="0" presId="urn:microsoft.com/office/officeart/2005/8/layout/process1"/>
    <dgm:cxn modelId="{678DCAB8-9284-4124-9280-92FC5C9361C6}" srcId="{0006353D-BA7A-41A1-A462-2AD05AD8B0BC}" destId="{6219BFA4-EF66-4997-80E8-CADB3C5626FE}" srcOrd="0" destOrd="0" parTransId="{C8DC56C1-C10E-4EB6-8DB5-F5701B15C425}" sibTransId="{DAA83E3D-6F73-40D4-8084-1E38CE8A168A}"/>
    <dgm:cxn modelId="{52454EC6-0369-4482-9C5C-D6DB9CF4243F}" type="presOf" srcId="{0006353D-BA7A-41A1-A462-2AD05AD8B0BC}" destId="{E5EF144C-781F-4686-8136-C190757D6753}" srcOrd="0" destOrd="0" presId="urn:microsoft.com/office/officeart/2005/8/layout/process1"/>
    <dgm:cxn modelId="{FF90FCE1-913B-4EE8-ADD4-EA3E9214CC5D}" type="presOf" srcId="{6219BFA4-EF66-4997-80E8-CADB3C5626FE}" destId="{6E8451F3-6ACA-422B-B866-BEC68058452A}" srcOrd="0" destOrd="0" presId="urn:microsoft.com/office/officeart/2005/8/layout/process1"/>
    <dgm:cxn modelId="{96804E5B-C649-46C1-A687-571236012CCD}" type="presParOf" srcId="{E5EF144C-781F-4686-8136-C190757D6753}" destId="{6E8451F3-6ACA-422B-B866-BEC68058452A}" srcOrd="0" destOrd="0" presId="urn:microsoft.com/office/officeart/2005/8/layout/process1"/>
    <dgm:cxn modelId="{F1A6B425-E8F0-4319-95FF-5A887486DAAB}" type="presParOf" srcId="{E5EF144C-781F-4686-8136-C190757D6753}" destId="{D438722A-8310-4D03-A688-40F7E5FA0601}" srcOrd="1" destOrd="0" presId="urn:microsoft.com/office/officeart/2005/8/layout/process1"/>
    <dgm:cxn modelId="{8EA03476-D77E-4E1D-B562-EEC5B84BE37F}" type="presParOf" srcId="{D438722A-8310-4D03-A688-40F7E5FA0601}" destId="{99A94556-1C18-4B65-9541-2296E740951B}" srcOrd="0" destOrd="0" presId="urn:microsoft.com/office/officeart/2005/8/layout/process1"/>
    <dgm:cxn modelId="{D6CBD8C4-B466-457E-99B4-6199F57B560D}" type="presParOf" srcId="{E5EF144C-781F-4686-8136-C190757D6753}" destId="{0F8D32AF-C5CF-4A4E-90E7-27DE0F44BCAD}" srcOrd="2" destOrd="0" presId="urn:microsoft.com/office/officeart/2005/8/layout/process1"/>
    <dgm:cxn modelId="{50F70CFC-032A-4CCE-B5A5-04DE1FFC48E0}" type="presParOf" srcId="{E5EF144C-781F-4686-8136-C190757D6753}" destId="{14E64F4B-A4FC-4DE0-849A-283ABCEE6378}" srcOrd="3" destOrd="0" presId="urn:microsoft.com/office/officeart/2005/8/layout/process1"/>
    <dgm:cxn modelId="{4114CC5D-31F8-4B4F-8BFC-5FDD81EC81A3}" type="presParOf" srcId="{14E64F4B-A4FC-4DE0-849A-283ABCEE6378}" destId="{CBAF08BD-A56A-4135-B86E-852BC5097BD0}" srcOrd="0" destOrd="0" presId="urn:microsoft.com/office/officeart/2005/8/layout/process1"/>
    <dgm:cxn modelId="{BBD03D17-B65F-4F47-BE2C-04A5D1BCBCDD}" type="presParOf" srcId="{E5EF144C-781F-4686-8136-C190757D6753}" destId="{BB348047-56D0-4EE1-AFF2-33B2D4BE6F51}"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C1AA58-9615-444E-BDC1-4F6DF814B7EC}" type="doc">
      <dgm:prSet loTypeId="urn:microsoft.com/office/officeart/2005/8/layout/radial4" loCatId="relationship" qsTypeId="urn:microsoft.com/office/officeart/2005/8/quickstyle/simple5" qsCatId="simple" csTypeId="urn:microsoft.com/office/officeart/2005/8/colors/colorful5" csCatId="colorful" phldr="1"/>
      <dgm:spPr/>
      <dgm:t>
        <a:bodyPr/>
        <a:lstStyle/>
        <a:p>
          <a:endParaRPr lang="en-US"/>
        </a:p>
      </dgm:t>
    </dgm:pt>
    <dgm:pt modelId="{B85C7B38-A8D4-4ACB-9549-38409EE3D437}">
      <dgm:prSet phldrT="[Text]"/>
      <dgm:spPr/>
      <dgm:t>
        <a:bodyPr/>
        <a:lstStyle/>
        <a:p>
          <a:r>
            <a:rPr lang="en-US" dirty="0"/>
            <a:t>Dashboard State Indicators</a:t>
          </a:r>
        </a:p>
      </dgm:t>
    </dgm:pt>
    <dgm:pt modelId="{D34CB9B9-E14F-4ED8-9AF2-25E60ACC8B35}" type="parTrans" cxnId="{143A2AF9-977D-4FEA-8BAB-CB9ED6390253}">
      <dgm:prSet/>
      <dgm:spPr/>
      <dgm:t>
        <a:bodyPr/>
        <a:lstStyle/>
        <a:p>
          <a:endParaRPr lang="en-US"/>
        </a:p>
      </dgm:t>
    </dgm:pt>
    <dgm:pt modelId="{194CDCE8-59EF-45BA-B05A-702ED60CE0B2}" type="sibTrans" cxnId="{143A2AF9-977D-4FEA-8BAB-CB9ED6390253}">
      <dgm:prSet/>
      <dgm:spPr/>
      <dgm:t>
        <a:bodyPr/>
        <a:lstStyle/>
        <a:p>
          <a:endParaRPr lang="en-US"/>
        </a:p>
      </dgm:t>
    </dgm:pt>
    <dgm:pt modelId="{C8421BAB-E739-472E-AC33-600C2BAE3CC3}">
      <dgm:prSet phldrT="[Text]"/>
      <dgm:spPr/>
      <dgm:t>
        <a:bodyPr/>
        <a:lstStyle/>
        <a:p>
          <a:r>
            <a:rPr lang="en-US" dirty="0"/>
            <a:t>Academic Performance</a:t>
          </a:r>
        </a:p>
      </dgm:t>
    </dgm:pt>
    <dgm:pt modelId="{09F3D024-851A-40E6-A41E-1AC33B412DED}" type="parTrans" cxnId="{817D1467-D773-4E4A-80C7-F058CC816DA1}">
      <dgm:prSet/>
      <dgm:spPr/>
      <dgm:t>
        <a:bodyPr/>
        <a:lstStyle/>
        <a:p>
          <a:endParaRPr lang="en-US"/>
        </a:p>
      </dgm:t>
    </dgm:pt>
    <dgm:pt modelId="{E8ECA1E6-D1D1-4A15-8953-23BC3370841F}" type="sibTrans" cxnId="{817D1467-D773-4E4A-80C7-F058CC816DA1}">
      <dgm:prSet/>
      <dgm:spPr/>
      <dgm:t>
        <a:bodyPr/>
        <a:lstStyle/>
        <a:p>
          <a:endParaRPr lang="en-US"/>
        </a:p>
      </dgm:t>
    </dgm:pt>
    <dgm:pt modelId="{0BAE2EBF-6507-4835-8490-2229F36BA2EA}">
      <dgm:prSet phldrT="[Text]"/>
      <dgm:spPr/>
      <dgm:t>
        <a:bodyPr/>
        <a:lstStyle/>
        <a:p>
          <a:r>
            <a:rPr lang="en-US" dirty="0"/>
            <a:t>English learner Progress</a:t>
          </a:r>
        </a:p>
      </dgm:t>
    </dgm:pt>
    <dgm:pt modelId="{7CC06426-F269-499F-91C9-C975E1D49AD0}" type="parTrans" cxnId="{AE14B3EE-256E-4BEA-A6D3-B2C26AFE4823}">
      <dgm:prSet/>
      <dgm:spPr/>
      <dgm:t>
        <a:bodyPr/>
        <a:lstStyle/>
        <a:p>
          <a:endParaRPr lang="en-US"/>
        </a:p>
      </dgm:t>
    </dgm:pt>
    <dgm:pt modelId="{21AD2C4D-33DE-4750-98B1-C378A95309F8}" type="sibTrans" cxnId="{AE14B3EE-256E-4BEA-A6D3-B2C26AFE4823}">
      <dgm:prSet/>
      <dgm:spPr/>
      <dgm:t>
        <a:bodyPr/>
        <a:lstStyle/>
        <a:p>
          <a:endParaRPr lang="en-US"/>
        </a:p>
      </dgm:t>
    </dgm:pt>
    <dgm:pt modelId="{260F1104-D4F5-4AC5-9475-69032975A670}">
      <dgm:prSet phldrT="[Text]"/>
      <dgm:spPr>
        <a:solidFill>
          <a:srgbClr val="555FAD"/>
        </a:solidFill>
      </dgm:spPr>
      <dgm:t>
        <a:bodyPr/>
        <a:lstStyle/>
        <a:p>
          <a:r>
            <a:rPr lang="en-US" dirty="0"/>
            <a:t>Chronic Absenteeism</a:t>
          </a:r>
        </a:p>
      </dgm:t>
    </dgm:pt>
    <dgm:pt modelId="{90C1829D-DDED-47CA-86D7-D61E45C94104}" type="parTrans" cxnId="{5457F499-340D-46AA-8DA9-46563F470FA5}">
      <dgm:prSet/>
      <dgm:spPr>
        <a:solidFill>
          <a:srgbClr val="555FAD"/>
        </a:solidFill>
      </dgm:spPr>
      <dgm:t>
        <a:bodyPr/>
        <a:lstStyle/>
        <a:p>
          <a:endParaRPr lang="en-US"/>
        </a:p>
      </dgm:t>
    </dgm:pt>
    <dgm:pt modelId="{73105D21-5BEB-402F-9DC4-E0698002A237}" type="sibTrans" cxnId="{5457F499-340D-46AA-8DA9-46563F470FA5}">
      <dgm:prSet/>
      <dgm:spPr/>
      <dgm:t>
        <a:bodyPr/>
        <a:lstStyle/>
        <a:p>
          <a:endParaRPr lang="en-US"/>
        </a:p>
      </dgm:t>
    </dgm:pt>
    <dgm:pt modelId="{30900517-FF7B-4BC6-A270-6383C0798D1B}">
      <dgm:prSet phldrT="[Text]"/>
      <dgm:spPr/>
      <dgm:t>
        <a:bodyPr/>
        <a:lstStyle/>
        <a:p>
          <a:endParaRPr lang="en-US" dirty="0"/>
        </a:p>
      </dgm:t>
    </dgm:pt>
    <dgm:pt modelId="{A79592BC-6DC9-43A6-9300-334E28B6CEEF}" type="parTrans" cxnId="{41AD41DC-6033-48CC-A06D-5E1BE2F1C412}">
      <dgm:prSet/>
      <dgm:spPr/>
      <dgm:t>
        <a:bodyPr/>
        <a:lstStyle/>
        <a:p>
          <a:endParaRPr lang="en-US"/>
        </a:p>
      </dgm:t>
    </dgm:pt>
    <dgm:pt modelId="{A8F4AA00-12C9-45E9-8455-24BCC0F5B8CA}" type="sibTrans" cxnId="{41AD41DC-6033-48CC-A06D-5E1BE2F1C412}">
      <dgm:prSet/>
      <dgm:spPr/>
      <dgm:t>
        <a:bodyPr/>
        <a:lstStyle/>
        <a:p>
          <a:endParaRPr lang="en-US"/>
        </a:p>
      </dgm:t>
    </dgm:pt>
    <dgm:pt modelId="{0D0A5B1E-6E20-4546-950A-A91A76F15746}">
      <dgm:prSet phldrT="[Text]"/>
      <dgm:spPr/>
      <dgm:t>
        <a:bodyPr/>
        <a:lstStyle/>
        <a:p>
          <a:r>
            <a:rPr lang="en-US" dirty="0"/>
            <a:t>Graduation Rate</a:t>
          </a:r>
        </a:p>
      </dgm:t>
    </dgm:pt>
    <dgm:pt modelId="{ECBEB007-A53F-42C2-A206-B1E08F0FA4B5}" type="parTrans" cxnId="{655BD39B-F640-472B-A797-A24D38BB516B}">
      <dgm:prSet/>
      <dgm:spPr/>
      <dgm:t>
        <a:bodyPr/>
        <a:lstStyle/>
        <a:p>
          <a:endParaRPr lang="en-US"/>
        </a:p>
      </dgm:t>
    </dgm:pt>
    <dgm:pt modelId="{49E7F6D2-4F7A-4A45-B583-13E5BF37F245}" type="sibTrans" cxnId="{655BD39B-F640-472B-A797-A24D38BB516B}">
      <dgm:prSet/>
      <dgm:spPr/>
      <dgm:t>
        <a:bodyPr/>
        <a:lstStyle/>
        <a:p>
          <a:endParaRPr lang="en-US"/>
        </a:p>
      </dgm:t>
    </dgm:pt>
    <dgm:pt modelId="{A7845CFA-76CD-4425-B4C3-AC4E046D97DC}">
      <dgm:prSet phldrT="[Text]"/>
      <dgm:spPr>
        <a:solidFill>
          <a:srgbClr val="555FAD"/>
        </a:solidFill>
      </dgm:spPr>
      <dgm:t>
        <a:bodyPr/>
        <a:lstStyle/>
        <a:p>
          <a:r>
            <a:rPr lang="en-US" dirty="0"/>
            <a:t>Suspension Rate</a:t>
          </a:r>
        </a:p>
      </dgm:t>
    </dgm:pt>
    <dgm:pt modelId="{4CF1ACAA-A074-496E-9FF6-06916ADE7410}" type="parTrans" cxnId="{E3CA6ACB-D91F-49A8-8AC2-19DC0F9D389D}">
      <dgm:prSet/>
      <dgm:spPr>
        <a:solidFill>
          <a:srgbClr val="555FAD"/>
        </a:solidFill>
      </dgm:spPr>
      <dgm:t>
        <a:bodyPr/>
        <a:lstStyle/>
        <a:p>
          <a:endParaRPr lang="en-US"/>
        </a:p>
      </dgm:t>
    </dgm:pt>
    <dgm:pt modelId="{DF23202D-9C79-474F-825B-2BE6083F3883}" type="sibTrans" cxnId="{E3CA6ACB-D91F-49A8-8AC2-19DC0F9D389D}">
      <dgm:prSet/>
      <dgm:spPr/>
      <dgm:t>
        <a:bodyPr/>
        <a:lstStyle/>
        <a:p>
          <a:endParaRPr lang="en-US"/>
        </a:p>
      </dgm:t>
    </dgm:pt>
    <dgm:pt modelId="{007D6B9C-E577-4DD7-B8B4-93AC04CB1852}">
      <dgm:prSet phldrT="[Text]"/>
      <dgm:spPr/>
      <dgm:t>
        <a:bodyPr/>
        <a:lstStyle/>
        <a:p>
          <a:r>
            <a:rPr lang="en-US" dirty="0"/>
            <a:t>College/Career</a:t>
          </a:r>
        </a:p>
      </dgm:t>
    </dgm:pt>
    <dgm:pt modelId="{89881F7B-0D88-4721-8040-F5A841A42322}" type="parTrans" cxnId="{9BC6BF9D-2BE8-49FC-A610-0CF7D515E50A}">
      <dgm:prSet/>
      <dgm:spPr/>
      <dgm:t>
        <a:bodyPr/>
        <a:lstStyle/>
        <a:p>
          <a:endParaRPr lang="en-US"/>
        </a:p>
      </dgm:t>
    </dgm:pt>
    <dgm:pt modelId="{FD41D109-1FD8-4311-8A34-02D115BCFD42}" type="sibTrans" cxnId="{9BC6BF9D-2BE8-49FC-A610-0CF7D515E50A}">
      <dgm:prSet/>
      <dgm:spPr/>
      <dgm:t>
        <a:bodyPr/>
        <a:lstStyle/>
        <a:p>
          <a:endParaRPr lang="en-US"/>
        </a:p>
      </dgm:t>
    </dgm:pt>
    <dgm:pt modelId="{5BBA6826-D020-4016-8574-09FF11165C4F}" type="pres">
      <dgm:prSet presAssocID="{D7C1AA58-9615-444E-BDC1-4F6DF814B7EC}" presName="cycle" presStyleCnt="0">
        <dgm:presLayoutVars>
          <dgm:chMax val="1"/>
          <dgm:dir/>
          <dgm:animLvl val="ctr"/>
          <dgm:resizeHandles val="exact"/>
        </dgm:presLayoutVars>
      </dgm:prSet>
      <dgm:spPr/>
    </dgm:pt>
    <dgm:pt modelId="{82C9A635-BD22-4F0E-9669-538A381D9AAE}" type="pres">
      <dgm:prSet presAssocID="{B85C7B38-A8D4-4ACB-9549-38409EE3D437}" presName="centerShape" presStyleLbl="node0" presStyleIdx="0" presStyleCnt="1"/>
      <dgm:spPr/>
    </dgm:pt>
    <dgm:pt modelId="{BCE581D8-8554-43E3-93D9-B98947FBB0BC}" type="pres">
      <dgm:prSet presAssocID="{09F3D024-851A-40E6-A41E-1AC33B412DED}" presName="parTrans" presStyleLbl="bgSibTrans2D1" presStyleIdx="0" presStyleCnt="6"/>
      <dgm:spPr/>
    </dgm:pt>
    <dgm:pt modelId="{CEFCA215-2A87-449F-9765-CE37640AC1FE}" type="pres">
      <dgm:prSet presAssocID="{C8421BAB-E739-472E-AC33-600C2BAE3CC3}" presName="node" presStyleLbl="node1" presStyleIdx="0" presStyleCnt="6">
        <dgm:presLayoutVars>
          <dgm:bulletEnabled val="1"/>
        </dgm:presLayoutVars>
      </dgm:prSet>
      <dgm:spPr/>
    </dgm:pt>
    <dgm:pt modelId="{8764BB1C-75A9-428E-AB9C-2F326E1D235D}" type="pres">
      <dgm:prSet presAssocID="{7CC06426-F269-499F-91C9-C975E1D49AD0}" presName="parTrans" presStyleLbl="bgSibTrans2D1" presStyleIdx="1" presStyleCnt="6"/>
      <dgm:spPr/>
    </dgm:pt>
    <dgm:pt modelId="{B40120B2-720F-44E1-BB93-EF7A83980420}" type="pres">
      <dgm:prSet presAssocID="{0BAE2EBF-6507-4835-8490-2229F36BA2EA}" presName="node" presStyleLbl="node1" presStyleIdx="1" presStyleCnt="6">
        <dgm:presLayoutVars>
          <dgm:bulletEnabled val="1"/>
        </dgm:presLayoutVars>
      </dgm:prSet>
      <dgm:spPr/>
    </dgm:pt>
    <dgm:pt modelId="{E3C84C0C-2A3A-404E-AD9B-B5409E68E214}" type="pres">
      <dgm:prSet presAssocID="{90C1829D-DDED-47CA-86D7-D61E45C94104}" presName="parTrans" presStyleLbl="bgSibTrans2D1" presStyleIdx="2" presStyleCnt="6"/>
      <dgm:spPr/>
    </dgm:pt>
    <dgm:pt modelId="{75766983-8FB0-4BB5-9130-ED2794B4F7E1}" type="pres">
      <dgm:prSet presAssocID="{260F1104-D4F5-4AC5-9475-69032975A670}" presName="node" presStyleLbl="node1" presStyleIdx="2" presStyleCnt="6">
        <dgm:presLayoutVars>
          <dgm:bulletEnabled val="1"/>
        </dgm:presLayoutVars>
      </dgm:prSet>
      <dgm:spPr/>
    </dgm:pt>
    <dgm:pt modelId="{5FD945BF-80C9-4915-856D-B09920076771}" type="pres">
      <dgm:prSet presAssocID="{ECBEB007-A53F-42C2-A206-B1E08F0FA4B5}" presName="parTrans" presStyleLbl="bgSibTrans2D1" presStyleIdx="3" presStyleCnt="6"/>
      <dgm:spPr/>
    </dgm:pt>
    <dgm:pt modelId="{99DE87D1-05A2-4FDC-BE4F-44185A43559F}" type="pres">
      <dgm:prSet presAssocID="{0D0A5B1E-6E20-4546-950A-A91A76F15746}" presName="node" presStyleLbl="node1" presStyleIdx="3" presStyleCnt="6">
        <dgm:presLayoutVars>
          <dgm:bulletEnabled val="1"/>
        </dgm:presLayoutVars>
      </dgm:prSet>
      <dgm:spPr/>
    </dgm:pt>
    <dgm:pt modelId="{27ECCD4D-9F78-48B1-B023-C18A05F2C91D}" type="pres">
      <dgm:prSet presAssocID="{4CF1ACAA-A074-496E-9FF6-06916ADE7410}" presName="parTrans" presStyleLbl="bgSibTrans2D1" presStyleIdx="4" presStyleCnt="6"/>
      <dgm:spPr/>
    </dgm:pt>
    <dgm:pt modelId="{1924551E-2142-4495-852C-B45DC5E26FD6}" type="pres">
      <dgm:prSet presAssocID="{A7845CFA-76CD-4425-B4C3-AC4E046D97DC}" presName="node" presStyleLbl="node1" presStyleIdx="4" presStyleCnt="6">
        <dgm:presLayoutVars>
          <dgm:bulletEnabled val="1"/>
        </dgm:presLayoutVars>
      </dgm:prSet>
      <dgm:spPr/>
    </dgm:pt>
    <dgm:pt modelId="{79E716F5-806E-4F3B-80A2-97B3AD6EABFC}" type="pres">
      <dgm:prSet presAssocID="{89881F7B-0D88-4721-8040-F5A841A42322}" presName="parTrans" presStyleLbl="bgSibTrans2D1" presStyleIdx="5" presStyleCnt="6"/>
      <dgm:spPr/>
    </dgm:pt>
    <dgm:pt modelId="{698B0BD7-3452-4B55-AB0E-D98CE1699737}" type="pres">
      <dgm:prSet presAssocID="{007D6B9C-E577-4DD7-B8B4-93AC04CB1852}" presName="node" presStyleLbl="node1" presStyleIdx="5" presStyleCnt="6">
        <dgm:presLayoutVars>
          <dgm:bulletEnabled val="1"/>
        </dgm:presLayoutVars>
      </dgm:prSet>
      <dgm:spPr/>
    </dgm:pt>
  </dgm:ptLst>
  <dgm:cxnLst>
    <dgm:cxn modelId="{2A96B41F-C259-4D4B-BD88-F9DBBAB87713}" type="presOf" srcId="{C8421BAB-E739-472E-AC33-600C2BAE3CC3}" destId="{CEFCA215-2A87-449F-9765-CE37640AC1FE}" srcOrd="0" destOrd="0" presId="urn:microsoft.com/office/officeart/2005/8/layout/radial4"/>
    <dgm:cxn modelId="{47674C23-1BD0-43A4-AF80-67B4C8084044}" type="presOf" srcId="{0D0A5B1E-6E20-4546-950A-A91A76F15746}" destId="{99DE87D1-05A2-4FDC-BE4F-44185A43559F}" srcOrd="0" destOrd="0" presId="urn:microsoft.com/office/officeart/2005/8/layout/radial4"/>
    <dgm:cxn modelId="{C0611636-4BAF-43ED-89BF-FE2C6048BE67}" type="presOf" srcId="{89881F7B-0D88-4721-8040-F5A841A42322}" destId="{79E716F5-806E-4F3B-80A2-97B3AD6EABFC}" srcOrd="0" destOrd="0" presId="urn:microsoft.com/office/officeart/2005/8/layout/radial4"/>
    <dgm:cxn modelId="{116E8243-DD6E-4BBF-AC90-45CE89AAA7DE}" type="presOf" srcId="{A7845CFA-76CD-4425-B4C3-AC4E046D97DC}" destId="{1924551E-2142-4495-852C-B45DC5E26FD6}" srcOrd="0" destOrd="0" presId="urn:microsoft.com/office/officeart/2005/8/layout/radial4"/>
    <dgm:cxn modelId="{817D1467-D773-4E4A-80C7-F058CC816DA1}" srcId="{B85C7B38-A8D4-4ACB-9549-38409EE3D437}" destId="{C8421BAB-E739-472E-AC33-600C2BAE3CC3}" srcOrd="0" destOrd="0" parTransId="{09F3D024-851A-40E6-A41E-1AC33B412DED}" sibTransId="{E8ECA1E6-D1D1-4A15-8953-23BC3370841F}"/>
    <dgm:cxn modelId="{D3A7A852-B55F-420B-9F40-CF055E50A0D1}" type="presOf" srcId="{ECBEB007-A53F-42C2-A206-B1E08F0FA4B5}" destId="{5FD945BF-80C9-4915-856D-B09920076771}" srcOrd="0" destOrd="0" presId="urn:microsoft.com/office/officeart/2005/8/layout/radial4"/>
    <dgm:cxn modelId="{33E8D954-3340-4030-B43F-F0EB3DE980E5}" type="presOf" srcId="{90C1829D-DDED-47CA-86D7-D61E45C94104}" destId="{E3C84C0C-2A3A-404E-AD9B-B5409E68E214}" srcOrd="0" destOrd="0" presId="urn:microsoft.com/office/officeart/2005/8/layout/radial4"/>
    <dgm:cxn modelId="{980C9756-FDDC-4885-BD80-315D60674682}" type="presOf" srcId="{7CC06426-F269-499F-91C9-C975E1D49AD0}" destId="{8764BB1C-75A9-428E-AB9C-2F326E1D235D}" srcOrd="0" destOrd="0" presId="urn:microsoft.com/office/officeart/2005/8/layout/radial4"/>
    <dgm:cxn modelId="{FCC53890-FD08-467C-BBE6-3848A3887E8D}" type="presOf" srcId="{0BAE2EBF-6507-4835-8490-2229F36BA2EA}" destId="{B40120B2-720F-44E1-BB93-EF7A83980420}" srcOrd="0" destOrd="0" presId="urn:microsoft.com/office/officeart/2005/8/layout/radial4"/>
    <dgm:cxn modelId="{5457F499-340D-46AA-8DA9-46563F470FA5}" srcId="{B85C7B38-A8D4-4ACB-9549-38409EE3D437}" destId="{260F1104-D4F5-4AC5-9475-69032975A670}" srcOrd="2" destOrd="0" parTransId="{90C1829D-DDED-47CA-86D7-D61E45C94104}" sibTransId="{73105D21-5BEB-402F-9DC4-E0698002A237}"/>
    <dgm:cxn modelId="{655BD39B-F640-472B-A797-A24D38BB516B}" srcId="{B85C7B38-A8D4-4ACB-9549-38409EE3D437}" destId="{0D0A5B1E-6E20-4546-950A-A91A76F15746}" srcOrd="3" destOrd="0" parTransId="{ECBEB007-A53F-42C2-A206-B1E08F0FA4B5}" sibTransId="{49E7F6D2-4F7A-4A45-B583-13E5BF37F245}"/>
    <dgm:cxn modelId="{9BC6BF9D-2BE8-49FC-A610-0CF7D515E50A}" srcId="{B85C7B38-A8D4-4ACB-9549-38409EE3D437}" destId="{007D6B9C-E577-4DD7-B8B4-93AC04CB1852}" srcOrd="5" destOrd="0" parTransId="{89881F7B-0D88-4721-8040-F5A841A42322}" sibTransId="{FD41D109-1FD8-4311-8A34-02D115BCFD42}"/>
    <dgm:cxn modelId="{2A3BCEAB-09B4-4940-B859-1F90E479B4E3}" type="presOf" srcId="{D7C1AA58-9615-444E-BDC1-4F6DF814B7EC}" destId="{5BBA6826-D020-4016-8574-09FF11165C4F}" srcOrd="0" destOrd="0" presId="urn:microsoft.com/office/officeart/2005/8/layout/radial4"/>
    <dgm:cxn modelId="{3847F4AD-C602-4857-91E6-B954BA60B135}" type="presOf" srcId="{260F1104-D4F5-4AC5-9475-69032975A670}" destId="{75766983-8FB0-4BB5-9130-ED2794B4F7E1}" srcOrd="0" destOrd="0" presId="urn:microsoft.com/office/officeart/2005/8/layout/radial4"/>
    <dgm:cxn modelId="{F7FC0CC4-00E3-4931-A28F-F9B5BF548C52}" type="presOf" srcId="{007D6B9C-E577-4DD7-B8B4-93AC04CB1852}" destId="{698B0BD7-3452-4B55-AB0E-D98CE1699737}" srcOrd="0" destOrd="0" presId="urn:microsoft.com/office/officeart/2005/8/layout/radial4"/>
    <dgm:cxn modelId="{DD7723C8-9C2E-49E7-A8EE-EDB483E0FD8F}" type="presOf" srcId="{B85C7B38-A8D4-4ACB-9549-38409EE3D437}" destId="{82C9A635-BD22-4F0E-9669-538A381D9AAE}" srcOrd="0" destOrd="0" presId="urn:microsoft.com/office/officeart/2005/8/layout/radial4"/>
    <dgm:cxn modelId="{E3CA6ACB-D91F-49A8-8AC2-19DC0F9D389D}" srcId="{B85C7B38-A8D4-4ACB-9549-38409EE3D437}" destId="{A7845CFA-76CD-4425-B4C3-AC4E046D97DC}" srcOrd="4" destOrd="0" parTransId="{4CF1ACAA-A074-496E-9FF6-06916ADE7410}" sibTransId="{DF23202D-9C79-474F-825B-2BE6083F3883}"/>
    <dgm:cxn modelId="{41AD41DC-6033-48CC-A06D-5E1BE2F1C412}" srcId="{D7C1AA58-9615-444E-BDC1-4F6DF814B7EC}" destId="{30900517-FF7B-4BC6-A270-6383C0798D1B}" srcOrd="1" destOrd="0" parTransId="{A79592BC-6DC9-43A6-9300-334E28B6CEEF}" sibTransId="{A8F4AA00-12C9-45E9-8455-24BCC0F5B8CA}"/>
    <dgm:cxn modelId="{DD8FE5DF-0784-468B-8ADE-12149DC1DA0F}" type="presOf" srcId="{4CF1ACAA-A074-496E-9FF6-06916ADE7410}" destId="{27ECCD4D-9F78-48B1-B023-C18A05F2C91D}" srcOrd="0" destOrd="0" presId="urn:microsoft.com/office/officeart/2005/8/layout/radial4"/>
    <dgm:cxn modelId="{941FBCE5-0B14-4831-9E08-1EB9A9339383}" type="presOf" srcId="{09F3D024-851A-40E6-A41E-1AC33B412DED}" destId="{BCE581D8-8554-43E3-93D9-B98947FBB0BC}" srcOrd="0" destOrd="0" presId="urn:microsoft.com/office/officeart/2005/8/layout/radial4"/>
    <dgm:cxn modelId="{AE14B3EE-256E-4BEA-A6D3-B2C26AFE4823}" srcId="{B85C7B38-A8D4-4ACB-9549-38409EE3D437}" destId="{0BAE2EBF-6507-4835-8490-2229F36BA2EA}" srcOrd="1" destOrd="0" parTransId="{7CC06426-F269-499F-91C9-C975E1D49AD0}" sibTransId="{21AD2C4D-33DE-4750-98B1-C378A95309F8}"/>
    <dgm:cxn modelId="{143A2AF9-977D-4FEA-8BAB-CB9ED6390253}" srcId="{D7C1AA58-9615-444E-BDC1-4F6DF814B7EC}" destId="{B85C7B38-A8D4-4ACB-9549-38409EE3D437}" srcOrd="0" destOrd="0" parTransId="{D34CB9B9-E14F-4ED8-9AF2-25E60ACC8B35}" sibTransId="{194CDCE8-59EF-45BA-B05A-702ED60CE0B2}"/>
    <dgm:cxn modelId="{8ABECFB9-252E-4A7D-BC5F-3C31325B328A}" type="presParOf" srcId="{5BBA6826-D020-4016-8574-09FF11165C4F}" destId="{82C9A635-BD22-4F0E-9669-538A381D9AAE}" srcOrd="0" destOrd="0" presId="urn:microsoft.com/office/officeart/2005/8/layout/radial4"/>
    <dgm:cxn modelId="{5A95841D-B87F-468C-B451-1945666B824C}" type="presParOf" srcId="{5BBA6826-D020-4016-8574-09FF11165C4F}" destId="{BCE581D8-8554-43E3-93D9-B98947FBB0BC}" srcOrd="1" destOrd="0" presId="urn:microsoft.com/office/officeart/2005/8/layout/radial4"/>
    <dgm:cxn modelId="{7C1F176C-0268-4310-BBE2-B7A86A2A5792}" type="presParOf" srcId="{5BBA6826-D020-4016-8574-09FF11165C4F}" destId="{CEFCA215-2A87-449F-9765-CE37640AC1FE}" srcOrd="2" destOrd="0" presId="urn:microsoft.com/office/officeart/2005/8/layout/radial4"/>
    <dgm:cxn modelId="{36591782-AC4E-4B71-B600-5CD84DD43217}" type="presParOf" srcId="{5BBA6826-D020-4016-8574-09FF11165C4F}" destId="{8764BB1C-75A9-428E-AB9C-2F326E1D235D}" srcOrd="3" destOrd="0" presId="urn:microsoft.com/office/officeart/2005/8/layout/radial4"/>
    <dgm:cxn modelId="{AC70AC8B-3A3C-41D2-80CD-1A2409061CE0}" type="presParOf" srcId="{5BBA6826-D020-4016-8574-09FF11165C4F}" destId="{B40120B2-720F-44E1-BB93-EF7A83980420}" srcOrd="4" destOrd="0" presId="urn:microsoft.com/office/officeart/2005/8/layout/radial4"/>
    <dgm:cxn modelId="{98D407CC-38DC-4AB6-80E3-4FAC30045AA2}" type="presParOf" srcId="{5BBA6826-D020-4016-8574-09FF11165C4F}" destId="{E3C84C0C-2A3A-404E-AD9B-B5409E68E214}" srcOrd="5" destOrd="0" presId="urn:microsoft.com/office/officeart/2005/8/layout/radial4"/>
    <dgm:cxn modelId="{CBD92655-C84A-4C66-8B19-65D48AD802E5}" type="presParOf" srcId="{5BBA6826-D020-4016-8574-09FF11165C4F}" destId="{75766983-8FB0-4BB5-9130-ED2794B4F7E1}" srcOrd="6" destOrd="0" presId="urn:microsoft.com/office/officeart/2005/8/layout/radial4"/>
    <dgm:cxn modelId="{D51E27CA-8BCB-4F0B-9C99-A37AEB67CC7C}" type="presParOf" srcId="{5BBA6826-D020-4016-8574-09FF11165C4F}" destId="{5FD945BF-80C9-4915-856D-B09920076771}" srcOrd="7" destOrd="0" presId="urn:microsoft.com/office/officeart/2005/8/layout/radial4"/>
    <dgm:cxn modelId="{C274E448-D022-4C53-BF86-EA5926A7CCE3}" type="presParOf" srcId="{5BBA6826-D020-4016-8574-09FF11165C4F}" destId="{99DE87D1-05A2-4FDC-BE4F-44185A43559F}" srcOrd="8" destOrd="0" presId="urn:microsoft.com/office/officeart/2005/8/layout/radial4"/>
    <dgm:cxn modelId="{41327CEA-47D0-4194-B4ED-38E9EDFD9F88}" type="presParOf" srcId="{5BBA6826-D020-4016-8574-09FF11165C4F}" destId="{27ECCD4D-9F78-48B1-B023-C18A05F2C91D}" srcOrd="9" destOrd="0" presId="urn:microsoft.com/office/officeart/2005/8/layout/radial4"/>
    <dgm:cxn modelId="{4F44B5DC-0CD5-4C51-A314-3BAEA2BC69C0}" type="presParOf" srcId="{5BBA6826-D020-4016-8574-09FF11165C4F}" destId="{1924551E-2142-4495-852C-B45DC5E26FD6}" srcOrd="10" destOrd="0" presId="urn:microsoft.com/office/officeart/2005/8/layout/radial4"/>
    <dgm:cxn modelId="{ED0D7547-2574-43CB-B4A1-1F334B4F9B2F}" type="presParOf" srcId="{5BBA6826-D020-4016-8574-09FF11165C4F}" destId="{79E716F5-806E-4F3B-80A2-97B3AD6EABFC}" srcOrd="11" destOrd="0" presId="urn:microsoft.com/office/officeart/2005/8/layout/radial4"/>
    <dgm:cxn modelId="{3846A5A0-0F8E-4DCE-B4C7-AEB79F85AD79}" type="presParOf" srcId="{5BBA6826-D020-4016-8574-09FF11165C4F}" destId="{698B0BD7-3452-4B55-AB0E-D98CE1699737}"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EA4F16-1E40-4703-A6C9-F6C88D2F089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773382B5-D12D-464A-8332-C7F192206696}">
      <dgm:prSet/>
      <dgm:spPr/>
      <dgm:t>
        <a:bodyPr/>
        <a:lstStyle/>
        <a:p>
          <a:r>
            <a:rPr lang="en-US" dirty="0"/>
            <a:t>All incidents occurring in the academic year resulting in the use of behavioral restraints or seclusion even if they were not a result of a violation of Education Code Sections 48900 and 48915 (suspension and expulsion offenses)</a:t>
          </a:r>
        </a:p>
      </dgm:t>
    </dgm:pt>
    <dgm:pt modelId="{6C68D92D-443B-4B18-A0FD-D9E0A8628A65}" type="parTrans" cxnId="{8D8381F3-FF71-4455-A7D6-87F53DBBFC08}">
      <dgm:prSet/>
      <dgm:spPr/>
      <dgm:t>
        <a:bodyPr/>
        <a:lstStyle/>
        <a:p>
          <a:endParaRPr lang="en-US"/>
        </a:p>
      </dgm:t>
    </dgm:pt>
    <dgm:pt modelId="{BF79F725-553D-47B2-89A6-2BCFDFA2700C}" type="sibTrans" cxnId="{8D8381F3-FF71-4455-A7D6-87F53DBBFC08}">
      <dgm:prSet/>
      <dgm:spPr/>
      <dgm:t>
        <a:bodyPr/>
        <a:lstStyle/>
        <a:p>
          <a:endParaRPr lang="en-US"/>
        </a:p>
      </dgm:t>
    </dgm:pt>
    <dgm:pt modelId="{143B7336-0B4E-49F7-8058-CFA4279114F6}">
      <dgm:prSet/>
      <dgm:spPr/>
      <dgm:t>
        <a:bodyPr/>
        <a:lstStyle/>
        <a:p>
          <a:r>
            <a:rPr lang="en-US"/>
            <a:t>This collection is one piece of larger annual collection of incidents </a:t>
          </a:r>
        </a:p>
      </dgm:t>
    </dgm:pt>
    <dgm:pt modelId="{8AD17342-C473-4BFF-8E19-D31E830CC7EF}" type="parTrans" cxnId="{C0D9AD52-52DC-4477-AEB4-53106479E0CA}">
      <dgm:prSet/>
      <dgm:spPr/>
      <dgm:t>
        <a:bodyPr/>
        <a:lstStyle/>
        <a:p>
          <a:endParaRPr lang="en-US"/>
        </a:p>
      </dgm:t>
    </dgm:pt>
    <dgm:pt modelId="{3C65CA9E-FDD6-47D7-ACE4-591AC2AF4985}" type="sibTrans" cxnId="{C0D9AD52-52DC-4477-AEB4-53106479E0CA}">
      <dgm:prSet/>
      <dgm:spPr/>
      <dgm:t>
        <a:bodyPr/>
        <a:lstStyle/>
        <a:p>
          <a:endParaRPr lang="en-US"/>
        </a:p>
      </dgm:t>
    </dgm:pt>
    <dgm:pt modelId="{53421A48-C202-49A5-A974-F00EEDEFEBDA}">
      <dgm:prSet/>
      <dgm:spPr/>
      <dgm:t>
        <a:bodyPr/>
        <a:lstStyle/>
        <a:p>
          <a:r>
            <a:rPr lang="en-US"/>
            <a:t>Incidents involving violations of Education Code 48900 and 48915</a:t>
          </a:r>
        </a:p>
      </dgm:t>
    </dgm:pt>
    <dgm:pt modelId="{E2F68B0C-6844-4161-B634-76978C2BA747}" type="parTrans" cxnId="{7A68B66D-C5A1-4B84-ADD6-45EA13CE84FD}">
      <dgm:prSet/>
      <dgm:spPr/>
      <dgm:t>
        <a:bodyPr/>
        <a:lstStyle/>
        <a:p>
          <a:endParaRPr lang="en-US"/>
        </a:p>
      </dgm:t>
    </dgm:pt>
    <dgm:pt modelId="{05D56E39-E17C-48EE-B92C-4610002D758B}" type="sibTrans" cxnId="{7A68B66D-C5A1-4B84-ADD6-45EA13CE84FD}">
      <dgm:prSet/>
      <dgm:spPr/>
      <dgm:t>
        <a:bodyPr/>
        <a:lstStyle/>
        <a:p>
          <a:endParaRPr lang="en-US"/>
        </a:p>
      </dgm:t>
    </dgm:pt>
    <dgm:pt modelId="{B7467FC8-346A-43D1-8A18-C33544E55155}">
      <dgm:prSet/>
      <dgm:spPr/>
      <dgm:t>
        <a:bodyPr/>
        <a:lstStyle/>
        <a:p>
          <a:r>
            <a:rPr lang="en-US"/>
            <a:t>Incidents resulting in restraint or seclusion even if they were not associated with E.C. 48900 or 48915</a:t>
          </a:r>
        </a:p>
      </dgm:t>
    </dgm:pt>
    <dgm:pt modelId="{86FC8913-6099-40DE-88A3-FF0C56367835}" type="parTrans" cxnId="{32BE97FB-35CC-403F-AD1B-B859760B4E75}">
      <dgm:prSet/>
      <dgm:spPr/>
      <dgm:t>
        <a:bodyPr/>
        <a:lstStyle/>
        <a:p>
          <a:endParaRPr lang="en-US"/>
        </a:p>
      </dgm:t>
    </dgm:pt>
    <dgm:pt modelId="{22AC26ED-D15B-45A6-86EF-7F96C87B6297}" type="sibTrans" cxnId="{32BE97FB-35CC-403F-AD1B-B859760B4E75}">
      <dgm:prSet/>
      <dgm:spPr/>
      <dgm:t>
        <a:bodyPr/>
        <a:lstStyle/>
        <a:p>
          <a:endParaRPr lang="en-US"/>
        </a:p>
      </dgm:t>
    </dgm:pt>
    <dgm:pt modelId="{FA052256-9E70-4F67-9EDF-52BAB9FE8DD5}" type="pres">
      <dgm:prSet presAssocID="{2DEA4F16-1E40-4703-A6C9-F6C88D2F0895}" presName="Name0" presStyleCnt="0">
        <dgm:presLayoutVars>
          <dgm:dir/>
          <dgm:animLvl val="lvl"/>
          <dgm:resizeHandles val="exact"/>
        </dgm:presLayoutVars>
      </dgm:prSet>
      <dgm:spPr/>
    </dgm:pt>
    <dgm:pt modelId="{C9A2B82B-112A-481C-A76D-A62C229FFABD}" type="pres">
      <dgm:prSet presAssocID="{143B7336-0B4E-49F7-8058-CFA4279114F6}" presName="boxAndChildren" presStyleCnt="0"/>
      <dgm:spPr/>
    </dgm:pt>
    <dgm:pt modelId="{03DDDF04-2DDB-4B6E-BB62-C52DF4F4ED68}" type="pres">
      <dgm:prSet presAssocID="{143B7336-0B4E-49F7-8058-CFA4279114F6}" presName="parentTextBox" presStyleLbl="node1" presStyleIdx="0" presStyleCnt="2"/>
      <dgm:spPr/>
    </dgm:pt>
    <dgm:pt modelId="{AF136E86-A301-47DF-886B-A688162B6E1C}" type="pres">
      <dgm:prSet presAssocID="{143B7336-0B4E-49F7-8058-CFA4279114F6}" presName="entireBox" presStyleLbl="node1" presStyleIdx="0" presStyleCnt="2"/>
      <dgm:spPr/>
    </dgm:pt>
    <dgm:pt modelId="{29EFD8B8-432C-45AA-A421-94DC9787B00E}" type="pres">
      <dgm:prSet presAssocID="{143B7336-0B4E-49F7-8058-CFA4279114F6}" presName="descendantBox" presStyleCnt="0"/>
      <dgm:spPr/>
    </dgm:pt>
    <dgm:pt modelId="{4ECF86DC-B281-4A71-B0F3-E16F68BAB6C4}" type="pres">
      <dgm:prSet presAssocID="{53421A48-C202-49A5-A974-F00EEDEFEBDA}" presName="childTextBox" presStyleLbl="fgAccFollowNode1" presStyleIdx="0" presStyleCnt="2">
        <dgm:presLayoutVars>
          <dgm:bulletEnabled val="1"/>
        </dgm:presLayoutVars>
      </dgm:prSet>
      <dgm:spPr/>
    </dgm:pt>
    <dgm:pt modelId="{AAE605F9-8BA5-4533-8700-07B2869995AA}" type="pres">
      <dgm:prSet presAssocID="{B7467FC8-346A-43D1-8A18-C33544E55155}" presName="childTextBox" presStyleLbl="fgAccFollowNode1" presStyleIdx="1" presStyleCnt="2">
        <dgm:presLayoutVars>
          <dgm:bulletEnabled val="1"/>
        </dgm:presLayoutVars>
      </dgm:prSet>
      <dgm:spPr/>
    </dgm:pt>
    <dgm:pt modelId="{A2A9C7F0-EF34-4C10-AD80-4834B0250E6B}" type="pres">
      <dgm:prSet presAssocID="{BF79F725-553D-47B2-89A6-2BCFDFA2700C}" presName="sp" presStyleCnt="0"/>
      <dgm:spPr/>
    </dgm:pt>
    <dgm:pt modelId="{9F8D3E01-4C84-409F-9EB4-90A6960591B8}" type="pres">
      <dgm:prSet presAssocID="{773382B5-D12D-464A-8332-C7F192206696}" presName="arrowAndChildren" presStyleCnt="0"/>
      <dgm:spPr/>
    </dgm:pt>
    <dgm:pt modelId="{4B57E350-E73E-45E1-92E3-000D8CB7245C}" type="pres">
      <dgm:prSet presAssocID="{773382B5-D12D-464A-8332-C7F192206696}" presName="parentTextArrow" presStyleLbl="node1" presStyleIdx="1" presStyleCnt="2"/>
      <dgm:spPr/>
    </dgm:pt>
  </dgm:ptLst>
  <dgm:cxnLst>
    <dgm:cxn modelId="{2187C00A-9247-4E66-8274-4ABE5746F518}" type="presOf" srcId="{B7467FC8-346A-43D1-8A18-C33544E55155}" destId="{AAE605F9-8BA5-4533-8700-07B2869995AA}" srcOrd="0" destOrd="0" presId="urn:microsoft.com/office/officeart/2005/8/layout/process4"/>
    <dgm:cxn modelId="{7A68B66D-C5A1-4B84-ADD6-45EA13CE84FD}" srcId="{143B7336-0B4E-49F7-8058-CFA4279114F6}" destId="{53421A48-C202-49A5-A974-F00EEDEFEBDA}" srcOrd="0" destOrd="0" parTransId="{E2F68B0C-6844-4161-B634-76978C2BA747}" sibTransId="{05D56E39-E17C-48EE-B92C-4610002D758B}"/>
    <dgm:cxn modelId="{C0D9AD52-52DC-4477-AEB4-53106479E0CA}" srcId="{2DEA4F16-1E40-4703-A6C9-F6C88D2F0895}" destId="{143B7336-0B4E-49F7-8058-CFA4279114F6}" srcOrd="1" destOrd="0" parTransId="{8AD17342-C473-4BFF-8E19-D31E830CC7EF}" sibTransId="{3C65CA9E-FDD6-47D7-ACE4-591AC2AF4985}"/>
    <dgm:cxn modelId="{A438A277-7248-4827-B0CE-1968C07BFEBF}" type="presOf" srcId="{143B7336-0B4E-49F7-8058-CFA4279114F6}" destId="{AF136E86-A301-47DF-886B-A688162B6E1C}" srcOrd="1" destOrd="0" presId="urn:microsoft.com/office/officeart/2005/8/layout/process4"/>
    <dgm:cxn modelId="{A533C28F-FD29-4909-90C0-6B4CC0106CE8}" type="presOf" srcId="{143B7336-0B4E-49F7-8058-CFA4279114F6}" destId="{03DDDF04-2DDB-4B6E-BB62-C52DF4F4ED68}" srcOrd="0" destOrd="0" presId="urn:microsoft.com/office/officeart/2005/8/layout/process4"/>
    <dgm:cxn modelId="{7A26C4C0-9AD2-4300-8F81-64B0D63CFB77}" type="presOf" srcId="{53421A48-C202-49A5-A974-F00EEDEFEBDA}" destId="{4ECF86DC-B281-4A71-B0F3-E16F68BAB6C4}" srcOrd="0" destOrd="0" presId="urn:microsoft.com/office/officeart/2005/8/layout/process4"/>
    <dgm:cxn modelId="{2F98E0DB-B12D-4CB6-B3C4-7BE1E0200477}" type="presOf" srcId="{773382B5-D12D-464A-8332-C7F192206696}" destId="{4B57E350-E73E-45E1-92E3-000D8CB7245C}" srcOrd="0" destOrd="0" presId="urn:microsoft.com/office/officeart/2005/8/layout/process4"/>
    <dgm:cxn modelId="{8D8381F3-FF71-4455-A7D6-87F53DBBFC08}" srcId="{2DEA4F16-1E40-4703-A6C9-F6C88D2F0895}" destId="{773382B5-D12D-464A-8332-C7F192206696}" srcOrd="0" destOrd="0" parTransId="{6C68D92D-443B-4B18-A0FD-D9E0A8628A65}" sibTransId="{BF79F725-553D-47B2-89A6-2BCFDFA2700C}"/>
    <dgm:cxn modelId="{74603BF5-C433-4C84-BF41-2F9207E20210}" type="presOf" srcId="{2DEA4F16-1E40-4703-A6C9-F6C88D2F0895}" destId="{FA052256-9E70-4F67-9EDF-52BAB9FE8DD5}" srcOrd="0" destOrd="0" presId="urn:microsoft.com/office/officeart/2005/8/layout/process4"/>
    <dgm:cxn modelId="{32BE97FB-35CC-403F-AD1B-B859760B4E75}" srcId="{143B7336-0B4E-49F7-8058-CFA4279114F6}" destId="{B7467FC8-346A-43D1-8A18-C33544E55155}" srcOrd="1" destOrd="0" parTransId="{86FC8913-6099-40DE-88A3-FF0C56367835}" sibTransId="{22AC26ED-D15B-45A6-86EF-7F96C87B6297}"/>
    <dgm:cxn modelId="{29025131-46B7-4252-9A38-006FD4472EA2}" type="presParOf" srcId="{FA052256-9E70-4F67-9EDF-52BAB9FE8DD5}" destId="{C9A2B82B-112A-481C-A76D-A62C229FFABD}" srcOrd="0" destOrd="0" presId="urn:microsoft.com/office/officeart/2005/8/layout/process4"/>
    <dgm:cxn modelId="{88922B0A-9785-4A82-978C-5DDC34E69B1A}" type="presParOf" srcId="{C9A2B82B-112A-481C-A76D-A62C229FFABD}" destId="{03DDDF04-2DDB-4B6E-BB62-C52DF4F4ED68}" srcOrd="0" destOrd="0" presId="urn:microsoft.com/office/officeart/2005/8/layout/process4"/>
    <dgm:cxn modelId="{CB5CB2C6-8A76-42DA-8AED-1911D5904243}" type="presParOf" srcId="{C9A2B82B-112A-481C-A76D-A62C229FFABD}" destId="{AF136E86-A301-47DF-886B-A688162B6E1C}" srcOrd="1" destOrd="0" presId="urn:microsoft.com/office/officeart/2005/8/layout/process4"/>
    <dgm:cxn modelId="{9C20BB08-8E13-4D6F-B67D-FC3E33B4BB2E}" type="presParOf" srcId="{C9A2B82B-112A-481C-A76D-A62C229FFABD}" destId="{29EFD8B8-432C-45AA-A421-94DC9787B00E}" srcOrd="2" destOrd="0" presId="urn:microsoft.com/office/officeart/2005/8/layout/process4"/>
    <dgm:cxn modelId="{68084432-BCA1-4901-A278-BFD9A17B131B}" type="presParOf" srcId="{29EFD8B8-432C-45AA-A421-94DC9787B00E}" destId="{4ECF86DC-B281-4A71-B0F3-E16F68BAB6C4}" srcOrd="0" destOrd="0" presId="urn:microsoft.com/office/officeart/2005/8/layout/process4"/>
    <dgm:cxn modelId="{CE9EE961-99BA-4871-94AA-A649A4E4FCEA}" type="presParOf" srcId="{29EFD8B8-432C-45AA-A421-94DC9787B00E}" destId="{AAE605F9-8BA5-4533-8700-07B2869995AA}" srcOrd="1" destOrd="0" presId="urn:microsoft.com/office/officeart/2005/8/layout/process4"/>
    <dgm:cxn modelId="{CD15C889-DA79-4DED-BF43-AE91B95FD2A5}" type="presParOf" srcId="{FA052256-9E70-4F67-9EDF-52BAB9FE8DD5}" destId="{A2A9C7F0-EF34-4C10-AD80-4834B0250E6B}" srcOrd="1" destOrd="0" presId="urn:microsoft.com/office/officeart/2005/8/layout/process4"/>
    <dgm:cxn modelId="{5AB7865F-177C-4A90-B271-87BFA2B855D0}" type="presParOf" srcId="{FA052256-9E70-4F67-9EDF-52BAB9FE8DD5}" destId="{9F8D3E01-4C84-409F-9EB4-90A6960591B8}" srcOrd="2" destOrd="0" presId="urn:microsoft.com/office/officeart/2005/8/layout/process4"/>
    <dgm:cxn modelId="{588CD0B1-B02A-4D57-BE8F-DF3F7815EF31}" type="presParOf" srcId="{9F8D3E01-4C84-409F-9EB4-90A6960591B8}" destId="{4B57E350-E73E-45E1-92E3-000D8CB7245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CA9D24-3798-40EE-8C43-22BA68AEF3B6}"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AF6714D-E4A2-4DB5-B429-6B4B0F0C9253}">
      <dgm:prSet phldrT="[Text]">
        <dgm:style>
          <a:lnRef idx="0">
            <a:schemeClr val="accent1"/>
          </a:lnRef>
          <a:fillRef idx="3">
            <a:schemeClr val="accent1"/>
          </a:fillRef>
          <a:effectRef idx="3">
            <a:schemeClr val="accent1"/>
          </a:effectRef>
          <a:fontRef idx="minor">
            <a:schemeClr val="lt1"/>
          </a:fontRef>
        </dgm:style>
      </dgm:prSet>
      <dgm:spPr>
        <a:gradFill rotWithShape="0">
          <a:gsLst>
            <a:gs pos="0">
              <a:srgbClr val="C00000"/>
            </a:gs>
            <a:gs pos="50000">
              <a:srgbClr val="C00000"/>
            </a:gs>
            <a:gs pos="100000">
              <a:srgbClr val="C00000"/>
            </a:gs>
          </a:gsLst>
        </a:gradFill>
      </dgm:spPr>
      <dgm:t>
        <a:bodyPr/>
        <a:lstStyle/>
        <a:p>
          <a:r>
            <a:rPr lang="en-US"/>
            <a:t>Incident</a:t>
          </a:r>
        </a:p>
      </dgm:t>
    </dgm:pt>
    <dgm:pt modelId="{4393009E-7068-486A-AE6B-F2E0527C6C7D}" type="parTrans" cxnId="{172233AF-61B3-4ED8-BE9A-F2743E6D78AA}">
      <dgm:prSet/>
      <dgm:spPr/>
      <dgm:t>
        <a:bodyPr/>
        <a:lstStyle/>
        <a:p>
          <a:endParaRPr lang="en-US"/>
        </a:p>
      </dgm:t>
    </dgm:pt>
    <dgm:pt modelId="{59FB9FD3-02D6-4DFD-B658-9D11BC464A4E}" type="sibTrans" cxnId="{172233AF-61B3-4ED8-BE9A-F2743E6D78AA}">
      <dgm:prSet/>
      <dgm:spPr/>
      <dgm:t>
        <a:bodyPr/>
        <a:lstStyle/>
        <a:p>
          <a:endParaRPr lang="en-US"/>
        </a:p>
      </dgm:t>
    </dgm:pt>
    <dgm:pt modelId="{5C912040-00EC-4C6E-A8DC-3DDE8B39B0BE}">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latin typeface="Tahoma" panose="020B0604030504040204" pitchFamily="34" charset="0"/>
              <a:ea typeface="Tahoma" panose="020B0604030504040204" pitchFamily="34" charset="0"/>
              <a:cs typeface="Tahoma" panose="020B0604030504040204" pitchFamily="34" charset="0"/>
            </a:rPr>
            <a:t>Incident date</a:t>
          </a:r>
        </a:p>
      </dgm:t>
    </dgm:pt>
    <dgm:pt modelId="{F64B7045-E870-472C-8537-781C2A7F4D50}" type="parTrans" cxnId="{8909556A-D725-4134-9B6D-3B97232EF5DA}">
      <dgm:prSet/>
      <dgm:spPr/>
      <dgm:t>
        <a:bodyPr/>
        <a:lstStyle/>
        <a:p>
          <a:endParaRPr lang="en-US"/>
        </a:p>
      </dgm:t>
    </dgm:pt>
    <dgm:pt modelId="{1565BEEA-D73E-42C6-A130-252DAEDEA1D8}" type="sibTrans" cxnId="{8909556A-D725-4134-9B6D-3B97232EF5DA}">
      <dgm:prSet/>
      <dgm:spPr/>
      <dgm:t>
        <a:bodyPr/>
        <a:lstStyle/>
        <a:p>
          <a:endParaRPr lang="en-US"/>
        </a:p>
      </dgm:t>
    </dgm:pt>
    <dgm:pt modelId="{D29D294D-65D2-4024-AC3E-A73AC5BC9963}">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a:latin typeface="Tahoma" panose="020B0604030504040204" pitchFamily="34" charset="0"/>
              <a:ea typeface="Tahoma" panose="020B0604030504040204" pitchFamily="34" charset="0"/>
              <a:cs typeface="Tahoma" panose="020B0604030504040204" pitchFamily="34" charset="0"/>
            </a:rPr>
            <a:t>Students involved</a:t>
          </a:r>
        </a:p>
      </dgm:t>
    </dgm:pt>
    <dgm:pt modelId="{49731B79-61DD-44D5-997F-4031B39E2374}" type="parTrans" cxnId="{3601436A-EC22-4DC5-B09C-FC896ADC1C6C}">
      <dgm:prSet/>
      <dgm:spPr/>
      <dgm:t>
        <a:bodyPr/>
        <a:lstStyle/>
        <a:p>
          <a:endParaRPr lang="en-US"/>
        </a:p>
      </dgm:t>
    </dgm:pt>
    <dgm:pt modelId="{0C000EFA-5A3A-4BFE-B540-AC44AF65CEED}" type="sibTrans" cxnId="{3601436A-EC22-4DC5-B09C-FC896ADC1C6C}">
      <dgm:prSet/>
      <dgm:spPr/>
      <dgm:t>
        <a:bodyPr/>
        <a:lstStyle/>
        <a:p>
          <a:endParaRPr lang="en-US"/>
        </a:p>
      </dgm:t>
    </dgm:pt>
    <dgm:pt modelId="{B68E619C-2F15-4CD7-A262-0E6FA0C0B080}">
      <dgm:prSet phldrT="[Text]">
        <dgm:style>
          <a:lnRef idx="0">
            <a:schemeClr val="accent1"/>
          </a:lnRef>
          <a:fillRef idx="3">
            <a:schemeClr val="accent1"/>
          </a:fillRef>
          <a:effectRef idx="3">
            <a:schemeClr val="accent1"/>
          </a:effectRef>
          <a:fontRef idx="minor">
            <a:schemeClr val="lt1"/>
          </a:fontRef>
        </dgm:style>
      </dgm:prSet>
      <dgm:spPr/>
      <dgm:t>
        <a:bodyPr anchor="ctr"/>
        <a:lstStyle/>
        <a:p>
          <a:r>
            <a:rPr lang="en-US">
              <a:latin typeface="Tahoma" panose="020B0604030504040204" pitchFamily="34" charset="0"/>
              <a:ea typeface="Tahoma" panose="020B0604030504040204" pitchFamily="34" charset="0"/>
              <a:cs typeface="Tahoma" panose="020B0604030504040204" pitchFamily="34" charset="0"/>
            </a:rPr>
            <a:t>Incident Results</a:t>
          </a:r>
        </a:p>
      </dgm:t>
    </dgm:pt>
    <dgm:pt modelId="{D6A8404B-A837-4861-8834-A7B0DEE9870C}" type="parTrans" cxnId="{DD3E547D-E602-4CBD-BF9A-BE27DA0D681B}">
      <dgm:prSet/>
      <dgm:spPr/>
      <dgm:t>
        <a:bodyPr/>
        <a:lstStyle/>
        <a:p>
          <a:endParaRPr lang="en-US"/>
        </a:p>
      </dgm:t>
    </dgm:pt>
    <dgm:pt modelId="{0D5D0FFE-1C04-4AE3-9AB4-A710BF780918}" type="sibTrans" cxnId="{DD3E547D-E602-4CBD-BF9A-BE27DA0D681B}">
      <dgm:prSet/>
      <dgm:spPr/>
      <dgm:t>
        <a:bodyPr/>
        <a:lstStyle/>
        <a:p>
          <a:endParaRPr lang="en-US"/>
        </a:p>
      </dgm:t>
    </dgm:pt>
    <dgm:pt modelId="{D651AD1D-7133-4466-8463-69618843EA44}">
      <dgm:prSet phldrT="[Text]">
        <dgm:style>
          <a:lnRef idx="0">
            <a:schemeClr val="accent1"/>
          </a:lnRef>
          <a:fillRef idx="3">
            <a:schemeClr val="accent1"/>
          </a:fillRef>
          <a:effectRef idx="3">
            <a:schemeClr val="accent1"/>
          </a:effectRef>
          <a:fontRef idx="minor">
            <a:schemeClr val="lt1"/>
          </a:fontRef>
        </dgm:style>
      </dgm:prSet>
      <dgm:spPr/>
      <dgm:t>
        <a:bodyPr anchor="ctr"/>
        <a:lstStyle/>
        <a:p>
          <a:r>
            <a:rPr lang="en-US">
              <a:latin typeface="Tahoma" panose="020B0604030504040204" pitchFamily="34" charset="0"/>
              <a:ea typeface="Tahoma" panose="020B0604030504040204" pitchFamily="34" charset="0"/>
              <a:cs typeface="Tahoma" panose="020B0604030504040204" pitchFamily="34" charset="0"/>
            </a:rPr>
            <a:t>Suspension, expulsion, restraint, seclusion, etc.</a:t>
          </a:r>
        </a:p>
      </dgm:t>
    </dgm:pt>
    <dgm:pt modelId="{E4322ADB-F700-4140-8EB3-00B6BF09ED1C}" type="parTrans" cxnId="{36444038-0353-4E9C-B4BC-BA140FB58829}">
      <dgm:prSet/>
      <dgm:spPr/>
      <dgm:t>
        <a:bodyPr/>
        <a:lstStyle/>
        <a:p>
          <a:endParaRPr lang="en-US"/>
        </a:p>
      </dgm:t>
    </dgm:pt>
    <dgm:pt modelId="{7F2E5908-BA8D-4A22-B27F-3B38D1829412}" type="sibTrans" cxnId="{36444038-0353-4E9C-B4BC-BA140FB58829}">
      <dgm:prSet/>
      <dgm:spPr/>
      <dgm:t>
        <a:bodyPr/>
        <a:lstStyle/>
        <a:p>
          <a:endParaRPr lang="en-US"/>
        </a:p>
      </dgm:t>
    </dgm:pt>
    <dgm:pt modelId="{621A9496-4419-4E02-9492-1799D7C18723}">
      <dgm:prSet phldrT="[Text]" custT="1">
        <dgm:style>
          <a:lnRef idx="0">
            <a:schemeClr val="accent1"/>
          </a:lnRef>
          <a:fillRef idx="3">
            <a:schemeClr val="accent1"/>
          </a:fillRef>
          <a:effectRef idx="3">
            <a:schemeClr val="accent1"/>
          </a:effectRef>
          <a:fontRef idx="minor">
            <a:schemeClr val="lt1"/>
          </a:fontRef>
        </dgm:style>
      </dgm:prSet>
      <dgm:spPr/>
      <dgm:t>
        <a:bodyPr anchor="ctr"/>
        <a:lstStyle/>
        <a:p>
          <a:pPr algn="ctr"/>
          <a:r>
            <a:rPr lang="en-US" sz="1800" dirty="0">
              <a:latin typeface="Tahoma" panose="020B0604030504040204" pitchFamily="34" charset="0"/>
              <a:ea typeface="Tahoma" panose="020B0604030504040204" pitchFamily="34" charset="0"/>
              <a:cs typeface="Tahoma" panose="020B0604030504040204" pitchFamily="34" charset="0"/>
            </a:rPr>
            <a:t>Student Offense</a:t>
          </a:r>
        </a:p>
      </dgm:t>
    </dgm:pt>
    <dgm:pt modelId="{C2195961-F395-4729-A91E-28669A65CAA5}" type="parTrans" cxnId="{2BBAB88D-0A6F-4D4A-82AD-D448385B39E9}">
      <dgm:prSet/>
      <dgm:spPr/>
      <dgm:t>
        <a:bodyPr/>
        <a:lstStyle/>
        <a:p>
          <a:endParaRPr lang="en-US"/>
        </a:p>
      </dgm:t>
    </dgm:pt>
    <dgm:pt modelId="{A6C19433-5913-45B7-B0D4-CFA476D18677}" type="sibTrans" cxnId="{2BBAB88D-0A6F-4D4A-82AD-D448385B39E9}">
      <dgm:prSet/>
      <dgm:spPr/>
      <dgm:t>
        <a:bodyPr/>
        <a:lstStyle/>
        <a:p>
          <a:endParaRPr lang="en-US"/>
        </a:p>
      </dgm:t>
    </dgm:pt>
    <dgm:pt modelId="{9441C268-F78B-423C-B4B5-628B547A16BF}">
      <dgm:prSet phldrT="[Text]" custT="1">
        <dgm:style>
          <a:lnRef idx="0">
            <a:schemeClr val="accent1"/>
          </a:lnRef>
          <a:fillRef idx="3">
            <a:schemeClr val="accent1"/>
          </a:fillRef>
          <a:effectRef idx="3">
            <a:schemeClr val="accent1"/>
          </a:effectRef>
          <a:fontRef idx="minor">
            <a:schemeClr val="lt1"/>
          </a:fontRef>
        </dgm:style>
      </dgm:prSet>
      <dgm:spPr/>
      <dgm:t>
        <a:bodyPr anchor="ctr"/>
        <a:lstStyle/>
        <a:p>
          <a:pPr algn="l"/>
          <a:r>
            <a:rPr lang="en-US" sz="1600" dirty="0">
              <a:latin typeface="Tahoma" panose="020B0604030504040204" pitchFamily="34" charset="0"/>
              <a:ea typeface="Tahoma" panose="020B0604030504040204" pitchFamily="34" charset="0"/>
              <a:cs typeface="Tahoma" panose="020B0604030504040204" pitchFamily="34" charset="0"/>
            </a:rPr>
            <a:t>Reportable E.C. 48900 or 48915</a:t>
          </a:r>
        </a:p>
      </dgm:t>
    </dgm:pt>
    <dgm:pt modelId="{3DCA796A-CACA-48C6-B477-515C550D1355}" type="parTrans" cxnId="{2795CC00-0974-4F0C-B824-3B4520AEE713}">
      <dgm:prSet/>
      <dgm:spPr/>
      <dgm:t>
        <a:bodyPr/>
        <a:lstStyle/>
        <a:p>
          <a:endParaRPr lang="en-US"/>
        </a:p>
      </dgm:t>
    </dgm:pt>
    <dgm:pt modelId="{92D7131C-1DB3-49CE-B080-71E88F5D313E}" type="sibTrans" cxnId="{2795CC00-0974-4F0C-B824-3B4520AEE713}">
      <dgm:prSet/>
      <dgm:spPr/>
      <dgm:t>
        <a:bodyPr/>
        <a:lstStyle/>
        <a:p>
          <a:endParaRPr lang="en-US"/>
        </a:p>
      </dgm:t>
    </dgm:pt>
    <dgm:pt modelId="{B8080613-5D08-4988-994C-1D5CBC20C2B2}" type="pres">
      <dgm:prSet presAssocID="{FACA9D24-3798-40EE-8C43-22BA68AEF3B6}" presName="cycle" presStyleCnt="0">
        <dgm:presLayoutVars>
          <dgm:chMax val="1"/>
          <dgm:dir/>
          <dgm:animLvl val="ctr"/>
          <dgm:resizeHandles val="exact"/>
        </dgm:presLayoutVars>
      </dgm:prSet>
      <dgm:spPr/>
    </dgm:pt>
    <dgm:pt modelId="{183CC582-1AAD-43EF-BB51-67D336CF2BDB}" type="pres">
      <dgm:prSet presAssocID="{1AF6714D-E4A2-4DB5-B429-6B4B0F0C9253}" presName="centerShape" presStyleLbl="node0" presStyleIdx="0" presStyleCnt="1"/>
      <dgm:spPr/>
    </dgm:pt>
    <dgm:pt modelId="{15DA505D-8F2E-413C-8DCC-B5F0339EC274}" type="pres">
      <dgm:prSet presAssocID="{F64B7045-E870-472C-8537-781C2A7F4D50}" presName="parTrans" presStyleLbl="bgSibTrans2D1" presStyleIdx="0" presStyleCnt="4"/>
      <dgm:spPr/>
    </dgm:pt>
    <dgm:pt modelId="{540EC0AF-0247-449D-A923-075AA8CCBB98}" type="pres">
      <dgm:prSet presAssocID="{5C912040-00EC-4C6E-A8DC-3DDE8B39B0BE}" presName="node" presStyleLbl="node1" presStyleIdx="0" presStyleCnt="4">
        <dgm:presLayoutVars>
          <dgm:bulletEnabled val="1"/>
        </dgm:presLayoutVars>
      </dgm:prSet>
      <dgm:spPr/>
    </dgm:pt>
    <dgm:pt modelId="{0114F2D9-009A-45DA-BA28-CB8BBDF493B2}" type="pres">
      <dgm:prSet presAssocID="{49731B79-61DD-44D5-997F-4031B39E2374}" presName="parTrans" presStyleLbl="bgSibTrans2D1" presStyleIdx="1" presStyleCnt="4"/>
      <dgm:spPr/>
    </dgm:pt>
    <dgm:pt modelId="{63BDEB28-8AC2-4360-85B8-53B771DCF1B6}" type="pres">
      <dgm:prSet presAssocID="{D29D294D-65D2-4024-AC3E-A73AC5BC9963}" presName="node" presStyleLbl="node1" presStyleIdx="1" presStyleCnt="4">
        <dgm:presLayoutVars>
          <dgm:bulletEnabled val="1"/>
        </dgm:presLayoutVars>
      </dgm:prSet>
      <dgm:spPr/>
    </dgm:pt>
    <dgm:pt modelId="{9A5621B7-C7EE-4EC6-AE17-0B560D4A7ACE}" type="pres">
      <dgm:prSet presAssocID="{C2195961-F395-4729-A91E-28669A65CAA5}" presName="parTrans" presStyleLbl="bgSibTrans2D1" presStyleIdx="2" presStyleCnt="4"/>
      <dgm:spPr/>
    </dgm:pt>
    <dgm:pt modelId="{4DAB8DD4-E3E9-42AD-B54F-B071C30183D6}" type="pres">
      <dgm:prSet presAssocID="{621A9496-4419-4E02-9492-1799D7C18723}" presName="node" presStyleLbl="node1" presStyleIdx="2" presStyleCnt="4">
        <dgm:presLayoutVars>
          <dgm:bulletEnabled val="1"/>
        </dgm:presLayoutVars>
      </dgm:prSet>
      <dgm:spPr/>
    </dgm:pt>
    <dgm:pt modelId="{E97235A3-CDEE-4A3D-86CB-9498E492424C}" type="pres">
      <dgm:prSet presAssocID="{D6A8404B-A837-4861-8834-A7B0DEE9870C}" presName="parTrans" presStyleLbl="bgSibTrans2D1" presStyleIdx="3" presStyleCnt="4"/>
      <dgm:spPr/>
    </dgm:pt>
    <dgm:pt modelId="{1C98A23F-42A5-437A-9A08-83D57D0266CB}" type="pres">
      <dgm:prSet presAssocID="{B68E619C-2F15-4CD7-A262-0E6FA0C0B080}" presName="node" presStyleLbl="node1" presStyleIdx="3" presStyleCnt="4">
        <dgm:presLayoutVars>
          <dgm:bulletEnabled val="1"/>
        </dgm:presLayoutVars>
      </dgm:prSet>
      <dgm:spPr/>
    </dgm:pt>
  </dgm:ptLst>
  <dgm:cxnLst>
    <dgm:cxn modelId="{2795CC00-0974-4F0C-B824-3B4520AEE713}" srcId="{621A9496-4419-4E02-9492-1799D7C18723}" destId="{9441C268-F78B-423C-B4B5-628B547A16BF}" srcOrd="0" destOrd="0" parTransId="{3DCA796A-CACA-48C6-B477-515C550D1355}" sibTransId="{92D7131C-1DB3-49CE-B080-71E88F5D313E}"/>
    <dgm:cxn modelId="{E272CF02-FA14-4709-AA3C-B7C45E48C0C9}" type="presOf" srcId="{B68E619C-2F15-4CD7-A262-0E6FA0C0B080}" destId="{1C98A23F-42A5-437A-9A08-83D57D0266CB}" srcOrd="0" destOrd="0" presId="urn:microsoft.com/office/officeart/2005/8/layout/radial4"/>
    <dgm:cxn modelId="{10BD531A-A3E3-4201-A925-E63F86D8536B}" type="presOf" srcId="{D651AD1D-7133-4466-8463-69618843EA44}" destId="{1C98A23F-42A5-437A-9A08-83D57D0266CB}" srcOrd="0" destOrd="1" presId="urn:microsoft.com/office/officeart/2005/8/layout/radial4"/>
    <dgm:cxn modelId="{297CB82C-8986-46AA-806F-6C1A270C559A}" type="presOf" srcId="{D29D294D-65D2-4024-AC3E-A73AC5BC9963}" destId="{63BDEB28-8AC2-4360-85B8-53B771DCF1B6}" srcOrd="0" destOrd="0" presId="urn:microsoft.com/office/officeart/2005/8/layout/radial4"/>
    <dgm:cxn modelId="{36444038-0353-4E9C-B4BC-BA140FB58829}" srcId="{B68E619C-2F15-4CD7-A262-0E6FA0C0B080}" destId="{D651AD1D-7133-4466-8463-69618843EA44}" srcOrd="0" destOrd="0" parTransId="{E4322ADB-F700-4140-8EB3-00B6BF09ED1C}" sibTransId="{7F2E5908-BA8D-4A22-B27F-3B38D1829412}"/>
    <dgm:cxn modelId="{E8C03848-A02A-46D3-8D17-C53649EDF6CF}" type="presOf" srcId="{9441C268-F78B-423C-B4B5-628B547A16BF}" destId="{4DAB8DD4-E3E9-42AD-B54F-B071C30183D6}" srcOrd="0" destOrd="1" presId="urn:microsoft.com/office/officeart/2005/8/layout/radial4"/>
    <dgm:cxn modelId="{C3386648-BFF5-4787-A5C6-01A5A9136227}" type="presOf" srcId="{5C912040-00EC-4C6E-A8DC-3DDE8B39B0BE}" destId="{540EC0AF-0247-449D-A923-075AA8CCBB98}" srcOrd="0" destOrd="0" presId="urn:microsoft.com/office/officeart/2005/8/layout/radial4"/>
    <dgm:cxn modelId="{3601436A-EC22-4DC5-B09C-FC896ADC1C6C}" srcId="{1AF6714D-E4A2-4DB5-B429-6B4B0F0C9253}" destId="{D29D294D-65D2-4024-AC3E-A73AC5BC9963}" srcOrd="1" destOrd="0" parTransId="{49731B79-61DD-44D5-997F-4031B39E2374}" sibTransId="{0C000EFA-5A3A-4BFE-B540-AC44AF65CEED}"/>
    <dgm:cxn modelId="{8909556A-D725-4134-9B6D-3B97232EF5DA}" srcId="{1AF6714D-E4A2-4DB5-B429-6B4B0F0C9253}" destId="{5C912040-00EC-4C6E-A8DC-3DDE8B39B0BE}" srcOrd="0" destOrd="0" parTransId="{F64B7045-E870-472C-8537-781C2A7F4D50}" sibTransId="{1565BEEA-D73E-42C6-A130-252DAEDEA1D8}"/>
    <dgm:cxn modelId="{3ACF8D78-E791-486C-91A9-53B3DAA80BC7}" type="presOf" srcId="{F64B7045-E870-472C-8537-781C2A7F4D50}" destId="{15DA505D-8F2E-413C-8DCC-B5F0339EC274}" srcOrd="0" destOrd="0" presId="urn:microsoft.com/office/officeart/2005/8/layout/radial4"/>
    <dgm:cxn modelId="{DD3E547D-E602-4CBD-BF9A-BE27DA0D681B}" srcId="{1AF6714D-E4A2-4DB5-B429-6B4B0F0C9253}" destId="{B68E619C-2F15-4CD7-A262-0E6FA0C0B080}" srcOrd="3" destOrd="0" parTransId="{D6A8404B-A837-4861-8834-A7B0DEE9870C}" sibTransId="{0D5D0FFE-1C04-4AE3-9AB4-A710BF780918}"/>
    <dgm:cxn modelId="{CFBC8780-84D0-41CD-952E-AD7DB96EF79B}" type="presOf" srcId="{621A9496-4419-4E02-9492-1799D7C18723}" destId="{4DAB8DD4-E3E9-42AD-B54F-B071C30183D6}" srcOrd="0" destOrd="0" presId="urn:microsoft.com/office/officeart/2005/8/layout/radial4"/>
    <dgm:cxn modelId="{2BBAB88D-0A6F-4D4A-82AD-D448385B39E9}" srcId="{1AF6714D-E4A2-4DB5-B429-6B4B0F0C9253}" destId="{621A9496-4419-4E02-9492-1799D7C18723}" srcOrd="2" destOrd="0" parTransId="{C2195961-F395-4729-A91E-28669A65CAA5}" sibTransId="{A6C19433-5913-45B7-B0D4-CFA476D18677}"/>
    <dgm:cxn modelId="{E05B8A9D-A5E9-4307-A5A5-78499F826BD0}" type="presOf" srcId="{C2195961-F395-4729-A91E-28669A65CAA5}" destId="{9A5621B7-C7EE-4EC6-AE17-0B560D4A7ACE}" srcOrd="0" destOrd="0" presId="urn:microsoft.com/office/officeart/2005/8/layout/radial4"/>
    <dgm:cxn modelId="{172233AF-61B3-4ED8-BE9A-F2743E6D78AA}" srcId="{FACA9D24-3798-40EE-8C43-22BA68AEF3B6}" destId="{1AF6714D-E4A2-4DB5-B429-6B4B0F0C9253}" srcOrd="0" destOrd="0" parTransId="{4393009E-7068-486A-AE6B-F2E0527C6C7D}" sibTransId="{59FB9FD3-02D6-4DFD-B658-9D11BC464A4E}"/>
    <dgm:cxn modelId="{00CC34CC-CF07-4B48-B562-75D4AECA3A6D}" type="presOf" srcId="{D6A8404B-A837-4861-8834-A7B0DEE9870C}" destId="{E97235A3-CDEE-4A3D-86CB-9498E492424C}" srcOrd="0" destOrd="0" presId="urn:microsoft.com/office/officeart/2005/8/layout/radial4"/>
    <dgm:cxn modelId="{CFA229DA-891B-47E0-81FB-7DCA26E343D3}" type="presOf" srcId="{FACA9D24-3798-40EE-8C43-22BA68AEF3B6}" destId="{B8080613-5D08-4988-994C-1D5CBC20C2B2}" srcOrd="0" destOrd="0" presId="urn:microsoft.com/office/officeart/2005/8/layout/radial4"/>
    <dgm:cxn modelId="{CD949EE6-B011-4B94-ADF6-147CD55A447F}" type="presOf" srcId="{1AF6714D-E4A2-4DB5-B429-6B4B0F0C9253}" destId="{183CC582-1AAD-43EF-BB51-67D336CF2BDB}" srcOrd="0" destOrd="0" presId="urn:microsoft.com/office/officeart/2005/8/layout/radial4"/>
    <dgm:cxn modelId="{DB7255F1-FD15-41E0-A5FF-264C4E15EF4F}" type="presOf" srcId="{49731B79-61DD-44D5-997F-4031B39E2374}" destId="{0114F2D9-009A-45DA-BA28-CB8BBDF493B2}" srcOrd="0" destOrd="0" presId="urn:microsoft.com/office/officeart/2005/8/layout/radial4"/>
    <dgm:cxn modelId="{3164EE77-4B05-49BE-9CD4-A4D995894DCE}" type="presParOf" srcId="{B8080613-5D08-4988-994C-1D5CBC20C2B2}" destId="{183CC582-1AAD-43EF-BB51-67D336CF2BDB}" srcOrd="0" destOrd="0" presId="urn:microsoft.com/office/officeart/2005/8/layout/radial4"/>
    <dgm:cxn modelId="{57B27909-FA96-4FA8-A8B6-ECF425A835EA}" type="presParOf" srcId="{B8080613-5D08-4988-994C-1D5CBC20C2B2}" destId="{15DA505D-8F2E-413C-8DCC-B5F0339EC274}" srcOrd="1" destOrd="0" presId="urn:microsoft.com/office/officeart/2005/8/layout/radial4"/>
    <dgm:cxn modelId="{0C3D9984-05C0-4C0F-A850-BD4B866BC696}" type="presParOf" srcId="{B8080613-5D08-4988-994C-1D5CBC20C2B2}" destId="{540EC0AF-0247-449D-A923-075AA8CCBB98}" srcOrd="2" destOrd="0" presId="urn:microsoft.com/office/officeart/2005/8/layout/radial4"/>
    <dgm:cxn modelId="{4CB8B802-AAD5-487B-AD7E-E3DB728CC7AC}" type="presParOf" srcId="{B8080613-5D08-4988-994C-1D5CBC20C2B2}" destId="{0114F2D9-009A-45DA-BA28-CB8BBDF493B2}" srcOrd="3" destOrd="0" presId="urn:microsoft.com/office/officeart/2005/8/layout/radial4"/>
    <dgm:cxn modelId="{AD3DAAE7-639C-412F-ACB9-B24EAF82B812}" type="presParOf" srcId="{B8080613-5D08-4988-994C-1D5CBC20C2B2}" destId="{63BDEB28-8AC2-4360-85B8-53B771DCF1B6}" srcOrd="4" destOrd="0" presId="urn:microsoft.com/office/officeart/2005/8/layout/radial4"/>
    <dgm:cxn modelId="{866A3841-77E8-4AE5-A30F-BDE62FF80958}" type="presParOf" srcId="{B8080613-5D08-4988-994C-1D5CBC20C2B2}" destId="{9A5621B7-C7EE-4EC6-AE17-0B560D4A7ACE}" srcOrd="5" destOrd="0" presId="urn:microsoft.com/office/officeart/2005/8/layout/radial4"/>
    <dgm:cxn modelId="{6D15EACA-A254-4306-B286-65CEA447B38F}" type="presParOf" srcId="{B8080613-5D08-4988-994C-1D5CBC20C2B2}" destId="{4DAB8DD4-E3E9-42AD-B54F-B071C30183D6}" srcOrd="6" destOrd="0" presId="urn:microsoft.com/office/officeart/2005/8/layout/radial4"/>
    <dgm:cxn modelId="{6510CE3A-9F19-4B2A-A008-397FA10CC48B}" type="presParOf" srcId="{B8080613-5D08-4988-994C-1D5CBC20C2B2}" destId="{E97235A3-CDEE-4A3D-86CB-9498E492424C}" srcOrd="7" destOrd="0" presId="urn:microsoft.com/office/officeart/2005/8/layout/radial4"/>
    <dgm:cxn modelId="{93C0AEC4-2E1D-4580-95F7-6EA546C73CFB}" type="presParOf" srcId="{B8080613-5D08-4988-994C-1D5CBC20C2B2}" destId="{1C98A23F-42A5-437A-9A08-83D57D0266CB}" srcOrd="8" destOrd="0" presId="urn:microsoft.com/office/officeart/2005/8/layout/radial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BB82B8-F2BB-4317-B17F-2535CDB60A87}"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414403C2-6867-4D99-BEFB-BB3C6B317B3A}">
      <dgm:prSet phldrT="[Text]"/>
      <dgm:spPr>
        <a:xfrm>
          <a:off x="681915" y="0"/>
          <a:ext cx="3920201" cy="3920201"/>
        </a:xfrm>
        <a:prstGeom prst="ellipse">
          <a:avLst/>
        </a:prstGeom>
        <a:solidFill>
          <a:srgbClr val="FF5050"/>
        </a:solidFill>
        <a:ln w="25400" cap="flat" cmpd="sng" algn="ctr">
          <a:solidFill>
            <a:srgbClr val="FFFFFF">
              <a:hueOff val="0"/>
              <a:satOff val="0"/>
              <a:lumOff val="0"/>
              <a:alphaOff val="0"/>
            </a:srgbClr>
          </a:solidFill>
          <a:prstDash val="solid"/>
        </a:ln>
        <a:effectLst>
          <a:outerShdw blurRad="50800" dist="88900" dir="2700000" algn="tl" rotWithShape="0">
            <a:prstClr val="black">
              <a:alpha val="40000"/>
            </a:prstClr>
          </a:outerShdw>
        </a:effectLst>
      </dgm:spPr>
      <dgm:t>
        <a:bodyPr/>
        <a:lstStyle/>
        <a:p>
          <a:pPr>
            <a:buNone/>
          </a:pPr>
          <a:r>
            <a:rPr lang="en-US">
              <a:solidFill>
                <a:srgbClr val="FFFFFF"/>
              </a:solidFill>
              <a:latin typeface="Arial"/>
              <a:ea typeface="+mn-ea"/>
              <a:cs typeface="+mn-cs"/>
            </a:rPr>
            <a:t>Incident</a:t>
          </a:r>
        </a:p>
        <a:p>
          <a:pPr>
            <a:buNone/>
          </a:pPr>
          <a:endParaRPr lang="en-US">
            <a:solidFill>
              <a:srgbClr val="FFFFFF"/>
            </a:solidFill>
            <a:latin typeface="Arial"/>
            <a:ea typeface="+mn-ea"/>
            <a:cs typeface="+mn-cs"/>
          </a:endParaRPr>
        </a:p>
      </dgm:t>
    </dgm:pt>
    <dgm:pt modelId="{AB73B184-2ED2-43CC-8227-57CA133F2B87}" type="parTrans" cxnId="{F8F03032-3EE2-4AD0-813D-C190C44A7E91}">
      <dgm:prSet/>
      <dgm:spPr/>
      <dgm:t>
        <a:bodyPr/>
        <a:lstStyle/>
        <a:p>
          <a:endParaRPr lang="en-US"/>
        </a:p>
      </dgm:t>
    </dgm:pt>
    <dgm:pt modelId="{DB82936C-8022-4560-92AE-D99A95BACBB4}" type="sibTrans" cxnId="{F8F03032-3EE2-4AD0-813D-C190C44A7E91}">
      <dgm:prSet/>
      <dgm:spPr/>
      <dgm:t>
        <a:bodyPr/>
        <a:lstStyle/>
        <a:p>
          <a:endParaRPr lang="en-US"/>
        </a:p>
      </dgm:t>
    </dgm:pt>
    <dgm:pt modelId="{42895B00-3C91-4426-B6B8-E6A39BFFAF2B}" type="pres">
      <dgm:prSet presAssocID="{AFBB82B8-F2BB-4317-B17F-2535CDB60A87}" presName="Name0" presStyleCnt="0">
        <dgm:presLayoutVars>
          <dgm:chMax val="7"/>
          <dgm:resizeHandles val="exact"/>
        </dgm:presLayoutVars>
      </dgm:prSet>
      <dgm:spPr/>
    </dgm:pt>
    <dgm:pt modelId="{387798A2-2DE4-4010-B2FF-C7213DDF9DFF}" type="pres">
      <dgm:prSet presAssocID="{AFBB82B8-F2BB-4317-B17F-2535CDB60A87}" presName="comp1" presStyleCnt="0"/>
      <dgm:spPr/>
    </dgm:pt>
    <dgm:pt modelId="{2DA924F0-7D3C-4ABB-9FF2-E4836F2D45EC}" type="pres">
      <dgm:prSet presAssocID="{AFBB82B8-F2BB-4317-B17F-2535CDB60A87}" presName="circle1" presStyleLbl="node1" presStyleIdx="0" presStyleCnt="1"/>
      <dgm:spPr/>
    </dgm:pt>
    <dgm:pt modelId="{51DDEBBF-FAFB-45AB-AD4A-19918FE2A783}" type="pres">
      <dgm:prSet presAssocID="{AFBB82B8-F2BB-4317-B17F-2535CDB60A87}" presName="c1text" presStyleLbl="node1" presStyleIdx="0" presStyleCnt="1">
        <dgm:presLayoutVars>
          <dgm:bulletEnabled val="1"/>
        </dgm:presLayoutVars>
      </dgm:prSet>
      <dgm:spPr/>
    </dgm:pt>
  </dgm:ptLst>
  <dgm:cxnLst>
    <dgm:cxn modelId="{F8F03032-3EE2-4AD0-813D-C190C44A7E91}" srcId="{AFBB82B8-F2BB-4317-B17F-2535CDB60A87}" destId="{414403C2-6867-4D99-BEFB-BB3C6B317B3A}" srcOrd="0" destOrd="0" parTransId="{AB73B184-2ED2-43CC-8227-57CA133F2B87}" sibTransId="{DB82936C-8022-4560-92AE-D99A95BACBB4}"/>
    <dgm:cxn modelId="{937A2958-E26F-42FE-B20F-F8516D471C61}" type="presOf" srcId="{414403C2-6867-4D99-BEFB-BB3C6B317B3A}" destId="{51DDEBBF-FAFB-45AB-AD4A-19918FE2A783}" srcOrd="1" destOrd="0" presId="urn:microsoft.com/office/officeart/2005/8/layout/venn2"/>
    <dgm:cxn modelId="{0F1B569E-4985-462C-A89B-C1C4714D6EBF}" type="presOf" srcId="{414403C2-6867-4D99-BEFB-BB3C6B317B3A}" destId="{2DA924F0-7D3C-4ABB-9FF2-E4836F2D45EC}" srcOrd="0" destOrd="0" presId="urn:microsoft.com/office/officeart/2005/8/layout/venn2"/>
    <dgm:cxn modelId="{CEAAB4D1-EC48-4379-8FA0-543F1E710BC2}" type="presOf" srcId="{AFBB82B8-F2BB-4317-B17F-2535CDB60A87}" destId="{42895B00-3C91-4426-B6B8-E6A39BFFAF2B}" srcOrd="0" destOrd="0" presId="urn:microsoft.com/office/officeart/2005/8/layout/venn2"/>
    <dgm:cxn modelId="{28121796-25FC-46F6-A1A0-6E6174EAF7B9}" type="presParOf" srcId="{42895B00-3C91-4426-B6B8-E6A39BFFAF2B}" destId="{387798A2-2DE4-4010-B2FF-C7213DDF9DFF}" srcOrd="0" destOrd="0" presId="urn:microsoft.com/office/officeart/2005/8/layout/venn2"/>
    <dgm:cxn modelId="{ED2AC1F1-589F-4AC1-895F-BBBE2A095ADB}" type="presParOf" srcId="{387798A2-2DE4-4010-B2FF-C7213DDF9DFF}" destId="{2DA924F0-7D3C-4ABB-9FF2-E4836F2D45EC}" srcOrd="0" destOrd="0" presId="urn:microsoft.com/office/officeart/2005/8/layout/venn2"/>
    <dgm:cxn modelId="{036A3E6D-A5C7-451B-B390-793D5033C441}" type="presParOf" srcId="{387798A2-2DE4-4010-B2FF-C7213DDF9DFF}" destId="{51DDEBBF-FAFB-45AB-AD4A-19918FE2A783}" srcOrd="1" destOrd="0" presId="urn:microsoft.com/office/officeart/2005/8/layout/venn2"/>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dgm:style>
          <a:lnRef idx="3">
            <a:schemeClr val="lt1"/>
          </a:lnRef>
          <a:fillRef idx="1">
            <a:schemeClr val="accent1"/>
          </a:fillRef>
          <a:effectRef idx="1">
            <a:schemeClr val="accent1"/>
          </a:effectRef>
          <a:fontRef idx="minor">
            <a:schemeClr val="lt1"/>
          </a:fontRef>
        </dgm:style>
      </dgm:prSet>
      <dgm:spPr>
        <a:xfrm>
          <a:off x="660170" y="0"/>
          <a:ext cx="1908789" cy="1908789"/>
        </a:xfrm>
        <a:prstGeom prst="ellipse">
          <a:avLst/>
        </a:prstGeom>
        <a:solidFill>
          <a:schemeClr val="accent6">
            <a:lumMod val="75000"/>
          </a:schemeClr>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a:buNone/>
          </a:pPr>
          <a:r>
            <a:rPr lang="en-US" b="1" dirty="0">
              <a:solidFill>
                <a:schemeClr val="bg1"/>
              </a:solidFill>
              <a:latin typeface="Arial"/>
              <a:ea typeface="+mn-ea"/>
              <a:cs typeface="+mn-cs"/>
            </a:rPr>
            <a:t>Student</a:t>
          </a: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D2C5AE27-084C-45A5-AFB3-47D0E829A3F7}">
      <dgm:prSet phldrT="[Text]" custT="1"/>
      <dgm:spPr>
        <a:xfrm>
          <a:off x="898769" y="477197"/>
          <a:ext cx="1431591" cy="1431591"/>
        </a:xfrm>
        <a:prstGeom prst="ellipse">
          <a:avLst/>
        </a:prstGeom>
        <a:solidFill>
          <a:schemeClr val="accent6">
            <a:lumMod val="40000"/>
            <a:lumOff val="60000"/>
          </a:schemeClr>
        </a:solidFill>
        <a:ln w="25400" cap="flat" cmpd="sng" algn="ctr">
          <a:solidFill>
            <a:srgbClr val="FFFFFF">
              <a:hueOff val="0"/>
              <a:satOff val="0"/>
              <a:lumOff val="0"/>
              <a:alphaOff val="0"/>
            </a:srgbClr>
          </a:solidFill>
          <a:prstDash val="solid"/>
        </a:ln>
        <a:effectLst/>
      </dgm:spPr>
      <dgm:t>
        <a:bodyPr/>
        <a:lstStyle/>
        <a:p>
          <a:pPr algn="ctr">
            <a:buNone/>
          </a:pPr>
          <a:endParaRPr lang="en-US" sz="1000" b="1">
            <a:solidFill>
              <a:srgbClr val="FF0000"/>
            </a:solidFill>
            <a:latin typeface="Arial"/>
            <a:ea typeface="+mn-ea"/>
            <a:cs typeface="+mn-cs"/>
          </a:endParaRPr>
        </a:p>
        <a:p>
          <a:pPr algn="ctr">
            <a:buNone/>
          </a:pPr>
          <a:r>
            <a:rPr lang="en-US" sz="1000" b="1">
              <a:solidFill>
                <a:srgbClr val="FF0000"/>
              </a:solidFill>
              <a:latin typeface="Arial"/>
              <a:ea typeface="+mn-ea"/>
              <a:cs typeface="+mn-cs"/>
            </a:rPr>
            <a:t>       </a:t>
          </a:r>
          <a:r>
            <a:rPr lang="en-US" sz="900" b="1">
              <a:solidFill>
                <a:srgbClr val="FF0000"/>
              </a:solidFill>
              <a:latin typeface="Arial"/>
              <a:ea typeface="+mn-ea"/>
              <a:cs typeface="+mn-cs"/>
            </a:rPr>
            <a:t>Offense</a:t>
          </a:r>
          <a:endParaRPr lang="en-US" sz="700" b="1">
            <a:solidFill>
              <a:srgbClr val="FF0000"/>
            </a:solidFill>
            <a:latin typeface="Arial"/>
            <a:ea typeface="+mn-ea"/>
            <a:cs typeface="+mn-cs"/>
          </a:endParaRPr>
        </a:p>
      </dgm:t>
    </dgm:pt>
    <dgm:pt modelId="{50AEF3BD-0D4A-4306-A2E3-64CDFED7570E}" type="parTrans" cxnId="{C07AF51E-FF68-4B32-BBDA-DDFDE9CA8852}">
      <dgm:prSet/>
      <dgm:spPr/>
      <dgm:t>
        <a:bodyPr/>
        <a:lstStyle/>
        <a:p>
          <a:endParaRPr lang="en-US"/>
        </a:p>
      </dgm:t>
    </dgm:pt>
    <dgm:pt modelId="{79A8CD62-ADB6-4E05-A9F6-524C6E4B0507}" type="sibTrans" cxnId="{C07AF51E-FF68-4B32-BBDA-DDFDE9CA8852}">
      <dgm:prSet/>
      <dgm:spPr/>
      <dgm:t>
        <a:bodyPr/>
        <a:lstStyle/>
        <a:p>
          <a:endParaRPr lang="en-US"/>
        </a:p>
      </dgm:t>
    </dgm:pt>
    <dgm:pt modelId="{664B8AB3-068D-40B1-A7B5-FAAC7564B002}">
      <dgm:prSet phldrT="[Text]" custT="1"/>
      <dgm:spPr>
        <a:xfrm>
          <a:off x="898769" y="477197"/>
          <a:ext cx="1431591" cy="1431591"/>
        </a:xfrm>
        <a:solidFill>
          <a:schemeClr val="accent6">
            <a:lumMod val="20000"/>
            <a:lumOff val="80000"/>
          </a:schemeClr>
        </a:solidFill>
        <a:ln w="25400" cap="flat" cmpd="sng" algn="ctr">
          <a:solidFill>
            <a:srgbClr val="FFFFFF">
              <a:hueOff val="0"/>
              <a:satOff val="0"/>
              <a:lumOff val="0"/>
              <a:alphaOff val="0"/>
            </a:srgbClr>
          </a:solidFill>
          <a:prstDash val="solid"/>
        </a:ln>
        <a:effectLst/>
      </dgm:spPr>
      <dgm:t>
        <a:bodyPr/>
        <a:lstStyle/>
        <a:p>
          <a:pPr>
            <a:buNone/>
          </a:pPr>
          <a:r>
            <a:rPr lang="en-US" sz="1000" b="1">
              <a:solidFill>
                <a:schemeClr val="tx2"/>
              </a:solidFill>
              <a:latin typeface="Arial"/>
              <a:ea typeface="+mn-ea"/>
              <a:cs typeface="+mn-cs"/>
            </a:rPr>
            <a:t>Result</a:t>
          </a:r>
        </a:p>
      </dgm:t>
    </dgm:pt>
    <dgm:pt modelId="{D37777E3-12BB-46D3-8884-440223A23502}" type="parTrans" cxnId="{93371568-C74B-4095-A8FA-531C78DBF233}">
      <dgm:prSet/>
      <dgm:spPr/>
      <dgm:t>
        <a:bodyPr/>
        <a:lstStyle/>
        <a:p>
          <a:endParaRPr lang="en-US"/>
        </a:p>
      </dgm:t>
    </dgm:pt>
    <dgm:pt modelId="{DF2E98BF-DFBB-44F6-B8B9-48A53AD27641}" type="sibTrans" cxnId="{93371568-C74B-4095-A8FA-531C78DBF233}">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3"/>
      <dgm:spPr/>
    </dgm:pt>
    <dgm:pt modelId="{58F05B3F-DDF2-46F7-A7D4-B84395CFEF22}" type="pres">
      <dgm:prSet presAssocID="{EA1CAD46-9BC8-4167-B56F-5C033B04DBBD}" presName="c1text" presStyleLbl="node1" presStyleIdx="0" presStyleCnt="3">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3" custScaleX="116485" custScaleY="112527"/>
      <dgm:spPr/>
    </dgm:pt>
    <dgm:pt modelId="{A3E2096A-9E91-4966-B612-6A0F52869C3E}" type="pres">
      <dgm:prSet presAssocID="{EA1CAD46-9BC8-4167-B56F-5C033B04DBBD}" presName="c2text" presStyleLbl="node1" presStyleIdx="1" presStyleCnt="3">
        <dgm:presLayoutVars>
          <dgm:bulletEnabled val="1"/>
        </dgm:presLayoutVars>
      </dgm:prSet>
      <dgm:spPr/>
    </dgm:pt>
    <dgm:pt modelId="{1C3D1908-955A-4008-A108-447673BA6B0C}" type="pres">
      <dgm:prSet presAssocID="{EA1CAD46-9BC8-4167-B56F-5C033B04DBBD}" presName="comp3" presStyleCnt="0"/>
      <dgm:spPr/>
    </dgm:pt>
    <dgm:pt modelId="{D4A53426-483E-4C46-994E-DBEA9C7844E7}" type="pres">
      <dgm:prSet presAssocID="{EA1CAD46-9BC8-4167-B56F-5C033B04DBBD}" presName="circle3" presStyleLbl="node1" presStyleIdx="2" presStyleCnt="3" custLinFactNeighborX="47" custLinFactNeighborY="8147"/>
      <dgm:spPr>
        <a:prstGeom prst="ellipse">
          <a:avLst/>
        </a:prstGeom>
      </dgm:spPr>
    </dgm:pt>
    <dgm:pt modelId="{AED9E9D3-F923-4B5D-82B7-1B3658F5494D}" type="pres">
      <dgm:prSet presAssocID="{EA1CAD46-9BC8-4167-B56F-5C033B04DBBD}" presName="c3text" presStyleLbl="node1" presStyleIdx="2" presStyleCnt="3">
        <dgm:presLayoutVars>
          <dgm:bulletEnabled val="1"/>
        </dgm:presLayoutVars>
      </dgm:prSet>
      <dgm:spPr/>
    </dgm:pt>
  </dgm:ptLst>
  <dgm:cxnLst>
    <dgm:cxn modelId="{B626530B-61AA-4736-95CB-F434BD4062B8}" type="presOf" srcId="{D2C5AE27-084C-45A5-AFB3-47D0E829A3F7}" destId="{738F3240-B1D1-4FC6-97A3-58EF869ABF37}" srcOrd="0" destOrd="0" presId="urn:microsoft.com/office/officeart/2005/8/layout/venn2"/>
    <dgm:cxn modelId="{C07AF51E-FF68-4B32-BBDA-DDFDE9CA8852}" srcId="{EA1CAD46-9BC8-4167-B56F-5C033B04DBBD}" destId="{D2C5AE27-084C-45A5-AFB3-47D0E829A3F7}" srcOrd="1" destOrd="0" parTransId="{50AEF3BD-0D4A-4306-A2E3-64CDFED7570E}" sibTransId="{79A8CD62-ADB6-4E05-A9F6-524C6E4B0507}"/>
    <dgm:cxn modelId="{851E0B2A-DF70-429B-BFBE-9A1FB42707E8}" type="presOf" srcId="{64B8A69B-CB91-41F1-8E82-5C1F870E7B9E}" destId="{58F05B3F-DDF2-46F7-A7D4-B84395CFEF22}" srcOrd="1" destOrd="0" presId="urn:microsoft.com/office/officeart/2005/8/layout/venn2"/>
    <dgm:cxn modelId="{995DC65B-BB7A-428F-91F3-872238F6E42C}" type="presOf" srcId="{664B8AB3-068D-40B1-A7B5-FAAC7564B002}" destId="{D4A53426-483E-4C46-994E-DBEA9C7844E7}" srcOrd="0" destOrd="0" presId="urn:microsoft.com/office/officeart/2005/8/layout/venn2"/>
    <dgm:cxn modelId="{93371568-C74B-4095-A8FA-531C78DBF233}" srcId="{EA1CAD46-9BC8-4167-B56F-5C033B04DBBD}" destId="{664B8AB3-068D-40B1-A7B5-FAAC7564B002}" srcOrd="2" destOrd="0" parTransId="{D37777E3-12BB-46D3-8884-440223A23502}" sibTransId="{DF2E98BF-DFBB-44F6-B8B9-48A53AD27641}"/>
    <dgm:cxn modelId="{318B88B9-D870-442A-B353-D7BBAC4D9781}" type="presOf" srcId="{D2C5AE27-084C-45A5-AFB3-47D0E829A3F7}" destId="{A3E2096A-9E91-4966-B612-6A0F52869C3E}" srcOrd="1"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5A04F9D8-C4EE-4996-8E29-2BF8325F39F1}" type="presOf" srcId="{664B8AB3-068D-40B1-A7B5-FAAC7564B002}" destId="{AED9E9D3-F923-4B5D-82B7-1B3658F5494D}" srcOrd="1"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34D7EA84-0CC2-4097-ACE8-B36758125209}" type="presParOf" srcId="{2F384117-A2DE-43C9-8E9B-4AA548D969F9}" destId="{1C3D1908-955A-4008-A108-447673BA6B0C}" srcOrd="2" destOrd="0" presId="urn:microsoft.com/office/officeart/2005/8/layout/venn2"/>
    <dgm:cxn modelId="{80A76CA9-4946-420E-A2D4-103613AC0BBF}" type="presParOf" srcId="{1C3D1908-955A-4008-A108-447673BA6B0C}" destId="{D4A53426-483E-4C46-994E-DBEA9C7844E7}" srcOrd="0" destOrd="0" presId="urn:microsoft.com/office/officeart/2005/8/layout/venn2"/>
    <dgm:cxn modelId="{5B071263-5E4A-4C8D-90B2-67D778458325}" type="presParOf" srcId="{1C3D1908-955A-4008-A108-447673BA6B0C}" destId="{AED9E9D3-F923-4B5D-82B7-1B3658F5494D}" srcOrd="1" destOrd="0" presId="urn:microsoft.com/office/officeart/2005/8/layout/venn2"/>
  </dgm:cxnLst>
  <dgm:bg>
    <a:effectLst>
      <a:outerShdw blurRad="50800" dist="63500" dir="2700000" algn="tl"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dgm:style>
          <a:lnRef idx="3">
            <a:schemeClr val="lt1"/>
          </a:lnRef>
          <a:fillRef idx="1">
            <a:schemeClr val="accent1"/>
          </a:fillRef>
          <a:effectRef idx="1">
            <a:schemeClr val="accent1"/>
          </a:effectRef>
          <a:fontRef idx="minor">
            <a:schemeClr val="lt1"/>
          </a:fontRef>
        </dgm:style>
      </dgm:prSet>
      <dgm:spPr>
        <a:xfrm>
          <a:off x="570084" y="0"/>
          <a:ext cx="1443136" cy="1443136"/>
        </a:xfrm>
        <a:prstGeom prst="ellipse">
          <a:avLst/>
        </a:prstGeom>
        <a:solidFill>
          <a:srgbClr val="7030A0"/>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endParaRPr lang="en-US" b="1">
            <a:solidFill>
              <a:srgbClr val="003366"/>
            </a:solidFill>
            <a:latin typeface="Arial"/>
            <a:ea typeface="+mn-ea"/>
            <a:cs typeface="+mn-cs"/>
          </a:endParaRP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12C14D0B-82B2-4A0E-ADFD-086C565D8A1F}">
      <dgm:prSet phldrT="[Text]"/>
      <dgm:spPr>
        <a:xfrm>
          <a:off x="750476" y="360783"/>
          <a:ext cx="1082352" cy="1082352"/>
        </a:xfrm>
        <a:prstGeom prst="ellipse">
          <a:avLst/>
        </a:prstGeom>
        <a:solidFill>
          <a:srgbClr val="9976C8"/>
        </a:solidFill>
        <a:ln w="25400" cap="flat" cmpd="sng" algn="ctr">
          <a:solidFill>
            <a:srgbClr val="FFFFFF">
              <a:hueOff val="0"/>
              <a:satOff val="0"/>
              <a:lumOff val="0"/>
              <a:alphaOff val="0"/>
            </a:srgbClr>
          </a:solidFill>
          <a:prstDash val="solid"/>
        </a:ln>
        <a:effectLst/>
      </dgm:spPr>
      <dgm:t>
        <a:bodyPr/>
        <a:lstStyle/>
        <a:p>
          <a:pPr>
            <a:buNone/>
          </a:pPr>
          <a:endParaRPr lang="en-US">
            <a:solidFill>
              <a:srgbClr val="FFFFFF"/>
            </a:solidFill>
            <a:latin typeface="Arial"/>
            <a:ea typeface="+mn-ea"/>
            <a:cs typeface="+mn-cs"/>
          </a:endParaRPr>
        </a:p>
      </dgm:t>
    </dgm:pt>
    <dgm:pt modelId="{DD968973-0FB1-4803-8DD1-1BD98CC975EE}" type="parTrans" cxnId="{5279AD03-E69C-4A58-8F86-F8320D3D9BAE}">
      <dgm:prSet/>
      <dgm:spPr/>
      <dgm:t>
        <a:bodyPr/>
        <a:lstStyle/>
        <a:p>
          <a:endParaRPr lang="en-US"/>
        </a:p>
      </dgm:t>
    </dgm:pt>
    <dgm:pt modelId="{3B262349-CB1F-4FD2-A42E-F5A646CB49D1}" type="sibTrans" cxnId="{5279AD03-E69C-4A58-8F86-F8320D3D9BAE}">
      <dgm:prSet/>
      <dgm:spPr/>
      <dgm:t>
        <a:bodyPr/>
        <a:lstStyle/>
        <a:p>
          <a:endParaRPr lang="en-US"/>
        </a:p>
      </dgm:t>
    </dgm:pt>
    <dgm:pt modelId="{C5DBB81B-4001-4E6F-BB8B-1E21C9B76EBC}">
      <dgm:prSet phldrT="[Text]" custT="1"/>
      <dgm:spPr>
        <a:xfrm>
          <a:off x="930868" y="721568"/>
          <a:ext cx="721568" cy="721568"/>
        </a:xfrm>
        <a:solidFill>
          <a:srgbClr val="CCCCFF"/>
        </a:solidFill>
        <a:ln w="25400" cap="flat" cmpd="sng" algn="ctr">
          <a:solidFill>
            <a:srgbClr val="FFFFFF">
              <a:hueOff val="0"/>
              <a:satOff val="0"/>
              <a:lumOff val="0"/>
              <a:alphaOff val="0"/>
            </a:srgbClr>
          </a:solidFill>
          <a:prstDash val="solid"/>
        </a:ln>
        <a:effectLst/>
      </dgm:spPr>
      <dgm:t>
        <a:bodyPr/>
        <a:lstStyle/>
        <a:p>
          <a:pPr>
            <a:buNone/>
          </a:pPr>
          <a:endParaRPr lang="en-US" sz="1000" b="1">
            <a:solidFill>
              <a:schemeClr val="tx2"/>
            </a:solidFill>
            <a:latin typeface="Arial"/>
            <a:ea typeface="+mn-ea"/>
            <a:cs typeface="+mn-cs"/>
          </a:endParaRPr>
        </a:p>
      </dgm:t>
    </dgm:pt>
    <dgm:pt modelId="{700823E1-7DD7-4932-96DE-7E97C7041525}" type="parTrans" cxnId="{DE8550D4-492C-4B21-86EF-D16589A19BAA}">
      <dgm:prSet/>
      <dgm:spPr/>
      <dgm:t>
        <a:bodyPr/>
        <a:lstStyle/>
        <a:p>
          <a:endParaRPr lang="en-US"/>
        </a:p>
      </dgm:t>
    </dgm:pt>
    <dgm:pt modelId="{50B11D42-F543-45EA-9455-FF085EBEFCE0}" type="sibTrans" cxnId="{DE8550D4-492C-4B21-86EF-D16589A19BAA}">
      <dgm:prSet/>
      <dgm:spPr/>
      <dgm:t>
        <a:bodyPr/>
        <a:lstStyle/>
        <a:p>
          <a:endParaRPr lang="en-US"/>
        </a:p>
      </dgm:t>
    </dgm:pt>
    <dgm:pt modelId="{D2C5AE27-084C-45A5-AFB3-47D0E829A3F7}">
      <dgm:prSet phldrT="[Text]"/>
      <dgm:spPr>
        <a:xfrm>
          <a:off x="930868" y="721568"/>
          <a:ext cx="721568" cy="721568"/>
        </a:xfrm>
        <a:prstGeom prst="ellipse">
          <a:avLst/>
        </a:prstGeom>
        <a:solidFill>
          <a:srgbClr val="C8A9F1"/>
        </a:solidFill>
        <a:ln w="25400" cap="flat" cmpd="sng" algn="ctr">
          <a:solidFill>
            <a:srgbClr val="FFFFFF">
              <a:hueOff val="0"/>
              <a:satOff val="0"/>
              <a:lumOff val="0"/>
              <a:alphaOff val="0"/>
            </a:srgbClr>
          </a:solidFill>
          <a:prstDash val="solid"/>
        </a:ln>
        <a:effectLst/>
      </dgm:spPr>
      <dgm:t>
        <a:bodyPr/>
        <a:lstStyle/>
        <a:p>
          <a:pPr>
            <a:buNone/>
          </a:pPr>
          <a:endParaRPr lang="en-US">
            <a:solidFill>
              <a:srgbClr val="C00000"/>
            </a:solidFill>
            <a:latin typeface="Arial"/>
            <a:ea typeface="+mn-ea"/>
            <a:cs typeface="+mn-cs"/>
          </a:endParaRPr>
        </a:p>
      </dgm:t>
    </dgm:pt>
    <dgm:pt modelId="{79A8CD62-ADB6-4E05-A9F6-524C6E4B0507}" type="sibTrans" cxnId="{C07AF51E-FF68-4B32-BBDA-DDFDE9CA8852}">
      <dgm:prSet/>
      <dgm:spPr/>
      <dgm:t>
        <a:bodyPr/>
        <a:lstStyle/>
        <a:p>
          <a:endParaRPr lang="en-US"/>
        </a:p>
      </dgm:t>
    </dgm:pt>
    <dgm:pt modelId="{50AEF3BD-0D4A-4306-A2E3-64CDFED7570E}" type="parTrans" cxnId="{C07AF51E-FF68-4B32-BBDA-DDFDE9CA8852}">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4"/>
      <dgm:spPr/>
    </dgm:pt>
    <dgm:pt modelId="{58F05B3F-DDF2-46F7-A7D4-B84395CFEF22}" type="pres">
      <dgm:prSet presAssocID="{EA1CAD46-9BC8-4167-B56F-5C033B04DBBD}" presName="c1text" presStyleLbl="node1" presStyleIdx="0" presStyleCnt="4">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4"/>
      <dgm:spPr/>
    </dgm:pt>
    <dgm:pt modelId="{A3E2096A-9E91-4966-B612-6A0F52869C3E}" type="pres">
      <dgm:prSet presAssocID="{EA1CAD46-9BC8-4167-B56F-5C033B04DBBD}" presName="c2text" presStyleLbl="node1" presStyleIdx="1" presStyleCnt="4">
        <dgm:presLayoutVars>
          <dgm:bulletEnabled val="1"/>
        </dgm:presLayoutVars>
      </dgm:prSet>
      <dgm:spPr/>
    </dgm:pt>
    <dgm:pt modelId="{A8A6CD5A-A90C-4A72-8F74-5C491EFCF00E}" type="pres">
      <dgm:prSet presAssocID="{EA1CAD46-9BC8-4167-B56F-5C033B04DBBD}" presName="comp3" presStyleCnt="0"/>
      <dgm:spPr/>
    </dgm:pt>
    <dgm:pt modelId="{B02DC70D-CA8A-48E9-B099-30F7C4A08AEB}" type="pres">
      <dgm:prSet presAssocID="{EA1CAD46-9BC8-4167-B56F-5C033B04DBBD}" presName="circle3" presStyleLbl="node1" presStyleIdx="2" presStyleCnt="4"/>
      <dgm:spPr/>
    </dgm:pt>
    <dgm:pt modelId="{A3DC79D4-DC80-4142-874E-56EF43CC8707}" type="pres">
      <dgm:prSet presAssocID="{EA1CAD46-9BC8-4167-B56F-5C033B04DBBD}" presName="c3text" presStyleLbl="node1" presStyleIdx="2" presStyleCnt="4">
        <dgm:presLayoutVars>
          <dgm:bulletEnabled val="1"/>
        </dgm:presLayoutVars>
      </dgm:prSet>
      <dgm:spPr/>
    </dgm:pt>
    <dgm:pt modelId="{6E47C7A3-073A-46AC-BDD8-C15355B5737E}" type="pres">
      <dgm:prSet presAssocID="{EA1CAD46-9BC8-4167-B56F-5C033B04DBBD}" presName="comp4" presStyleCnt="0"/>
      <dgm:spPr/>
    </dgm:pt>
    <dgm:pt modelId="{7DE44E11-F2B2-4CA1-93AA-447D3F53C5D4}" type="pres">
      <dgm:prSet presAssocID="{EA1CAD46-9BC8-4167-B56F-5C033B04DBBD}" presName="circle4" presStyleLbl="node1" presStyleIdx="3" presStyleCnt="4"/>
      <dgm:spPr>
        <a:prstGeom prst="ellipse">
          <a:avLst/>
        </a:prstGeom>
      </dgm:spPr>
    </dgm:pt>
    <dgm:pt modelId="{948F057F-CA8F-40CA-86A6-503496D42135}" type="pres">
      <dgm:prSet presAssocID="{EA1CAD46-9BC8-4167-B56F-5C033B04DBBD}" presName="c4text" presStyleLbl="node1" presStyleIdx="3" presStyleCnt="4">
        <dgm:presLayoutVars>
          <dgm:bulletEnabled val="1"/>
        </dgm:presLayoutVars>
      </dgm:prSet>
      <dgm:spPr/>
    </dgm:pt>
  </dgm:ptLst>
  <dgm:cxnLst>
    <dgm:cxn modelId="{5279AD03-E69C-4A58-8F86-F8320D3D9BAE}" srcId="{EA1CAD46-9BC8-4167-B56F-5C033B04DBBD}" destId="{12C14D0B-82B2-4A0E-ADFD-086C565D8A1F}" srcOrd="1" destOrd="0" parTransId="{DD968973-0FB1-4803-8DD1-1BD98CC975EE}" sibTransId="{3B262349-CB1F-4FD2-A42E-F5A646CB49D1}"/>
    <dgm:cxn modelId="{C07AF51E-FF68-4B32-BBDA-DDFDE9CA8852}" srcId="{EA1CAD46-9BC8-4167-B56F-5C033B04DBBD}" destId="{D2C5AE27-084C-45A5-AFB3-47D0E829A3F7}" srcOrd="2" destOrd="0" parTransId="{50AEF3BD-0D4A-4306-A2E3-64CDFED7570E}" sibTransId="{79A8CD62-ADB6-4E05-A9F6-524C6E4B0507}"/>
    <dgm:cxn modelId="{851E0B2A-DF70-429B-BFBE-9A1FB42707E8}" type="presOf" srcId="{64B8A69B-CB91-41F1-8E82-5C1F870E7B9E}" destId="{58F05B3F-DDF2-46F7-A7D4-B84395CFEF22}" srcOrd="1" destOrd="0" presId="urn:microsoft.com/office/officeart/2005/8/layout/venn2"/>
    <dgm:cxn modelId="{5FFE7537-E177-46CC-867B-7BB8FE09B5CD}" type="presOf" srcId="{C5DBB81B-4001-4E6F-BB8B-1E21C9B76EBC}" destId="{7DE44E11-F2B2-4CA1-93AA-447D3F53C5D4}" srcOrd="0" destOrd="0" presId="urn:microsoft.com/office/officeart/2005/8/layout/venn2"/>
    <dgm:cxn modelId="{5DCB5F52-A0A5-4C67-9433-F235F17752B6}" type="presOf" srcId="{D2C5AE27-084C-45A5-AFB3-47D0E829A3F7}" destId="{A3DC79D4-DC80-4142-874E-56EF43CC8707}" srcOrd="1" destOrd="0" presId="urn:microsoft.com/office/officeart/2005/8/layout/venn2"/>
    <dgm:cxn modelId="{E3E0598D-7A36-42CF-88FB-EA492CEAE72D}" type="presOf" srcId="{D2C5AE27-084C-45A5-AFB3-47D0E829A3F7}" destId="{B02DC70D-CA8A-48E9-B099-30F7C4A08AEB}" srcOrd="0" destOrd="0" presId="urn:microsoft.com/office/officeart/2005/8/layout/venn2"/>
    <dgm:cxn modelId="{A2FC4D9C-8647-4DBA-9415-AAF2C710E4B5}" type="presOf" srcId="{C5DBB81B-4001-4E6F-BB8B-1E21C9B76EBC}" destId="{948F057F-CA8F-40CA-86A6-503496D42135}" srcOrd="1" destOrd="0" presId="urn:microsoft.com/office/officeart/2005/8/layout/venn2"/>
    <dgm:cxn modelId="{4D67F3C3-D731-4FAF-8980-E5260BAE1747}" type="presOf" srcId="{12C14D0B-82B2-4A0E-ADFD-086C565D8A1F}" destId="{A3E2096A-9E91-4966-B612-6A0F52869C3E}" srcOrd="1"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DE8550D4-492C-4B21-86EF-D16589A19BAA}" srcId="{EA1CAD46-9BC8-4167-B56F-5C033B04DBBD}" destId="{C5DBB81B-4001-4E6F-BB8B-1E21C9B76EBC}" srcOrd="3" destOrd="0" parTransId="{700823E1-7DD7-4932-96DE-7E97C7041525}" sibTransId="{50B11D42-F543-45EA-9455-FF085EBEFCE0}"/>
    <dgm:cxn modelId="{876D85D4-D8CD-45CA-9851-C76A5CB9C17E}" type="presOf" srcId="{12C14D0B-82B2-4A0E-ADFD-086C565D8A1F}" destId="{738F3240-B1D1-4FC6-97A3-58EF869ABF37}" srcOrd="0"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856B7439-03F4-4EC4-A0BF-275AB3009993}" type="presParOf" srcId="{2F384117-A2DE-43C9-8E9B-4AA548D969F9}" destId="{A8A6CD5A-A90C-4A72-8F74-5C491EFCF00E}" srcOrd="2" destOrd="0" presId="urn:microsoft.com/office/officeart/2005/8/layout/venn2"/>
    <dgm:cxn modelId="{B8E39C80-E6A5-4C2D-ACC5-D07F3D2C9F82}" type="presParOf" srcId="{A8A6CD5A-A90C-4A72-8F74-5C491EFCF00E}" destId="{B02DC70D-CA8A-48E9-B099-30F7C4A08AEB}" srcOrd="0" destOrd="0" presId="urn:microsoft.com/office/officeart/2005/8/layout/venn2"/>
    <dgm:cxn modelId="{8C26BF84-B9D4-4736-B956-3B64E5067E84}" type="presParOf" srcId="{A8A6CD5A-A90C-4A72-8F74-5C491EFCF00E}" destId="{A3DC79D4-DC80-4142-874E-56EF43CC8707}" srcOrd="1" destOrd="0" presId="urn:microsoft.com/office/officeart/2005/8/layout/venn2"/>
    <dgm:cxn modelId="{9B3F0F1B-2CF3-4946-9939-9A057A02FE80}" type="presParOf" srcId="{2F384117-A2DE-43C9-8E9B-4AA548D969F9}" destId="{6E47C7A3-073A-46AC-BDD8-C15355B5737E}" srcOrd="3" destOrd="0" presId="urn:microsoft.com/office/officeart/2005/8/layout/venn2"/>
    <dgm:cxn modelId="{17CB6CA9-74D7-458B-9166-5940BE997784}" type="presParOf" srcId="{6E47C7A3-073A-46AC-BDD8-C15355B5737E}" destId="{7DE44E11-F2B2-4CA1-93AA-447D3F53C5D4}" srcOrd="0" destOrd="0" presId="urn:microsoft.com/office/officeart/2005/8/layout/venn2"/>
    <dgm:cxn modelId="{2145377A-B6AA-4D24-A8F2-40250CCBC25F}" type="presParOf" srcId="{6E47C7A3-073A-46AC-BDD8-C15355B5737E}" destId="{948F057F-CA8F-40CA-86A6-503496D42135}" srcOrd="1" destOrd="0" presId="urn:microsoft.com/office/officeart/2005/8/layout/ven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dgm:style>
          <a:lnRef idx="3">
            <a:schemeClr val="lt1"/>
          </a:lnRef>
          <a:fillRef idx="1">
            <a:schemeClr val="accent1"/>
          </a:fillRef>
          <a:effectRef idx="1">
            <a:schemeClr val="accent1"/>
          </a:effectRef>
          <a:fontRef idx="minor">
            <a:schemeClr val="lt1"/>
          </a:fontRef>
        </dgm:style>
      </dgm:prSet>
      <dgm:spPr>
        <a:xfrm>
          <a:off x="570084" y="0"/>
          <a:ext cx="1443136" cy="1443136"/>
        </a:xfrm>
        <a:prstGeom prst="ellipse">
          <a:avLst/>
        </a:prstGeom>
        <a:solidFill>
          <a:srgbClr val="FF9900"/>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endParaRPr lang="en-US" b="1">
            <a:solidFill>
              <a:srgbClr val="003366"/>
            </a:solidFill>
            <a:latin typeface="Arial"/>
            <a:ea typeface="+mn-ea"/>
            <a:cs typeface="+mn-cs"/>
          </a:endParaRP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12C14D0B-82B2-4A0E-ADFD-086C565D8A1F}">
      <dgm:prSet phldrT="[Text]" custT="1"/>
      <dgm:spPr>
        <a:xfrm>
          <a:off x="750476" y="360783"/>
          <a:ext cx="1082352" cy="1082352"/>
        </a:xfrm>
        <a:prstGeom prst="ellipse">
          <a:avLst/>
        </a:prstGeom>
        <a:solidFill>
          <a:srgbClr val="FFC000"/>
        </a:solidFill>
        <a:ln w="25400" cap="flat" cmpd="sng" algn="ctr">
          <a:solidFill>
            <a:srgbClr val="FFFFFF">
              <a:hueOff val="0"/>
              <a:satOff val="0"/>
              <a:lumOff val="0"/>
              <a:alphaOff val="0"/>
            </a:srgbClr>
          </a:solidFill>
          <a:prstDash val="solid"/>
        </a:ln>
        <a:effectLst/>
      </dgm:spPr>
      <dgm:t>
        <a:bodyPr/>
        <a:lstStyle/>
        <a:p>
          <a:pPr>
            <a:buNone/>
          </a:pPr>
          <a:endParaRPr lang="en-US" sz="900" b="1">
            <a:solidFill>
              <a:srgbClr val="FF0000"/>
            </a:solidFill>
            <a:latin typeface="Arial"/>
            <a:ea typeface="+mn-ea"/>
            <a:cs typeface="+mn-cs"/>
          </a:endParaRPr>
        </a:p>
      </dgm:t>
    </dgm:pt>
    <dgm:pt modelId="{DD968973-0FB1-4803-8DD1-1BD98CC975EE}" type="parTrans" cxnId="{5279AD03-E69C-4A58-8F86-F8320D3D9BAE}">
      <dgm:prSet/>
      <dgm:spPr/>
      <dgm:t>
        <a:bodyPr/>
        <a:lstStyle/>
        <a:p>
          <a:endParaRPr lang="en-US"/>
        </a:p>
      </dgm:t>
    </dgm:pt>
    <dgm:pt modelId="{3B262349-CB1F-4FD2-A42E-F5A646CB49D1}" type="sibTrans" cxnId="{5279AD03-E69C-4A58-8F86-F8320D3D9BAE}">
      <dgm:prSet/>
      <dgm:spPr/>
      <dgm:t>
        <a:bodyPr/>
        <a:lstStyle/>
        <a:p>
          <a:endParaRPr lang="en-US"/>
        </a:p>
      </dgm:t>
    </dgm:pt>
    <dgm:pt modelId="{54CB09B8-4B52-476C-8032-83FC144F3D40}">
      <dgm:prSet phldrT="[Text]" custT="1"/>
      <dgm:spPr>
        <a:xfrm>
          <a:off x="750476" y="360783"/>
          <a:ext cx="1082352" cy="1082352"/>
        </a:xfrm>
        <a:solidFill>
          <a:schemeClr val="accent4">
            <a:lumMod val="60000"/>
            <a:lumOff val="40000"/>
          </a:schemeClr>
        </a:solidFill>
        <a:ln w="25400" cap="flat" cmpd="sng" algn="ctr">
          <a:solidFill>
            <a:srgbClr val="FFFFFF">
              <a:hueOff val="0"/>
              <a:satOff val="0"/>
              <a:lumOff val="0"/>
              <a:alphaOff val="0"/>
            </a:srgbClr>
          </a:solidFill>
          <a:prstDash val="solid"/>
        </a:ln>
        <a:effectLst/>
      </dgm:spPr>
      <dgm:t>
        <a:bodyPr/>
        <a:lstStyle/>
        <a:p>
          <a:pPr>
            <a:buNone/>
          </a:pPr>
          <a:endParaRPr lang="en-US" sz="900" b="1">
            <a:solidFill>
              <a:schemeClr val="tx2"/>
            </a:solidFill>
            <a:latin typeface="Arial"/>
            <a:ea typeface="+mn-ea"/>
            <a:cs typeface="+mn-cs"/>
          </a:endParaRPr>
        </a:p>
      </dgm:t>
    </dgm:pt>
    <dgm:pt modelId="{D6AF100B-61EB-4EE3-9D16-BC259EDFC42A}" type="parTrans" cxnId="{AE914613-975B-40D6-89AF-0B892447DF82}">
      <dgm:prSet/>
      <dgm:spPr/>
      <dgm:t>
        <a:bodyPr/>
        <a:lstStyle/>
        <a:p>
          <a:endParaRPr lang="en-US"/>
        </a:p>
      </dgm:t>
    </dgm:pt>
    <dgm:pt modelId="{591237C2-B684-4ABA-9ABA-30A149DDF288}" type="sibTrans" cxnId="{AE914613-975B-40D6-89AF-0B892447DF82}">
      <dgm:prSet/>
      <dgm:spPr/>
      <dgm:t>
        <a:bodyPr/>
        <a:lstStyle/>
        <a:p>
          <a:endParaRPr lang="en-US"/>
        </a:p>
      </dgm:t>
    </dgm:pt>
    <dgm:pt modelId="{D5AE8664-7C32-45B3-B208-207BDF4902E3}">
      <dgm:prSet phldrT="[Text]" custT="1"/>
      <dgm:spPr>
        <a:xfrm>
          <a:off x="750476" y="360783"/>
          <a:ext cx="1082352" cy="1082352"/>
        </a:xfrm>
        <a:solidFill>
          <a:schemeClr val="accent4">
            <a:lumMod val="20000"/>
            <a:lumOff val="80000"/>
          </a:schemeClr>
        </a:solidFill>
        <a:ln w="25400" cap="flat" cmpd="sng" algn="ctr">
          <a:solidFill>
            <a:srgbClr val="FFFFFF">
              <a:hueOff val="0"/>
              <a:satOff val="0"/>
              <a:lumOff val="0"/>
              <a:alphaOff val="0"/>
            </a:srgbClr>
          </a:solidFill>
          <a:prstDash val="solid"/>
        </a:ln>
        <a:effectLst/>
      </dgm:spPr>
      <dgm:t>
        <a:bodyPr/>
        <a:lstStyle/>
        <a:p>
          <a:pPr>
            <a:buNone/>
          </a:pPr>
          <a:endParaRPr lang="en-US" sz="900" b="1">
            <a:solidFill>
              <a:schemeClr val="tx2"/>
            </a:solidFill>
            <a:latin typeface="Arial"/>
            <a:ea typeface="+mn-ea"/>
            <a:cs typeface="+mn-cs"/>
          </a:endParaRPr>
        </a:p>
      </dgm:t>
    </dgm:pt>
    <dgm:pt modelId="{8221F075-FB2B-4124-9298-9CE8B4C0FC4F}" type="parTrans" cxnId="{826DA90F-229C-4B8C-A9F4-AC127C782D57}">
      <dgm:prSet/>
      <dgm:spPr/>
      <dgm:t>
        <a:bodyPr/>
        <a:lstStyle/>
        <a:p>
          <a:endParaRPr lang="en-US"/>
        </a:p>
      </dgm:t>
    </dgm:pt>
    <dgm:pt modelId="{E8F5A45A-9F46-408A-8824-9C19576972D1}" type="sibTrans" cxnId="{826DA90F-229C-4B8C-A9F4-AC127C782D57}">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4"/>
      <dgm:spPr/>
    </dgm:pt>
    <dgm:pt modelId="{58F05B3F-DDF2-46F7-A7D4-B84395CFEF22}" type="pres">
      <dgm:prSet presAssocID="{EA1CAD46-9BC8-4167-B56F-5C033B04DBBD}" presName="c1text" presStyleLbl="node1" presStyleIdx="0" presStyleCnt="4">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4"/>
      <dgm:spPr/>
    </dgm:pt>
    <dgm:pt modelId="{A3E2096A-9E91-4966-B612-6A0F52869C3E}" type="pres">
      <dgm:prSet presAssocID="{EA1CAD46-9BC8-4167-B56F-5C033B04DBBD}" presName="c2text" presStyleLbl="node1" presStyleIdx="1" presStyleCnt="4">
        <dgm:presLayoutVars>
          <dgm:bulletEnabled val="1"/>
        </dgm:presLayoutVars>
      </dgm:prSet>
      <dgm:spPr/>
    </dgm:pt>
    <dgm:pt modelId="{4CF94408-2971-4C5F-9D6A-E56336294714}" type="pres">
      <dgm:prSet presAssocID="{EA1CAD46-9BC8-4167-B56F-5C033B04DBBD}" presName="comp3" presStyleCnt="0"/>
      <dgm:spPr/>
    </dgm:pt>
    <dgm:pt modelId="{42C9B6C1-07C9-45DB-9E17-DC36414A4587}" type="pres">
      <dgm:prSet presAssocID="{EA1CAD46-9BC8-4167-B56F-5C033B04DBBD}" presName="circle3" presStyleLbl="node1" presStyleIdx="2" presStyleCnt="4"/>
      <dgm:spPr>
        <a:prstGeom prst="ellipse">
          <a:avLst/>
        </a:prstGeom>
      </dgm:spPr>
    </dgm:pt>
    <dgm:pt modelId="{E334C05F-2406-4C6F-A1FF-9894779AD23F}" type="pres">
      <dgm:prSet presAssocID="{EA1CAD46-9BC8-4167-B56F-5C033B04DBBD}" presName="c3text" presStyleLbl="node1" presStyleIdx="2" presStyleCnt="4">
        <dgm:presLayoutVars>
          <dgm:bulletEnabled val="1"/>
        </dgm:presLayoutVars>
      </dgm:prSet>
      <dgm:spPr/>
    </dgm:pt>
    <dgm:pt modelId="{ED06C932-0FA4-4C29-8949-72FDBD0EC204}" type="pres">
      <dgm:prSet presAssocID="{EA1CAD46-9BC8-4167-B56F-5C033B04DBBD}" presName="comp4" presStyleCnt="0"/>
      <dgm:spPr/>
    </dgm:pt>
    <dgm:pt modelId="{D676FEF6-EBCA-47D5-8A47-55D0AB732A4C}" type="pres">
      <dgm:prSet presAssocID="{EA1CAD46-9BC8-4167-B56F-5C033B04DBBD}" presName="circle4" presStyleLbl="node1" presStyleIdx="3" presStyleCnt="4"/>
      <dgm:spPr/>
    </dgm:pt>
    <dgm:pt modelId="{DA5A8EAE-C250-4012-A8B3-693BB408A55C}" type="pres">
      <dgm:prSet presAssocID="{EA1CAD46-9BC8-4167-B56F-5C033B04DBBD}" presName="c4text" presStyleLbl="node1" presStyleIdx="3" presStyleCnt="4">
        <dgm:presLayoutVars>
          <dgm:bulletEnabled val="1"/>
        </dgm:presLayoutVars>
      </dgm:prSet>
      <dgm:spPr/>
    </dgm:pt>
  </dgm:ptLst>
  <dgm:cxnLst>
    <dgm:cxn modelId="{5279AD03-E69C-4A58-8F86-F8320D3D9BAE}" srcId="{EA1CAD46-9BC8-4167-B56F-5C033B04DBBD}" destId="{12C14D0B-82B2-4A0E-ADFD-086C565D8A1F}" srcOrd="1" destOrd="0" parTransId="{DD968973-0FB1-4803-8DD1-1BD98CC975EE}" sibTransId="{3B262349-CB1F-4FD2-A42E-F5A646CB49D1}"/>
    <dgm:cxn modelId="{826DA90F-229C-4B8C-A9F4-AC127C782D57}" srcId="{EA1CAD46-9BC8-4167-B56F-5C033B04DBBD}" destId="{D5AE8664-7C32-45B3-B208-207BDF4902E3}" srcOrd="3" destOrd="0" parTransId="{8221F075-FB2B-4124-9298-9CE8B4C0FC4F}" sibTransId="{E8F5A45A-9F46-408A-8824-9C19576972D1}"/>
    <dgm:cxn modelId="{AE914613-975B-40D6-89AF-0B892447DF82}" srcId="{EA1CAD46-9BC8-4167-B56F-5C033B04DBBD}" destId="{54CB09B8-4B52-476C-8032-83FC144F3D40}" srcOrd="2" destOrd="0" parTransId="{D6AF100B-61EB-4EE3-9D16-BC259EDFC42A}" sibTransId="{591237C2-B684-4ABA-9ABA-30A149DDF288}"/>
    <dgm:cxn modelId="{851E0B2A-DF70-429B-BFBE-9A1FB42707E8}" type="presOf" srcId="{64B8A69B-CB91-41F1-8E82-5C1F870E7B9E}" destId="{58F05B3F-DDF2-46F7-A7D4-B84395CFEF22}" srcOrd="1" destOrd="0" presId="urn:microsoft.com/office/officeart/2005/8/layout/venn2"/>
    <dgm:cxn modelId="{708A6137-E8ED-48EF-9A7D-79C066A8AB21}" type="presOf" srcId="{54CB09B8-4B52-476C-8032-83FC144F3D40}" destId="{E334C05F-2406-4C6F-A1FF-9894779AD23F}" srcOrd="1" destOrd="0" presId="urn:microsoft.com/office/officeart/2005/8/layout/venn2"/>
    <dgm:cxn modelId="{2A603B4A-D54B-4F17-906B-A3D132357AD9}" type="presOf" srcId="{D5AE8664-7C32-45B3-B208-207BDF4902E3}" destId="{DA5A8EAE-C250-4012-A8B3-693BB408A55C}" srcOrd="1" destOrd="0" presId="urn:microsoft.com/office/officeart/2005/8/layout/venn2"/>
    <dgm:cxn modelId="{AB69D652-EBF2-474D-9240-A8BD6E6F37F5}" type="presOf" srcId="{54CB09B8-4B52-476C-8032-83FC144F3D40}" destId="{42C9B6C1-07C9-45DB-9E17-DC36414A4587}" srcOrd="0" destOrd="0" presId="urn:microsoft.com/office/officeart/2005/8/layout/venn2"/>
    <dgm:cxn modelId="{DD9D6BB6-3695-4CE9-8A92-FD3BDAD7ABE0}" type="presOf" srcId="{D5AE8664-7C32-45B3-B208-207BDF4902E3}" destId="{D676FEF6-EBCA-47D5-8A47-55D0AB732A4C}" srcOrd="0" destOrd="0" presId="urn:microsoft.com/office/officeart/2005/8/layout/venn2"/>
    <dgm:cxn modelId="{4D67F3C3-D731-4FAF-8980-E5260BAE1747}" type="presOf" srcId="{12C14D0B-82B2-4A0E-ADFD-086C565D8A1F}" destId="{A3E2096A-9E91-4966-B612-6A0F52869C3E}" srcOrd="1"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876D85D4-D8CD-45CA-9851-C76A5CB9C17E}" type="presOf" srcId="{12C14D0B-82B2-4A0E-ADFD-086C565D8A1F}" destId="{738F3240-B1D1-4FC6-97A3-58EF869ABF37}" srcOrd="0"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5162B3C9-4EFE-46C2-B308-8736D7851EB1}" type="presParOf" srcId="{2F384117-A2DE-43C9-8E9B-4AA548D969F9}" destId="{4CF94408-2971-4C5F-9D6A-E56336294714}" srcOrd="2" destOrd="0" presId="urn:microsoft.com/office/officeart/2005/8/layout/venn2"/>
    <dgm:cxn modelId="{BDE57F80-CD94-436C-A449-3D3EF3612638}" type="presParOf" srcId="{4CF94408-2971-4C5F-9D6A-E56336294714}" destId="{42C9B6C1-07C9-45DB-9E17-DC36414A4587}" srcOrd="0" destOrd="0" presId="urn:microsoft.com/office/officeart/2005/8/layout/venn2"/>
    <dgm:cxn modelId="{2C6A15D6-735A-44EF-96BB-3D0C81CFFF5C}" type="presParOf" srcId="{4CF94408-2971-4C5F-9D6A-E56336294714}" destId="{E334C05F-2406-4C6F-A1FF-9894779AD23F}" srcOrd="1" destOrd="0" presId="urn:microsoft.com/office/officeart/2005/8/layout/venn2"/>
    <dgm:cxn modelId="{DEC170F4-EA68-4C51-8FD4-1BEE59F74A00}" type="presParOf" srcId="{2F384117-A2DE-43C9-8E9B-4AA548D969F9}" destId="{ED06C932-0FA4-4C29-8949-72FDBD0EC204}" srcOrd="3" destOrd="0" presId="urn:microsoft.com/office/officeart/2005/8/layout/venn2"/>
    <dgm:cxn modelId="{A36640BB-D0C2-4F10-AD59-F146773D876E}" type="presParOf" srcId="{ED06C932-0FA4-4C29-8949-72FDBD0EC204}" destId="{D676FEF6-EBCA-47D5-8A47-55D0AB732A4C}" srcOrd="0" destOrd="0" presId="urn:microsoft.com/office/officeart/2005/8/layout/venn2"/>
    <dgm:cxn modelId="{B3B95900-9D6C-4D0F-B598-D83151DBF958}" type="presParOf" srcId="{ED06C932-0FA4-4C29-8949-72FDBD0EC204}" destId="{DA5A8EAE-C250-4012-A8B3-693BB408A55C}" srcOrd="1" destOrd="0" presId="urn:microsoft.com/office/officeart/2005/8/layout/venn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latin typeface="Arial Black"/>
            </a:rPr>
            <a:t>Introduction</a:t>
          </a:r>
          <a:endParaRPr lang="en-US" sz="1900" kern="1200" dirty="0">
            <a:solidFill>
              <a:schemeClr val="tx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latin typeface="Arial Black"/>
            </a:rPr>
            <a:t>Basics</a:t>
          </a:r>
          <a:endParaRPr lang="en-US" sz="1900" kern="1200" dirty="0">
            <a:solidFill>
              <a:schemeClr val="tx1"/>
            </a:solidFill>
          </a:endParaRPr>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Fall 1-2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EOY 1-4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653710" y="0"/>
          <a:ext cx="2646339" cy="2491118"/>
        </a:xfrm>
        <a:prstGeom prst="ellipse">
          <a:avLst/>
        </a:prstGeom>
        <a:solidFill>
          <a:srgbClr val="0060C0"/>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0" kern="1200">
              <a:solidFill>
                <a:schemeClr val="bg1"/>
              </a:solidFill>
              <a:latin typeface="Arial"/>
              <a:ea typeface="+mn-ea"/>
              <a:cs typeface="+mn-cs"/>
            </a:rPr>
            <a:t>Student</a:t>
          </a:r>
        </a:p>
      </dsp:txBody>
      <dsp:txXfrm>
        <a:off x="1715279" y="179277"/>
        <a:ext cx="523200" cy="264223"/>
      </dsp:txXfrm>
    </dsp:sp>
    <dsp:sp modelId="{738F3240-B1D1-4FC6-97A3-58EF869ABF37}">
      <dsp:nvSpPr>
        <dsp:cNvPr id="0" name=""/>
        <dsp:cNvSpPr/>
      </dsp:nvSpPr>
      <dsp:spPr>
        <a:xfrm>
          <a:off x="980432" y="498223"/>
          <a:ext cx="1992894" cy="1992894"/>
        </a:xfrm>
        <a:prstGeom prst="ellipse">
          <a:avLst/>
        </a:prstGeom>
        <a:solidFill>
          <a:srgbClr val="0A85FF"/>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bg1"/>
              </a:solidFill>
              <a:latin typeface="Arial"/>
              <a:ea typeface="+mn-ea"/>
              <a:cs typeface="+mn-cs"/>
            </a:rPr>
            <a:t>Results</a:t>
          </a:r>
        </a:p>
      </dsp:txBody>
      <dsp:txXfrm>
        <a:off x="1628621" y="617797"/>
        <a:ext cx="696516" cy="358720"/>
      </dsp:txXfrm>
    </dsp:sp>
    <dsp:sp modelId="{B02DC70D-CA8A-48E9-B099-30F7C4A08AEB}">
      <dsp:nvSpPr>
        <dsp:cNvPr id="0" name=""/>
        <dsp:cNvSpPr/>
      </dsp:nvSpPr>
      <dsp:spPr>
        <a:xfrm>
          <a:off x="1229544" y="996447"/>
          <a:ext cx="1494670" cy="1494670"/>
        </a:xfrm>
        <a:prstGeom prst="ellipse">
          <a:avLst/>
        </a:prstGeom>
        <a:solidFill>
          <a:srgbClr val="003366">
            <a:lumMod val="40000"/>
            <a:lumOff val="6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02060"/>
              </a:solidFill>
              <a:latin typeface="Arial"/>
              <a:ea typeface="+mn-ea"/>
              <a:cs typeface="+mn-cs"/>
            </a:rPr>
            <a:t>Offense 2</a:t>
          </a:r>
        </a:p>
      </dsp:txBody>
      <dsp:txXfrm>
        <a:off x="1628621" y="1108547"/>
        <a:ext cx="696516" cy="336300"/>
      </dsp:txXfrm>
    </dsp:sp>
    <dsp:sp modelId="{04E8E93F-AA2C-4F38-A27E-6216DBCF99D5}">
      <dsp:nvSpPr>
        <dsp:cNvPr id="0" name=""/>
        <dsp:cNvSpPr/>
      </dsp:nvSpPr>
      <dsp:spPr>
        <a:xfrm>
          <a:off x="1478656" y="1494670"/>
          <a:ext cx="996447" cy="996447"/>
        </a:xfrm>
        <a:prstGeom prst="ellipse">
          <a:avLst/>
        </a:prstGeom>
        <a:solidFill>
          <a:srgbClr val="002A56">
            <a:lumMod val="10000"/>
            <a:lumOff val="9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rgbClr val="FF0000"/>
              </a:solidFill>
              <a:latin typeface="Arial"/>
              <a:ea typeface="+mn-ea"/>
              <a:cs typeface="+mn-cs"/>
            </a:rPr>
            <a:t>Offense 1</a:t>
          </a:r>
        </a:p>
      </dsp:txBody>
      <dsp:txXfrm>
        <a:off x="1624582" y="1743782"/>
        <a:ext cx="704594" cy="4982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2009724" y="183245"/>
          <a:ext cx="1743942" cy="1750602"/>
        </a:xfrm>
        <a:prstGeom prst="ellipse">
          <a:avLst/>
        </a:prstGeom>
        <a:solidFill>
          <a:srgbClr val="FF9900"/>
        </a:solidFill>
        <a:ln w="38100" cap="flat" cmpd="sng" algn="ctr">
          <a:solidFill>
            <a:srgbClr val="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3366"/>
            </a:solidFill>
            <a:latin typeface="Arial"/>
            <a:ea typeface="+mn-ea"/>
            <a:cs typeface="+mn-cs"/>
          </a:endParaRPr>
        </a:p>
      </dsp:txBody>
      <dsp:txXfrm>
        <a:off x="2557993" y="358124"/>
        <a:ext cx="647405" cy="210436"/>
      </dsp:txXfrm>
    </dsp:sp>
    <dsp:sp modelId="{6047DB19-18B5-417C-85FF-CA6A9ECF84E0}">
      <dsp:nvSpPr>
        <dsp:cNvPr id="0" name=""/>
        <dsp:cNvSpPr/>
      </dsp:nvSpPr>
      <dsp:spPr>
        <a:xfrm>
          <a:off x="2246284" y="769456"/>
          <a:ext cx="1321270" cy="1177549"/>
        </a:xfrm>
        <a:prstGeom prst="ellipse">
          <a:avLst/>
        </a:prstGeom>
        <a:solidFill>
          <a:schemeClr val="accent4">
            <a:lumMod val="20000"/>
            <a:lumOff val="80000"/>
          </a:schemeClr>
        </a:solidFill>
        <a:ln w="38100" cap="flat" cmpd="sng" algn="ctr">
          <a:solidFill>
            <a:srgbClr val="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rgbClr val="003366"/>
              </a:solidFill>
              <a:latin typeface="Arial"/>
              <a:ea typeface="+mn-ea"/>
              <a:cs typeface="+mn-cs"/>
            </a:rPr>
            <a:t>Result</a:t>
          </a:r>
        </a:p>
      </dsp:txBody>
      <dsp:txXfrm>
        <a:off x="2439780" y="1063843"/>
        <a:ext cx="934279" cy="5887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6204-55DD-4362-902B-ECC0148C5C5D}">
      <dsp:nvSpPr>
        <dsp:cNvPr id="0" name=""/>
        <dsp:cNvSpPr/>
      </dsp:nvSpPr>
      <dsp:spPr>
        <a:xfrm>
          <a:off x="1289124" y="262914"/>
          <a:ext cx="3567824" cy="3567824"/>
        </a:xfrm>
        <a:prstGeom prst="pie">
          <a:avLst>
            <a:gd name="adj1" fmla="val 16200000"/>
            <a:gd name="adj2" fmla="val 2052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Review Reports</a:t>
          </a:r>
        </a:p>
      </dsp:txBody>
      <dsp:txXfrm>
        <a:off x="3150339" y="862648"/>
        <a:ext cx="1146800" cy="764533"/>
      </dsp:txXfrm>
    </dsp:sp>
    <dsp:sp modelId="{2045D5C5-D12D-4063-8A66-D6AD310C93C6}">
      <dsp:nvSpPr>
        <dsp:cNvPr id="0" name=""/>
        <dsp:cNvSpPr/>
      </dsp:nvSpPr>
      <dsp:spPr>
        <a:xfrm>
          <a:off x="1319706" y="358056"/>
          <a:ext cx="3567824" cy="3567824"/>
        </a:xfrm>
        <a:prstGeom prst="pie">
          <a:avLst>
            <a:gd name="adj1" fmla="val 20520000"/>
            <a:gd name="adj2" fmla="val 32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Approval </a:t>
          </a:r>
        </a:p>
      </dsp:txBody>
      <dsp:txXfrm>
        <a:off x="3617554" y="1988212"/>
        <a:ext cx="1061852" cy="849482"/>
      </dsp:txXfrm>
    </dsp:sp>
    <dsp:sp modelId="{14FF2F2B-5018-4041-8C50-533FF37B8F17}">
      <dsp:nvSpPr>
        <dsp:cNvPr id="0" name=""/>
        <dsp:cNvSpPr/>
      </dsp:nvSpPr>
      <dsp:spPr>
        <a:xfrm>
          <a:off x="1239005" y="416670"/>
          <a:ext cx="3567824" cy="3567824"/>
        </a:xfrm>
        <a:prstGeom prst="pie">
          <a:avLst>
            <a:gd name="adj1" fmla="val 3240000"/>
            <a:gd name="adj2" fmla="val 756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SELPA Approval</a:t>
          </a:r>
        </a:p>
      </dsp:txBody>
      <dsp:txXfrm>
        <a:off x="2513228" y="2922642"/>
        <a:ext cx="1019378" cy="934430"/>
      </dsp:txXfrm>
    </dsp:sp>
    <dsp:sp modelId="{09982EA1-75A1-4663-864D-5779B64EDA59}">
      <dsp:nvSpPr>
        <dsp:cNvPr id="0" name=""/>
        <dsp:cNvSpPr/>
      </dsp:nvSpPr>
      <dsp:spPr>
        <a:xfrm>
          <a:off x="1158304" y="358056"/>
          <a:ext cx="3567824" cy="3567824"/>
        </a:xfrm>
        <a:prstGeom prst="pie">
          <a:avLst>
            <a:gd name="adj1" fmla="val 7560000"/>
            <a:gd name="adj2" fmla="val 1188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Submission Process</a:t>
          </a:r>
        </a:p>
      </dsp:txBody>
      <dsp:txXfrm>
        <a:off x="1366427" y="1988212"/>
        <a:ext cx="1061852" cy="849482"/>
      </dsp:txXfrm>
    </dsp:sp>
    <dsp:sp modelId="{32919EC5-8A3D-4F1C-9999-6CC3FCC4578C}">
      <dsp:nvSpPr>
        <dsp:cNvPr id="0" name=""/>
        <dsp:cNvSpPr/>
      </dsp:nvSpPr>
      <dsp:spPr>
        <a:xfrm>
          <a:off x="1188885" y="262914"/>
          <a:ext cx="3567824" cy="3567824"/>
        </a:xfrm>
        <a:prstGeom prst="pie">
          <a:avLst>
            <a:gd name="adj1" fmla="val 1188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CERT Error Correction</a:t>
          </a:r>
        </a:p>
      </dsp:txBody>
      <dsp:txXfrm>
        <a:off x="1748694" y="862648"/>
        <a:ext cx="1146800" cy="764533"/>
      </dsp:txXfrm>
    </dsp:sp>
    <dsp:sp modelId="{1510B7AF-AD9D-4FFF-BB2C-41BB064C808A}">
      <dsp:nvSpPr>
        <dsp:cNvPr id="0" name=""/>
        <dsp:cNvSpPr/>
      </dsp:nvSpPr>
      <dsp:spPr>
        <a:xfrm>
          <a:off x="1068091" y="42049"/>
          <a:ext cx="4009555" cy="4009555"/>
        </a:xfrm>
        <a:prstGeom prst="circularArrow">
          <a:avLst>
            <a:gd name="adj1" fmla="val 5085"/>
            <a:gd name="adj2" fmla="val 327528"/>
            <a:gd name="adj3" fmla="val 20192361"/>
            <a:gd name="adj4" fmla="val 16200324"/>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751DE-4F96-4947-A916-C027ED474C1C}">
      <dsp:nvSpPr>
        <dsp:cNvPr id="0" name=""/>
        <dsp:cNvSpPr/>
      </dsp:nvSpPr>
      <dsp:spPr>
        <a:xfrm>
          <a:off x="1099087" y="137160"/>
          <a:ext cx="4009555" cy="4009555"/>
        </a:xfrm>
        <a:prstGeom prst="circularArrow">
          <a:avLst>
            <a:gd name="adj1" fmla="val 5085"/>
            <a:gd name="adj2" fmla="val 327528"/>
            <a:gd name="adj3" fmla="val 2912753"/>
            <a:gd name="adj4" fmla="val 20519953"/>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C00664-CF68-46AB-BAB1-60E634B90872}">
      <dsp:nvSpPr>
        <dsp:cNvPr id="0" name=""/>
        <dsp:cNvSpPr/>
      </dsp:nvSpPr>
      <dsp:spPr>
        <a:xfrm>
          <a:off x="1018139" y="195953"/>
          <a:ext cx="4009555" cy="4009555"/>
        </a:xfrm>
        <a:prstGeom prst="circularArrow">
          <a:avLst>
            <a:gd name="adj1" fmla="val 5085"/>
            <a:gd name="adj2" fmla="val 327528"/>
            <a:gd name="adj3" fmla="val 7232777"/>
            <a:gd name="adj4" fmla="val 3239695"/>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B8B1451-2817-4996-856C-0EBF44C4CCF0}">
      <dsp:nvSpPr>
        <dsp:cNvPr id="0" name=""/>
        <dsp:cNvSpPr/>
      </dsp:nvSpPr>
      <dsp:spPr>
        <a:xfrm>
          <a:off x="937192" y="137160"/>
          <a:ext cx="4009555" cy="4009555"/>
        </a:xfrm>
        <a:prstGeom prst="circularArrow">
          <a:avLst>
            <a:gd name="adj1" fmla="val 5085"/>
            <a:gd name="adj2" fmla="val 327528"/>
            <a:gd name="adj3" fmla="val 11552519"/>
            <a:gd name="adj4" fmla="val 7559718"/>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4FB1D3-65CE-4155-9423-10E47D3C6883}">
      <dsp:nvSpPr>
        <dsp:cNvPr id="0" name=""/>
        <dsp:cNvSpPr/>
      </dsp:nvSpPr>
      <dsp:spPr>
        <a:xfrm>
          <a:off x="968188" y="42049"/>
          <a:ext cx="4009555" cy="4009555"/>
        </a:xfrm>
        <a:prstGeom prst="circularArrow">
          <a:avLst>
            <a:gd name="adj1" fmla="val 5085"/>
            <a:gd name="adj2" fmla="val 327528"/>
            <a:gd name="adj3" fmla="val 15872148"/>
            <a:gd name="adj4" fmla="val 11880111"/>
            <a:gd name="adj5" fmla="val 59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809710" cy="432000"/>
        </a:xfrm>
        <a:prstGeom prst="roundRect">
          <a:avLst>
            <a:gd name="adj" fmla="val 10000"/>
          </a:avLst>
        </a:prstGeom>
        <a:solidFill>
          <a:srgbClr val="37C0BB"/>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7.15</a:t>
          </a:r>
        </a:p>
      </dsp:txBody>
      <dsp:txXfrm>
        <a:off x="0" y="1509"/>
        <a:ext cx="1809710" cy="288000"/>
      </dsp:txXfrm>
    </dsp:sp>
    <dsp:sp modelId="{9A61074C-906C-4281-BF99-686A1EFB894F}">
      <dsp:nvSpPr>
        <dsp:cNvPr id="0" name=""/>
        <dsp:cNvSpPr/>
      </dsp:nvSpPr>
      <dsp:spPr>
        <a:xfrm>
          <a:off x="370663" y="289509"/>
          <a:ext cx="1809710"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Results- Persistently Dangerous Offense Expulsions</a:t>
          </a:r>
          <a:endParaRPr lang="en-US" sz="1000" kern="1200">
            <a:solidFill>
              <a:schemeClr val="tx1">
                <a:lumMod val="85000"/>
                <a:lumOff val="15000"/>
              </a:schemeClr>
            </a:solidFill>
          </a:endParaRPr>
        </a:p>
      </dsp:txBody>
      <dsp:txXfrm>
        <a:off x="388061" y="306907"/>
        <a:ext cx="1774914" cy="5592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686200" cy="486613"/>
        </a:xfrm>
        <a:prstGeom prst="roundRect">
          <a:avLst>
            <a:gd name="adj" fmla="val 10000"/>
          </a:avLst>
        </a:prstGeom>
        <a:solidFill>
          <a:srgbClr val="3DC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Aggregate Report</a:t>
          </a:r>
        </a:p>
      </dsp:txBody>
      <dsp:txXfrm>
        <a:off x="14252" y="14252"/>
        <a:ext cx="657696" cy="458109"/>
      </dsp:txXfrm>
    </dsp:sp>
    <dsp:sp modelId="{55E936AE-85A7-4293-9E90-3F423240A182}">
      <dsp:nvSpPr>
        <dsp:cNvPr id="0" name=""/>
        <dsp:cNvSpPr/>
      </dsp:nvSpPr>
      <dsp:spPr>
        <a:xfrm rot="5400000">
          <a:off x="251748" y="498927"/>
          <a:ext cx="182702" cy="218976"/>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p>
      </dsp:txBody>
      <dsp:txXfrm rot="-5400000">
        <a:off x="277407" y="517064"/>
        <a:ext cx="131386" cy="127891"/>
      </dsp:txXfrm>
    </dsp:sp>
    <dsp:sp modelId="{0430A618-02C7-4E49-9EAE-E05EC2371766}">
      <dsp:nvSpPr>
        <dsp:cNvPr id="0" name=""/>
        <dsp:cNvSpPr/>
      </dsp:nvSpPr>
      <dsp:spPr>
        <a:xfrm>
          <a:off x="0" y="730217"/>
          <a:ext cx="686200" cy="486613"/>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Supporting Report</a:t>
          </a:r>
        </a:p>
      </dsp:txBody>
      <dsp:txXfrm>
        <a:off x="14252" y="744469"/>
        <a:ext cx="657696" cy="4581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3306"/>
          <a:ext cx="1728274" cy="388810"/>
        </a:xfrm>
        <a:prstGeom prst="roundRect">
          <a:avLst>
            <a:gd name="adj" fmla="val 10000"/>
          </a:avLst>
        </a:prstGeom>
        <a:solidFill>
          <a:srgbClr val="37C0BB"/>
        </a:solidFill>
        <a:ln w="12700" cap="flat" cmpd="sng" algn="ctr">
          <a:solidFill>
            <a:srgbClr val="37C0BB"/>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1.21</a:t>
          </a:r>
        </a:p>
      </dsp:txBody>
      <dsp:txXfrm>
        <a:off x="2013" y="3306"/>
        <a:ext cx="1728274" cy="259206"/>
      </dsp:txXfrm>
    </dsp:sp>
    <dsp:sp modelId="{9A61074C-906C-4281-BF99-686A1EFB894F}">
      <dsp:nvSpPr>
        <dsp:cNvPr id="0" name=""/>
        <dsp:cNvSpPr/>
      </dsp:nvSpPr>
      <dsp:spPr>
        <a:xfrm>
          <a:off x="355997" y="262513"/>
          <a:ext cx="1728274" cy="6192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Cumulative Enrollment – Count</a:t>
          </a:r>
          <a:endParaRPr lang="en-US" sz="1000" kern="1200" dirty="0">
            <a:solidFill>
              <a:schemeClr val="tx1">
                <a:lumMod val="85000"/>
                <a:lumOff val="15000"/>
              </a:schemeClr>
            </a:solidFill>
          </a:endParaRPr>
        </a:p>
      </dsp:txBody>
      <dsp:txXfrm>
        <a:off x="374133" y="280649"/>
        <a:ext cx="1692002" cy="582928"/>
      </dsp:txXfrm>
    </dsp:sp>
    <dsp:sp modelId="{EFDAA157-E8C7-4FE5-BA1E-8C4B87A3E9BA}">
      <dsp:nvSpPr>
        <dsp:cNvPr id="0" name=""/>
        <dsp:cNvSpPr/>
      </dsp:nvSpPr>
      <dsp:spPr>
        <a:xfrm>
          <a:off x="1992287" y="-822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3823"/>
        <a:ext cx="426353" cy="258174"/>
      </dsp:txXfrm>
    </dsp:sp>
    <dsp:sp modelId="{60F25804-FC92-4D78-8128-845EC73FFC2E}">
      <dsp:nvSpPr>
        <dsp:cNvPr id="0" name=""/>
        <dsp:cNvSpPr/>
      </dsp:nvSpPr>
      <dsp:spPr>
        <a:xfrm>
          <a:off x="2778287" y="3306"/>
          <a:ext cx="1728274" cy="38881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8.1 (EOY 3)</a:t>
          </a:r>
        </a:p>
      </dsp:txBody>
      <dsp:txXfrm>
        <a:off x="2778287" y="3306"/>
        <a:ext cx="1728274" cy="259206"/>
      </dsp:txXfrm>
    </dsp:sp>
    <dsp:sp modelId="{323EE4A5-29FA-4334-B1FE-B9F85140FA51}">
      <dsp:nvSpPr>
        <dsp:cNvPr id="0" name=""/>
        <dsp:cNvSpPr/>
      </dsp:nvSpPr>
      <dsp:spPr>
        <a:xfrm>
          <a:off x="3132271" y="262513"/>
          <a:ext cx="1728274" cy="6192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Student Profile - List </a:t>
          </a:r>
          <a:r>
            <a:rPr lang="en-US" sz="1000" kern="1200">
              <a:solidFill>
                <a:schemeClr val="tx1">
                  <a:lumMod val="85000"/>
                  <a:lumOff val="15000"/>
                </a:schemeClr>
              </a:solidFill>
              <a:latin typeface="Arial" charset="0"/>
              <a:cs typeface="Arial" charset="0"/>
              <a:hlinkClick xmlns:r="http://schemas.openxmlformats.org/officeDocument/2006/relationships" r:id="rId2">
                <a:extLst>
                  <a:ext uri="{A12FA001-AC4F-418D-AE19-62706E023703}">
                    <ahyp:hlinkClr xmlns:ahyp="http://schemas.microsoft.com/office/drawing/2018/hyperlinkcolor" val="tx"/>
                  </a:ext>
                </a:extLst>
              </a:hlinkClick>
            </a:rPr>
            <a:t> (EOY3)</a:t>
          </a:r>
          <a:endParaRPr lang="en-US" sz="1000" kern="1200">
            <a:solidFill>
              <a:schemeClr val="tx1">
                <a:lumMod val="85000"/>
                <a:lumOff val="15000"/>
              </a:schemeClr>
            </a:solidFill>
          </a:endParaRPr>
        </a:p>
        <a:p>
          <a:pPr marL="57150" lvl="1" indent="-57150" algn="l" defTabSz="444500">
            <a:lnSpc>
              <a:spcPct val="90000"/>
            </a:lnSpc>
            <a:spcBef>
              <a:spcPct val="0"/>
            </a:spcBef>
            <a:spcAft>
              <a:spcPct val="15000"/>
            </a:spcAft>
            <a:buChar char="•"/>
          </a:pPr>
          <a:endParaRPr lang="en-US" sz="1000" kern="1200">
            <a:solidFill>
              <a:schemeClr val="tx1">
                <a:lumMod val="85000"/>
                <a:lumOff val="15000"/>
              </a:schemeClr>
            </a:solidFill>
          </a:endParaRPr>
        </a:p>
      </dsp:txBody>
      <dsp:txXfrm>
        <a:off x="3150407" y="280649"/>
        <a:ext cx="1692002" cy="58292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1.22</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Graduates and Completers Count</a:t>
          </a:r>
          <a:endParaRPr lang="en-US" sz="1000" kern="1200">
            <a:solidFill>
              <a:schemeClr val="tx1">
                <a:lumMod val="85000"/>
                <a:lumOff val="15000"/>
              </a:schemeClr>
            </a:solidFill>
          </a:endParaRPr>
        </a:p>
      </dsp:txBody>
      <dsp:txXfrm>
        <a:off x="372867" y="315380"/>
        <a:ext cx="1694534" cy="542260"/>
      </dsp:txXfrm>
    </dsp:sp>
    <dsp:sp modelId="{EFDAA157-E8C7-4FE5-BA1E-8C4B87A3E9BA}">
      <dsp:nvSpPr>
        <dsp:cNvPr id="0" name=""/>
        <dsp:cNvSpPr/>
      </dsp:nvSpPr>
      <dsp:spPr>
        <a:xfrm>
          <a:off x="1992287" y="-60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25423"/>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1.23</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Graduates and Completers Student List</a:t>
          </a:r>
          <a:endParaRPr lang="en-US" sz="1000" kern="1200">
            <a:solidFill>
              <a:schemeClr val="tx1">
                <a:lumMod val="85000"/>
                <a:lumOff val="15000"/>
              </a:schemeClr>
            </a:solidFill>
          </a:endParaRPr>
        </a:p>
      </dsp:txBody>
      <dsp:txXfrm>
        <a:off x="3149141" y="315380"/>
        <a:ext cx="1694534" cy="5422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2.16</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ELA Status – ELs Reclassified RFEP (EOY 3)</a:t>
          </a:r>
          <a:endParaRPr lang="en-US" sz="1000" kern="1200">
            <a:solidFill>
              <a:schemeClr val="tx1">
                <a:lumMod val="85000"/>
                <a:lumOff val="15000"/>
              </a:schemeClr>
            </a:solidFill>
          </a:endParaRPr>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2.17</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ELA Status – ELs Reclassified RFEP Student List (EOY 3)</a:t>
          </a:r>
          <a:endParaRPr lang="en-US" sz="1000" kern="1200">
            <a:solidFill>
              <a:schemeClr val="tx1">
                <a:lumMod val="85000"/>
                <a:lumOff val="15000"/>
              </a:schemeClr>
            </a:solidFill>
          </a:endParaRPr>
        </a:p>
      </dsp:txBody>
      <dsp:txXfrm>
        <a:off x="3149669" y="306908"/>
        <a:ext cx="1693478" cy="55920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5.4</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Homeless Students Enrolled - Unduplicated Count by School </a:t>
          </a:r>
          <a:endParaRPr lang="en-US" sz="1000" kern="1200">
            <a:solidFill>
              <a:schemeClr val="tx1">
                <a:lumMod val="85000"/>
                <a:lumOff val="15000"/>
              </a:schemeClr>
            </a:solidFill>
          </a:endParaRPr>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5.5</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Homeless Student List</a:t>
          </a:r>
          <a:endParaRPr lang="en-US" sz="1000" kern="1200">
            <a:solidFill>
              <a:schemeClr val="tx1">
                <a:lumMod val="85000"/>
                <a:lumOff val="15000"/>
              </a:schemeClr>
            </a:solidFill>
          </a:endParaRPr>
        </a:p>
      </dsp:txBody>
      <dsp:txXfrm>
        <a:off x="3149669" y="306908"/>
        <a:ext cx="1693478" cy="5592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14.1</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Student Absenteeism - Count</a:t>
          </a:r>
          <a:endParaRPr lang="en-US" sz="1000" kern="1200">
            <a:solidFill>
              <a:schemeClr val="tx1">
                <a:lumMod val="85000"/>
                <a:lumOff val="15000"/>
              </a:schemeClr>
            </a:solidFill>
          </a:endParaRPr>
        </a:p>
      </dsp:txBody>
      <dsp:txXfrm>
        <a:off x="372867" y="315380"/>
        <a:ext cx="1694534" cy="542260"/>
      </dsp:txXfrm>
    </dsp:sp>
    <dsp:sp modelId="{EFDAA157-E8C7-4FE5-BA1E-8C4B87A3E9BA}">
      <dsp:nvSpPr>
        <dsp:cNvPr id="0" name=""/>
        <dsp:cNvSpPr/>
      </dsp:nvSpPr>
      <dsp:spPr>
        <a:xfrm>
          <a:off x="1992287" y="-60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25423"/>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14.2</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Student Absences  – Student List</a:t>
          </a:r>
          <a:endParaRPr lang="en-US" sz="1000" kern="1200">
            <a:solidFill>
              <a:schemeClr val="tx1">
                <a:lumMod val="85000"/>
                <a:lumOff val="15000"/>
              </a:schemeClr>
            </a:solidFill>
          </a:endParaRPr>
        </a:p>
      </dsp:txBody>
      <dsp:txXfrm>
        <a:off x="3149141" y="315380"/>
        <a:ext cx="1694534" cy="542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9499-ADA5-4488-A8EA-639D0DF89978}">
      <dsp:nvSpPr>
        <dsp:cNvPr id="0" name=""/>
        <dsp:cNvSpPr/>
      </dsp:nvSpPr>
      <dsp:spPr>
        <a:xfrm>
          <a:off x="0" y="0"/>
          <a:ext cx="8690340" cy="3105459"/>
        </a:xfrm>
        <a:prstGeom prst="rightArrow">
          <a:avLst/>
        </a:prstGeom>
        <a:solidFill>
          <a:schemeClr val="bg1">
            <a:alpha val="50000"/>
          </a:schemeClr>
        </a:solidFill>
        <a:ln>
          <a:noFill/>
        </a:ln>
        <a:effectLst/>
      </dsp:spPr>
      <dsp:style>
        <a:lnRef idx="0">
          <a:scrgbClr r="0" g="0" b="0"/>
        </a:lnRef>
        <a:fillRef idx="1">
          <a:scrgbClr r="0" g="0" b="0"/>
        </a:fillRef>
        <a:effectRef idx="0">
          <a:scrgbClr r="0" g="0" b="0"/>
        </a:effectRef>
        <a:fontRef idx="minor"/>
      </dsp:style>
    </dsp:sp>
    <dsp:sp modelId="{89A2E5F4-BCD4-4E31-A5B3-3353C0117F8D}">
      <dsp:nvSpPr>
        <dsp:cNvPr id="0" name=""/>
        <dsp:cNvSpPr/>
      </dsp:nvSpPr>
      <dsp:spPr>
        <a:xfrm>
          <a:off x="0" y="942730"/>
          <a:ext cx="1768161"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Snapshot </a:t>
          </a:r>
        </a:p>
        <a:p>
          <a:pPr marL="0" lvl="0" indent="0" algn="ctr" defTabSz="800100">
            <a:lnSpc>
              <a:spcPct val="90000"/>
            </a:lnSpc>
            <a:spcBef>
              <a:spcPct val="0"/>
            </a:spcBef>
            <a:spcAft>
              <a:spcPct val="35000"/>
            </a:spcAft>
            <a:buNone/>
          </a:pPr>
          <a:r>
            <a:rPr lang="en-US" sz="1800" kern="1200" dirty="0"/>
            <a:t>starts</a:t>
          </a:r>
        </a:p>
        <a:p>
          <a:pPr marL="0" lvl="0" indent="0" algn="ctr" defTabSz="800100">
            <a:lnSpc>
              <a:spcPct val="90000"/>
            </a:lnSpc>
            <a:spcBef>
              <a:spcPct val="0"/>
            </a:spcBef>
            <a:spcAft>
              <a:spcPct val="35000"/>
            </a:spcAft>
            <a:buNone/>
          </a:pPr>
          <a:r>
            <a:rPr lang="en-US" sz="1800" kern="1200" dirty="0"/>
            <a:t>May 6, 2025</a:t>
          </a:r>
        </a:p>
      </dsp:txBody>
      <dsp:txXfrm>
        <a:off x="60638" y="1003368"/>
        <a:ext cx="1646885" cy="1120908"/>
      </dsp:txXfrm>
    </dsp:sp>
    <dsp:sp modelId="{8FA5EE87-B6F2-45C2-A454-199D108D489A}">
      <dsp:nvSpPr>
        <dsp:cNvPr id="0" name=""/>
        <dsp:cNvSpPr/>
      </dsp:nvSpPr>
      <dsp:spPr>
        <a:xfrm>
          <a:off x="1901828" y="963264"/>
          <a:ext cx="2032649"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Error Free &amp; Review Reports July 11, 2025</a:t>
          </a:r>
        </a:p>
      </dsp:txBody>
      <dsp:txXfrm>
        <a:off x="1962466" y="1023902"/>
        <a:ext cx="1911373" cy="1120908"/>
      </dsp:txXfrm>
    </dsp:sp>
    <dsp:sp modelId="{E6501237-9603-43D2-8C01-5D20CFC9EEF0}">
      <dsp:nvSpPr>
        <dsp:cNvPr id="0" name=""/>
        <dsp:cNvSpPr/>
      </dsp:nvSpPr>
      <dsp:spPr>
        <a:xfrm>
          <a:off x="4145836" y="963264"/>
          <a:ext cx="1730476"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Certification Deadline</a:t>
          </a:r>
        </a:p>
        <a:p>
          <a:pPr marL="0" lvl="0" indent="0" algn="ctr" defTabSz="800100">
            <a:lnSpc>
              <a:spcPct val="90000"/>
            </a:lnSpc>
            <a:spcBef>
              <a:spcPct val="0"/>
            </a:spcBef>
            <a:spcAft>
              <a:spcPct val="35000"/>
            </a:spcAft>
            <a:buNone/>
          </a:pPr>
          <a:r>
            <a:rPr lang="en-US" sz="1700" kern="1200" dirty="0"/>
            <a:t>July 25, 2025</a:t>
          </a:r>
        </a:p>
      </dsp:txBody>
      <dsp:txXfrm>
        <a:off x="4206474" y="1023902"/>
        <a:ext cx="1609200" cy="1120908"/>
      </dsp:txXfrm>
    </dsp:sp>
    <dsp:sp modelId="{BF698A55-7A8D-48EB-9C81-96AC0675F1BD}">
      <dsp:nvSpPr>
        <dsp:cNvPr id="0" name=""/>
        <dsp:cNvSpPr/>
      </dsp:nvSpPr>
      <dsp:spPr>
        <a:xfrm>
          <a:off x="6016248" y="952606"/>
          <a:ext cx="2216909" cy="1219998"/>
        </a:xfrm>
        <a:prstGeom prst="roundRect">
          <a:avLst/>
        </a:prstGeom>
        <a:solidFill>
          <a:srgbClr val="FF715B"/>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1800" kern="1200" dirty="0">
              <a:solidFill>
                <a:srgbClr val="FFFFFF"/>
              </a:solidFill>
            </a:rPr>
            <a:t>Amendment Window Deadline August 8, 2025 </a:t>
          </a:r>
        </a:p>
      </dsp:txBody>
      <dsp:txXfrm>
        <a:off x="6075803" y="1012161"/>
        <a:ext cx="2097799" cy="11008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7.10</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Count</a:t>
          </a:r>
          <a:endParaRPr lang="en-US" sz="1000" kern="1200">
            <a:solidFill>
              <a:schemeClr val="tx1">
                <a:lumMod val="85000"/>
                <a:lumOff val="15000"/>
              </a:schemeClr>
            </a:solidFill>
          </a:endParaRPr>
        </a:p>
      </dsp:txBody>
      <dsp:txXfrm>
        <a:off x="361559" y="315380"/>
        <a:ext cx="1639639" cy="542260"/>
      </dsp:txXfrm>
    </dsp:sp>
    <dsp:sp modelId="{EFDAA157-E8C7-4FE5-BA1E-8C4B87A3E9BA}">
      <dsp:nvSpPr>
        <dsp:cNvPr id="0" name=""/>
        <dsp:cNvSpPr/>
      </dsp:nvSpPr>
      <dsp:spPr>
        <a:xfrm>
          <a:off x="2109336" y="676708"/>
          <a:ext cx="537798" cy="416623"/>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109336" y="760033"/>
        <a:ext cx="412811" cy="249973"/>
      </dsp:txXfrm>
    </dsp:sp>
    <dsp:sp modelId="{60F25804-FC92-4D78-8128-845EC73FFC2E}">
      <dsp:nvSpPr>
        <dsp:cNvPr id="0" name=""/>
        <dsp:cNvSpPr/>
      </dsp:nvSpPr>
      <dsp:spPr>
        <a:xfrm>
          <a:off x="2690042"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7.12</a:t>
          </a:r>
        </a:p>
      </dsp:txBody>
      <dsp:txXfrm>
        <a:off x="2690042" y="10510"/>
        <a:ext cx="1673379" cy="288000"/>
      </dsp:txXfrm>
    </dsp:sp>
    <dsp:sp modelId="{323EE4A5-29FA-4334-B1FE-B9F85140FA51}">
      <dsp:nvSpPr>
        <dsp:cNvPr id="0" name=""/>
        <dsp:cNvSpPr/>
      </dsp:nvSpPr>
      <dsp:spPr>
        <a:xfrm>
          <a:off x="3032782"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Results - Student List</a:t>
          </a:r>
          <a:endParaRPr lang="en-US" sz="1000" kern="1200">
            <a:solidFill>
              <a:schemeClr val="tx1">
                <a:lumMod val="85000"/>
                <a:lumOff val="15000"/>
              </a:schemeClr>
            </a:solidFill>
          </a:endParaRPr>
        </a:p>
      </dsp:txBody>
      <dsp:txXfrm>
        <a:off x="3049652" y="315380"/>
        <a:ext cx="1639639" cy="5422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0509"/>
          <a:ext cx="1725952" cy="432000"/>
        </a:xfrm>
        <a:prstGeom prst="roundRect">
          <a:avLst>
            <a:gd name="adj" fmla="val 10000"/>
          </a:avLst>
        </a:prstGeom>
        <a:solidFill>
          <a:srgbClr val="37C0BB"/>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7.11</a:t>
          </a:r>
        </a:p>
      </dsp:txBody>
      <dsp:txXfrm>
        <a:off x="0" y="10509"/>
        <a:ext cx="1725952" cy="288000"/>
      </dsp:txXfrm>
    </dsp:sp>
    <dsp:sp modelId="{9A61074C-906C-4281-BF99-686A1EFB894F}">
      <dsp:nvSpPr>
        <dsp:cNvPr id="0" name=""/>
        <dsp:cNvSpPr/>
      </dsp:nvSpPr>
      <dsp:spPr>
        <a:xfrm>
          <a:off x="353508" y="275838"/>
          <a:ext cx="1725952" cy="5760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b="0" i="0" kern="1200">
              <a:solidFill>
                <a:schemeClr val="tx1">
                  <a:lumMod val="85000"/>
                  <a:lumOff val="15000"/>
                </a:schemeClr>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Incident Result – Count</a:t>
          </a:r>
          <a:endParaRPr lang="en-US" sz="1000" kern="1200">
            <a:solidFill>
              <a:schemeClr val="tx1">
                <a:lumMod val="85000"/>
                <a:lumOff val="15000"/>
              </a:schemeClr>
            </a:solidFill>
            <a:latin typeface="+mn-lt"/>
          </a:endParaRPr>
        </a:p>
      </dsp:txBody>
      <dsp:txXfrm>
        <a:off x="370378" y="292708"/>
        <a:ext cx="1692212" cy="5422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7.13</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Student Offense - Count by Offense</a:t>
          </a:r>
          <a:endParaRPr lang="en-US" sz="1000" kern="1200">
            <a:solidFill>
              <a:schemeClr val="tx1">
                <a:lumMod val="85000"/>
                <a:lumOff val="15000"/>
              </a:schemeClr>
            </a:solidFill>
          </a:endParaRPr>
        </a:p>
      </dsp:txBody>
      <dsp:txXfrm>
        <a:off x="361559" y="315380"/>
        <a:ext cx="1639639" cy="542260"/>
      </dsp:txXfrm>
    </dsp:sp>
    <dsp:sp modelId="{EFDAA157-E8C7-4FE5-BA1E-8C4B87A3E9BA}">
      <dsp:nvSpPr>
        <dsp:cNvPr id="0" name=""/>
        <dsp:cNvSpPr/>
      </dsp:nvSpPr>
      <dsp:spPr>
        <a:xfrm>
          <a:off x="1929006" y="-53801"/>
          <a:ext cx="537797" cy="416623"/>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29006" y="29524"/>
        <a:ext cx="412810" cy="249973"/>
      </dsp:txXfrm>
    </dsp:sp>
    <dsp:sp modelId="{60F25804-FC92-4D78-8128-845EC73FFC2E}">
      <dsp:nvSpPr>
        <dsp:cNvPr id="0" name=""/>
        <dsp:cNvSpPr/>
      </dsp:nvSpPr>
      <dsp:spPr>
        <a:xfrm>
          <a:off x="2690041"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7.14</a:t>
          </a:r>
        </a:p>
      </dsp:txBody>
      <dsp:txXfrm>
        <a:off x="2690041" y="10510"/>
        <a:ext cx="1673379" cy="288000"/>
      </dsp:txXfrm>
    </dsp:sp>
    <dsp:sp modelId="{323EE4A5-29FA-4334-B1FE-B9F85140FA51}">
      <dsp:nvSpPr>
        <dsp:cNvPr id="0" name=""/>
        <dsp:cNvSpPr/>
      </dsp:nvSpPr>
      <dsp:spPr>
        <a:xfrm>
          <a:off x="3032781"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Offense– Student List</a:t>
          </a:r>
          <a:endParaRPr lang="en-US" sz="1000" kern="1200">
            <a:solidFill>
              <a:schemeClr val="tx1">
                <a:lumMod val="85000"/>
                <a:lumOff val="15000"/>
              </a:schemeClr>
            </a:solidFill>
          </a:endParaRPr>
        </a:p>
      </dsp:txBody>
      <dsp:txXfrm>
        <a:off x="3049651" y="315380"/>
        <a:ext cx="1639639" cy="54226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510"/>
          <a:ext cx="1673379"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7.16</a:t>
          </a:r>
        </a:p>
      </dsp:txBody>
      <dsp:txXfrm>
        <a:off x="1949" y="1510"/>
        <a:ext cx="1673379" cy="288000"/>
      </dsp:txXfrm>
    </dsp:sp>
    <dsp:sp modelId="{9A61074C-906C-4281-BF99-686A1EFB894F}">
      <dsp:nvSpPr>
        <dsp:cNvPr id="0" name=""/>
        <dsp:cNvSpPr/>
      </dsp:nvSpPr>
      <dsp:spPr>
        <a:xfrm>
          <a:off x="344689"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Removals for Students with Disabilities – Count </a:t>
          </a:r>
          <a:endParaRPr lang="en-US" sz="1000" kern="1200">
            <a:solidFill>
              <a:schemeClr val="tx1">
                <a:lumMod val="85000"/>
                <a:lumOff val="15000"/>
              </a:schemeClr>
            </a:solidFill>
          </a:endParaRPr>
        </a:p>
      </dsp:txBody>
      <dsp:txXfrm>
        <a:off x="362087" y="306908"/>
        <a:ext cx="1638583" cy="559204"/>
      </dsp:txXfrm>
    </dsp:sp>
    <dsp:sp modelId="{EFDAA157-E8C7-4FE5-BA1E-8C4B87A3E9BA}">
      <dsp:nvSpPr>
        <dsp:cNvPr id="0" name=""/>
        <dsp:cNvSpPr/>
      </dsp:nvSpPr>
      <dsp:spPr>
        <a:xfrm>
          <a:off x="2204515" y="676708"/>
          <a:ext cx="537797" cy="416623"/>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204515" y="760033"/>
        <a:ext cx="412810" cy="249973"/>
      </dsp:txXfrm>
    </dsp:sp>
    <dsp:sp modelId="{60F25804-FC92-4D78-8128-845EC73FFC2E}">
      <dsp:nvSpPr>
        <dsp:cNvPr id="0" name=""/>
        <dsp:cNvSpPr/>
      </dsp:nvSpPr>
      <dsp:spPr>
        <a:xfrm>
          <a:off x="2690041" y="1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7.18</a:t>
          </a:r>
        </a:p>
      </dsp:txBody>
      <dsp:txXfrm>
        <a:off x="2690041" y="1510"/>
        <a:ext cx="1673379" cy="288000"/>
      </dsp:txXfrm>
    </dsp:sp>
    <dsp:sp modelId="{323EE4A5-29FA-4334-B1FE-B9F85140FA51}">
      <dsp:nvSpPr>
        <dsp:cNvPr id="0" name=""/>
        <dsp:cNvSpPr/>
      </dsp:nvSpPr>
      <dsp:spPr>
        <a:xfrm>
          <a:off x="3032781"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Removals for Students with Disabilities – Student List</a:t>
          </a:r>
          <a:endParaRPr lang="en-US" sz="1000" kern="1200">
            <a:solidFill>
              <a:schemeClr val="tx1">
                <a:lumMod val="85000"/>
                <a:lumOff val="15000"/>
              </a:schemeClr>
            </a:solidFill>
          </a:endParaRPr>
        </a:p>
      </dsp:txBody>
      <dsp:txXfrm>
        <a:off x="3050179" y="306908"/>
        <a:ext cx="1638583" cy="55920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725952"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7.17</a:t>
          </a:r>
        </a:p>
      </dsp:txBody>
      <dsp:txXfrm>
        <a:off x="0" y="1509"/>
        <a:ext cx="1725952" cy="288000"/>
      </dsp:txXfrm>
    </dsp:sp>
    <dsp:sp modelId="{9A61074C-906C-4281-BF99-686A1EFB894F}">
      <dsp:nvSpPr>
        <dsp:cNvPr id="0" name=""/>
        <dsp:cNvSpPr/>
      </dsp:nvSpPr>
      <dsp:spPr>
        <a:xfrm>
          <a:off x="353508" y="289509"/>
          <a:ext cx="1725952"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Unilateral Removals for Students with Disabilities - Count</a:t>
          </a:r>
          <a:endParaRPr lang="en-US" sz="1000" kern="1200">
            <a:solidFill>
              <a:schemeClr val="tx1">
                <a:lumMod val="85000"/>
                <a:lumOff val="15000"/>
              </a:schemeClr>
            </a:solidFill>
          </a:endParaRPr>
        </a:p>
      </dsp:txBody>
      <dsp:txXfrm>
        <a:off x="370906" y="306907"/>
        <a:ext cx="1691156" cy="55920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451F3-6ACA-422B-B866-BEC68058452A}">
      <dsp:nvSpPr>
        <dsp:cNvPr id="0" name=""/>
        <dsp:cNvSpPr/>
      </dsp:nvSpPr>
      <dsp:spPr>
        <a:xfrm>
          <a:off x="8130" y="0"/>
          <a:ext cx="1561731" cy="974502"/>
        </a:xfrm>
        <a:prstGeom prst="roundRect">
          <a:avLst>
            <a:gd name="adj" fmla="val 10000"/>
          </a:avLst>
        </a:prstGeom>
        <a:solidFill>
          <a:srgbClr val="FFCC66"/>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EOY 3 </a:t>
          </a:r>
        </a:p>
        <a:p>
          <a:pPr marL="0" lvl="0" indent="0" algn="ctr" defTabSz="533400">
            <a:lnSpc>
              <a:spcPct val="90000"/>
            </a:lnSpc>
            <a:spcBef>
              <a:spcPct val="0"/>
            </a:spcBef>
            <a:spcAft>
              <a:spcPct val="35000"/>
            </a:spcAft>
            <a:buNone/>
          </a:pPr>
          <a:r>
            <a:rPr lang="en-US" sz="1200" b="0" kern="1200" dirty="0">
              <a:solidFill>
                <a:schemeClr val="tx1"/>
              </a:solidFill>
            </a:rPr>
            <a:t>Report 14.1 Student Absenteeism counts </a:t>
          </a:r>
        </a:p>
      </dsp:txBody>
      <dsp:txXfrm>
        <a:off x="36672" y="28542"/>
        <a:ext cx="1504647" cy="917418"/>
      </dsp:txXfrm>
    </dsp:sp>
    <dsp:sp modelId="{D438722A-8310-4D03-A688-40F7E5FA0601}">
      <dsp:nvSpPr>
        <dsp:cNvPr id="0" name=""/>
        <dsp:cNvSpPr/>
      </dsp:nvSpPr>
      <dsp:spPr>
        <a:xfrm>
          <a:off x="1726035" y="293596"/>
          <a:ext cx="331087" cy="387309"/>
        </a:xfrm>
        <a:prstGeom prst="rightArrow">
          <a:avLst>
            <a:gd name="adj1" fmla="val 60000"/>
            <a:gd name="adj2" fmla="val 50000"/>
          </a:avLst>
        </a:prstGeom>
        <a:solidFill>
          <a:srgbClr val="FFCC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26035" y="371058"/>
        <a:ext cx="231761" cy="232385"/>
      </dsp:txXfrm>
    </dsp:sp>
    <dsp:sp modelId="{0F8D32AF-C5CF-4A4E-90E7-27DE0F44BCAD}">
      <dsp:nvSpPr>
        <dsp:cNvPr id="0" name=""/>
        <dsp:cNvSpPr/>
      </dsp:nvSpPr>
      <dsp:spPr>
        <a:xfrm>
          <a:off x="2194554" y="0"/>
          <a:ext cx="1561731" cy="9745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DataQuest</a:t>
          </a: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rPr>
            <a:t>Reflects chronic absenteeism rate based certified EOY 3 reports</a:t>
          </a:r>
        </a:p>
      </dsp:txBody>
      <dsp:txXfrm>
        <a:off x="2223096" y="28542"/>
        <a:ext cx="1504647" cy="917418"/>
      </dsp:txXfrm>
    </dsp:sp>
    <dsp:sp modelId="{14E64F4B-A4FC-4DE0-849A-283ABCEE6378}">
      <dsp:nvSpPr>
        <dsp:cNvPr id="0" name=""/>
        <dsp:cNvSpPr/>
      </dsp:nvSpPr>
      <dsp:spPr>
        <a:xfrm>
          <a:off x="3912458" y="293596"/>
          <a:ext cx="331087" cy="387309"/>
        </a:xfrm>
        <a:prstGeom prst="rightArrow">
          <a:avLst>
            <a:gd name="adj1" fmla="val 60000"/>
            <a:gd name="adj2" fmla="val 50000"/>
          </a:avLst>
        </a:prstGeom>
        <a:solidFill>
          <a:srgbClr val="33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12458" y="371058"/>
        <a:ext cx="231761" cy="232385"/>
      </dsp:txXfrm>
    </dsp:sp>
    <dsp:sp modelId="{BB348047-56D0-4EE1-AFF2-33B2D4BE6F51}">
      <dsp:nvSpPr>
        <dsp:cNvPr id="0" name=""/>
        <dsp:cNvSpPr/>
      </dsp:nvSpPr>
      <dsp:spPr>
        <a:xfrm>
          <a:off x="4380978" y="0"/>
          <a:ext cx="1561731" cy="974502"/>
        </a:xfrm>
        <a:prstGeom prst="roundRect">
          <a:avLst>
            <a:gd name="adj" fmla="val 10000"/>
          </a:avLst>
        </a:prstGeom>
        <a:solidFill>
          <a:srgbClr val="FF715B"/>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CA Dashboard</a:t>
          </a: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rPr>
            <a:t>Chronic Absenteeism rate compares with previous year</a:t>
          </a:r>
        </a:p>
      </dsp:txBody>
      <dsp:txXfrm>
        <a:off x="4409520" y="28542"/>
        <a:ext cx="1504647" cy="91741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451F3-6ACA-422B-B866-BEC68058452A}">
      <dsp:nvSpPr>
        <dsp:cNvPr id="0" name=""/>
        <dsp:cNvSpPr/>
      </dsp:nvSpPr>
      <dsp:spPr>
        <a:xfrm>
          <a:off x="7679" y="0"/>
          <a:ext cx="1475025" cy="997196"/>
        </a:xfrm>
        <a:prstGeom prst="roundRect">
          <a:avLst>
            <a:gd name="adj" fmla="val 10000"/>
          </a:avLst>
        </a:prstGeom>
        <a:solidFill>
          <a:srgbClr val="FFCC66"/>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EOY 3 </a:t>
          </a:r>
        </a:p>
        <a:p>
          <a:pPr marL="0" lvl="0" indent="0" algn="ctr" defTabSz="533400">
            <a:lnSpc>
              <a:spcPct val="90000"/>
            </a:lnSpc>
            <a:spcBef>
              <a:spcPct val="0"/>
            </a:spcBef>
            <a:spcAft>
              <a:spcPct val="35000"/>
            </a:spcAft>
            <a:buNone/>
          </a:pPr>
          <a:r>
            <a:rPr lang="en-US" sz="1200" b="0" kern="1200" dirty="0">
              <a:solidFill>
                <a:schemeClr val="tx1">
                  <a:lumMod val="85000"/>
                  <a:lumOff val="15000"/>
                </a:schemeClr>
              </a:solidFill>
            </a:rPr>
            <a:t>Report 7.12 Incident Results –Student List</a:t>
          </a:r>
        </a:p>
      </dsp:txBody>
      <dsp:txXfrm>
        <a:off x="36886" y="29207"/>
        <a:ext cx="1416611" cy="938782"/>
      </dsp:txXfrm>
    </dsp:sp>
    <dsp:sp modelId="{D438722A-8310-4D03-A688-40F7E5FA0601}">
      <dsp:nvSpPr>
        <dsp:cNvPr id="0" name=""/>
        <dsp:cNvSpPr/>
      </dsp:nvSpPr>
      <dsp:spPr>
        <a:xfrm>
          <a:off x="1630207" y="315694"/>
          <a:ext cx="312705" cy="365806"/>
        </a:xfrm>
        <a:prstGeom prst="rightArrow">
          <a:avLst>
            <a:gd name="adj1" fmla="val 60000"/>
            <a:gd name="adj2" fmla="val 50000"/>
          </a:avLst>
        </a:prstGeom>
        <a:solidFill>
          <a:srgbClr val="FFCC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lumMod val="85000"/>
                <a:lumOff val="15000"/>
              </a:schemeClr>
            </a:solidFill>
          </a:endParaRPr>
        </a:p>
      </dsp:txBody>
      <dsp:txXfrm>
        <a:off x="1630207" y="388855"/>
        <a:ext cx="218894" cy="219484"/>
      </dsp:txXfrm>
    </dsp:sp>
    <dsp:sp modelId="{0F8D32AF-C5CF-4A4E-90E7-27DE0F44BCAD}">
      <dsp:nvSpPr>
        <dsp:cNvPr id="0" name=""/>
        <dsp:cNvSpPr/>
      </dsp:nvSpPr>
      <dsp:spPr>
        <a:xfrm>
          <a:off x="2072715" y="0"/>
          <a:ext cx="1475025" cy="9971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DataQuest</a:t>
          </a: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rPr>
            <a:t>Reflects suspension rate based certified EOY 3 reports</a:t>
          </a:r>
        </a:p>
      </dsp:txBody>
      <dsp:txXfrm>
        <a:off x="2101922" y="29207"/>
        <a:ext cx="1416611" cy="938782"/>
      </dsp:txXfrm>
    </dsp:sp>
    <dsp:sp modelId="{14E64F4B-A4FC-4DE0-849A-283ABCEE6378}">
      <dsp:nvSpPr>
        <dsp:cNvPr id="0" name=""/>
        <dsp:cNvSpPr/>
      </dsp:nvSpPr>
      <dsp:spPr>
        <a:xfrm>
          <a:off x="3695243" y="315694"/>
          <a:ext cx="312705" cy="365806"/>
        </a:xfrm>
        <a:prstGeom prst="rightArrow">
          <a:avLst>
            <a:gd name="adj1" fmla="val 60000"/>
            <a:gd name="adj2" fmla="val 50000"/>
          </a:avLst>
        </a:prstGeom>
        <a:solidFill>
          <a:srgbClr val="33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lumMod val="85000"/>
                <a:lumOff val="15000"/>
              </a:schemeClr>
            </a:solidFill>
          </a:endParaRPr>
        </a:p>
      </dsp:txBody>
      <dsp:txXfrm>
        <a:off x="3695243" y="388855"/>
        <a:ext cx="218894" cy="219484"/>
      </dsp:txXfrm>
    </dsp:sp>
    <dsp:sp modelId="{BB348047-56D0-4EE1-AFF2-33B2D4BE6F51}">
      <dsp:nvSpPr>
        <dsp:cNvPr id="0" name=""/>
        <dsp:cNvSpPr/>
      </dsp:nvSpPr>
      <dsp:spPr>
        <a:xfrm>
          <a:off x="4137751" y="0"/>
          <a:ext cx="1475025" cy="997196"/>
        </a:xfrm>
        <a:prstGeom prst="roundRect">
          <a:avLst>
            <a:gd name="adj" fmla="val 10000"/>
          </a:avLst>
        </a:prstGeom>
        <a:solidFill>
          <a:srgbClr val="5DAE5D"/>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CA Dashboard</a:t>
          </a:r>
        </a:p>
        <a:p>
          <a:pPr marL="0" lvl="0" indent="0" algn="ctr" defTabSz="533400">
            <a:lnSpc>
              <a:spcPct val="90000"/>
            </a:lnSpc>
            <a:spcBef>
              <a:spcPct val="0"/>
            </a:spcBef>
            <a:spcAft>
              <a:spcPct val="35000"/>
            </a:spcAft>
            <a:buNone/>
          </a:pPr>
          <a:r>
            <a:rPr lang="en-US" sz="1200" kern="1200" dirty="0">
              <a:solidFill>
                <a:schemeClr val="tx1">
                  <a:lumMod val="85000"/>
                  <a:lumOff val="15000"/>
                </a:schemeClr>
              </a:solidFill>
            </a:rPr>
            <a:t>Include Out-of-School and In-school Suspensions in rate computation</a:t>
          </a:r>
        </a:p>
      </dsp:txBody>
      <dsp:txXfrm>
        <a:off x="4166958" y="29207"/>
        <a:ext cx="1416611" cy="938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9A635-BD22-4F0E-9669-538A381D9AAE}">
      <dsp:nvSpPr>
        <dsp:cNvPr id="0" name=""/>
        <dsp:cNvSpPr/>
      </dsp:nvSpPr>
      <dsp:spPr>
        <a:xfrm>
          <a:off x="1498251" y="1760280"/>
          <a:ext cx="1096468" cy="109646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Dashboard State Indicators</a:t>
          </a:r>
        </a:p>
      </dsp:txBody>
      <dsp:txXfrm>
        <a:off x="1658825" y="1920854"/>
        <a:ext cx="775320" cy="775320"/>
      </dsp:txXfrm>
    </dsp:sp>
    <dsp:sp modelId="{BCE581D8-8554-43E3-93D9-B98947FBB0BC}">
      <dsp:nvSpPr>
        <dsp:cNvPr id="0" name=""/>
        <dsp:cNvSpPr/>
      </dsp:nvSpPr>
      <dsp:spPr>
        <a:xfrm rot="10800000">
          <a:off x="384177" y="2152267"/>
          <a:ext cx="1052799" cy="312493"/>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EFCA215-2A87-449F-9765-CE37640AC1FE}">
      <dsp:nvSpPr>
        <dsp:cNvPr id="0" name=""/>
        <dsp:cNvSpPr/>
      </dsp:nvSpPr>
      <dsp:spPr>
        <a:xfrm>
          <a:off x="413" y="2001503"/>
          <a:ext cx="767527" cy="61402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Academic Performance</a:t>
          </a:r>
        </a:p>
      </dsp:txBody>
      <dsp:txXfrm>
        <a:off x="18397" y="2019487"/>
        <a:ext cx="731559" cy="578054"/>
      </dsp:txXfrm>
    </dsp:sp>
    <dsp:sp modelId="{8764BB1C-75A9-428E-AB9C-2F326E1D235D}">
      <dsp:nvSpPr>
        <dsp:cNvPr id="0" name=""/>
        <dsp:cNvSpPr/>
      </dsp:nvSpPr>
      <dsp:spPr>
        <a:xfrm rot="12960000">
          <a:off x="601116" y="1484597"/>
          <a:ext cx="1052799" cy="312493"/>
        </a:xfrm>
        <a:prstGeom prst="leftArrow">
          <a:avLst>
            <a:gd name="adj1" fmla="val 60000"/>
            <a:gd name="adj2" fmla="val 50000"/>
          </a:avLst>
        </a:prstGeom>
        <a:gradFill rotWithShape="0">
          <a:gsLst>
            <a:gs pos="0">
              <a:schemeClr val="accent5">
                <a:hueOff val="636001"/>
                <a:satOff val="2734"/>
                <a:lumOff val="-3059"/>
                <a:alphaOff val="0"/>
                <a:satMod val="103000"/>
                <a:lumMod val="102000"/>
                <a:tint val="94000"/>
              </a:schemeClr>
            </a:gs>
            <a:gs pos="50000">
              <a:schemeClr val="accent5">
                <a:hueOff val="636001"/>
                <a:satOff val="2734"/>
                <a:lumOff val="-3059"/>
                <a:alphaOff val="0"/>
                <a:satMod val="110000"/>
                <a:lumMod val="100000"/>
                <a:shade val="100000"/>
              </a:schemeClr>
            </a:gs>
            <a:gs pos="100000">
              <a:schemeClr val="accent5">
                <a:hueOff val="636001"/>
                <a:satOff val="2734"/>
                <a:lumOff val="-3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40120B2-720F-44E1-BB93-EF7A83980420}">
      <dsp:nvSpPr>
        <dsp:cNvPr id="0" name=""/>
        <dsp:cNvSpPr/>
      </dsp:nvSpPr>
      <dsp:spPr>
        <a:xfrm>
          <a:off x="317886" y="1024423"/>
          <a:ext cx="767527" cy="614022"/>
        </a:xfrm>
        <a:prstGeom prst="roundRect">
          <a:avLst>
            <a:gd name="adj" fmla="val 10000"/>
          </a:avLst>
        </a:prstGeom>
        <a:gradFill rotWithShape="0">
          <a:gsLst>
            <a:gs pos="0">
              <a:schemeClr val="accent5">
                <a:hueOff val="636001"/>
                <a:satOff val="2734"/>
                <a:lumOff val="-3059"/>
                <a:alphaOff val="0"/>
                <a:satMod val="103000"/>
                <a:lumMod val="102000"/>
                <a:tint val="94000"/>
              </a:schemeClr>
            </a:gs>
            <a:gs pos="50000">
              <a:schemeClr val="accent5">
                <a:hueOff val="636001"/>
                <a:satOff val="2734"/>
                <a:lumOff val="-3059"/>
                <a:alphaOff val="0"/>
                <a:satMod val="110000"/>
                <a:lumMod val="100000"/>
                <a:shade val="100000"/>
              </a:schemeClr>
            </a:gs>
            <a:gs pos="100000">
              <a:schemeClr val="accent5">
                <a:hueOff val="636001"/>
                <a:satOff val="2734"/>
                <a:lumOff val="-3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English learner Progress</a:t>
          </a:r>
        </a:p>
      </dsp:txBody>
      <dsp:txXfrm>
        <a:off x="335870" y="1042407"/>
        <a:ext cx="731559" cy="578054"/>
      </dsp:txXfrm>
    </dsp:sp>
    <dsp:sp modelId="{E3C84C0C-2A3A-404E-AD9B-B5409E68E214}">
      <dsp:nvSpPr>
        <dsp:cNvPr id="0" name=""/>
        <dsp:cNvSpPr/>
      </dsp:nvSpPr>
      <dsp:spPr>
        <a:xfrm rot="15120000">
          <a:off x="1169070" y="1071954"/>
          <a:ext cx="1052799" cy="312493"/>
        </a:xfrm>
        <a:prstGeom prst="leftArrow">
          <a:avLst>
            <a:gd name="adj1" fmla="val 60000"/>
            <a:gd name="adj2" fmla="val 5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766983-8FB0-4BB5-9130-ED2794B4F7E1}">
      <dsp:nvSpPr>
        <dsp:cNvPr id="0" name=""/>
        <dsp:cNvSpPr/>
      </dsp:nvSpPr>
      <dsp:spPr>
        <a:xfrm>
          <a:off x="1149040" y="420554"/>
          <a:ext cx="767527" cy="614022"/>
        </a:xfrm>
        <a:prstGeom prst="roundRect">
          <a:avLst>
            <a:gd name="adj" fmla="val 1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Chronic Absenteeism</a:t>
          </a:r>
        </a:p>
      </dsp:txBody>
      <dsp:txXfrm>
        <a:off x="1167024" y="438538"/>
        <a:ext cx="731559" cy="578054"/>
      </dsp:txXfrm>
    </dsp:sp>
    <dsp:sp modelId="{5FD945BF-80C9-4915-856D-B09920076771}">
      <dsp:nvSpPr>
        <dsp:cNvPr id="0" name=""/>
        <dsp:cNvSpPr/>
      </dsp:nvSpPr>
      <dsp:spPr>
        <a:xfrm rot="17280000">
          <a:off x="1871100" y="1071954"/>
          <a:ext cx="1052799" cy="312493"/>
        </a:xfrm>
        <a:prstGeom prst="leftArrow">
          <a:avLst>
            <a:gd name="adj1" fmla="val 60000"/>
            <a:gd name="adj2" fmla="val 50000"/>
          </a:avLst>
        </a:prstGeom>
        <a:gradFill rotWithShape="0">
          <a:gsLst>
            <a:gs pos="0">
              <a:schemeClr val="accent5">
                <a:hueOff val="1908002"/>
                <a:satOff val="8203"/>
                <a:lumOff val="-9177"/>
                <a:alphaOff val="0"/>
                <a:satMod val="103000"/>
                <a:lumMod val="102000"/>
                <a:tint val="94000"/>
              </a:schemeClr>
            </a:gs>
            <a:gs pos="50000">
              <a:schemeClr val="accent5">
                <a:hueOff val="1908002"/>
                <a:satOff val="8203"/>
                <a:lumOff val="-9177"/>
                <a:alphaOff val="0"/>
                <a:satMod val="110000"/>
                <a:lumMod val="100000"/>
                <a:shade val="100000"/>
              </a:schemeClr>
            </a:gs>
            <a:gs pos="100000">
              <a:schemeClr val="accent5">
                <a:hueOff val="1908002"/>
                <a:satOff val="8203"/>
                <a:lumOff val="-9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9DE87D1-05A2-4FDC-BE4F-44185A43559F}">
      <dsp:nvSpPr>
        <dsp:cNvPr id="0" name=""/>
        <dsp:cNvSpPr/>
      </dsp:nvSpPr>
      <dsp:spPr>
        <a:xfrm>
          <a:off x="2176402" y="420554"/>
          <a:ext cx="767527" cy="614022"/>
        </a:xfrm>
        <a:prstGeom prst="roundRect">
          <a:avLst>
            <a:gd name="adj" fmla="val 10000"/>
          </a:avLst>
        </a:prstGeom>
        <a:gradFill rotWithShape="0">
          <a:gsLst>
            <a:gs pos="0">
              <a:schemeClr val="accent5">
                <a:hueOff val="1908002"/>
                <a:satOff val="8203"/>
                <a:lumOff val="-9177"/>
                <a:alphaOff val="0"/>
                <a:satMod val="103000"/>
                <a:lumMod val="102000"/>
                <a:tint val="94000"/>
              </a:schemeClr>
            </a:gs>
            <a:gs pos="50000">
              <a:schemeClr val="accent5">
                <a:hueOff val="1908002"/>
                <a:satOff val="8203"/>
                <a:lumOff val="-9177"/>
                <a:alphaOff val="0"/>
                <a:satMod val="110000"/>
                <a:lumMod val="100000"/>
                <a:shade val="100000"/>
              </a:schemeClr>
            </a:gs>
            <a:gs pos="100000">
              <a:schemeClr val="accent5">
                <a:hueOff val="1908002"/>
                <a:satOff val="8203"/>
                <a:lumOff val="-9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Graduation Rate</a:t>
          </a:r>
        </a:p>
      </dsp:txBody>
      <dsp:txXfrm>
        <a:off x="2194386" y="438538"/>
        <a:ext cx="731559" cy="578054"/>
      </dsp:txXfrm>
    </dsp:sp>
    <dsp:sp modelId="{27ECCD4D-9F78-48B1-B023-C18A05F2C91D}">
      <dsp:nvSpPr>
        <dsp:cNvPr id="0" name=""/>
        <dsp:cNvSpPr/>
      </dsp:nvSpPr>
      <dsp:spPr>
        <a:xfrm rot="19440000">
          <a:off x="2439054" y="1484597"/>
          <a:ext cx="1052799" cy="312493"/>
        </a:xfrm>
        <a:prstGeom prst="leftArrow">
          <a:avLst>
            <a:gd name="adj1" fmla="val 60000"/>
            <a:gd name="adj2" fmla="val 5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924551E-2142-4495-852C-B45DC5E26FD6}">
      <dsp:nvSpPr>
        <dsp:cNvPr id="0" name=""/>
        <dsp:cNvSpPr/>
      </dsp:nvSpPr>
      <dsp:spPr>
        <a:xfrm>
          <a:off x="3007556" y="1024423"/>
          <a:ext cx="767527" cy="614022"/>
        </a:xfrm>
        <a:prstGeom prst="roundRect">
          <a:avLst>
            <a:gd name="adj" fmla="val 1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Suspension Rate</a:t>
          </a:r>
        </a:p>
      </dsp:txBody>
      <dsp:txXfrm>
        <a:off x="3025540" y="1042407"/>
        <a:ext cx="731559" cy="578054"/>
      </dsp:txXfrm>
    </dsp:sp>
    <dsp:sp modelId="{79E716F5-806E-4F3B-80A2-97B3AD6EABFC}">
      <dsp:nvSpPr>
        <dsp:cNvPr id="0" name=""/>
        <dsp:cNvSpPr/>
      </dsp:nvSpPr>
      <dsp:spPr>
        <a:xfrm>
          <a:off x="2655993" y="2152267"/>
          <a:ext cx="1052799" cy="312493"/>
        </a:xfrm>
        <a:prstGeom prst="leftArrow">
          <a:avLst>
            <a:gd name="adj1" fmla="val 60000"/>
            <a:gd name="adj2" fmla="val 50000"/>
          </a:avLst>
        </a:prstGeom>
        <a:gradFill rotWithShape="0">
          <a:gsLst>
            <a:gs pos="0">
              <a:schemeClr val="accent5">
                <a:hueOff val="3180003"/>
                <a:satOff val="13671"/>
                <a:lumOff val="-15295"/>
                <a:alphaOff val="0"/>
                <a:satMod val="103000"/>
                <a:lumMod val="102000"/>
                <a:tint val="94000"/>
              </a:schemeClr>
            </a:gs>
            <a:gs pos="50000">
              <a:schemeClr val="accent5">
                <a:hueOff val="3180003"/>
                <a:satOff val="13671"/>
                <a:lumOff val="-15295"/>
                <a:alphaOff val="0"/>
                <a:satMod val="110000"/>
                <a:lumMod val="100000"/>
                <a:shade val="100000"/>
              </a:schemeClr>
            </a:gs>
            <a:gs pos="100000">
              <a:schemeClr val="accent5">
                <a:hueOff val="3180003"/>
                <a:satOff val="13671"/>
                <a:lumOff val="-152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98B0BD7-3452-4B55-AB0E-D98CE1699737}">
      <dsp:nvSpPr>
        <dsp:cNvPr id="0" name=""/>
        <dsp:cNvSpPr/>
      </dsp:nvSpPr>
      <dsp:spPr>
        <a:xfrm>
          <a:off x="3325029" y="2001503"/>
          <a:ext cx="767527" cy="614022"/>
        </a:xfrm>
        <a:prstGeom prst="roundRect">
          <a:avLst>
            <a:gd name="adj" fmla="val 10000"/>
          </a:avLst>
        </a:prstGeom>
        <a:gradFill rotWithShape="0">
          <a:gsLst>
            <a:gs pos="0">
              <a:schemeClr val="accent5">
                <a:hueOff val="3180003"/>
                <a:satOff val="13671"/>
                <a:lumOff val="-15295"/>
                <a:alphaOff val="0"/>
                <a:satMod val="103000"/>
                <a:lumMod val="102000"/>
                <a:tint val="94000"/>
              </a:schemeClr>
            </a:gs>
            <a:gs pos="50000">
              <a:schemeClr val="accent5">
                <a:hueOff val="3180003"/>
                <a:satOff val="13671"/>
                <a:lumOff val="-15295"/>
                <a:alphaOff val="0"/>
                <a:satMod val="110000"/>
                <a:lumMod val="100000"/>
                <a:shade val="100000"/>
              </a:schemeClr>
            </a:gs>
            <a:gs pos="100000">
              <a:schemeClr val="accent5">
                <a:hueOff val="3180003"/>
                <a:satOff val="13671"/>
                <a:lumOff val="-152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dirty="0"/>
            <a:t>College/Career</a:t>
          </a:r>
        </a:p>
      </dsp:txBody>
      <dsp:txXfrm>
        <a:off x="3343013" y="2019487"/>
        <a:ext cx="731559" cy="5780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36E86-A301-47DF-886B-A688162B6E1C}">
      <dsp:nvSpPr>
        <dsp:cNvPr id="0" name=""/>
        <dsp:cNvSpPr/>
      </dsp:nvSpPr>
      <dsp:spPr>
        <a:xfrm>
          <a:off x="0" y="2137424"/>
          <a:ext cx="6165507" cy="140238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This collection is one piece of larger annual collection of incidents </a:t>
          </a:r>
        </a:p>
      </dsp:txBody>
      <dsp:txXfrm>
        <a:off x="0" y="2137424"/>
        <a:ext cx="6165507" cy="757286"/>
      </dsp:txXfrm>
    </dsp:sp>
    <dsp:sp modelId="{4ECF86DC-B281-4A71-B0F3-E16F68BAB6C4}">
      <dsp:nvSpPr>
        <dsp:cNvPr id="0" name=""/>
        <dsp:cNvSpPr/>
      </dsp:nvSpPr>
      <dsp:spPr>
        <a:xfrm>
          <a:off x="0" y="2866662"/>
          <a:ext cx="3082753" cy="6450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Incidents involving violations of Education Code 48900 and 48915</a:t>
          </a:r>
        </a:p>
      </dsp:txBody>
      <dsp:txXfrm>
        <a:off x="0" y="2866662"/>
        <a:ext cx="3082753" cy="645095"/>
      </dsp:txXfrm>
    </dsp:sp>
    <dsp:sp modelId="{AAE605F9-8BA5-4533-8700-07B2869995AA}">
      <dsp:nvSpPr>
        <dsp:cNvPr id="0" name=""/>
        <dsp:cNvSpPr/>
      </dsp:nvSpPr>
      <dsp:spPr>
        <a:xfrm>
          <a:off x="3082753" y="2866662"/>
          <a:ext cx="3082753" cy="645095"/>
        </a:xfrm>
        <a:prstGeom prst="rect">
          <a:avLst/>
        </a:prstGeom>
        <a:solidFill>
          <a:schemeClr val="accent5">
            <a:tint val="40000"/>
            <a:alpha val="90000"/>
            <a:hueOff val="2877526"/>
            <a:satOff val="-20990"/>
            <a:lumOff val="-297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Incidents resulting in restraint or seclusion even if they were not associated with E.C. 48900 or 48915</a:t>
          </a:r>
        </a:p>
      </dsp:txBody>
      <dsp:txXfrm>
        <a:off x="3082753" y="2866662"/>
        <a:ext cx="3082753" cy="645095"/>
      </dsp:txXfrm>
    </dsp:sp>
    <dsp:sp modelId="{4B57E350-E73E-45E1-92E3-000D8CB7245C}">
      <dsp:nvSpPr>
        <dsp:cNvPr id="0" name=""/>
        <dsp:cNvSpPr/>
      </dsp:nvSpPr>
      <dsp:spPr>
        <a:xfrm rot="10800000">
          <a:off x="0" y="1596"/>
          <a:ext cx="6165507" cy="2156863"/>
        </a:xfrm>
        <a:prstGeom prst="upArrowCallout">
          <a:avLst/>
        </a:prstGeom>
        <a:solidFill>
          <a:schemeClr val="accent5">
            <a:hueOff val="3180003"/>
            <a:satOff val="13671"/>
            <a:lumOff val="-1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All incidents occurring in the academic year resulting in the use of behavioral restraints or seclusion even if they were not a result of a violation of Education Code Sections 48900 and 48915 (suspension and expulsion offenses)</a:t>
          </a:r>
        </a:p>
      </dsp:txBody>
      <dsp:txXfrm rot="10800000">
        <a:off x="0" y="1596"/>
        <a:ext cx="6165507" cy="14014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CC582-1AAD-43EF-BB51-67D336CF2BDB}">
      <dsp:nvSpPr>
        <dsp:cNvPr id="0" name=""/>
        <dsp:cNvSpPr/>
      </dsp:nvSpPr>
      <dsp:spPr>
        <a:xfrm>
          <a:off x="2597388" y="2393075"/>
          <a:ext cx="1921356" cy="1921356"/>
        </a:xfrm>
        <a:prstGeom prst="ellipse">
          <a:avLst/>
        </a:prstGeom>
        <a:gradFill rotWithShape="0">
          <a:gsLst>
            <a:gs pos="0">
              <a:srgbClr val="C00000"/>
            </a:gs>
            <a:gs pos="50000">
              <a:srgbClr val="C00000"/>
            </a:gs>
            <a:gs pos="100000">
              <a:srgbClr val="C00000"/>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Incident</a:t>
          </a:r>
        </a:p>
      </dsp:txBody>
      <dsp:txXfrm>
        <a:off x="2878764" y="2674451"/>
        <a:ext cx="1358604" cy="1358604"/>
      </dsp:txXfrm>
    </dsp:sp>
    <dsp:sp modelId="{15DA505D-8F2E-413C-8DCC-B5F0339EC274}">
      <dsp:nvSpPr>
        <dsp:cNvPr id="0" name=""/>
        <dsp:cNvSpPr/>
      </dsp:nvSpPr>
      <dsp:spPr>
        <a:xfrm rot="11700000">
          <a:off x="885232" y="2588733"/>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0EC0AF-0247-449D-A923-075AA8CCBB98}">
      <dsp:nvSpPr>
        <dsp:cNvPr id="0" name=""/>
        <dsp:cNvSpPr/>
      </dsp:nvSpPr>
      <dsp:spPr>
        <a:xfrm>
          <a:off x="1195" y="1915119"/>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Incident date</a:t>
          </a:r>
        </a:p>
      </dsp:txBody>
      <dsp:txXfrm>
        <a:off x="43964" y="1957888"/>
        <a:ext cx="1739750" cy="1374692"/>
      </dsp:txXfrm>
    </dsp:sp>
    <dsp:sp modelId="{0114F2D9-009A-45DA-BA28-CB8BBDF493B2}">
      <dsp:nvSpPr>
        <dsp:cNvPr id="0" name=""/>
        <dsp:cNvSpPr/>
      </dsp:nvSpPr>
      <dsp:spPr>
        <a:xfrm rot="14700000">
          <a:off x="1916405" y="1359829"/>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BDEB28-8AC2-4360-85B8-53B771DCF1B6}">
      <dsp:nvSpPr>
        <dsp:cNvPr id="0" name=""/>
        <dsp:cNvSpPr/>
      </dsp:nvSpPr>
      <dsp:spPr>
        <a:xfrm>
          <a:off x="1488502" y="142615"/>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Students involved</a:t>
          </a:r>
        </a:p>
      </dsp:txBody>
      <dsp:txXfrm>
        <a:off x="1531271" y="185384"/>
        <a:ext cx="1739750" cy="1374692"/>
      </dsp:txXfrm>
    </dsp:sp>
    <dsp:sp modelId="{9A5621B7-C7EE-4EC6-AE17-0B560D4A7ACE}">
      <dsp:nvSpPr>
        <dsp:cNvPr id="0" name=""/>
        <dsp:cNvSpPr/>
      </dsp:nvSpPr>
      <dsp:spPr>
        <a:xfrm rot="17700000">
          <a:off x="3520626" y="1359829"/>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AB8DD4-E3E9-42AD-B54F-B071C30183D6}">
      <dsp:nvSpPr>
        <dsp:cNvPr id="0" name=""/>
        <dsp:cNvSpPr/>
      </dsp:nvSpPr>
      <dsp:spPr>
        <a:xfrm>
          <a:off x="3802342" y="142615"/>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Student Offense</a:t>
          </a:r>
        </a:p>
        <a:p>
          <a:pPr marL="171450" lvl="1" indent="-171450" algn="l" defTabSz="711200">
            <a:lnSpc>
              <a:spcPct val="90000"/>
            </a:lnSpc>
            <a:spcBef>
              <a:spcPct val="0"/>
            </a:spcBef>
            <a:spcAft>
              <a:spcPct val="15000"/>
            </a:spcAft>
            <a:buChar char="•"/>
          </a:pPr>
          <a:r>
            <a:rPr lang="en-US" sz="1600" kern="1200" dirty="0">
              <a:latin typeface="Tahoma" panose="020B0604030504040204" pitchFamily="34" charset="0"/>
              <a:ea typeface="Tahoma" panose="020B0604030504040204" pitchFamily="34" charset="0"/>
              <a:cs typeface="Tahoma" panose="020B0604030504040204" pitchFamily="34" charset="0"/>
            </a:rPr>
            <a:t>Reportable E.C. 48900 or 48915</a:t>
          </a:r>
        </a:p>
      </dsp:txBody>
      <dsp:txXfrm>
        <a:off x="3845111" y="185384"/>
        <a:ext cx="1739750" cy="1374692"/>
      </dsp:txXfrm>
    </dsp:sp>
    <dsp:sp modelId="{E97235A3-CDEE-4A3D-86CB-9498E492424C}">
      <dsp:nvSpPr>
        <dsp:cNvPr id="0" name=""/>
        <dsp:cNvSpPr/>
      </dsp:nvSpPr>
      <dsp:spPr>
        <a:xfrm rot="20700000">
          <a:off x="4551799" y="2588733"/>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98A23F-42A5-437A-9A08-83D57D0266CB}">
      <dsp:nvSpPr>
        <dsp:cNvPr id="0" name=""/>
        <dsp:cNvSpPr/>
      </dsp:nvSpPr>
      <dsp:spPr>
        <a:xfrm>
          <a:off x="5289650" y="1915119"/>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l"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Incident Results</a:t>
          </a:r>
        </a:p>
        <a:p>
          <a:pPr marL="114300" lvl="1" indent="-114300" algn="l" defTabSz="622300">
            <a:lnSpc>
              <a:spcPct val="90000"/>
            </a:lnSpc>
            <a:spcBef>
              <a:spcPct val="0"/>
            </a:spcBef>
            <a:spcAft>
              <a:spcPct val="15000"/>
            </a:spcAft>
            <a:buChar char="•"/>
          </a:pPr>
          <a:r>
            <a:rPr lang="en-US" sz="1400" kern="1200">
              <a:latin typeface="Tahoma" panose="020B0604030504040204" pitchFamily="34" charset="0"/>
              <a:ea typeface="Tahoma" panose="020B0604030504040204" pitchFamily="34" charset="0"/>
              <a:cs typeface="Tahoma" panose="020B0604030504040204" pitchFamily="34" charset="0"/>
            </a:rPr>
            <a:t>Suspension, expulsion, restraint, seclusion, etc.</a:t>
          </a:r>
        </a:p>
      </dsp:txBody>
      <dsp:txXfrm>
        <a:off x="5332419" y="1957888"/>
        <a:ext cx="1739750" cy="1374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924F0-7D3C-4ABB-9FF2-E4836F2D45EC}">
      <dsp:nvSpPr>
        <dsp:cNvPr id="0" name=""/>
        <dsp:cNvSpPr/>
      </dsp:nvSpPr>
      <dsp:spPr>
        <a:xfrm>
          <a:off x="672319" y="0"/>
          <a:ext cx="4552627" cy="4552627"/>
        </a:xfrm>
        <a:prstGeom prst="ellipse">
          <a:avLst/>
        </a:prstGeom>
        <a:solidFill>
          <a:srgbClr val="FF5050"/>
        </a:solidFill>
        <a:ln w="25400" cap="flat" cmpd="sng" algn="ctr">
          <a:solidFill>
            <a:srgbClr val="FFFFFF">
              <a:hueOff val="0"/>
              <a:satOff val="0"/>
              <a:lumOff val="0"/>
              <a:alphaOff val="0"/>
            </a:srgbClr>
          </a:solidFill>
          <a:prstDash val="solid"/>
          <a:miter lim="800000"/>
        </a:ln>
        <a:effectLst>
          <a:outerShdw blurRad="50800" dist="889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a:solidFill>
                <a:srgbClr val="FFFFFF"/>
              </a:solidFill>
              <a:latin typeface="Arial"/>
              <a:ea typeface="+mn-ea"/>
              <a:cs typeface="+mn-cs"/>
            </a:rPr>
            <a:t>Incident</a:t>
          </a:r>
        </a:p>
        <a:p>
          <a:pPr marL="0" lvl="0" indent="0" algn="ctr" defTabSz="1555750">
            <a:lnSpc>
              <a:spcPct val="90000"/>
            </a:lnSpc>
            <a:spcBef>
              <a:spcPct val="0"/>
            </a:spcBef>
            <a:spcAft>
              <a:spcPct val="35000"/>
            </a:spcAft>
            <a:buNone/>
          </a:pPr>
          <a:endParaRPr lang="en-US" sz="3500" kern="1200">
            <a:solidFill>
              <a:srgbClr val="FFFFFF"/>
            </a:solidFill>
            <a:latin typeface="Arial"/>
            <a:ea typeface="+mn-ea"/>
            <a:cs typeface="+mn-cs"/>
          </a:endParaRPr>
        </a:p>
      </dsp:txBody>
      <dsp:txXfrm>
        <a:off x="1810476" y="1471514"/>
        <a:ext cx="2276313" cy="16095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693580" y="-52066"/>
          <a:ext cx="2216724" cy="2216724"/>
        </a:xfrm>
        <a:prstGeom prst="ellipse">
          <a:avLst/>
        </a:prstGeom>
        <a:solidFill>
          <a:schemeClr val="accent6">
            <a:lumMod val="75000"/>
          </a:schemeClr>
        </a:solidFill>
        <a:ln w="38100" cap="flat" cmpd="sng" algn="ctr">
          <a:solidFill>
            <a:srgbClr val="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bg1"/>
              </a:solidFill>
              <a:latin typeface="Arial"/>
              <a:ea typeface="+mn-ea"/>
              <a:cs typeface="+mn-cs"/>
            </a:rPr>
            <a:t>Student</a:t>
          </a:r>
        </a:p>
      </dsp:txBody>
      <dsp:txXfrm>
        <a:off x="1528028" y="107464"/>
        <a:ext cx="547827" cy="235118"/>
      </dsp:txXfrm>
    </dsp:sp>
    <dsp:sp modelId="{738F3240-B1D1-4FC6-97A3-58EF869ABF37}">
      <dsp:nvSpPr>
        <dsp:cNvPr id="0" name=""/>
        <dsp:cNvSpPr/>
      </dsp:nvSpPr>
      <dsp:spPr>
        <a:xfrm>
          <a:off x="833635" y="397980"/>
          <a:ext cx="1936613" cy="1870809"/>
        </a:xfrm>
        <a:prstGeom prst="ellipse">
          <a:avLst/>
        </a:prstGeom>
        <a:solidFill>
          <a:schemeClr val="accent6">
            <a:lumMod val="40000"/>
            <a:lumOff val="6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FF0000"/>
            </a:solidFill>
            <a:latin typeface="Arial"/>
            <a:ea typeface="+mn-ea"/>
            <a:cs typeface="+mn-cs"/>
          </a:endParaRPr>
        </a:p>
        <a:p>
          <a:pPr marL="0" lvl="0" indent="0" algn="ctr" defTabSz="444500">
            <a:lnSpc>
              <a:spcPct val="90000"/>
            </a:lnSpc>
            <a:spcBef>
              <a:spcPct val="0"/>
            </a:spcBef>
            <a:spcAft>
              <a:spcPct val="35000"/>
            </a:spcAft>
            <a:buNone/>
          </a:pPr>
          <a:r>
            <a:rPr lang="en-US" sz="1000" b="1" kern="1200">
              <a:solidFill>
                <a:srgbClr val="FF0000"/>
              </a:solidFill>
              <a:latin typeface="Arial"/>
              <a:ea typeface="+mn-ea"/>
              <a:cs typeface="+mn-cs"/>
            </a:rPr>
            <a:t>       </a:t>
          </a:r>
          <a:r>
            <a:rPr lang="en-US" sz="900" b="1" kern="1200">
              <a:solidFill>
                <a:srgbClr val="FF0000"/>
              </a:solidFill>
              <a:latin typeface="Arial"/>
              <a:ea typeface="+mn-ea"/>
              <a:cs typeface="+mn-cs"/>
            </a:rPr>
            <a:t>Offense</a:t>
          </a:r>
          <a:endParaRPr lang="en-US" sz="700" b="1" kern="1200">
            <a:solidFill>
              <a:srgbClr val="FF0000"/>
            </a:solidFill>
            <a:latin typeface="Arial"/>
            <a:ea typeface="+mn-ea"/>
            <a:cs typeface="+mn-cs"/>
          </a:endParaRPr>
        </a:p>
      </dsp:txBody>
      <dsp:txXfrm>
        <a:off x="1482873" y="566276"/>
        <a:ext cx="638137" cy="248036"/>
      </dsp:txXfrm>
    </dsp:sp>
    <dsp:sp modelId="{D4A53426-483E-4C46-994E-DBEA9C7844E7}">
      <dsp:nvSpPr>
        <dsp:cNvPr id="0" name=""/>
        <dsp:cNvSpPr/>
      </dsp:nvSpPr>
      <dsp:spPr>
        <a:xfrm>
          <a:off x="1248281" y="1108362"/>
          <a:ext cx="1108362" cy="1108362"/>
        </a:xfrm>
        <a:prstGeom prst="ellipse">
          <a:avLst/>
        </a:prstGeom>
        <a:solidFill>
          <a:schemeClr val="accent6">
            <a:lumMod val="20000"/>
            <a:lumOff val="8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tx2"/>
              </a:solidFill>
              <a:latin typeface="Arial"/>
              <a:ea typeface="+mn-ea"/>
              <a:cs typeface="+mn-cs"/>
            </a:rPr>
            <a:t>Result</a:t>
          </a:r>
        </a:p>
      </dsp:txBody>
      <dsp:txXfrm>
        <a:off x="1410597" y="1385452"/>
        <a:ext cx="783730" cy="5541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605152" y="0"/>
          <a:ext cx="2055236" cy="2055236"/>
        </a:xfrm>
        <a:prstGeom prst="ellipse">
          <a:avLst/>
        </a:prstGeom>
        <a:solidFill>
          <a:srgbClr val="7030A0"/>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b="1" kern="1200">
            <a:solidFill>
              <a:srgbClr val="003366"/>
            </a:solidFill>
            <a:latin typeface="Arial"/>
            <a:ea typeface="+mn-ea"/>
            <a:cs typeface="+mn-cs"/>
          </a:endParaRPr>
        </a:p>
      </dsp:txBody>
      <dsp:txXfrm>
        <a:off x="1429603" y="147908"/>
        <a:ext cx="406333" cy="217991"/>
      </dsp:txXfrm>
    </dsp:sp>
    <dsp:sp modelId="{738F3240-B1D1-4FC6-97A3-58EF869ABF37}">
      <dsp:nvSpPr>
        <dsp:cNvPr id="0" name=""/>
        <dsp:cNvSpPr/>
      </dsp:nvSpPr>
      <dsp:spPr>
        <a:xfrm>
          <a:off x="810675" y="411047"/>
          <a:ext cx="1644188" cy="1644188"/>
        </a:xfrm>
        <a:prstGeom prst="ellipse">
          <a:avLst/>
        </a:prstGeom>
        <a:solidFill>
          <a:srgbClr val="9976C8"/>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FFFFFF"/>
            </a:solidFill>
            <a:latin typeface="Arial"/>
            <a:ea typeface="+mn-ea"/>
            <a:cs typeface="+mn-cs"/>
          </a:endParaRPr>
        </a:p>
      </dsp:txBody>
      <dsp:txXfrm>
        <a:off x="1429603" y="553039"/>
        <a:ext cx="406333" cy="209271"/>
      </dsp:txXfrm>
    </dsp:sp>
    <dsp:sp modelId="{B02DC70D-CA8A-48E9-B099-30F7C4A08AEB}">
      <dsp:nvSpPr>
        <dsp:cNvPr id="0" name=""/>
        <dsp:cNvSpPr/>
      </dsp:nvSpPr>
      <dsp:spPr>
        <a:xfrm>
          <a:off x="1016199" y="822094"/>
          <a:ext cx="1233141" cy="1233141"/>
        </a:xfrm>
        <a:prstGeom prst="ellipse">
          <a:avLst/>
        </a:prstGeom>
        <a:solidFill>
          <a:srgbClr val="C8A9F1"/>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C00000"/>
            </a:solidFill>
            <a:latin typeface="Arial"/>
            <a:ea typeface="+mn-ea"/>
            <a:cs typeface="+mn-cs"/>
          </a:endParaRPr>
        </a:p>
      </dsp:txBody>
      <dsp:txXfrm>
        <a:off x="1429603" y="955212"/>
        <a:ext cx="406333" cy="196192"/>
      </dsp:txXfrm>
    </dsp:sp>
    <dsp:sp modelId="{7DE44E11-F2B2-4CA1-93AA-447D3F53C5D4}">
      <dsp:nvSpPr>
        <dsp:cNvPr id="0" name=""/>
        <dsp:cNvSpPr/>
      </dsp:nvSpPr>
      <dsp:spPr>
        <a:xfrm>
          <a:off x="1221722" y="1233141"/>
          <a:ext cx="822094" cy="822094"/>
        </a:xfrm>
        <a:prstGeom prst="ellipse">
          <a:avLst/>
        </a:prstGeom>
        <a:solidFill>
          <a:srgbClr val="CCCCFF"/>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chemeClr val="tx2"/>
            </a:solidFill>
            <a:latin typeface="Arial"/>
            <a:ea typeface="+mn-ea"/>
            <a:cs typeface="+mn-cs"/>
          </a:endParaRPr>
        </a:p>
      </dsp:txBody>
      <dsp:txXfrm>
        <a:off x="1342115" y="1438665"/>
        <a:ext cx="581308" cy="4110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757902" y="0"/>
          <a:ext cx="1943403" cy="1943403"/>
        </a:xfrm>
        <a:prstGeom prst="ellipse">
          <a:avLst/>
        </a:prstGeom>
        <a:solidFill>
          <a:srgbClr val="FF9900"/>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b="1" kern="1200">
            <a:solidFill>
              <a:srgbClr val="003366"/>
            </a:solidFill>
            <a:latin typeface="Arial"/>
            <a:ea typeface="+mn-ea"/>
            <a:cs typeface="+mn-cs"/>
          </a:endParaRPr>
        </a:p>
      </dsp:txBody>
      <dsp:txXfrm>
        <a:off x="1537491" y="139861"/>
        <a:ext cx="384225" cy="206128"/>
      </dsp:txXfrm>
    </dsp:sp>
    <dsp:sp modelId="{738F3240-B1D1-4FC6-97A3-58EF869ABF37}">
      <dsp:nvSpPr>
        <dsp:cNvPr id="0" name=""/>
        <dsp:cNvSpPr/>
      </dsp:nvSpPr>
      <dsp:spPr>
        <a:xfrm>
          <a:off x="952242" y="388680"/>
          <a:ext cx="1554722" cy="1554722"/>
        </a:xfrm>
        <a:prstGeom prst="ellipse">
          <a:avLst/>
        </a:prstGeom>
        <a:solidFill>
          <a:srgbClr val="FFC00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b="1" kern="1200">
            <a:solidFill>
              <a:srgbClr val="FF0000"/>
            </a:solidFill>
            <a:latin typeface="Arial"/>
            <a:ea typeface="+mn-ea"/>
            <a:cs typeface="+mn-cs"/>
          </a:endParaRPr>
        </a:p>
      </dsp:txBody>
      <dsp:txXfrm>
        <a:off x="1537491" y="522946"/>
        <a:ext cx="384225" cy="197884"/>
      </dsp:txXfrm>
    </dsp:sp>
    <dsp:sp modelId="{42C9B6C1-07C9-45DB-9E17-DC36414A4587}">
      <dsp:nvSpPr>
        <dsp:cNvPr id="0" name=""/>
        <dsp:cNvSpPr/>
      </dsp:nvSpPr>
      <dsp:spPr>
        <a:xfrm>
          <a:off x="1146583" y="777361"/>
          <a:ext cx="1166041" cy="1166041"/>
        </a:xfrm>
        <a:prstGeom prst="ellipse">
          <a:avLst/>
        </a:prstGeom>
        <a:solidFill>
          <a:schemeClr val="accent4">
            <a:lumMod val="60000"/>
            <a:lumOff val="4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b="1" kern="1200">
            <a:solidFill>
              <a:schemeClr val="tx2"/>
            </a:solidFill>
            <a:latin typeface="Arial"/>
            <a:ea typeface="+mn-ea"/>
            <a:cs typeface="+mn-cs"/>
          </a:endParaRPr>
        </a:p>
      </dsp:txBody>
      <dsp:txXfrm>
        <a:off x="1457916" y="864814"/>
        <a:ext cx="543375" cy="262359"/>
      </dsp:txXfrm>
    </dsp:sp>
    <dsp:sp modelId="{D676FEF6-EBCA-47D5-8A47-55D0AB732A4C}">
      <dsp:nvSpPr>
        <dsp:cNvPr id="0" name=""/>
        <dsp:cNvSpPr/>
      </dsp:nvSpPr>
      <dsp:spPr>
        <a:xfrm>
          <a:off x="1340923" y="1166041"/>
          <a:ext cx="777361" cy="777361"/>
        </a:xfrm>
        <a:prstGeom prst="ellipse">
          <a:avLst/>
        </a:prstGeom>
        <a:solidFill>
          <a:schemeClr val="accent4">
            <a:lumMod val="20000"/>
            <a:lumOff val="8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b="1" kern="1200">
            <a:solidFill>
              <a:schemeClr val="tx2"/>
            </a:solidFill>
            <a:latin typeface="Arial"/>
            <a:ea typeface="+mn-ea"/>
            <a:cs typeface="+mn-cs"/>
          </a:endParaRPr>
        </a:p>
      </dsp:txBody>
      <dsp:txXfrm>
        <a:off x="1454765" y="1360382"/>
        <a:ext cx="549677" cy="3886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87C6E-CC09-468A-9046-093CCE9362CC}"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E999A-8135-4473-88C9-C34D92285DF7}" type="slidenum">
              <a:rPr lang="en-US" smtClean="0"/>
              <a:t>‹#›</a:t>
            </a:fld>
            <a:endParaRPr lang="en-US"/>
          </a:p>
        </p:txBody>
      </p:sp>
    </p:spTree>
    <p:extLst>
      <p:ext uri="{BB962C8B-B14F-4D97-AF65-F5344CB8AC3E}">
        <p14:creationId xmlns:p14="http://schemas.microsoft.com/office/powerpoint/2010/main" val="1141490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e.ca.gov/ds/ad/filesrsd.as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eginfo.legislature.ca.gov/faces/billNavClient.xhtml?bill_id=202120220AB18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e.ca.gov/ds/sd/cb/ceflargesmalldist.asp"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ortal.ct.gov/-/media/SDE/ESSA-Evidence-Guides/Effective_Interventions_for_Long-Term_English_Learner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EOY 3 Reporting and certification. In today’s training we will cover the business rules related to the data submission and review the certification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57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LEAs should also be aware that there are excellent reference documents available to download for guidance on different aspects of CALPADS reporting. </a:t>
            </a:r>
            <a:endParaRPr lang="en-US" altLang="en-US" sz="11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Arial" panose="020B0604020202020204" pitchFamily="34" charset="0"/>
                <a:ea typeface="+mn-ea"/>
                <a:cs typeface="Arial" panose="020B0604020202020204" pitchFamily="34" charset="0"/>
              </a:rPr>
              <a:t>Getting started let us look at a few places to find information that will assist in data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Arial" panose="020B0604020202020204" pitchFamily="34" charset="0"/>
              <a:ea typeface="+mn-ea"/>
              <a:cs typeface="Arial" panose="020B0604020202020204" pitchFamily="34" charset="0"/>
            </a:endParaRPr>
          </a:p>
          <a:p>
            <a:r>
              <a:rPr lang="en-US" sz="1100" b="1" dirty="0"/>
              <a:t>Documentation</a:t>
            </a:r>
            <a:endParaRPr lang="en-US" sz="1100" dirty="0"/>
          </a:p>
          <a:p>
            <a:pPr marL="171450" indent="-171450">
              <a:buFont typeface="Arial" panose="020B0604020202020204" pitchFamily="34" charset="0"/>
              <a:buChar char="•"/>
            </a:pPr>
            <a:r>
              <a:rPr lang="en-US" sz="1100" dirty="0"/>
              <a:t>User Manual</a:t>
            </a:r>
          </a:p>
          <a:p>
            <a:pPr marL="171450" indent="-171450">
              <a:buFont typeface="Arial" panose="020B0604020202020204" pitchFamily="34" charset="0"/>
              <a:buChar char="•"/>
            </a:pPr>
            <a:r>
              <a:rPr lang="en-US" sz="1100" dirty="0"/>
              <a:t>CALPADS Code Sets</a:t>
            </a:r>
          </a:p>
          <a:p>
            <a:pPr marL="171450" indent="-171450">
              <a:buFont typeface="Arial" panose="020B0604020202020204" pitchFamily="34" charset="0"/>
              <a:buChar char="•"/>
            </a:pPr>
            <a:r>
              <a:rPr lang="en-US" sz="1100" dirty="0"/>
              <a:t>File Specifications Form</a:t>
            </a:r>
          </a:p>
          <a:p>
            <a:pPr marL="171450" indent="-171450">
              <a:buFont typeface="Arial" panose="020B0604020202020204" pitchFamily="34" charset="0"/>
              <a:buChar char="•"/>
            </a:pPr>
            <a:r>
              <a:rPr lang="en-US" sz="1100" dirty="0"/>
              <a:t>Error List</a:t>
            </a:r>
          </a:p>
          <a:p>
            <a:pPr marL="171450" indent="-171450">
              <a:buFont typeface="Arial" panose="020B0604020202020204" pitchFamily="34" charset="0"/>
              <a:buChar char="•"/>
            </a:pPr>
            <a:r>
              <a:rPr lang="en-US" sz="1100" dirty="0"/>
              <a:t>Data Guide</a:t>
            </a:r>
          </a:p>
          <a:p>
            <a:pPr marL="171450" indent="-171450">
              <a:buFont typeface="Arial" panose="020B0604020202020204" pitchFamily="34" charset="0"/>
              <a:buChar char="•"/>
            </a:pPr>
            <a:r>
              <a:rPr lang="en-US" sz="1100" dirty="0"/>
              <a:t>Valid Code Combinations</a:t>
            </a:r>
          </a:p>
          <a:p>
            <a:pPr marL="0" indent="0">
              <a:buFont typeface="Arial" panose="020B0604020202020204" pitchFamily="34" charset="0"/>
              <a:buNone/>
            </a:pPr>
            <a:endParaRPr lang="en-US" sz="1100" dirty="0"/>
          </a:p>
          <a:p>
            <a:r>
              <a:rPr lang="en-US" sz="1100" dirty="0"/>
              <a:t>Every submission requires some planning to be successful. EOY typically requires more planning because of the size of the data collection and limited staff availability.  Here are some questions that need to be answered prior to the start of your EOY submission.</a:t>
            </a:r>
          </a:p>
          <a:p>
            <a:pPr marL="285750" indent="-285750">
              <a:buFont typeface="Arial" panose="020B0604020202020204" pitchFamily="34" charset="0"/>
              <a:buChar char="•"/>
            </a:pPr>
            <a:r>
              <a:rPr lang="en-US" sz="1100" dirty="0"/>
              <a:t>Where do I find information about the data collection?</a:t>
            </a:r>
          </a:p>
          <a:p>
            <a:pPr marL="285750" indent="-285750">
              <a:buFont typeface="Arial" panose="020B0604020202020204" pitchFamily="34" charset="0"/>
              <a:buChar char="•"/>
            </a:pPr>
            <a:r>
              <a:rPr lang="en-US" sz="1100" dirty="0"/>
              <a:t>Where are the key dates and submission timeline located?</a:t>
            </a:r>
          </a:p>
          <a:p>
            <a:pPr marL="285750" indent="-285750">
              <a:buFont typeface="Arial" panose="020B0604020202020204" pitchFamily="34" charset="0"/>
              <a:buChar char="•"/>
            </a:pPr>
            <a:r>
              <a:rPr lang="en-US" sz="1100" dirty="0"/>
              <a:t>How can I audit or track the tasks involved for completion?</a:t>
            </a:r>
          </a:p>
          <a:p>
            <a:pPr marL="285750" indent="-285750">
              <a:buFont typeface="Arial" panose="020B0604020202020204" pitchFamily="34" charset="0"/>
              <a:buChar char="•"/>
            </a:pPr>
            <a:endParaRPr lang="en-US" sz="1100" dirty="0"/>
          </a:p>
          <a:p>
            <a:pPr marL="0" indent="0">
              <a:buFont typeface="Arial" panose="020B0604020202020204" pitchFamily="34" charset="0"/>
              <a:buNone/>
            </a:pPr>
            <a:r>
              <a:rPr lang="en-US" sz="1100" dirty="0"/>
              <a:t>It is important to know which  resources that provide this information and have a referential understanding of the contents. You should know which document to go to when researching, not specifically recalling the answer.</a:t>
            </a:r>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b="1" dirty="0"/>
              <a:t>Instructions for the presenter:</a:t>
            </a:r>
          </a:p>
          <a:p>
            <a:pPr marL="171450" indent="-171450">
              <a:buFont typeface="Arial" panose="020B0604020202020204" pitchFamily="34" charset="0"/>
              <a:buChar char="•"/>
            </a:pPr>
            <a:r>
              <a:rPr lang="en-US" sz="1100" dirty="0"/>
              <a:t>Introduce the CALPADS system documents page and the CALPADS User Manual</a:t>
            </a:r>
          </a:p>
          <a:p>
            <a:pPr marL="171450" indent="-171450">
              <a:buFont typeface="Arial" panose="020B0604020202020204" pitchFamily="34" charset="0"/>
              <a:buChar char="•"/>
            </a:pPr>
            <a:r>
              <a:rPr lang="en-US" sz="1100" dirty="0"/>
              <a:t>Show the EOY 3 details in the CFS (docx)</a:t>
            </a:r>
          </a:p>
          <a:p>
            <a:pPr marL="171450" indent="-171450">
              <a:buFont typeface="Arial" panose="020B0604020202020204" pitchFamily="34" charset="0"/>
              <a:buChar char="•"/>
            </a:pPr>
            <a:r>
              <a:rPr lang="en-US" sz="1100" dirty="0"/>
              <a:t>Show the EOY timeline in the CALPADS Calendar</a:t>
            </a:r>
          </a:p>
          <a:p>
            <a:pPr marL="171450" indent="-171450">
              <a:buFont typeface="Arial" panose="020B0604020202020204" pitchFamily="34" charset="0"/>
              <a:buChar char="•"/>
            </a:pPr>
            <a:r>
              <a:rPr lang="en-US" sz="1100" dirty="0"/>
              <a:t>Highlight the EOY Roadmap</a:t>
            </a:r>
          </a:p>
          <a:p>
            <a:pPr marL="171450" indent="-171450">
              <a:buFont typeface="Arial" panose="020B0604020202020204" pitchFamily="34" charset="0"/>
              <a:buChar char="•"/>
            </a:pPr>
            <a:r>
              <a:rPr lang="en-US" sz="1100" dirty="0"/>
              <a:t>Walk through the EOY checklist</a:t>
            </a:r>
          </a:p>
          <a:p>
            <a:endParaRPr lang="en-US" sz="1100" dirty="0"/>
          </a:p>
          <a:p>
            <a:pPr marL="0" indent="0">
              <a:buFont typeface="Arial" panose="020B0604020202020204" pitchFamily="34" charset="0"/>
              <a:buNone/>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271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Behavioral incident submission.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06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The behavioral incident submission </a:t>
            </a:r>
          </a:p>
          <a:p>
            <a:pPr marL="171450" indent="-171450">
              <a:buFont typeface="Arial" panose="020B0604020202020204" pitchFamily="34" charset="0"/>
              <a:buChar char="•"/>
            </a:pPr>
            <a:r>
              <a:rPr lang="en-US" sz="1200" dirty="0"/>
              <a:t>Provides student expulsion and suspension information to satisfy Every Student Succeeds Act (ESSA) requirements related to "persistently dangerous" schools and the Uniform Management Information Reporting System (UMIRS)</a:t>
            </a:r>
          </a:p>
          <a:p>
            <a:r>
              <a:rPr lang="en-US" sz="1200" dirty="0"/>
              <a:t>To determine persistently dangerous schools</a:t>
            </a:r>
          </a:p>
          <a:p>
            <a:pPr marL="171450" indent="-171450">
              <a:buFont typeface="Arial" panose="020B0604020202020204" pitchFamily="34" charset="0"/>
              <a:buChar char="•"/>
            </a:pPr>
            <a:r>
              <a:rPr lang="en-US" sz="1200" dirty="0"/>
              <a:t>Provides student suspension and expulsion counts and related information for students with disabilities for federal Individuals with Disabilities Education Act (IDEA) reporting.</a:t>
            </a:r>
          </a:p>
          <a:p>
            <a:pPr marL="171450" indent="-171450">
              <a:buFont typeface="Arial" panose="020B0604020202020204" pitchFamily="34" charset="0"/>
              <a:buChar char="•"/>
            </a:pPr>
            <a:r>
              <a:rPr lang="en-US" sz="1200" dirty="0"/>
              <a:t>Provides information regarding the use of restraint and seclusion for students receiving either general education or special education to the fulfill statutory requirements of AB 2657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Chronic absenteeism is one of the state indicators California School dashboard as such is one of the measures used to meet the requirements of the Every Student Succeeds Act (ESSA)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69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terms relevant to the audience.</a:t>
            </a:r>
          </a:p>
        </p:txBody>
      </p:sp>
      <p:sp>
        <p:nvSpPr>
          <p:cNvPr id="4" name="Slide Number Placeholder 3"/>
          <p:cNvSpPr>
            <a:spLocks noGrp="1"/>
          </p:cNvSpPr>
          <p:nvPr>
            <p:ph type="sldNum" sz="quarter" idx="5"/>
          </p:nvPr>
        </p:nvSpPr>
        <p:spPr/>
        <p:txBody>
          <a:bodyPr/>
          <a:lstStyle/>
          <a:p>
            <a:fld id="{09DE999A-8135-4473-88C9-C34D92285DF7}" type="slidenum">
              <a:rPr lang="en-US" smtClean="0"/>
              <a:t>13</a:t>
            </a:fld>
            <a:endParaRPr lang="en-US"/>
          </a:p>
        </p:txBody>
      </p:sp>
    </p:spTree>
    <p:extLst>
      <p:ext uri="{BB962C8B-B14F-4D97-AF65-F5344CB8AC3E}">
        <p14:creationId xmlns:p14="http://schemas.microsoft.com/office/powerpoint/2010/main" val="259316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228600" indent="-228600" defTabSz="914400">
              <a:spcBef>
                <a:spcPts val="1000"/>
              </a:spcBef>
            </a:pPr>
            <a:r>
              <a:rPr lang="en-US" sz="1200" dirty="0">
                <a:solidFill>
                  <a:prstClr val="black"/>
                </a:solidFill>
                <a:latin typeface="Calibri"/>
              </a:rPr>
              <a:t>LEAs and NPS schools must have policies and procedures in place to identify, document, and report incidents involving restraint and seclusion for students with disabilities</a:t>
            </a:r>
          </a:p>
          <a:p>
            <a:pPr marL="228600" indent="-228600" defTabSz="914400">
              <a:spcBef>
                <a:spcPts val="1000"/>
              </a:spcBef>
            </a:pPr>
            <a:r>
              <a:rPr lang="en-US" sz="1200" dirty="0">
                <a:solidFill>
                  <a:prstClr val="black"/>
                </a:solidFill>
                <a:latin typeface="Calibri"/>
              </a:rPr>
              <a:t>LEAs and NPS schools should ensure that all staff are appropriately trained</a:t>
            </a:r>
          </a:p>
          <a:p>
            <a:pPr marL="228600" indent="-228600" defTabSz="914400">
              <a:spcBef>
                <a:spcPts val="1000"/>
              </a:spcBef>
            </a:pPr>
            <a:r>
              <a:rPr lang="en-US" sz="1200" dirty="0">
                <a:solidFill>
                  <a:prstClr val="black"/>
                </a:solidFill>
                <a:latin typeface="Calibri"/>
              </a:rPr>
              <a:t>CALPADS Administrators should not have to determine what discipline records are reportable incidents</a:t>
            </a:r>
          </a:p>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7988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228600" indent="-228600" defTabSz="914400">
              <a:spcBef>
                <a:spcPts val="1000"/>
              </a:spcBef>
            </a:pPr>
            <a:r>
              <a:rPr lang="en-US" sz="1200">
                <a:solidFill>
                  <a:prstClr val="black"/>
                </a:solidFill>
                <a:latin typeface="Calibri"/>
              </a:rPr>
              <a:t>LEAs and NPS schools must have policies and procedures in place to identify, document, and report incidents involving restraint and seclusion for students with disabilities</a:t>
            </a:r>
          </a:p>
          <a:p>
            <a:pPr marL="228600" indent="-228600" defTabSz="914400">
              <a:spcBef>
                <a:spcPts val="1000"/>
              </a:spcBef>
            </a:pPr>
            <a:r>
              <a:rPr lang="en-US" sz="1200">
                <a:solidFill>
                  <a:prstClr val="black"/>
                </a:solidFill>
                <a:latin typeface="Calibri"/>
              </a:rPr>
              <a:t>LEAs and NPS schools should ensure that all staff are appropriately trained</a:t>
            </a:r>
          </a:p>
          <a:p>
            <a:pPr marL="228600" indent="-228600" defTabSz="914400">
              <a:spcBef>
                <a:spcPts val="1000"/>
              </a:spcBef>
            </a:pPr>
            <a:r>
              <a:rPr lang="en-US" sz="1200">
                <a:solidFill>
                  <a:prstClr val="black"/>
                </a:solidFill>
                <a:latin typeface="Calibri"/>
              </a:rPr>
              <a:t>CALPADS Administrators should not have to determine what discipline records are reportable incidents</a:t>
            </a:r>
          </a:p>
          <a:p>
            <a:endParaRPr lang="en-US"/>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2615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Restraint and Seclusion Data Collection</a:t>
            </a:r>
          </a:p>
          <a:p>
            <a:r>
              <a:rPr lang="en-US" dirty="0"/>
              <a:t>CDE collects information regarding the use of restraint and seclusion for students receiving either general education or special education to fulfill the statutory requirements of Education Code § 49005.1</a:t>
            </a:r>
          </a:p>
          <a:p>
            <a:endParaRPr lang="en-US" dirty="0"/>
          </a:p>
          <a:p>
            <a:r>
              <a:rPr lang="en-US" dirty="0"/>
              <a:t>Data certified in the 2024-25 EOY 3 submission will be used to make monitoring determinations in the 2026 monitoring year.</a:t>
            </a:r>
          </a:p>
          <a:p>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100" b="0" i="0" u="none" strike="noStrike" kern="1200" cap="none" spc="0" normalizeH="0" baseline="0" noProof="0" dirty="0">
                <a:ln>
                  <a:noFill/>
                </a:ln>
                <a:solidFill>
                  <a:prstClr val="white">
                    <a:lumMod val="95000"/>
                  </a:prstClr>
                </a:solidFill>
                <a:effectLst/>
                <a:uLnTx/>
                <a:uFillTx/>
                <a:latin typeface="Calibri"/>
                <a:ea typeface="+mn-ea"/>
                <a:cs typeface="+mn-cs"/>
              </a:rPr>
              <a:t>Downloadable Restraint and Seclusion files can be found at the following web page: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100" b="0" i="0" u="none" strike="noStrike" kern="1200" cap="none" spc="0" normalizeH="0" baseline="0" noProof="0" dirty="0">
                <a:ln>
                  <a:noFill/>
                </a:ln>
                <a:solidFill>
                  <a:prstClr val="white">
                    <a:lumMod val="95000"/>
                  </a:prstClr>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https://www.cde.ca.gov/ds/ad/filesrsd.asp</a:t>
            </a:r>
            <a:r>
              <a:rPr kumimoji="0" lang="en-US" sz="1100" b="0" i="0" u="none" strike="noStrike" kern="1200" cap="none" spc="0" normalizeH="0" baseline="0" noProof="0" dirty="0">
                <a:ln>
                  <a:noFill/>
                </a:ln>
                <a:solidFill>
                  <a:prstClr val="white">
                    <a:lumMod val="95000"/>
                  </a:prstClr>
                </a:solidFill>
                <a:effectLst/>
                <a:uLnTx/>
                <a:uFillTx/>
                <a:latin typeface="Calibri"/>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16</a:t>
            </a:fld>
            <a:endParaRPr lang="en-US"/>
          </a:p>
        </p:txBody>
      </p:sp>
    </p:spTree>
    <p:extLst>
      <p:ext uri="{BB962C8B-B14F-4D97-AF65-F5344CB8AC3E}">
        <p14:creationId xmlns:p14="http://schemas.microsoft.com/office/powerpoint/2010/main" val="282992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17</a:t>
            </a:fld>
            <a:endParaRPr lang="en-US" dirty="0"/>
          </a:p>
        </p:txBody>
      </p:sp>
    </p:spTree>
    <p:extLst>
      <p:ext uri="{BB962C8B-B14F-4D97-AF65-F5344CB8AC3E}">
        <p14:creationId xmlns:p14="http://schemas.microsoft.com/office/powerpoint/2010/main" val="4227531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u="sng" dirty="0">
                <a:hlinkClick r:id="rId3"/>
              </a:rPr>
              <a:t>https://leginfo.legislature.ca.gov/faces/billNavClient.xhtml?bill_id=202120220AB181</a:t>
            </a:r>
            <a:r>
              <a:rPr lang="en-US" dirty="0"/>
              <a:t> for ed code. </a:t>
            </a:r>
          </a:p>
          <a:p>
            <a:r>
              <a:rPr lang="en-US" dirty="0"/>
              <a:t>In addition to adding TK grade level, SB- 274 is amending to include grades 9-12 (previously grades K-8 were included in 2020). https://leginfo.legislature.ca.gov/faces/billTextClient.xhtml?bill_id=202320240SB274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1827-3D6F-468B-B7CB-69F8F7B99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479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SB 274 Section 48900 excerpts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(1) Disrupted school activities or otherwise willfully defied the valid authority of supervisors, teachers, administrators, school officials, or other school personnel engaged in the performance of their duties.</a:t>
            </a:r>
          </a:p>
          <a:p>
            <a:pPr fontAlgn="base"/>
            <a:r>
              <a:rPr lang="en-US" sz="1200" b="0" i="0" kern="1200" dirty="0">
                <a:solidFill>
                  <a:schemeClr val="tx1"/>
                </a:solidFill>
                <a:effectLst/>
                <a:latin typeface="+mn-lt"/>
                <a:ea typeface="+mn-ea"/>
                <a:cs typeface="+mn-cs"/>
              </a:rPr>
              <a:t>(2) Except as provided in Section 48910, a pupil enrolled in kindergarten or any of grades 1 to 5, inclusive, shall not be suspended for any of the acts specified in paragraph (1), and those acts shall not constitute grounds for a pupil enrolled in kindergarten or any of grades 1 to 12, inclusive, to be recommended for expulsion.</a:t>
            </a:r>
          </a:p>
          <a:p>
            <a:pPr fontAlgn="base"/>
            <a:r>
              <a:rPr lang="en-US" sz="1200" b="0" i="0" kern="1200" dirty="0">
                <a:solidFill>
                  <a:schemeClr val="tx1"/>
                </a:solidFill>
                <a:effectLst/>
                <a:latin typeface="+mn-lt"/>
                <a:ea typeface="+mn-ea"/>
                <a:cs typeface="+mn-cs"/>
              </a:rPr>
              <a:t>(3) Except as provided in Section 48910, a pupil enrolled in any of grades 6 to 8, inclusive, shall not be suspended for any of the acts specified in paragraph (1). This paragraph is inoperative on July 1, 2029.</a:t>
            </a:r>
          </a:p>
          <a:p>
            <a:pPr fontAlgn="base"/>
            <a:r>
              <a:rPr lang="en-US" sz="1200" b="0" i="0" kern="1200" dirty="0">
                <a:solidFill>
                  <a:schemeClr val="tx1"/>
                </a:solidFill>
                <a:effectLst/>
                <a:latin typeface="+mn-lt"/>
                <a:ea typeface="+mn-ea"/>
                <a:cs typeface="+mn-cs"/>
              </a:rPr>
              <a:t>(4) Except as provided in Section 48910, commencing July 1, 2024, a pupil enrolled in any of grades 9 to 12, inclusive, shall not be suspended for any of the acts specified in paragraph (1). This paragraph is inoperative on July 1, 2029. </a:t>
            </a:r>
          </a:p>
          <a:p>
            <a:pPr fontAlgn="base"/>
            <a:r>
              <a:rPr lang="en-US" sz="1200" b="0" i="0" kern="1200" dirty="0">
                <a:solidFill>
                  <a:schemeClr val="tx1"/>
                </a:solidFill>
                <a:effectLst/>
                <a:latin typeface="+mn-lt"/>
                <a:ea typeface="+mn-ea"/>
                <a:cs typeface="+mn-cs"/>
              </a:rPr>
              <a:t>California Education code section 48910 states: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 A teacher may suspend any pupil from class, for any of the acts enumerated in Section 48900, for the day of the suspension and the day following. The teacher shall immediately report the suspension to the principal of the school and send the pupil to the principal or the designee of the principal for appropriate action. If that action requires the continued presence of the pupil at the school site, the pupil shall be under appropriate supervision, as defined in policies and related regulations adopted by the governing board of the school district. As soon as possible, the teacher shall ask the parent or guardian of the pupil to attend a parent-teacher conference regarding the suspension. If practicable, a school counselor or a school psychologist may attend the conference. A school administrator shall attend the conference if the teacher or the parent or guardian so requests. The pupil shall not be returned to the class from which he or she was suspended, during the period of the suspension, without the concurrence of the teacher of the class and the principal.</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(b) A pupil suspended from a class shall not be placed in another regular class during the period of suspension. However, if the pupil is assigned to more than one class per day this subdivision shall apply only to other regular classes scheduled at the same time as the class from which the pupil was suspended.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 A teacher may also refer a pupil, for any of the acts enumerated in Section 48900, to the principal or the designee of the principal for consideration of a suspension from the 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65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This slide reflects the CALPADS course catalog.  In the top we have the various Subject Areas and their respective Programs shown below each one. </a:t>
            </a:r>
            <a:r>
              <a:rPr lang="en-US" b="1" dirty="0"/>
              <a:t>The first three skill areas contain programs that are the prerequisite for the Data Collection programs and the EOY Advanced is part of the EOY 1-4 Reporting and Certification program, which you are attending today.  </a:t>
            </a:r>
            <a:r>
              <a:rPr lang="en-US" dirty="0"/>
              <a:t>We also have the Skill Building program consisting of courses which are available in self-paced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Are LEAs required to submit data for students at Nonpublic schools?</a:t>
            </a:r>
          </a:p>
          <a:p>
            <a:r>
              <a:rPr lang="en-US" dirty="0"/>
              <a:t>YES – LEAs are required to submit incident data that occurred at Nonpublic schools</a:t>
            </a:r>
          </a:p>
          <a:p>
            <a:r>
              <a:rPr lang="en-US" dirty="0"/>
              <a:t>LEA need to work with the NPS to collect and report the data that reflects the time the student attended the NPS during the school year </a:t>
            </a:r>
          </a:p>
          <a:p>
            <a:endParaRPr lang="en-US" dirty="0"/>
          </a:p>
          <a:p>
            <a:r>
              <a:rPr lang="en-US" dirty="0"/>
              <a:t>Video: https://youtu.be/82aN0lgEUPU?si=FTlqDuzCczHPTuoq</a:t>
            </a:r>
          </a:p>
          <a:p>
            <a:r>
              <a:rPr lang="en-US" dirty="0"/>
              <a:t>PPT Resource: https://documentation.calpads.org/Support/docs/2021-22/StudentDisciplineNPSReporting.pptx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Incident submission, first requires student enrollment at the LEA. The Incident must be reported at the corresponding school of attendance in the enrollment record using the Student Incident file. After the incident has been posted to CALPADS  the Student Incident Results (SIRS) File and the Student Offense (SOFF) File can be submitted. The values for student’s SSID as well as the Incident ID, School of attendance and Academic year are used to tie the students to incidents offenses and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SINC is required to report all incidents and students involved in the incident. Each student involved in an incident will also be required to have at least one results record. Students who commit a statutory offenses should also have a student offense record. Student offenses are mapped to Ed codes 48900 and 48915.</a:t>
            </a:r>
          </a:p>
          <a:p>
            <a:endParaRPr lang="en-US" dirty="0"/>
          </a:p>
          <a:p>
            <a:r>
              <a:rPr lang="en-US" dirty="0"/>
              <a:t>Article 48900 reads:</a:t>
            </a:r>
          </a:p>
          <a:p>
            <a:pPr algn="l" fontAlgn="base"/>
            <a:r>
              <a:rPr lang="fr-FR" b="1" i="0" dirty="0">
                <a:solidFill>
                  <a:srgbClr val="111111"/>
                </a:solidFill>
                <a:effectLst/>
                <a:latin typeface="Arial" panose="020B0604020202020204" pitchFamily="34" charset="0"/>
              </a:rPr>
              <a:t>ARTICLE 1. Suspension or Expulsion [48900 - 48927]</a:t>
            </a:r>
            <a:endParaRPr lang="fr-FR" b="1" i="0" dirty="0">
              <a:solidFill>
                <a:srgbClr val="444444"/>
              </a:solidFill>
              <a:effectLst/>
              <a:latin typeface="Arial" panose="020B0604020202020204" pitchFamily="34" charset="0"/>
            </a:endParaRPr>
          </a:p>
          <a:p>
            <a:r>
              <a:rPr lang="fr-FR" b="0" i="1" dirty="0">
                <a:solidFill>
                  <a:srgbClr val="333333"/>
                </a:solidFill>
                <a:effectLst/>
                <a:latin typeface="Arial" panose="020B0604020202020204" pitchFamily="34" charset="0"/>
              </a:rPr>
              <a:t> </a:t>
            </a:r>
          </a:p>
          <a:p>
            <a:r>
              <a:rPr lang="en-US" b="0" i="0" dirty="0">
                <a:solidFill>
                  <a:srgbClr val="333333"/>
                </a:solidFill>
                <a:effectLst/>
                <a:latin typeface="Verdana" panose="020B0604030504040204" pitchFamily="34" charset="0"/>
              </a:rPr>
              <a:t>A pupil shall not be suspended from school or recommended for expulsion, unless the superintendent of the school district or the principal of the school in which the pupil is enrolled determines that the pupil has committed an act as defined pursuant to any of subdivisions (a) to (r), inclusive…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https://leginfo.legislature.ca.gov/faces/codes_displaySection.xhtml?sectionNum=48900.&amp;lawCode=EDC</a:t>
            </a:r>
          </a:p>
          <a:p>
            <a:endParaRPr lang="en-US" b="0" i="0" dirty="0">
              <a:solidFill>
                <a:srgbClr val="333333"/>
              </a:solidFill>
              <a:effectLst/>
              <a:latin typeface="Verdana" panose="020B0604030504040204" pitchFamily="34" charset="0"/>
            </a:endParaRPr>
          </a:p>
          <a:p>
            <a:endParaRPr lang="en-US" b="0" i="0" dirty="0">
              <a:solidFill>
                <a:srgbClr val="333333"/>
              </a:solidFill>
              <a:effectLst/>
              <a:latin typeface="Verdana" panose="020B0604030504040204" pitchFamily="34" charset="0"/>
            </a:endParaRPr>
          </a:p>
          <a:p>
            <a:r>
              <a:rPr lang="en-US" b="0" i="0" dirty="0">
                <a:solidFill>
                  <a:srgbClr val="333333"/>
                </a:solidFill>
                <a:effectLst/>
                <a:latin typeface="Verdana" panose="020B0604030504040204" pitchFamily="34" charset="0"/>
              </a:rPr>
              <a:t>So, you can see that in most cases, one would expect to see a student offense record for students with incident records. Of course, incidents involving restraints or seclusions not with standing. They key is to ask yourself, if a student did not commit a statutory offense, meaning they did not have commit any violations that are described in the ed code, does this record need to be reported.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016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federal requirements required discipline data to be reported at the Incident level.</a:t>
            </a:r>
          </a:p>
          <a:p>
            <a:pPr algn="l"/>
            <a:endParaRPr lang="en-US"/>
          </a:p>
          <a:p>
            <a:pPr algn="l"/>
            <a:r>
              <a:rPr lang="en-US">
                <a:solidFill>
                  <a:srgbClr val="FF0000"/>
                </a:solidFill>
              </a:rPr>
              <a:t>Incident</a:t>
            </a:r>
            <a:r>
              <a:rPr lang="en-US"/>
              <a:t>: The event that occurred (food fight, fight etc.)</a:t>
            </a:r>
          </a:p>
          <a:p>
            <a:pPr algn="l"/>
            <a:r>
              <a:rPr lang="en-US"/>
              <a:t>Offense: The infringement or violation of Ed code the student committed within the Incident</a:t>
            </a:r>
          </a:p>
          <a:p>
            <a:pPr algn="l"/>
            <a:endParaRPr lang="en-US"/>
          </a:p>
          <a:p>
            <a:pPr algn="l"/>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0F534BA-537A-4404-9B22-9B5131536C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112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Incidents can be reported any number of ways, with multiple students, multiple offenses. Conversely an incident may consist of a single student with no offense.</a:t>
            </a:r>
          </a:p>
          <a:p>
            <a:r>
              <a:rPr lang="en-US"/>
              <a:t>Scenarios:</a:t>
            </a:r>
          </a:p>
          <a:p>
            <a:pPr marL="228600" indent="-228600">
              <a:buFont typeface="+mj-lt"/>
              <a:buAutoNum type="arabicPeriod"/>
            </a:pPr>
            <a:r>
              <a:rPr lang="en-US"/>
              <a:t>A single student incident where the student committed multiple offensives.</a:t>
            </a:r>
          </a:p>
          <a:p>
            <a:pPr marL="228600" indent="-228600">
              <a:buFont typeface="+mj-lt"/>
              <a:buAutoNum type="arabicPeriod"/>
            </a:pPr>
            <a:r>
              <a:rPr lang="en-US"/>
              <a:t>A single student incident where no offenses (violation of ed code 48915 0r 48900) was committed.</a:t>
            </a:r>
          </a:p>
          <a:p>
            <a:pPr marL="228600" indent="-228600">
              <a:buFont typeface="+mj-lt"/>
              <a:buAutoNum type="arabicPeriod"/>
            </a:pPr>
            <a:r>
              <a:rPr lang="en-US"/>
              <a:t>A single student incident with a single offense.</a:t>
            </a:r>
          </a:p>
          <a:p>
            <a:pPr marL="228600" indent="-228600">
              <a:buFont typeface="+mj-lt"/>
              <a:buAutoNum type="arabicPeriod"/>
            </a:pPr>
            <a:r>
              <a:rPr lang="en-US"/>
              <a:t>A multiple student incident, with multiple offense committed.</a:t>
            </a:r>
          </a:p>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0F534BA-537A-4404-9B22-9B5131536C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649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Student Absenteeism submission has gone unchanged but let's review the business rules related to the submission to make sure that we have a clear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169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 student who is a "chronic absentee“</a:t>
            </a:r>
            <a:r>
              <a:rPr lang="en-US" sz="1200" baseline="0" dirty="0"/>
              <a:t> </a:t>
            </a:r>
            <a:r>
              <a:rPr lang="en-US" dirty="0"/>
              <a:t>misses 10% of the school year for </a:t>
            </a:r>
            <a:r>
              <a:rPr lang="en-US" b="1" dirty="0"/>
              <a:t>any reason </a:t>
            </a:r>
            <a:r>
              <a:rPr lang="en-US" dirty="0"/>
              <a:t>including excused and unexcused absences. </a:t>
            </a:r>
            <a:r>
              <a:rPr lang="en-US"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 "chronic absentee" has been defined in California </a:t>
            </a:r>
            <a:r>
              <a:rPr lang="en-US" sz="1200" i="1" dirty="0"/>
              <a:t>Education Code</a:t>
            </a:r>
            <a:r>
              <a:rPr lang="en-US" sz="1200" dirty="0"/>
              <a:t> (</a:t>
            </a:r>
            <a:r>
              <a:rPr lang="en-US" sz="1200" i="1" dirty="0"/>
              <a:t>EC</a:t>
            </a:r>
            <a:r>
              <a:rPr lang="en-US" sz="1200" dirty="0"/>
              <a:t>) Section 60901(c)(1) as "a pupil who is absent on 10 percent or more of the school days in the school year when the total number of days a pupil is absent is divided by the total number of days the pupil is enrolled and school was actually taught in the regular day schools of the district, exclusive of Saturdays and Sundays."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995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STAS reporting is </a:t>
            </a:r>
            <a:r>
              <a:rPr lang="en-US" baseline="0" dirty="0"/>
              <a:t>part of the EOY 3 data collection. Students included in the STAS reports will have an enrollment that was open at some point in the EOY reporting window. That is any enrollment that overlaps this reporting period of 7/1/2023 – 6/30/2024.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STAS record required for primary enrolled (10) and short term enrolled (30) students in grade levels TK-12, who attended at least a single day during the academic year.</a:t>
            </a:r>
            <a:r>
              <a:rPr lang="en-US" sz="1200" baseline="0" dirty="0"/>
              <a:t>  Adult, preschool, toddlers and infants are excluded.</a:t>
            </a:r>
            <a:endParaRPr lang="en-US" sz="1200"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 STAS record is required for students enrolled at all school types. Students enrolled at NPS schools and Home Hospital students are</a:t>
            </a:r>
            <a:r>
              <a:rPr lang="en-US" sz="1200" baseline="0" dirty="0"/>
              <a:t> expected to be reported but use the exempt indicator if appropriate .</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706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Font typeface="Arial" panose="020B0604020202020204" pitchFamily="34" charset="0"/>
              <a:buNone/>
            </a:pPr>
            <a:r>
              <a:rPr lang="en-US" sz="1200"/>
              <a:t>Information about STAS records:</a:t>
            </a:r>
          </a:p>
          <a:p>
            <a:pPr indent="-228600">
              <a:lnSpc>
                <a:spcPct val="90000"/>
              </a:lnSpc>
              <a:spcAft>
                <a:spcPts val="600"/>
              </a:spcAft>
              <a:buFont typeface="Arial" panose="020B0604020202020204" pitchFamily="34" charset="0"/>
              <a:buChar char="•"/>
            </a:pPr>
            <a:r>
              <a:rPr lang="en-US" sz="1200"/>
              <a:t>Exemptions are records that do not have attendance and absence fields populated</a:t>
            </a:r>
          </a:p>
          <a:p>
            <a:pPr indent="-228600">
              <a:lnSpc>
                <a:spcPct val="90000"/>
              </a:lnSpc>
              <a:spcAft>
                <a:spcPts val="600"/>
              </a:spcAft>
              <a:buFont typeface="Arial" panose="020B0604020202020204" pitchFamily="34" charset="0"/>
              <a:buChar char="•"/>
            </a:pPr>
            <a:r>
              <a:rPr lang="en-US" sz="1200"/>
              <a:t>STAS in school and out of school suspension days are validated against the SINC record</a:t>
            </a:r>
          </a:p>
          <a:p>
            <a:pPr indent="-228600">
              <a:lnSpc>
                <a:spcPct val="90000"/>
              </a:lnSpc>
              <a:spcAft>
                <a:spcPts val="600"/>
              </a:spcAft>
              <a:buFont typeface="Arial" panose="020B0604020202020204" pitchFamily="34" charset="0"/>
              <a:buChar char="•"/>
            </a:pPr>
            <a:r>
              <a:rPr lang="en-US" sz="1200"/>
              <a:t>In-school-suspensions count as attendance days</a:t>
            </a:r>
          </a:p>
          <a:p>
            <a:pPr indent="-228600">
              <a:lnSpc>
                <a:spcPct val="90000"/>
              </a:lnSpc>
              <a:spcAft>
                <a:spcPts val="600"/>
              </a:spcAft>
              <a:buFont typeface="Arial" panose="020B0604020202020204" pitchFamily="34" charset="0"/>
              <a:buChar char="•"/>
            </a:pPr>
            <a:r>
              <a:rPr lang="en-US" sz="1200"/>
              <a:t>Out-of-school suspension days are added to absences</a:t>
            </a:r>
          </a:p>
          <a:p>
            <a:pPr indent="-228600">
              <a:lnSpc>
                <a:spcPct val="90000"/>
              </a:lnSpc>
              <a:spcAft>
                <a:spcPts val="600"/>
              </a:spcAft>
              <a:buFont typeface="Arial" panose="020B0604020202020204" pitchFamily="34" charset="0"/>
              <a:buChar char="•"/>
            </a:pPr>
            <a:r>
              <a:rPr lang="en-US" sz="1200"/>
              <a:t>Emergencies and disasters should not count negatively against students, the expected attendance days should be adjusted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36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STAS record features data indicators, attendance information and absence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757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a:t>The Student Absence Summary allows you to see a students Absence Summary History. All the fields displayed are populated from LEA submission with the exceptions of the two fields on the far right of the screen. The Total Days Absent and Absent Rate are calculations by the system derived from the data submitted.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341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intended for LEA data coordinators, those doing the routine maintenance and submission of CALPADS records. It may also be beneficial for administrators to attend so that they can understand the scope of work and time required to complete the EOY 3 data collection.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955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other</a:t>
            </a:r>
            <a:r>
              <a:rPr lang="en-US" baseline="0"/>
              <a:t> files the STAS has data fields that are used to match LEA and School as well as student demographic information. </a:t>
            </a:r>
          </a:p>
          <a:p>
            <a:endParaRPr lang="en-US" baseline="0"/>
          </a:p>
          <a:p>
            <a:r>
              <a:rPr lang="en-US" baseline="0"/>
              <a:t>All these fields are explained in the data population course and the CALPADS File Specifications.</a:t>
            </a:r>
          </a:p>
          <a:p>
            <a:endParaRPr lang="en-US" baseline="0"/>
          </a:p>
          <a:p>
            <a:r>
              <a:rPr lang="en-US" baseline="0"/>
              <a:t>As a Reminder:</a:t>
            </a:r>
          </a:p>
          <a:p>
            <a:r>
              <a:rPr lang="en-US" strike="noStrike" baseline="0"/>
              <a:t>The Data Collection Exemption Indicator allows you to identify NPS and home hospital students that should be excluded from STAS reporting. If the field is blank or has a N (No) value, all other fields below it are required to be populated. If the filed is populated with a Y (Yes), then all fields below should be empty.</a:t>
            </a:r>
            <a:endParaRPr lang="en-US" strike="noStrik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099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92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Cumulative Enrollment  </a:t>
            </a:r>
            <a:r>
              <a:rPr lang="en-US" sz="1200" dirty="0"/>
              <a:t>is a count of  all students with an open enrollment </a:t>
            </a:r>
            <a:r>
              <a:rPr lang="en-US" sz="1200" b="1" u="sng" dirty="0"/>
              <a:t>at any time </a:t>
            </a:r>
            <a:r>
              <a:rPr lang="en-US" sz="1200" dirty="0"/>
              <a:t>during the academic year. EOY 4 reports have a filter for the adjusted cumulative enrollment. The</a:t>
            </a:r>
            <a:r>
              <a:rPr lang="en-US" sz="1200" b="1" i="1" dirty="0"/>
              <a:t> Adjusted</a:t>
            </a:r>
            <a:r>
              <a:rPr lang="en-US" sz="1200" i="1" dirty="0"/>
              <a:t> Cumulative Enrollment </a:t>
            </a:r>
            <a:r>
              <a:rPr lang="en-US" sz="1200" dirty="0"/>
              <a:t>is a count of students with an open enrollment that starts in the current academic year (07/01). The adjusted count is a subset of the Cumulative Enrollment that excludes students whose enrollment started in the previous academic year. e.g., students attending summer school to Complete 12th grade graduation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The adjusted count is a subset of the Cumulative Enrollment that excludes students whose enrollment started in the previous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009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rPr>
              <a:t>Cumulative enrollment is used as a measurement of school and district size, by </a:t>
            </a:r>
            <a:r>
              <a:rPr lang="en-US" b="1" i="0" dirty="0" err="1">
                <a:solidFill>
                  <a:srgbClr val="000000"/>
                </a:solidFill>
                <a:effectLst/>
              </a:rPr>
              <a:t>CalEdfacts</a:t>
            </a:r>
            <a:r>
              <a:rPr lang="en-US" b="1" i="0" dirty="0">
                <a:solidFill>
                  <a:srgbClr val="000000"/>
                </a:solidFill>
                <a:effectLst/>
              </a:rPr>
              <a:t>. </a:t>
            </a:r>
            <a:r>
              <a:rPr lang="en-US" dirty="0">
                <a:hlinkClick r:id="rId3"/>
              </a:rPr>
              <a:t>https://www.cde.ca.gov/ds/sd/cb/ceflargesmalldist.asp</a:t>
            </a:r>
            <a:r>
              <a:rPr lang="en-US" dirty="0"/>
              <a:t> and also used when calculating:</a:t>
            </a:r>
            <a:endParaRPr lang="en-US" b="1" i="0" dirty="0">
              <a:solidFill>
                <a:srgbClr val="000000"/>
              </a:solidFill>
              <a:effectLst/>
            </a:endParaRPr>
          </a:p>
          <a:p>
            <a:r>
              <a:rPr lang="en-US" b="1" i="0" dirty="0">
                <a:solidFill>
                  <a:srgbClr val="000000"/>
                </a:solidFill>
                <a:effectLst/>
              </a:rPr>
              <a:t>Suspension Rate Formula</a:t>
            </a:r>
          </a:p>
          <a:p>
            <a:r>
              <a:rPr lang="en-US" b="0" i="0" dirty="0">
                <a:solidFill>
                  <a:srgbClr val="000000"/>
                </a:solidFill>
                <a:effectLst/>
              </a:rPr>
              <a:t>Number of Students Suspended for an Aggregate Total of One Full Day in Current Year </a:t>
            </a:r>
            <a:r>
              <a:rPr lang="en-US" b="1" i="0" dirty="0">
                <a:solidFill>
                  <a:srgbClr val="000000"/>
                </a:solidFill>
                <a:effectLst/>
              </a:rPr>
              <a:t>divided by </a:t>
            </a:r>
            <a:r>
              <a:rPr lang="en-US" b="0" i="0" dirty="0">
                <a:solidFill>
                  <a:srgbClr val="000000"/>
                </a:solidFill>
                <a:effectLst/>
              </a:rPr>
              <a:t>Cumulative Enrollment</a:t>
            </a:r>
            <a:endParaRPr lang="en-US" dirty="0">
              <a:solidFill>
                <a:srgbClr val="000000"/>
              </a:solidFill>
            </a:endParaRPr>
          </a:p>
          <a:p>
            <a:r>
              <a:rPr lang="en-US" b="1" dirty="0"/>
              <a:t>Expulsion rate Formula</a:t>
            </a:r>
          </a:p>
          <a:p>
            <a:r>
              <a:rPr lang="en-US" dirty="0"/>
              <a:t>The unduplicated count of students expelled divided by the cumulative enrollment at the selected entity for the selected student population</a:t>
            </a:r>
          </a:p>
          <a:p>
            <a:r>
              <a:rPr lang="en-US" b="1" i="0" dirty="0">
                <a:solidFill>
                  <a:srgbClr val="000000"/>
                </a:solidFill>
                <a:effectLst/>
              </a:rPr>
              <a:t>Chronic Absenteeism </a:t>
            </a:r>
            <a:r>
              <a:rPr lang="en-US" b="1" dirty="0">
                <a:solidFill>
                  <a:srgbClr val="000000"/>
                </a:solidFill>
              </a:rPr>
              <a:t>R</a:t>
            </a:r>
            <a:r>
              <a:rPr lang="en-US" b="1" i="0" dirty="0">
                <a:solidFill>
                  <a:srgbClr val="000000"/>
                </a:solidFill>
                <a:effectLst/>
              </a:rPr>
              <a:t>ate</a:t>
            </a:r>
          </a:p>
          <a:p>
            <a:r>
              <a:rPr lang="en-US" dirty="0"/>
              <a:t>The unduplicated count of students determined to be chronically absent (Chronic Absenteeism Count) divided by the Chronic Absenteeism Enrollment at the selected entity for the selected population using the available filters.</a:t>
            </a:r>
          </a:p>
          <a:p>
            <a:r>
              <a:rPr lang="en-US" b="1" i="0" dirty="0">
                <a:solidFill>
                  <a:srgbClr val="000000"/>
                </a:solidFill>
                <a:effectLst/>
              </a:rPr>
              <a:t>Truancy Rate</a:t>
            </a:r>
          </a:p>
          <a:p>
            <a:r>
              <a:rPr lang="en-US" sz="1200" b="0" i="0" kern="1200" dirty="0">
                <a:solidFill>
                  <a:schemeClr val="tx1"/>
                </a:solidFill>
                <a:effectLst/>
                <a:latin typeface="+mn-lt"/>
                <a:ea typeface="+mn-ea"/>
                <a:cs typeface="+mn-cs"/>
              </a:rPr>
              <a:t>The number of truant students divided by the cumulative enrollment, multiplied by 100.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294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homeless subgroup is part of many </a:t>
            </a:r>
            <a:r>
              <a:rPr lang="en-US" sz="1200" dirty="0" err="1"/>
              <a:t>DataQuest</a:t>
            </a:r>
            <a:r>
              <a:rPr lang="en-US" sz="1200" dirty="0"/>
              <a:t> and Dashboard accountability metrics that are sourced from EOY 3 (e.g., suspension and chronic absenteeism rates that both depend on the EOY 3 cumulative enrollment).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indent="0">
              <a:buFont typeface="Arial" panose="020B0604020202020204" pitchFamily="34" charset="0"/>
              <a:buNone/>
            </a:pPr>
            <a:r>
              <a:rPr lang="en-US" sz="1600" dirty="0"/>
              <a:t>California Education Codes (</a:t>
            </a:r>
            <a:r>
              <a:rPr lang="en-US" sz="1600" i="1" dirty="0"/>
              <a:t>EC</a:t>
            </a:r>
            <a:r>
              <a:rPr lang="en-US" sz="1600" dirty="0"/>
              <a:t>) have been amended to align to federal McKinney-Vento Act statute. Some of the California </a:t>
            </a:r>
            <a:r>
              <a:rPr lang="en-US" sz="1600" i="1" dirty="0"/>
              <a:t>EC</a:t>
            </a:r>
            <a:r>
              <a:rPr lang="en-US" sz="1600" dirty="0"/>
              <a:t> sections that are pertinent to homeless education:</a:t>
            </a:r>
          </a:p>
          <a:p>
            <a:pPr marL="342900" indent="-342900">
              <a:buFont typeface="Arial" panose="020B0604020202020204" pitchFamily="34" charset="0"/>
              <a:buChar char="•"/>
            </a:pPr>
            <a:r>
              <a:rPr lang="en-US" sz="1400" dirty="0"/>
              <a:t>Sections 48412, 48850, 48852.5, 48852.7, 48859, 48915.5, 48918.1, 49073, 49076, 51421, 51421.5, 51225.1, 51225.2, and 52052</a:t>
            </a:r>
          </a:p>
          <a:p>
            <a:pPr marL="342900" indent="-342900">
              <a:buFont typeface="Arial" panose="020B0604020202020204" pitchFamily="34" charset="0"/>
              <a:buChar char="•"/>
            </a:pPr>
            <a:endParaRPr lang="en-US" sz="1400" dirty="0"/>
          </a:p>
          <a:p>
            <a:pPr marL="0" marR="0" fontAlgn="base">
              <a:spcBef>
                <a:spcPts val="0"/>
              </a:spcBef>
              <a:spcAft>
                <a:spcPts val="0"/>
              </a:spcAft>
            </a:pPr>
            <a:r>
              <a:rPr lang="en-US" sz="1200" b="1" u="none" dirty="0">
                <a:solidFill>
                  <a:srgbClr val="004080"/>
                </a:solidFill>
                <a:effectLst/>
                <a:latin typeface="inherit"/>
                <a:ea typeface="Times New Roman" panose="02020603050405020304" pitchFamily="18" charset="0"/>
              </a:rPr>
              <a:t>48851 requires that district provide a homeless questionaries to all students at least once annually</a:t>
            </a:r>
            <a:endParaRPr lang="en-US" sz="1200" b="1" u="none"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333333"/>
                </a:solidFill>
                <a:effectLst/>
                <a:latin typeface="Verdana" panose="020B060403050404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200" dirty="0">
                <a:solidFill>
                  <a:srgbClr val="333333"/>
                </a:solidFill>
                <a:effectLst/>
                <a:latin typeface="Verdana" panose="020B0604030504040204" pitchFamily="34" charset="0"/>
                <a:ea typeface="Calibri" panose="020F0502020204030204" pitchFamily="34" charset="0"/>
              </a:rPr>
              <a:t>(a) </a:t>
            </a:r>
            <a:r>
              <a:rPr lang="en-US" sz="1200" dirty="0">
                <a:solidFill>
                  <a:srgbClr val="333333"/>
                </a:solidFill>
                <a:effectLst/>
                <a:highlight>
                  <a:srgbClr val="FFFF00"/>
                </a:highlight>
                <a:latin typeface="Verdana" panose="020B0604030504040204" pitchFamily="34" charset="0"/>
                <a:ea typeface="Calibri" panose="020F0502020204030204" pitchFamily="34" charset="0"/>
              </a:rPr>
              <a:t>As required pursuant to Section 11432(g)(6)(A)(</a:t>
            </a:r>
            <a:r>
              <a:rPr lang="en-US" sz="1200" dirty="0" err="1">
                <a:solidFill>
                  <a:srgbClr val="333333"/>
                </a:solidFill>
                <a:effectLst/>
                <a:highlight>
                  <a:srgbClr val="FFFF00"/>
                </a:highlight>
                <a:latin typeface="Verdana" panose="020B0604030504040204" pitchFamily="34" charset="0"/>
                <a:ea typeface="Calibri" panose="020F0502020204030204" pitchFamily="34" charset="0"/>
              </a:rPr>
              <a:t>i</a:t>
            </a:r>
            <a:r>
              <a:rPr lang="en-US" sz="1200" dirty="0">
                <a:solidFill>
                  <a:srgbClr val="333333"/>
                </a:solidFill>
                <a:effectLst/>
                <a:highlight>
                  <a:srgbClr val="FFFF00"/>
                </a:highlight>
                <a:latin typeface="Verdana" panose="020B0604030504040204" pitchFamily="34" charset="0"/>
                <a:ea typeface="Calibri" panose="020F0502020204030204" pitchFamily="34" charset="0"/>
              </a:rPr>
              <a:t>) of Title 42 of the United States Code, a local educational agency shall ensure that each school within the local educational agency identifies all homeless children and youths and unaccompanied youths enrolled at the school.</a:t>
            </a:r>
            <a:endParaRPr lang="en-US" sz="1200" dirty="0">
              <a:effectLst/>
              <a:latin typeface="Calibri" panose="020F0502020204030204" pitchFamily="34" charset="0"/>
              <a:ea typeface="Calibri" panose="020F0502020204030204" pitchFamily="34" charset="0"/>
            </a:endParaRPr>
          </a:p>
          <a:p>
            <a:pPr marL="0" marR="0" fontAlgn="base">
              <a:spcBef>
                <a:spcPts val="0"/>
              </a:spcBef>
              <a:spcAft>
                <a:spcPts val="0"/>
              </a:spcAft>
            </a:pPr>
            <a:r>
              <a:rPr lang="en-US" sz="1200" dirty="0">
                <a:solidFill>
                  <a:srgbClr val="333333"/>
                </a:solidFill>
                <a:effectLst/>
                <a:latin typeface="Verdana" panose="020B0604030504040204" pitchFamily="34" charset="0"/>
                <a:ea typeface="Calibri" panose="020F0502020204030204" pitchFamily="34" charset="0"/>
              </a:rPr>
              <a:t>(b) (1) </a:t>
            </a:r>
            <a:r>
              <a:rPr lang="en-US" sz="1200" dirty="0">
                <a:solidFill>
                  <a:srgbClr val="333333"/>
                </a:solidFill>
                <a:effectLst/>
                <a:highlight>
                  <a:srgbClr val="FFFF00"/>
                </a:highlight>
                <a:latin typeface="Verdana" panose="020B0604030504040204" pitchFamily="34" charset="0"/>
                <a:ea typeface="Calibri" panose="020F0502020204030204" pitchFamily="34" charset="0"/>
              </a:rPr>
              <a:t>A local educational agency shall administer a housing questionnaire for purposes of identifying homeless children and youths and unaccompanied youths</a:t>
            </a:r>
            <a:r>
              <a:rPr lang="en-US" sz="1200" dirty="0">
                <a:solidFill>
                  <a:srgbClr val="333333"/>
                </a:solidFill>
                <a:effectLst/>
                <a:latin typeface="Verdana" panose="020B0604030504040204" pitchFamily="34" charset="0"/>
                <a:ea typeface="Calibri" panose="020F0502020204030204" pitchFamily="34" charset="0"/>
              </a:rPr>
              <a:t>, as those terms are defined in Section 11434a(2) of Title 42 of the United States Code, in accordance with the federal McKinney-Vento Homeless Assistance Act (42 U.S.C. Sec. 11303 et seq.). By the end of the 2021–22 school year, </a:t>
            </a:r>
            <a:r>
              <a:rPr lang="en-US" sz="1200" dirty="0">
                <a:solidFill>
                  <a:srgbClr val="333333"/>
                </a:solidFill>
                <a:effectLst/>
                <a:highlight>
                  <a:srgbClr val="FFFF00"/>
                </a:highlight>
                <a:latin typeface="Verdana" panose="020B0604030504040204" pitchFamily="34" charset="0"/>
                <a:ea typeface="Calibri" panose="020F0502020204030204" pitchFamily="34" charset="0"/>
              </a:rPr>
              <a:t>a local educational agency shall ensure that the housing questionnaire is based on best practices developed by the department</a:t>
            </a:r>
            <a:r>
              <a:rPr lang="en-US" sz="1200" dirty="0">
                <a:solidFill>
                  <a:srgbClr val="333333"/>
                </a:solidFill>
                <a:effectLst/>
                <a:latin typeface="Verdana" panose="020B0604030504040204" pitchFamily="34" charset="0"/>
                <a:ea typeface="Calibri" panose="020F0502020204030204" pitchFamily="34" charset="0"/>
              </a:rPr>
              <a:t> pursuant to subparagraph (A) of paragraph (1) of subdivision (f) of Section 48852.5. The housing questionnaire shall include an explanation of the rights and protections a pupil has as a homeless child or youth or as an unaccompanied youth. The housing questionnaire shall be available in paper form.</a:t>
            </a:r>
            <a:endParaRPr lang="en-US" sz="1200" dirty="0">
              <a:effectLst/>
              <a:latin typeface="Calibri" panose="020F0502020204030204" pitchFamily="34" charset="0"/>
              <a:ea typeface="Calibri" panose="020F0502020204030204" pitchFamily="34" charset="0"/>
            </a:endParaRPr>
          </a:p>
          <a:p>
            <a:pPr marL="1524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(2) </a:t>
            </a:r>
            <a:r>
              <a:rPr lang="en-US" sz="1200" b="1" dirty="0">
                <a:solidFill>
                  <a:srgbClr val="333333"/>
                </a:solidFill>
                <a:effectLst/>
                <a:highlight>
                  <a:srgbClr val="FFFF00"/>
                </a:highlight>
                <a:latin typeface="Verdana" panose="020B0604030504040204" pitchFamily="34" charset="0"/>
                <a:ea typeface="Calibri" panose="020F0502020204030204" pitchFamily="34" charset="0"/>
              </a:rPr>
              <a:t>A local educational agency shall annually provide the housing questionnaire described in paragraph (1) to all parents or guardians of pupils and to all unaccompanied youths of the local educational agency.</a:t>
            </a:r>
            <a:endParaRPr lang="en-US" sz="1200" dirty="0">
              <a:effectLst/>
              <a:latin typeface="Calibri" panose="020F0502020204030204" pitchFamily="34" charset="0"/>
              <a:ea typeface="Calibri" panose="020F0502020204030204" pitchFamily="34" charset="0"/>
            </a:endParaRPr>
          </a:p>
          <a:p>
            <a:pPr marL="1524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(3) If the primary language of a pupil’s parent or guardian or an unaccompanied youth is not English, either of the following shall occur:</a:t>
            </a:r>
            <a:endParaRPr lang="en-US" sz="1200" dirty="0">
              <a:effectLst/>
              <a:latin typeface="Calibri" panose="020F0502020204030204" pitchFamily="34" charset="0"/>
              <a:ea typeface="Calibri" panose="020F0502020204030204" pitchFamily="34" charset="0"/>
            </a:endParaRPr>
          </a:p>
          <a:p>
            <a:pPr marL="3810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(A) The housing questionnaire shall be made available in the primary language of the unaccompanied youth or the pupil’s parent or guardian pursuant to Section 48985.</a:t>
            </a:r>
            <a:endParaRPr lang="en-US" sz="1200" dirty="0">
              <a:effectLst/>
              <a:latin typeface="Calibri" panose="020F0502020204030204" pitchFamily="34" charset="0"/>
              <a:ea typeface="Calibri" panose="020F0502020204030204" pitchFamily="34" charset="0"/>
            </a:endParaRPr>
          </a:p>
          <a:p>
            <a:pPr marL="3810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(B) An appropriate translation of the housing questionnaire shall be provided upon request of a pupil’s parent or guardian or an unaccompanied youth.</a:t>
            </a:r>
            <a:endParaRPr lang="en-US" sz="1200" dirty="0">
              <a:effectLst/>
              <a:latin typeface="Calibri" panose="020F0502020204030204" pitchFamily="34" charset="0"/>
              <a:ea typeface="Calibri" panose="020F0502020204030204" pitchFamily="34" charset="0"/>
            </a:endParaRPr>
          </a:p>
          <a:p>
            <a:pPr marL="152400" marR="0" fontAlgn="base">
              <a:spcBef>
                <a:spcPts val="0"/>
              </a:spcBef>
              <a:spcAft>
                <a:spcPts val="1200"/>
              </a:spcAft>
            </a:pPr>
            <a:r>
              <a:rPr lang="en-US" sz="1200" dirty="0">
                <a:solidFill>
                  <a:srgbClr val="333333"/>
                </a:solidFill>
                <a:effectLst/>
                <a:latin typeface="Verdana" panose="020B0604030504040204" pitchFamily="34" charset="0"/>
                <a:ea typeface="Calibri" panose="020F0502020204030204" pitchFamily="34" charset="0"/>
              </a:rPr>
              <a:t>(4) A local educational agency shall collect the completed housing questionnaires that it administered pursuant to this section, and shall annually report to the department the number of homeless children and youths and unaccompanied youths enrolled.</a:t>
            </a:r>
            <a:endParaRPr lang="en-US" sz="1200" dirty="0">
              <a:effectLst/>
              <a:latin typeface="Calibri" panose="020F0502020204030204" pitchFamily="34" charset="0"/>
              <a:ea typeface="Calibri" panose="020F0502020204030204" pitchFamily="34" charset="0"/>
            </a:endParaRPr>
          </a:p>
          <a:p>
            <a:pPr marL="0" marR="0" fontAlgn="base">
              <a:spcBef>
                <a:spcPts val="0"/>
              </a:spcBef>
              <a:spcAft>
                <a:spcPts val="2400"/>
              </a:spcAft>
            </a:pPr>
            <a:r>
              <a:rPr lang="en-US" sz="1200" i="1" dirty="0">
                <a:solidFill>
                  <a:srgbClr val="333333"/>
                </a:solidFill>
                <a:effectLst/>
                <a:latin typeface="inherit"/>
                <a:ea typeface="Calibri" panose="020F0502020204030204" pitchFamily="34" charset="0"/>
              </a:rPr>
              <a:t>(Amended by Stats. 2022, Ch. 912, Sec. 1. (AB 2375) Effective January 1, 2023.)</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650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95000"/>
                    <a:lumOff val="5000"/>
                  </a:schemeClr>
                </a:solidFill>
                <a:latin typeface="Arial" charset="0"/>
                <a:cs typeface="Arial" charset="0"/>
              </a:rPr>
              <a:t>Homeless records are not required to be closed at the end of the year or for students who are exiting. However, best practice is that homelessness be verified annually and LEAs can opt to close and then reopen these records annually if it helps to facilitate the reverification process. </a:t>
            </a:r>
            <a:r>
              <a:rPr lang="en-US" sz="1200" dirty="0"/>
              <a:t>The homeless subgroup is part of many </a:t>
            </a:r>
            <a:r>
              <a:rPr lang="en-US" sz="1200" dirty="0" err="1"/>
              <a:t>DataQuest</a:t>
            </a:r>
            <a:r>
              <a:rPr lang="en-US" sz="1200" dirty="0"/>
              <a:t> and Dashboard accountability metrics that are sourced from EOY 3 (e.g., suspension and chronic absenteeism rates that both depend on the EOY 3 cumulative enrollment). </a:t>
            </a:r>
            <a:endParaRPr lang="en-US" sz="1200" dirty="0">
              <a:solidFill>
                <a:schemeClr val="tx1">
                  <a:lumMod val="95000"/>
                  <a:lumOff val="5000"/>
                </a:schemeClr>
              </a:solidFill>
              <a:latin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033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These RFEP counts will be reported as part of EOY 3 on reports:</a:t>
            </a:r>
          </a:p>
          <a:p>
            <a:pPr marL="171450" indent="-171450">
              <a:buFont typeface="Arial" panose="020B0604020202020204" pitchFamily="34" charset="0"/>
              <a:buChar char="•"/>
            </a:pPr>
            <a:r>
              <a:rPr lang="en-US" sz="1200" i="1" dirty="0"/>
              <a:t>2.16 - English Language Acquisition Status - ELs Reclassified RFEP </a:t>
            </a:r>
            <a:endParaRPr lang="en-US" sz="1200" i="0" dirty="0"/>
          </a:p>
          <a:p>
            <a:pPr marL="171450" indent="-171450">
              <a:buFont typeface="Arial" panose="020B0604020202020204" pitchFamily="34" charset="0"/>
              <a:buChar char="•"/>
            </a:pPr>
            <a:r>
              <a:rPr lang="en-US" sz="1200" i="1" dirty="0"/>
              <a:t>2.17 - English Language Acquisition Status - ELs Reclassified RFEP Student List</a:t>
            </a:r>
            <a:endParaRPr lang="en-US" sz="1200" dirty="0"/>
          </a:p>
          <a:p>
            <a:r>
              <a:rPr lang="en-US" b="0" i="0" dirty="0">
                <a:solidFill>
                  <a:srgbClr val="000000"/>
                </a:solidFill>
                <a:effectLst/>
                <a:latin typeface="Helvetica Neue"/>
              </a:rPr>
              <a:t>This will align the RFEP count with the timeframe used for the English Learner Progress Indicator (ELPI) on the California School Dashboard. In the past the</a:t>
            </a:r>
            <a:r>
              <a:rPr lang="en-US" dirty="0"/>
              <a:t> CDE has received many questions regarding differences between the reclassified fluent English proficient (RFEP) counts posted on </a:t>
            </a:r>
            <a:r>
              <a:rPr lang="en-US" dirty="0" err="1"/>
              <a:t>DataQuest</a:t>
            </a:r>
            <a:r>
              <a:rPr lang="en-US" dirty="0"/>
              <a:t> compared to those RFEP counts posted on the California School Dashboard.</a:t>
            </a:r>
          </a:p>
          <a:p>
            <a:r>
              <a:rPr lang="en-US" dirty="0"/>
              <a:t>https://www.cde.ca.gov/ds/sp/cl/calpadsupdflash126.asp</a:t>
            </a: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r>
              <a:rPr lang="en-US" dirty="0">
                <a:effectLst/>
                <a:latin typeface="Times New Roman" panose="02020603050405020304" pitchFamily="18" charset="0"/>
              </a:rPr>
              <a:t>EL policy is part of  federal law. As required by the Every Student Succeeds Act (ESSA) in 2015, accountability for EL progress toward and attainment of English language proficiency is integrated into Title I accountability. Identifying RFEPs provides evidence of student learning outcomes.</a:t>
            </a:r>
          </a:p>
          <a:p>
            <a:endParaRPr lang="en-US" dirty="0">
              <a:effectLst/>
              <a:latin typeface="Times New Roman" panose="02020603050405020304" pitchFamily="18" charset="0"/>
            </a:endParaRPr>
          </a:p>
          <a:p>
            <a:r>
              <a:rPr lang="en-US" dirty="0" err="1">
                <a:latin typeface="Arial, Helvetica"/>
              </a:rPr>
              <a:t>RFEP’d</a:t>
            </a:r>
            <a:r>
              <a:rPr lang="en-US" dirty="0">
                <a:latin typeface="Arial, Helvetica"/>
              </a:rPr>
              <a:t> students are redesignated from EL to FEP status according to the multiple criteria, standards, and procedures adopted by the district and demonstrate that students being redesignated have an English language proficiency comparable to that of average native English speakers.</a:t>
            </a:r>
          </a:p>
          <a:p>
            <a:r>
              <a:rPr lang="en-US" dirty="0">
                <a:effectLst/>
                <a:latin typeface="Times New Roman" panose="02020603050405020304" pitchFamily="18" charset="0"/>
              </a:rPr>
              <a:t>https://dq.cde.ca.gov/dataquest/gls_learners.asp</a:t>
            </a:r>
          </a:p>
          <a:p>
            <a:endParaRPr lang="en-US" dirty="0">
              <a:effectLst/>
              <a:latin typeface="Times New Roman" panose="02020603050405020304" pitchFamily="18" charset="0"/>
            </a:endParaRPr>
          </a:p>
          <a:p>
            <a:r>
              <a:rPr lang="en-US" dirty="0">
                <a:effectLst/>
                <a:latin typeface="Times New Roman" panose="02020603050405020304" pitchFamily="18" charset="0"/>
              </a:rPr>
              <a:t>English learners come from a range of educational and learning histories; districts and schools can vary considerably in the composition of their English learners. The state data system has made available a differentiated view of English learners with varying number of years in EL programs or services (“EL 0–3 years,“ “At-Risk 4–5 years,“ and [Long-Term English Learner] “LTEL 6+ years,“ “</a:t>
            </a:r>
            <a:r>
              <a:rPr lang="en-US" b="1" dirty="0">
                <a:effectLst/>
                <a:latin typeface="Times New Roman" panose="02020603050405020304" pitchFamily="18" charset="0"/>
              </a:rPr>
              <a:t>EL 4+ years not at risk of LTEL,“ [Reclassified Fluent English Proficient] “RFEP,“ </a:t>
            </a:r>
            <a:r>
              <a:rPr lang="en-US" dirty="0">
                <a:effectLst/>
                <a:latin typeface="Times New Roman" panose="02020603050405020304" pitchFamily="18" charset="0"/>
              </a:rPr>
              <a:t>and “Ever-EL“ [current plus former English learners]), as well as various state-specified statuses.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https://cabe2018.gocabe.org/wp-content/uploads/2018/03/CDE_EL_Roadmap_Guidance.pdf</a:t>
            </a:r>
          </a:p>
          <a:p>
            <a:endParaRPr lang="en-US" dirty="0">
              <a:effectLst/>
              <a:latin typeface="Times New Roman" panose="02020603050405020304" pitchFamily="18" charset="0"/>
            </a:endParaRPr>
          </a:p>
          <a:p>
            <a:r>
              <a:rPr lang="en-US" b="1" dirty="0"/>
              <a:t>EL4+ </a:t>
            </a:r>
            <a:r>
              <a:rPr lang="en-US" b="0" dirty="0"/>
              <a:t>is an </a:t>
            </a:r>
            <a:r>
              <a:rPr lang="en-US" dirty="0"/>
              <a:t>EL student in kindergarten through grade 12 who has been enrolled in a U.S. school for 4+ years and who has been determined to not meet the criteria for being “At-Risk” or LTEL, either because they are not in the applicable grade levels or because they have made progress on the English language development test and English language arts standards-based achievement test.</a:t>
            </a:r>
          </a:p>
          <a:p>
            <a:r>
              <a:rPr lang="en-US" dirty="0">
                <a:effectLst/>
                <a:latin typeface="Times New Roman" panose="02020603050405020304" pitchFamily="18" charset="0"/>
              </a:rPr>
              <a:t>https://www.cde.ca.gov/Ds/sd/sd/fsltel.asp</a:t>
            </a:r>
          </a:p>
          <a:p>
            <a:endParaRPr lang="en-US" dirty="0">
              <a:effectLst/>
              <a:latin typeface="Times New Roman" panose="02020603050405020304" pitchFamily="18" charset="0"/>
            </a:endParaRPr>
          </a:p>
          <a:p>
            <a:r>
              <a:rPr lang="en-US" dirty="0">
                <a:effectLst/>
                <a:latin typeface="Arial" panose="020B0604020202020204" pitchFamily="34" charset="0"/>
              </a:rPr>
              <a:t>Regardless of the reason that LTEL students have not reached grade-level proficiency or acquired necessary language skills, the primary defining characteristic of a LTEL student is that he or she struggles academically, rather than an inability to communicate in English more broadly (as may be the case with newcomer EL students). These students are not “progressing in English language development as would normatively be expected, and they struggle with the academic work expected of them. Typically, the gaps in performance are usually too wide to overcome using standard means.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hlinkClick r:id="rId3"/>
              </a:rPr>
              <a:t>https://portal.ct.gov/-/media/SDE/ESSA-Evidence-Guides/Effective_Interventions_for_Long-Term_English_Learners</a:t>
            </a:r>
            <a:endParaRPr lang="en-US"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38</a:t>
            </a:fld>
            <a:endParaRPr lang="en-US"/>
          </a:p>
        </p:txBody>
      </p:sp>
    </p:spTree>
    <p:extLst>
      <p:ext uri="{BB962C8B-B14F-4D97-AF65-F5344CB8AC3E}">
        <p14:creationId xmlns:p14="http://schemas.microsoft.com/office/powerpoint/2010/main" val="1442197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Flash 219 (https://www.cde.ca.gov/ds/sp/cl/calpadsupdflash219.asp)  gives guidance on when to submit RFEP records and when they will be counted for state reporting purposes</a:t>
            </a:r>
          </a:p>
          <a:p>
            <a:r>
              <a:rPr lang="en-US" dirty="0"/>
              <a:t>Key points:</a:t>
            </a:r>
          </a:p>
          <a:p>
            <a:r>
              <a:rPr lang="en-US" dirty="0"/>
              <a:t>Students should be reclassified when they meet all four criteria for reclassification and the English Language Acquisition Start Date should reflect that</a:t>
            </a:r>
          </a:p>
          <a:p>
            <a:r>
              <a:rPr lang="en-US" dirty="0"/>
              <a:t>Students reclassified after last day of school that WILL NOT be returning should have RFEP date = last day of school</a:t>
            </a:r>
          </a:p>
          <a:p>
            <a:r>
              <a:rPr lang="en-US" dirty="0"/>
              <a:t>Students reclassified after last day of school that WILL be returning should have RFEP date = enrollment date for next school year</a:t>
            </a:r>
          </a:p>
          <a:p>
            <a:endParaRPr lang="en-US" dirty="0"/>
          </a:p>
          <a:p>
            <a:r>
              <a:rPr lang="en-US" dirty="0"/>
              <a:t>Key points:</a:t>
            </a:r>
          </a:p>
          <a:p>
            <a:pPr lvl="1"/>
            <a:r>
              <a:rPr lang="en-US" dirty="0"/>
              <a:t>Students assessed with the Initial ELPAC and Initial Alternate during the summer must have the following data submitted:</a:t>
            </a:r>
          </a:p>
          <a:p>
            <a:pPr lvl="2"/>
            <a:r>
              <a:rPr lang="en-US" dirty="0"/>
              <a:t>A Student Enrollment (SENR) record with the student's actual start date (expected first day of school).</a:t>
            </a:r>
          </a:p>
          <a:p>
            <a:pPr lvl="2"/>
            <a:r>
              <a:rPr lang="en-US" dirty="0"/>
              <a:t>A Student English Language Acquisition (SELA) record with:</a:t>
            </a:r>
          </a:p>
          <a:p>
            <a:pPr lvl="3"/>
            <a:r>
              <a:rPr lang="en-US" dirty="0"/>
              <a:t>English Language Acquisition Status (ELAS) of "TBD"</a:t>
            </a:r>
          </a:p>
          <a:p>
            <a:pPr lvl="3"/>
            <a:r>
              <a:rPr lang="en-US" dirty="0"/>
              <a:t>ELAS Start Date of the current date</a:t>
            </a:r>
          </a:p>
          <a:p>
            <a:pPr lvl="3"/>
            <a:r>
              <a:rPr lang="en-US" dirty="0"/>
              <a:t>Primary language other than English or American Sign Language.</a:t>
            </a:r>
          </a:p>
          <a:p>
            <a:pPr lvl="2"/>
            <a:r>
              <a:rPr lang="en-US" dirty="0"/>
              <a:t>A Student Information (SINF) record with the student's address, if the LEA wants the student address to be printed on the Student Score Report (SSR) to facilitate mailing the SSRs to parents/guardians.</a:t>
            </a:r>
          </a:p>
          <a:p>
            <a:endParaRPr lang="en-US" dirty="0"/>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39</a:t>
            </a:fld>
            <a:endParaRPr lang="en-US"/>
          </a:p>
        </p:txBody>
      </p:sp>
    </p:spTree>
    <p:extLst>
      <p:ext uri="{BB962C8B-B14F-4D97-AF65-F5344CB8AC3E}">
        <p14:creationId xmlns:p14="http://schemas.microsoft.com/office/powerpoint/2010/main" val="51558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40</a:t>
            </a:fld>
            <a:endParaRPr lang="en-US" dirty="0"/>
          </a:p>
        </p:txBody>
      </p:sp>
    </p:spTree>
    <p:extLst>
      <p:ext uri="{BB962C8B-B14F-4D97-AF65-F5344CB8AC3E}">
        <p14:creationId xmlns:p14="http://schemas.microsoft.com/office/powerpoint/2010/main" val="3636741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9424D"/>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853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Today’s training has been developed with specific objectives in mind that highlight essential skills needed during the CALPADS Submission process.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(Data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Identify key data and stakeholders in preparation of the</a:t>
            </a:r>
            <a:r>
              <a:rPr lang="en-US" sz="1200" kern="0" dirty="0"/>
              <a:t> EOY 3 submission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Management)</a:t>
            </a:r>
          </a:p>
          <a:p>
            <a:r>
              <a:rPr lang="en-US" dirty="0"/>
              <a:t>Perform the EOY 3 submission process based on an internal schedule considering staff availability and competing priorities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Resolve certification errors using </a:t>
            </a:r>
            <a:r>
              <a:rPr lang="en-US" sz="1200" dirty="0"/>
              <a:t>analytical mindfulness and review reports for completeness and reasonability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(Coalition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Analyze </a:t>
            </a:r>
            <a:r>
              <a:rPr lang="en-US" sz="1200" dirty="0"/>
              <a:t>certification reports to assess the flow of data across the ecosystem and evaluate how well data is leverage in informed decision making</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4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532 Resource: https://legiscan.com/CA/text/SB532/id/2609430</a:t>
            </a:r>
          </a:p>
          <a:p>
            <a:r>
              <a:rPr lang="en-US" dirty="0"/>
              <a:t>Flash 260 : https://www.cde.ca.gov/ds/sp/cl/calpadsupdflash260.asp</a:t>
            </a:r>
          </a:p>
        </p:txBody>
      </p:sp>
      <p:sp>
        <p:nvSpPr>
          <p:cNvPr id="4" name="Slide Number Placeholder 3"/>
          <p:cNvSpPr>
            <a:spLocks noGrp="1"/>
          </p:cNvSpPr>
          <p:nvPr>
            <p:ph type="sldNum" sz="quarter" idx="5"/>
          </p:nvPr>
        </p:nvSpPr>
        <p:spPr/>
        <p:txBody>
          <a:bodyPr/>
          <a:lstStyle/>
          <a:p>
            <a:fld id="{09DE999A-8135-4473-88C9-C34D92285DF7}" type="slidenum">
              <a:rPr lang="en-US" smtClean="0"/>
              <a:t>42</a:t>
            </a:fld>
            <a:endParaRPr lang="en-US"/>
          </a:p>
        </p:txBody>
      </p:sp>
    </p:spTree>
    <p:extLst>
      <p:ext uri="{BB962C8B-B14F-4D97-AF65-F5344CB8AC3E}">
        <p14:creationId xmlns:p14="http://schemas.microsoft.com/office/powerpoint/2010/main" val="2605767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43</a:t>
            </a:fld>
            <a:endParaRPr lang="en-US"/>
          </a:p>
        </p:txBody>
      </p:sp>
    </p:spTree>
    <p:extLst>
      <p:ext uri="{BB962C8B-B14F-4D97-AF65-F5344CB8AC3E}">
        <p14:creationId xmlns:p14="http://schemas.microsoft.com/office/powerpoint/2010/main" val="2372323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79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3 and 4 has a streamlined certification process, the LEA will:</a:t>
            </a:r>
          </a:p>
          <a:p>
            <a:endParaRPr lang="en-US" dirty="0"/>
          </a:p>
          <a:p>
            <a:pPr marL="228600" indent="-228600">
              <a:buFont typeface="+mj-lt"/>
              <a:buAutoNum type="arabicPeriod"/>
            </a:pPr>
            <a:r>
              <a:rPr lang="en-US" dirty="0"/>
              <a:t>Submit student records and resolve validation errors</a:t>
            </a:r>
          </a:p>
          <a:p>
            <a:pPr marL="228600" indent="-228600">
              <a:buFont typeface="+mj-lt"/>
              <a:buAutoNum type="arabicPeriod"/>
            </a:pPr>
            <a:r>
              <a:rPr lang="en-US" dirty="0"/>
              <a:t>After the submission is complete the LEA will resolve certification errors including anomalies</a:t>
            </a:r>
          </a:p>
          <a:p>
            <a:pPr marL="228600" indent="-228600">
              <a:buFont typeface="+mj-lt"/>
              <a:buAutoNum type="arabicPeriod"/>
            </a:pPr>
            <a:r>
              <a:rPr lang="en-US" dirty="0"/>
              <a:t>Once all certification errors are resolved the LEA will disseminate reports for review</a:t>
            </a:r>
          </a:p>
          <a:p>
            <a:pPr marL="228600" indent="-228600">
              <a:buFont typeface="+mj-lt"/>
              <a:buAutoNum type="arabicPeriod"/>
            </a:pPr>
            <a:r>
              <a:rPr lang="en-US" dirty="0"/>
              <a:t>After the reports have been reviewed, the LEA can click on LEA Approve which signals the SELPA that they need to review the reports and consequently Approve.</a:t>
            </a:r>
          </a:p>
          <a:p>
            <a:endParaRPr lang="en-US" dirty="0"/>
          </a:p>
          <a:p>
            <a:r>
              <a:rPr lang="en-US" dirty="0"/>
              <a:t>Resource: </a:t>
            </a:r>
          </a:p>
          <a:p>
            <a:endParaRPr lang="en-US" dirty="0"/>
          </a:p>
          <a:p>
            <a:r>
              <a:rPr lang="en-US" dirty="0"/>
              <a:t>Certification Process: https://documentation.calpads.org/CertificationStatus/CertificationStatusLEAApproval/</a:t>
            </a:r>
          </a:p>
          <a:p>
            <a:endParaRPr lang="en-US" dirty="0"/>
          </a:p>
          <a:p>
            <a:r>
              <a:rPr lang="en-US" dirty="0"/>
              <a:t>Video: https://www.youtube.com/playlist?list=PLsnFpLOXpp4Itub_qeFnInTgT0zJulxUb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0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EOY 3 Snapshot  from the certification status screen to see the certification details.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943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48</a:t>
            </a:fld>
            <a:endParaRPr lang="en-US"/>
          </a:p>
        </p:txBody>
      </p:sp>
    </p:spTree>
    <p:extLst>
      <p:ext uri="{BB962C8B-B14F-4D97-AF65-F5344CB8AC3E}">
        <p14:creationId xmlns:p14="http://schemas.microsoft.com/office/powerpoint/2010/main" val="4165368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49</a:t>
            </a:fld>
            <a:endParaRPr lang="en-US"/>
          </a:p>
        </p:txBody>
      </p:sp>
    </p:spTree>
    <p:extLst>
      <p:ext uri="{BB962C8B-B14F-4D97-AF65-F5344CB8AC3E}">
        <p14:creationId xmlns:p14="http://schemas.microsoft.com/office/powerpoint/2010/main" val="2841605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5C72E-DF5C-2335-4D2D-83AD84F81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50A50-1119-8BA5-4ABC-54889E434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DD0E2-90C4-E133-1D3A-CC4EFE2F94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4D88BE-61CB-05D1-44C0-B94510F595C0}"/>
              </a:ext>
            </a:extLst>
          </p:cNvPr>
          <p:cNvSpPr>
            <a:spLocks noGrp="1"/>
          </p:cNvSpPr>
          <p:nvPr>
            <p:ph type="sldNum" sz="quarter" idx="5"/>
          </p:nvPr>
        </p:nvSpPr>
        <p:spPr/>
        <p:txBody>
          <a:bodyPr/>
          <a:lstStyle/>
          <a:p>
            <a:fld id="{09DE999A-8135-4473-88C9-C34D92285DF7}" type="slidenum">
              <a:rPr lang="en-US" smtClean="0"/>
              <a:t>50</a:t>
            </a:fld>
            <a:endParaRPr lang="en-US"/>
          </a:p>
        </p:txBody>
      </p:sp>
    </p:spTree>
    <p:extLst>
      <p:ext uri="{BB962C8B-B14F-4D97-AF65-F5344CB8AC3E}">
        <p14:creationId xmlns:p14="http://schemas.microsoft.com/office/powerpoint/2010/main" val="3810769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 must resolve all fata errors and review the certification reports to enable an approval button. The certification details screen features supporting reports, warnings, snapshot history and a revision status filter in addition to the fatal errors and certification reports. Every feature on the certification details screen has been added to assist LEAs in ensuring the accurate reporting of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011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 LEAs has approved a revision SELPAs can then approve the LEAs revision. While the approval functionality is only permitted after an LEA approves their revision, SELPAs can access reports prior to an LEA approval. A final review of reports should be made by SELPAs prior to approving any LEA revision. SELPAs multiple LEAs will have each LEA listed along with their status. SELPAs can approve LEA revisions one by one or in mass.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974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with an overview of  EOY 3, then we will delve into the details of the submission.  Of course, we will discuss the 2-step approval, certification errors and reports before concluding with a wrap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026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313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3787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a:t>Report 1.21, Cumulative Enrollment counts the number of students with an enrollment record in the academic year. The total primary, secondary and short term enrollment counts are grouped. All students with enrollment at any time during the Report Period for the Academic Year are included. Primary, Secondary, Short-term cumulative count is used to calculate suspension/expulsion rates. Just primary and short-term cumulative count is used to calculate attendance rates.</a:t>
            </a:r>
          </a:p>
          <a:p>
            <a:pPr defTabSz="922904">
              <a:defRPr/>
            </a:pPr>
            <a:endParaRPr lang="en-US"/>
          </a:p>
          <a:p>
            <a:pPr defTabSz="922904">
              <a:defRPr/>
            </a:pPr>
            <a:r>
              <a:rPr lang="en-US"/>
              <a:t>The certified census day enrollment count column is listed for comparison. The cumulative enrollment should be greater than or equal to certified primary enrollment.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new filter on the Cumulative enrollment report in EOY 3 will be provided to view one-year graduate counts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70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new columns added to the LEA Certification and County/Authorized LEA (C/A) report 1.22 Graduates and Completers - Count</a:t>
            </a:r>
          </a:p>
          <a:p>
            <a:pPr marL="171450" indent="-171450">
              <a:buFont typeface="Arial" panose="020B0604020202020204" pitchFamily="34" charset="0"/>
              <a:buChar char="•"/>
            </a:pPr>
            <a:r>
              <a:rPr lang="en-US" dirty="0"/>
              <a:t>Count of Graduates Meeting UC/CSU Requirements</a:t>
            </a:r>
          </a:p>
          <a:p>
            <a:pPr marL="171450" indent="-171450">
              <a:buFont typeface="Arial" panose="020B0604020202020204" pitchFamily="34" charset="0"/>
              <a:buChar char="•"/>
            </a:pPr>
            <a:r>
              <a:rPr lang="en-US" dirty="0"/>
              <a:t>Count of Graduates with Golden State Seal Merit Diploma</a:t>
            </a:r>
          </a:p>
          <a:p>
            <a:pPr marL="171450" indent="-171450">
              <a:buFont typeface="Arial" panose="020B0604020202020204" pitchFamily="34" charset="0"/>
              <a:buChar char="•"/>
            </a:pPr>
            <a:r>
              <a:rPr lang="en-US" dirty="0"/>
              <a:t>Count of Graduates with Seal of Biliteracy</a:t>
            </a:r>
          </a:p>
          <a:p>
            <a:r>
              <a:rPr lang="en-US" dirty="0"/>
              <a:t>These counts were previously available in the now retired 1.9 Completers and Dropouts Counts report. </a:t>
            </a:r>
          </a:p>
        </p:txBody>
      </p:sp>
      <p:sp>
        <p:nvSpPr>
          <p:cNvPr id="4" name="Slide Number Placeholder 3"/>
          <p:cNvSpPr>
            <a:spLocks noGrp="1"/>
          </p:cNvSpPr>
          <p:nvPr>
            <p:ph type="sldNum" sz="quarter" idx="5"/>
          </p:nvPr>
        </p:nvSpPr>
        <p:spPr/>
        <p:txBody>
          <a:bodyPr/>
          <a:lstStyle/>
          <a:p>
            <a:fld id="{09DE999A-8135-4473-88C9-C34D92285DF7}" type="slidenum">
              <a:rPr lang="en-US" smtClean="0"/>
              <a:t>57</a:t>
            </a:fld>
            <a:endParaRPr lang="en-US"/>
          </a:p>
        </p:txBody>
      </p:sp>
    </p:spTree>
    <p:extLst>
      <p:ext uri="{BB962C8B-B14F-4D97-AF65-F5344CB8AC3E}">
        <p14:creationId xmlns:p14="http://schemas.microsoft.com/office/powerpoint/2010/main" val="3421600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58</a:t>
            </a:fld>
            <a:endParaRPr lang="en-US"/>
          </a:p>
        </p:txBody>
      </p:sp>
    </p:spTree>
    <p:extLst>
      <p:ext uri="{BB962C8B-B14F-4D97-AF65-F5344CB8AC3E}">
        <p14:creationId xmlns:p14="http://schemas.microsoft.com/office/powerpoint/2010/main" val="4987515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5.4 reports your</a:t>
            </a:r>
            <a:r>
              <a:rPr lang="en-US" sz="1000" baseline="0" dirty="0"/>
              <a:t> posted homeless program records.  </a:t>
            </a:r>
          </a:p>
          <a:p>
            <a:endParaRPr lang="en-US" sz="1000" baseline="0" dirty="0"/>
          </a:p>
          <a:p>
            <a:r>
              <a:rPr lang="en-US" sz="1000" baseline="0" dirty="0"/>
              <a:t>The report first summarizes the data for your LEA.</a:t>
            </a:r>
          </a:p>
          <a:p>
            <a:pPr marL="230726" indent="-230726">
              <a:buAutoNum type="arabicPeriod"/>
            </a:pPr>
            <a:r>
              <a:rPr lang="en-US" sz="1000" baseline="0" dirty="0"/>
              <a:t>All the grade levels within your LEA.  (Point out TK grade level)</a:t>
            </a:r>
          </a:p>
          <a:p>
            <a:pPr marL="230726" indent="-230726">
              <a:buAutoNum type="arabicPeriod"/>
            </a:pPr>
            <a:r>
              <a:rPr lang="en-US" sz="1000" baseline="0" dirty="0"/>
              <a:t>Total by grade level</a:t>
            </a:r>
          </a:p>
          <a:p>
            <a:pPr marL="230726" indent="-230726">
              <a:buAutoNum type="arabicPeriod"/>
            </a:pPr>
            <a:r>
              <a:rPr lang="en-US" sz="1000" baseline="0" dirty="0"/>
              <a:t>Total # of students reported homeless with dwelling type 100</a:t>
            </a:r>
          </a:p>
          <a:p>
            <a:pPr marL="230726" indent="-230726">
              <a:buAutoNum type="arabicPeriod"/>
            </a:pPr>
            <a:r>
              <a:rPr lang="en-US" sz="1000" baseline="0" dirty="0"/>
              <a:t>Total # of students reported homeless with dwelling type 110</a:t>
            </a:r>
          </a:p>
          <a:p>
            <a:pPr marL="230726" indent="-230726">
              <a:buAutoNum type="arabicPeriod"/>
            </a:pPr>
            <a:r>
              <a:rPr lang="en-US" sz="1000" baseline="0" dirty="0"/>
              <a:t>Total # of students reported homeless with dwelling type 120</a:t>
            </a:r>
          </a:p>
          <a:p>
            <a:pPr marL="230726" indent="-230726" defTabSz="922904">
              <a:buFontTx/>
              <a:buAutoNum type="arabicPeriod"/>
              <a:defRPr/>
            </a:pPr>
            <a:r>
              <a:rPr lang="en-US" sz="1000" baseline="0" dirty="0"/>
              <a:t>Total # of students reported homeless with dwelling type 130</a:t>
            </a:r>
          </a:p>
          <a:p>
            <a:pPr marL="230726" indent="-230726" defTabSz="922904">
              <a:buFontTx/>
              <a:buAutoNum type="arabicPeriod"/>
              <a:defRPr/>
            </a:pPr>
            <a:endParaRPr lang="en-US" sz="1000" baseline="0" dirty="0"/>
          </a:p>
          <a:p>
            <a:pPr defTabSz="922904">
              <a:defRPr/>
            </a:pPr>
            <a:r>
              <a:rPr lang="en-US" sz="1000" baseline="0" dirty="0"/>
              <a:t>And then the individual school sites aggregate data is listed.  This allows you to review by each site the homeless data to your local system.</a:t>
            </a:r>
          </a:p>
          <a:p>
            <a:pPr defTabSz="922904">
              <a:defRPr/>
            </a:pPr>
            <a:endParaRPr lang="en-US" sz="1000" baseline="0" dirty="0"/>
          </a:p>
          <a:p>
            <a:pPr defTabSz="922904">
              <a:defRPr/>
            </a:pPr>
            <a:r>
              <a:rPr lang="en-US" sz="1000" b="1" baseline="0" dirty="0"/>
              <a:t>Note:  If student moves from 1 district to another during an AY, the student will be reported homeless at both districts.  If student moves from 1 site to another, the count will be at the site with the most recent enrollment record.</a:t>
            </a:r>
          </a:p>
          <a:p>
            <a:pPr marL="230726" indent="-230726">
              <a:buAutoNum type="arabicPeriod"/>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625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to the presenter:</a:t>
            </a:r>
          </a:p>
          <a:p>
            <a:r>
              <a:rPr lang="en-US" dirty="0"/>
              <a:t>Use the report mapping guide in the CALPADs User Manual.</a:t>
            </a:r>
          </a:p>
          <a:p>
            <a:r>
              <a:rPr lang="en-US" dirty="0"/>
              <a:t>Look at report 5.4 or 5.5.</a:t>
            </a:r>
          </a:p>
          <a:p>
            <a:r>
              <a:rPr lang="en-US" dirty="0"/>
              <a:t>Look at the Students included section.</a:t>
            </a:r>
          </a:p>
          <a:p>
            <a:r>
              <a:rPr lang="en-US" dirty="0"/>
              <a:t>Verbally identify the students included in the report with the audience.</a:t>
            </a:r>
          </a:p>
          <a:p>
            <a:endParaRPr lang="en-US" dirty="0"/>
          </a:p>
          <a:p>
            <a:r>
              <a:rPr lang="en-US" dirty="0"/>
              <a:t>Go to report 1.17 or 1.18. Look at the students included section.</a:t>
            </a:r>
          </a:p>
          <a:p>
            <a:r>
              <a:rPr lang="en-US" dirty="0"/>
              <a:t>Identify homeless inclusion verbally with the audience.</a:t>
            </a:r>
          </a:p>
          <a:p>
            <a:r>
              <a:rPr lang="en-US" dirty="0"/>
              <a:t>Reiterate the conclusion identifying similarities and differences.</a:t>
            </a:r>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62</a:t>
            </a:fld>
            <a:endParaRPr lang="en-US"/>
          </a:p>
        </p:txBody>
      </p:sp>
    </p:spTree>
    <p:extLst>
      <p:ext uri="{BB962C8B-B14F-4D97-AF65-F5344CB8AC3E}">
        <p14:creationId xmlns:p14="http://schemas.microsoft.com/office/powerpoint/2010/main" val="17411750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counts of incidents occurring at the LEA by each school of attendance, the number of students involved an incident, the number of students receiving instructional support, and the number of students removed to interim alternative setting. Counts of incidents and students involved in incidents are displayed by Incident Result categories.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396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an unduplicated count of students and Students with Disabilities by Incident Result type, total of count of each incident result, and the number of incident results that were modified all by School of Attendance.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640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students regardless of enrollment status, who were involved in an incident. Also reports information about each incident, including the incident result, duration days, and cumulative duration days.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251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ever so briefly look at EOY 3 with a big picture focus.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0538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an unduplicated count of students who committed offenses, total count of offenses committed by each offense code, and a breakdown of offenses involving a weapon by gender and ethnicity/race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0461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students in grades TK, 01-12, who were involved in discipline incidents including the disciplinary action taken. (Drill down from report 7.13)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003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counts of TK-12 expulsions for the applicable Persistently Dangerous Schools California Education Code violations. Reports the counts of expulsions for the Persistently Dangerous Schools California Education Code violations. By school, it includes the total number of expulsions, the # of expulsions per 100 enrolled students (based on the selected year’s certified Fall 1 enrollment), and the # of expulsions per offense codes that are applicable in determining At-Risk Schools. It also indicates whether a school is an At-Risk School.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7457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number of students with disabilities who were removed from their regular instructional setting for disciplinary reasons, regardless of enrollment status. It also reports the total number of removals and the number of students with disabilities who commit offenses that resulted in no suspension or expulsion, by disability category.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5298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number of students with disabilities (by Primary Disability Category) who were removed from their regular instructional setting to an interim alternative setting for disciplinary reasons, regardless of enrollment status. It also reports the counts of removals to interim alternative setting by federal offense category.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08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students with disabilities who were removed from their regular instructional setting for disciplinary reasons, regardless of enrollment status. It also reports characteristics about each student and each incident including the Incident Results and Incident Result modifications.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26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all of the Incident reports describe how to use 7.12 to accomplish the task. If possible, walk through demonstrate using TEST to download the report in excel. Then filter for results.</a:t>
            </a:r>
          </a:p>
        </p:txBody>
      </p:sp>
      <p:sp>
        <p:nvSpPr>
          <p:cNvPr id="4" name="Slide Number Placeholder 3"/>
          <p:cNvSpPr>
            <a:spLocks noGrp="1"/>
          </p:cNvSpPr>
          <p:nvPr>
            <p:ph type="sldNum" sz="quarter" idx="5"/>
          </p:nvPr>
        </p:nvSpPr>
        <p:spPr/>
        <p:txBody>
          <a:bodyPr/>
          <a:lstStyle/>
          <a:p>
            <a:fld id="{09DE999A-8135-4473-88C9-C34D92285DF7}" type="slidenum">
              <a:rPr lang="en-US" smtClean="0"/>
              <a:t>72</a:t>
            </a:fld>
            <a:endParaRPr lang="en-US"/>
          </a:p>
        </p:txBody>
      </p:sp>
    </p:spTree>
    <p:extLst>
      <p:ext uri="{BB962C8B-B14F-4D97-AF65-F5344CB8AC3E}">
        <p14:creationId xmlns:p14="http://schemas.microsoft.com/office/powerpoint/2010/main" val="23145010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SELPAs must review incident </a:t>
            </a:r>
            <a:r>
              <a:rPr lang="en-US" u="none" dirty="0"/>
              <a:t>reports of LEA data that have relevant information about students with disabilities because they feature the:</a:t>
            </a:r>
          </a:p>
          <a:p>
            <a:pPr marL="171450" indent="-171450">
              <a:buFont typeface="Arial" panose="020B0604020202020204" pitchFamily="34" charset="0"/>
              <a:buChar char="•"/>
            </a:pPr>
            <a:r>
              <a:rPr lang="en-US" u="none" dirty="0"/>
              <a:t>Count of students with disabilities (SWD) removed to an interim alternative educational setting.</a:t>
            </a:r>
          </a:p>
          <a:p>
            <a:pPr marL="171450" indent="-171450">
              <a:buFont typeface="Arial" panose="020B0604020202020204" pitchFamily="34" charset="0"/>
              <a:buChar char="•"/>
            </a:pPr>
            <a:r>
              <a:rPr lang="en-US" u="none" dirty="0"/>
              <a:t>Count of SWD unilaterally removed by school personnel (not IEP team) from their current educational placement to an interim alternative educational setting due to offenses related to drug, weapon, or serious bodily injury.</a:t>
            </a:r>
          </a:p>
          <a:p>
            <a:pPr marL="171450" indent="-171450">
              <a:buFont typeface="Arial" panose="020B0604020202020204" pitchFamily="34" charset="0"/>
              <a:buChar char="•"/>
            </a:pPr>
            <a:r>
              <a:rPr lang="en-US" u="none" dirty="0"/>
              <a:t>Count of SWD suspended or expelled, and the duration of the disciplinary action</a:t>
            </a:r>
          </a:p>
          <a:p>
            <a:pPr marL="171450" indent="-171450">
              <a:buFont typeface="Arial" panose="020B0604020202020204" pitchFamily="34" charset="0"/>
              <a:buChar char="•"/>
            </a:pPr>
            <a:r>
              <a:rPr lang="en-US" u="none" dirty="0"/>
              <a:t>Unduplicated count of SWD subject to any kind of disciplinary removal</a:t>
            </a:r>
          </a:p>
          <a:p>
            <a:pPr marL="171450" indent="-171450">
              <a:buFont typeface="Arial" panose="020B0604020202020204" pitchFamily="34" charset="0"/>
              <a:buChar char="•"/>
            </a:pPr>
            <a:r>
              <a:rPr lang="en-US" u="none" dirty="0"/>
              <a:t>Total number of times SWD were subject to any kind of disciplinary removal</a:t>
            </a:r>
          </a:p>
          <a:p>
            <a:pPr marL="0" indent="0">
              <a:buFont typeface="Arial" panose="020B0604020202020204" pitchFamily="34" charset="0"/>
              <a:buNone/>
            </a:pP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511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Report 8.1 Student profile reports a lists individual student data in support of the Cumulative Enrollment report. Students listed on this report have had an open or closed enrollment record within the LEA at any time during the Academic Year.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7741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dirty="0"/>
              <a:t>Report 14.1, Student Absenteeism counts positive attendance and student absenteeism as a percentage of the total cumulative enrollment by school for the LEA. The report includes all students with a primary or short- term enrollment at any time during the Academic Year. The report shows counts by school, with grade level and student demographic filters. Calculations for absenteeism rates of less than 5 percent, 5 to 10 percent, 10 to 20 percent and 20 percent or more are provided.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47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75000"/>
                    <a:lumOff val="25000"/>
                  </a:prstClr>
                </a:solidFill>
                <a:latin typeface="Tahoma"/>
              </a:rPr>
              <a:t>Use the gap period to continuously update student profile data for testing requirements, monitor SPED students, internally prepare/ validate EOY related data in your SIS and submit available data to CALPADS</a:t>
            </a:r>
            <a:endParaRPr kumimoji="0" lang="en-US" sz="120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943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dirty="0"/>
              <a:t>Report 14.1, Student Absenteeism counts positive attendance and student absenteeism as a percentage of the total cumulative enrollment by school for the LEA. The report includes all students with a primary or short- term enrollment at any time during the Academic Year. The report shows counts by school, with grade level and student demographic filters. Calculations for absenteeism rates of less than 5 percent, 5 to 10 percent, 10 to 20 percent and 20 percent or more are provided.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4682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dirty="0"/>
              <a:t>Report 14.2, Student Absence is a list of students counted in report 14.1. Specific School and demographic information is provided along with details about attendance and absences. Each student has an absence percentage and an indication if they are considered chronically absent.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880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600"/>
              </a:spcAft>
              <a:buFont typeface="Symbol" panose="05050102010706020507" pitchFamily="18" charset="2"/>
              <a:buNone/>
            </a:pPr>
            <a:r>
              <a:rPr lang="en-US" sz="1200" dirty="0">
                <a:effectLst/>
                <a:latin typeface="Arial" panose="020B0604020202020204" pitchFamily="34" charset="0"/>
                <a:ea typeface="Calibri" panose="020F0502020204030204" pitchFamily="34" charset="0"/>
                <a:cs typeface="Arial" panose="020B0604020202020204" pitchFamily="34" charset="0"/>
              </a:rPr>
              <a:t>What is the data used for?</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Provide student expulsion and suspension information to satisfy </a:t>
            </a:r>
            <a:r>
              <a:rPr lang="en-US" sz="1200" dirty="0">
                <a:effectLst/>
                <a:latin typeface="Arial" panose="020B0604020202020204" pitchFamily="34" charset="0"/>
                <a:ea typeface="Calibri" panose="020F0502020204030204" pitchFamily="34" charset="0"/>
                <a:cs typeface="Times New Roman" panose="02020603050405020304" pitchFamily="18" charset="0"/>
              </a:rPr>
              <a:t>Every Student Succeeds Act (ESSA) </a:t>
            </a:r>
            <a:r>
              <a:rPr lang="en-US" sz="1200" dirty="0">
                <a:effectLst/>
                <a:latin typeface="Arial" panose="020B0604020202020204" pitchFamily="34" charset="0"/>
                <a:ea typeface="Calibri" panose="020F0502020204030204" pitchFamily="34" charset="0"/>
                <a:cs typeface="Arial" panose="020B0604020202020204" pitchFamily="34" charset="0"/>
              </a:rPr>
              <a:t>requirements related to "persistently dangerous" schools and the Uniform Management Information Reporting System (UMIRS)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To determine persistently dangerous schools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Provide student suspension and expulsion counts and related information for students with disabilities for federal Individuals with Disabilities Education Act (IDEA) reporting.</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chronic absenteeism rates to satisfy federal requirements under Every Student Succeeds Act (ESSA) and to calculate a statewide performance indicator as required by the Local Control Funding Formula (LCFF) statute.</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an LEA count of homeless students enrolled over the course of the academic year</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the number of </a:t>
            </a:r>
            <a:r>
              <a:rPr lang="en-US" sz="1200" i="1" dirty="0">
                <a:effectLst/>
                <a:latin typeface="Arial" panose="020B0604020202020204" pitchFamily="34" charset="0"/>
                <a:ea typeface="Calibri" panose="020F0502020204030204" pitchFamily="34" charset="0"/>
                <a:cs typeface="Times New Roman" panose="02020603050405020304" pitchFamily="18" charset="0"/>
              </a:rPr>
              <a:t>English Learner</a:t>
            </a:r>
            <a:r>
              <a:rPr lang="en-US" sz="1200" dirty="0">
                <a:effectLst/>
                <a:latin typeface="Arial" panose="020B0604020202020204" pitchFamily="34" charset="0"/>
                <a:ea typeface="Calibri" panose="020F0502020204030204" pitchFamily="34" charset="0"/>
                <a:cs typeface="Times New Roman" panose="02020603050405020304" pitchFamily="18" charset="0"/>
              </a:rPr>
              <a:t> (EL) students reclassified FEP (i.e. RFEP) during the academic year (See CALPADS User Manual Glossary: </a:t>
            </a:r>
            <a:r>
              <a:rPr lang="en-US" sz="1200" i="1" dirty="0">
                <a:effectLst/>
                <a:latin typeface="Arial" panose="020B0604020202020204" pitchFamily="34" charset="0"/>
                <a:ea typeface="Calibri" panose="020F0502020204030204" pitchFamily="34" charset="0"/>
                <a:cs typeface="Times New Roman" panose="02020603050405020304" pitchFamily="18" charset="0"/>
              </a:rPr>
              <a:t>Reclassified Fluent English Proficient Count</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an LEA count of student who graduated from LEA schools during the academic year, as well as other school completers (see the CALPADS User Manual Glossary for a definition of </a:t>
            </a:r>
            <a:r>
              <a:rPr lang="en-US" sz="1200" i="1" dirty="0">
                <a:effectLst/>
                <a:latin typeface="Arial" panose="020B0604020202020204" pitchFamily="34" charset="0"/>
                <a:ea typeface="Calibri" panose="020F0502020204030204" pitchFamily="34" charset="0"/>
                <a:cs typeface="Times New Roman" panose="02020603050405020304" pitchFamily="18" charset="0"/>
              </a:rPr>
              <a:t>Graduates and Completers</a:t>
            </a:r>
            <a:r>
              <a:rPr lang="en-US" sz="1200" dirty="0">
                <a:effectLst/>
                <a:latin typeface="Arial" panose="020B060402020202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4196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slide illustrates the</a:t>
            </a:r>
            <a:r>
              <a:rPr lang="en-US" sz="1000" baseline="0" dirty="0"/>
              <a:t> relationship of your AY 2024-25 STAS data to the CA Dashboard.</a:t>
            </a:r>
          </a:p>
          <a:p>
            <a:endParaRPr lang="en-US" sz="1000" baseline="0" dirty="0"/>
          </a:p>
          <a:p>
            <a:r>
              <a:rPr lang="en-US" sz="1000" baseline="0" dirty="0"/>
              <a:t>Your certified EOY 3 student absence summary data will be posted in Dataquest which will reflect your Chronic Absenteeism rate for 2024-25. The CA dashboard will then show in Fall 2025 report a trend comparison chronic absenteeism rate change between AY 2023-24 and AY 2024-25.  </a:t>
            </a:r>
          </a:p>
          <a:p>
            <a:endParaRPr lang="en-US" sz="1000" baseline="0" dirty="0"/>
          </a:p>
          <a:p>
            <a:r>
              <a:rPr lang="en-US" sz="1000" baseline="0" dirty="0"/>
              <a:t>CA dashboard Resources:</a:t>
            </a:r>
          </a:p>
          <a:p>
            <a:endParaRPr lang="en-US" sz="1000" baseline="0" dirty="0"/>
          </a:p>
          <a:p>
            <a:r>
              <a:rPr lang="en-US" sz="1000" baseline="0" dirty="0"/>
              <a:t>https://www.cde.ca.gov/ta/ac/cm/</a:t>
            </a:r>
          </a:p>
          <a:p>
            <a:r>
              <a:rPr lang="en-US" sz="1000" baseline="0" dirty="0"/>
              <a:t>https://www.caschooldashboard.org/#/resources</a:t>
            </a:r>
          </a:p>
          <a:p>
            <a:endParaRPr lang="en-US" sz="1000" baseline="0" dirty="0"/>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7385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slide illustrates the</a:t>
            </a:r>
            <a:r>
              <a:rPr lang="en-US" sz="1000" baseline="0" dirty="0"/>
              <a:t> relationship of your AY 2023-2024 suspension data to the CA Dashboard.</a:t>
            </a:r>
          </a:p>
          <a:p>
            <a:endParaRPr lang="en-US" sz="1000" baseline="0" dirty="0"/>
          </a:p>
          <a:p>
            <a:r>
              <a:rPr lang="en-US" sz="1000" baseline="0" dirty="0"/>
              <a:t>Your certified EOY 3 suspensions will be posted in Dataquest which will reflect your suspension rate for 2023-2024. The CA dashboard will then show in Fall 2024 report a trend comparison suspension rate change between AY 2022-23 and AY 2023-24.  </a:t>
            </a:r>
          </a:p>
          <a:p>
            <a:endParaRPr lang="en-US" sz="1000" baseline="0" dirty="0"/>
          </a:p>
          <a:p>
            <a:r>
              <a:rPr lang="en-US" sz="1000" baseline="0" dirty="0"/>
              <a:t>CA dashboard Resources:</a:t>
            </a:r>
          </a:p>
          <a:p>
            <a:endParaRPr lang="en-US" sz="1000" baseline="0" dirty="0"/>
          </a:p>
          <a:p>
            <a:r>
              <a:rPr lang="en-US" sz="1000" baseline="0" dirty="0"/>
              <a:t>https://www.cde.ca.gov/ta/ac/cm/</a:t>
            </a:r>
          </a:p>
          <a:p>
            <a:r>
              <a:rPr lang="en-US" sz="1000" baseline="0" dirty="0"/>
              <a:t>https://www.caschooldashboard.org/#/resources</a:t>
            </a:r>
          </a:p>
          <a:p>
            <a:endParaRPr lang="en-US" sz="1000" baseline="0" dirty="0"/>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218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 will start with some general information</a:t>
            </a:r>
            <a:r>
              <a:rPr lang="en-US" baseline="0" dirty="0"/>
              <a:t> </a:t>
            </a:r>
            <a:r>
              <a:rPr lang="en-US" dirty="0"/>
              <a:t>related to the CALPADS data submission and</a:t>
            </a:r>
            <a:r>
              <a:rPr lang="en-US" baseline="0" dirty="0"/>
              <a:t> then introduce key concepts related to the data collected</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873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85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0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01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help LEAs build their local capacity.  Therefore:</a:t>
            </a:r>
          </a:p>
          <a:p>
            <a:endParaRPr lang="en-US" dirty="0"/>
          </a:p>
          <a:p>
            <a:pPr marL="174708" indent="-174708">
              <a:buFont typeface="Arial" panose="020B0604020202020204" pitchFamily="34" charset="0"/>
              <a:buChar char="•"/>
            </a:pPr>
            <a:r>
              <a:rPr lang="en-US" dirty="0"/>
              <a:t>The expectation is for each LEA to resolve all fatal errors by July 11</a:t>
            </a:r>
            <a:r>
              <a:rPr lang="en-US" baseline="30000" dirty="0"/>
              <a:t>th</a:t>
            </a:r>
            <a:r>
              <a:rPr lang="en-US" dirty="0"/>
              <a:t> and Approve </a:t>
            </a:r>
            <a:r>
              <a:rPr lang="en-US"/>
              <a:t>by July 25</a:t>
            </a:r>
            <a:r>
              <a:rPr lang="en-US" baseline="30000"/>
              <a:t>th</a:t>
            </a:r>
            <a:r>
              <a:rPr lang="en-US"/>
              <a:t>.   </a:t>
            </a:r>
            <a:endParaRPr lang="en-US" dirty="0"/>
          </a:p>
          <a:p>
            <a:endParaRPr lang="en-US" dirty="0"/>
          </a:p>
          <a:p>
            <a:r>
              <a:rPr lang="en-US" dirty="0"/>
              <a:t>The EOY snapshot reports will generate on</a:t>
            </a:r>
            <a:r>
              <a:rPr lang="en-US" baseline="0" dirty="0"/>
              <a:t> — </a:t>
            </a:r>
            <a:r>
              <a:rPr lang="en-US" b="1" baseline="0" dirty="0"/>
              <a:t>May 6</a:t>
            </a:r>
            <a:r>
              <a:rPr lang="en-US" b="1" baseline="30000" dirty="0"/>
              <a:t>th</a:t>
            </a:r>
            <a:r>
              <a:rPr lang="en-US" b="1" baseline="0" dirty="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EOY error resolution is </a:t>
            </a:r>
            <a:r>
              <a:rPr lang="en-US" baseline="0" dirty="0"/>
              <a:t>— </a:t>
            </a:r>
            <a:r>
              <a:rPr lang="en-US" b="1" baseline="0" dirty="0"/>
              <a:t>July 11</a:t>
            </a:r>
            <a:r>
              <a:rPr lang="en-US" b="1" baseline="30000" dirty="0"/>
              <a:t>th</a:t>
            </a:r>
            <a:r>
              <a:rPr lang="en-US" b="1" baseline="0" dirty="0"/>
              <a:t> </a:t>
            </a:r>
            <a:endParaRPr lang="en-US" baseline="0" dirty="0"/>
          </a:p>
          <a:p>
            <a:pPr defTabSz="931774">
              <a:defRPr/>
            </a:pPr>
            <a:r>
              <a:rPr lang="en-US" dirty="0"/>
              <a:t>The EOY submission window deadline is </a:t>
            </a:r>
            <a:r>
              <a:rPr lang="en-US" baseline="0" dirty="0"/>
              <a:t>— </a:t>
            </a:r>
            <a:r>
              <a:rPr lang="en-US" b="1" baseline="0" dirty="0"/>
              <a:t>July 25</a:t>
            </a:r>
            <a:r>
              <a:rPr lang="en-US" b="1" baseline="30000" dirty="0"/>
              <a:t>th</a:t>
            </a:r>
            <a:r>
              <a:rPr lang="en-US" b="1" baseline="0" dirty="0"/>
              <a:t> </a:t>
            </a:r>
            <a:endParaRPr lang="en-US" baseline="0" dirty="0"/>
          </a:p>
          <a:p>
            <a:r>
              <a:rPr lang="en-US" baseline="0" dirty="0"/>
              <a:t>The FINAL amendment deadline is </a:t>
            </a:r>
            <a:r>
              <a:rPr lang="en-US" b="1" baseline="0" dirty="0"/>
              <a:t>August 8</a:t>
            </a:r>
            <a:r>
              <a:rPr lang="en-US" b="1" baseline="30000" dirty="0"/>
              <a:t>th</a:t>
            </a:r>
            <a:r>
              <a:rPr lang="en-US" b="1" baseline="0" dirty="0"/>
              <a:t> </a:t>
            </a:r>
          </a:p>
          <a:p>
            <a:endParaRPr lang="en-US" baseline="0" dirty="0"/>
          </a:p>
          <a:p>
            <a:r>
              <a:rPr lang="en-US" baseline="0" dirty="0"/>
              <a:t>Also, these dates can change so it is best to check the CDE’s calendar using the link on this slide.</a:t>
            </a:r>
          </a:p>
          <a:p>
            <a:r>
              <a:rPr lang="en-US" baseline="0" dirty="0"/>
              <a:t>Minimize data cleanup in CP.  If you are cleaning data (resolving validation and CDDs) for more than 2 weeks in CALPADS, that is an indication there are local issues that need to be addressed.  CDE will always reconsider the timelines if the system is not performing as expected.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281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3 requires the submission of:</a:t>
            </a:r>
          </a:p>
          <a:p>
            <a:pPr marL="171450" indent="-171450">
              <a:buFont typeface="Arial" panose="020B0604020202020204" pitchFamily="34" charset="0"/>
              <a:buChar char="•"/>
            </a:pPr>
            <a:r>
              <a:rPr lang="en-US" b="1" dirty="0"/>
              <a:t>Behavioral Incidents</a:t>
            </a:r>
          </a:p>
          <a:p>
            <a:pPr marL="171450" indent="-171450">
              <a:buFont typeface="Arial" panose="020B0604020202020204" pitchFamily="34" charset="0"/>
              <a:buChar char="•"/>
            </a:pPr>
            <a:r>
              <a:rPr lang="en-US" b="1" dirty="0"/>
              <a:t>Student Absenteeism</a:t>
            </a:r>
          </a:p>
          <a:p>
            <a:pPr marL="171450" indent="-171450">
              <a:buFont typeface="Arial" panose="020B0604020202020204" pitchFamily="34" charset="0"/>
              <a:buChar char="•"/>
            </a:pPr>
            <a:r>
              <a:rPr lang="en-US" b="1" dirty="0"/>
              <a:t>Cumulative Enrollment </a:t>
            </a:r>
            <a:endParaRPr lang="en-US" b="0" dirty="0"/>
          </a:p>
          <a:p>
            <a:pPr marL="171450" indent="-171450">
              <a:buFont typeface="Arial" panose="020B0604020202020204" pitchFamily="34" charset="0"/>
              <a:buChar char="•"/>
            </a:pPr>
            <a:r>
              <a:rPr lang="en-US" b="1" dirty="0"/>
              <a:t>Homeless Program </a:t>
            </a:r>
            <a:r>
              <a:rPr lang="en-US" b="0" dirty="0"/>
              <a:t>and the recently moved</a:t>
            </a:r>
            <a:r>
              <a:rPr lang="en-US" b="1" dirty="0"/>
              <a:t> </a:t>
            </a:r>
          </a:p>
          <a:p>
            <a:pPr marL="171450" indent="-171450">
              <a:buFont typeface="Arial" panose="020B0604020202020204" pitchFamily="34" charset="0"/>
              <a:buChar char="•"/>
            </a:pPr>
            <a:r>
              <a:rPr lang="en-US" b="1" dirty="0"/>
              <a:t>RFEP counts</a:t>
            </a:r>
          </a:p>
          <a:p>
            <a:endParaRPr lang="en-US" dirty="0"/>
          </a:p>
        </p:txBody>
      </p:sp>
      <p:sp>
        <p:nvSpPr>
          <p:cNvPr id="4" name="Slide Number Placeholder 3"/>
          <p:cNvSpPr>
            <a:spLocks noGrp="1"/>
          </p:cNvSpPr>
          <p:nvPr>
            <p:ph type="sldNum" sz="quarter" idx="5"/>
          </p:nvPr>
        </p:nvSpPr>
        <p:spPr/>
        <p:txBody>
          <a:bodyPr/>
          <a:lstStyle/>
          <a:p>
            <a:fld id="{09DE999A-8135-4473-88C9-C34D92285DF7}" type="slidenum">
              <a:rPr lang="en-US" smtClean="0"/>
              <a:t>9</a:t>
            </a:fld>
            <a:endParaRPr lang="en-US"/>
          </a:p>
        </p:txBody>
      </p:sp>
    </p:spTree>
    <p:extLst>
      <p:ext uri="{BB962C8B-B14F-4D97-AF65-F5344CB8AC3E}">
        <p14:creationId xmlns:p14="http://schemas.microsoft.com/office/powerpoint/2010/main" val="398749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6113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197838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534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5259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65076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653873718"/>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7541863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9010452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59696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0213920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7552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63459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16740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44106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126642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42031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4305085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3 Reporting and Certification v1.0 April 23, 2025</a:t>
            </a:r>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12879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7110110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511294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1492395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5509229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7349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7801161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297652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850421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331324145"/>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83050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01163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010530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5013935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168559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30310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14852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788325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727081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5785176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045181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907036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378156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678893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766585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274922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729933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493379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579665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952010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22913505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97538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8476130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v1.0 April 23,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7280160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v1.0 April 23,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5228928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96304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344181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endParaRPr lang="en-US" noProof="0" dirty="0"/>
          </a:p>
        </p:txBody>
      </p:sp>
    </p:spTree>
    <p:extLst>
      <p:ext uri="{BB962C8B-B14F-4D97-AF65-F5344CB8AC3E}">
        <p14:creationId xmlns:p14="http://schemas.microsoft.com/office/powerpoint/2010/main" val="17880312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616058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216535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84224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07475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509422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724628678"/>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1772240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630974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791273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74979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2443053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669575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246083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9441939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251463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200223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0351077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227870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800989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357051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5225589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4318363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18639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1931444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3525574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095524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endParaRPr lang="en-US" noProof="0" dirty="0"/>
          </a:p>
        </p:txBody>
      </p:sp>
    </p:spTree>
    <p:extLst>
      <p:ext uri="{BB962C8B-B14F-4D97-AF65-F5344CB8AC3E}">
        <p14:creationId xmlns:p14="http://schemas.microsoft.com/office/powerpoint/2010/main" val="10357951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222921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0046524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936778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748933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42243478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4322542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761712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0352494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9077351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01375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737852618"/>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1024650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530739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660316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890326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053771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677948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14013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453729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035033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2850010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8591510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5685829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186305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036421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256403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2468668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336712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05856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38724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54314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90453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28370647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081391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1511882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v1.0 April 23,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9441964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v1.0 April 23, 2025</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20222912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098041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537393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endParaRPr lang="en-US" noProof="0" dirty="0"/>
          </a:p>
        </p:txBody>
      </p:sp>
    </p:spTree>
    <p:extLst>
      <p:ext uri="{BB962C8B-B14F-4D97-AF65-F5344CB8AC3E}">
        <p14:creationId xmlns:p14="http://schemas.microsoft.com/office/powerpoint/2010/main" val="8473723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402450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349351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430607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9221977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7599583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005887185"/>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484004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321621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043207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2462895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557500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149798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708230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105066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363073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2747132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688029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826417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93010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780018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8603683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003261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367694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730864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005303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020569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endParaRPr lang="en-US" noProof="0" dirty="0"/>
          </a:p>
        </p:txBody>
      </p:sp>
    </p:spTree>
    <p:extLst>
      <p:ext uri="{BB962C8B-B14F-4D97-AF65-F5344CB8AC3E}">
        <p14:creationId xmlns:p14="http://schemas.microsoft.com/office/powerpoint/2010/main" val="34688925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766504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1621290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25714885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a:t>EOY 3 Reporting and Certification v1.0 April 23, 2025</a:t>
            </a:r>
            <a:endParaRPr lang="en-US" dirty="0"/>
          </a:p>
        </p:txBody>
      </p:sp>
    </p:spTree>
    <p:extLst>
      <p:ext uri="{BB962C8B-B14F-4D97-AF65-F5344CB8AC3E}">
        <p14:creationId xmlns:p14="http://schemas.microsoft.com/office/powerpoint/2010/main" val="41302075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031125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692152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3730053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7465931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3301520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408099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506596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944804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15411351"/>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0394623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838157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50278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988366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85839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524281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388985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837237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108689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0345908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0479764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440090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660126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9029726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482576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842271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61142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464476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4916487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302871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36315249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648930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2420960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v1.0 April 23,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947853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EOY 3 Reporting and Certification v1.0 April 23, 2025</a:t>
            </a:r>
          </a:p>
        </p:txBody>
      </p:sp>
      <p:sp>
        <p:nvSpPr>
          <p:cNvPr id="6" name="Slide Number Placeholder 5"/>
          <p:cNvSpPr>
            <a:spLocks noGrp="1"/>
          </p:cNvSpPr>
          <p:nvPr>
            <p:ph type="sldNum" sz="quarter" idx="12"/>
          </p:nvPr>
        </p:nvSpPr>
        <p:spPr/>
        <p:txBody>
          <a:bodyPr/>
          <a:lstStyle/>
          <a:p>
            <a:fld id="{4ECDD915-3E64-BE43-BCD6-776158E29207}" type="slidenum">
              <a:rPr lang="en-US" smtClean="0"/>
              <a:t>‹#›</a:t>
            </a:fld>
            <a:endParaRPr lang="en-US"/>
          </a:p>
        </p:txBody>
      </p:sp>
      <p:sp>
        <p:nvSpPr>
          <p:cNvPr id="12" name="Rectangle 11">
            <a:extLst>
              <a:ext uri="{FF2B5EF4-FFF2-40B4-BE49-F238E27FC236}">
                <a16:creationId xmlns:a16="http://schemas.microsoft.com/office/drawing/2014/main" id="{898B1590-AE84-F249-9078-193F768D06D4}"/>
              </a:ext>
            </a:extLst>
          </p:cNvPr>
          <p:cNvSpPr/>
          <p:nvPr userDrawn="1"/>
        </p:nvSpPr>
        <p:spPr>
          <a:xfrm>
            <a:off x="1" y="864186"/>
            <a:ext cx="12191999" cy="6103144"/>
          </a:xfrm>
          <a:prstGeom prst="rect">
            <a:avLst/>
          </a:prstGeom>
          <a:solidFill>
            <a:srgbClr val="F7F8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 name="Picture 12">
            <a:extLst>
              <a:ext uri="{FF2B5EF4-FFF2-40B4-BE49-F238E27FC236}">
                <a16:creationId xmlns:a16="http://schemas.microsoft.com/office/drawing/2014/main" id="{F1C6A31D-C3C1-7A44-920F-3053E2931536}"/>
              </a:ext>
            </a:extLst>
          </p:cNvPr>
          <p:cNvPicPr>
            <a:picLocks noChangeAspect="1"/>
          </p:cNvPicPr>
          <p:nvPr userDrawn="1"/>
        </p:nvPicPr>
        <p:blipFill>
          <a:blip r:embed="rId2"/>
          <a:stretch>
            <a:fillRect/>
          </a:stretch>
        </p:blipFill>
        <p:spPr>
          <a:xfrm>
            <a:off x="1" y="0"/>
            <a:ext cx="12191999" cy="754856"/>
          </a:xfrm>
          <a:prstGeom prst="rect">
            <a:avLst/>
          </a:prstGeom>
        </p:spPr>
      </p:pic>
      <p:sp>
        <p:nvSpPr>
          <p:cNvPr id="14" name="Title 1">
            <a:extLst>
              <a:ext uri="{FF2B5EF4-FFF2-40B4-BE49-F238E27FC236}">
                <a16:creationId xmlns:a16="http://schemas.microsoft.com/office/drawing/2014/main" id="{ECE43F91-F2ED-804B-9366-780765F841A4}"/>
              </a:ext>
            </a:extLst>
          </p:cNvPr>
          <p:cNvSpPr>
            <a:spLocks noGrp="1"/>
          </p:cNvSpPr>
          <p:nvPr>
            <p:ph type="title"/>
          </p:nvPr>
        </p:nvSpPr>
        <p:spPr>
          <a:xfrm>
            <a:off x="3683000" y="160967"/>
            <a:ext cx="7670800" cy="425334"/>
          </a:xfrm>
        </p:spPr>
        <p:txBody>
          <a:bodyPr anchor="t">
            <a:normAutofit fontScale="90000"/>
          </a:bodyPr>
          <a:lstStyle/>
          <a:p>
            <a:pPr algn="r"/>
            <a:r>
              <a:rPr lang="en-US" sz="2800" b="1">
                <a:solidFill>
                  <a:schemeClr val="bg1"/>
                </a:solidFill>
                <a:latin typeface="Nunito Sans" pitchFamily="2" charset="77"/>
              </a:rPr>
              <a:t>Click to edit Master title style</a:t>
            </a:r>
          </a:p>
        </p:txBody>
      </p:sp>
      <p:sp>
        <p:nvSpPr>
          <p:cNvPr id="15" name="Content Placeholder 2">
            <a:extLst>
              <a:ext uri="{FF2B5EF4-FFF2-40B4-BE49-F238E27FC236}">
                <a16:creationId xmlns:a16="http://schemas.microsoft.com/office/drawing/2014/main" id="{495AEB24-4806-BD40-A184-C7A6A412083E}"/>
              </a:ext>
            </a:extLst>
          </p:cNvPr>
          <p:cNvSpPr>
            <a:spLocks noGrp="1"/>
          </p:cNvSpPr>
          <p:nvPr>
            <p:ph idx="1"/>
          </p:nvPr>
        </p:nvSpPr>
        <p:spPr>
          <a:xfrm>
            <a:off x="838200" y="1104901"/>
            <a:ext cx="10515600" cy="5072063"/>
          </a:xfrm>
        </p:spPr>
        <p:txBody>
          <a:bodyPr/>
          <a:lstStyle/>
          <a:p>
            <a:pPr lvl="0"/>
            <a:r>
              <a:rPr lang="en-US">
                <a:solidFill>
                  <a:schemeClr val="tx2">
                    <a:lumMod val="75000"/>
                  </a:schemeClr>
                </a:solidFill>
                <a:latin typeface="Nunito Sans" pitchFamily="2" charset="77"/>
              </a:rPr>
              <a:t>Edit Master text styles</a:t>
            </a:r>
          </a:p>
        </p:txBody>
      </p:sp>
      <p:pic>
        <p:nvPicPr>
          <p:cNvPr id="16" name="Picture 15">
            <a:extLst>
              <a:ext uri="{FF2B5EF4-FFF2-40B4-BE49-F238E27FC236}">
                <a16:creationId xmlns:a16="http://schemas.microsoft.com/office/drawing/2014/main" id="{16DA130C-D7A2-6748-8B1C-F2772F45549C}"/>
              </a:ext>
            </a:extLst>
          </p:cNvPr>
          <p:cNvPicPr>
            <a:picLocks noChangeAspect="1"/>
          </p:cNvPicPr>
          <p:nvPr userDrawn="1"/>
        </p:nvPicPr>
        <p:blipFill>
          <a:blip r:embed="rId3"/>
          <a:stretch>
            <a:fillRect/>
          </a:stretch>
        </p:blipFill>
        <p:spPr>
          <a:xfrm>
            <a:off x="922260" y="160967"/>
            <a:ext cx="1681179" cy="425335"/>
          </a:xfrm>
          <a:prstGeom prst="rect">
            <a:avLst/>
          </a:prstGeom>
        </p:spPr>
      </p:pic>
    </p:spTree>
    <p:extLst>
      <p:ext uri="{BB962C8B-B14F-4D97-AF65-F5344CB8AC3E}">
        <p14:creationId xmlns:p14="http://schemas.microsoft.com/office/powerpoint/2010/main" val="258598394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21848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68281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11705695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endParaRPr lang="en-US" noProof="0" dirty="0"/>
          </a:p>
        </p:txBody>
      </p:sp>
    </p:spTree>
    <p:extLst>
      <p:ext uri="{BB962C8B-B14F-4D97-AF65-F5344CB8AC3E}">
        <p14:creationId xmlns:p14="http://schemas.microsoft.com/office/powerpoint/2010/main" val="26765067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2421958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6586137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4836261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071853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985495792"/>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2856489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4588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119011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408921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788903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3776866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1086664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774225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276709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3995675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5858490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5377874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57535615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9487935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06199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6388905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9334182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47270663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8806402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458637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endParaRPr lang="en-US" noProof="0" dirty="0"/>
          </a:p>
        </p:txBody>
      </p:sp>
    </p:spTree>
    <p:extLst>
      <p:ext uri="{BB962C8B-B14F-4D97-AF65-F5344CB8AC3E}">
        <p14:creationId xmlns:p14="http://schemas.microsoft.com/office/powerpoint/2010/main" val="40251852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4716729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53534359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547557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03665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295283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3159002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v1.0 April 23,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0437990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12671564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120107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627682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22231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103433497"/>
      </p:ext>
    </p:extLst>
  </p:cSld>
  <p:clrMapOvr>
    <a:overrideClrMapping bg1="lt1" tx1="dk1" bg2="lt2" tx2="dk2" accent1="accent1" accent2="accent2" accent3="accent3" accent4="accent4" accent5="accent5" accent6="accent6" hlink="hlink" folHlink="folHlink"/>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6200981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8909603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397354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36505192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96699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v1.0 April 23,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36852133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9659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4345989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0451587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35108987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31621893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3271144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016932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624879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5707752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250403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216192016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03155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40137438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3789711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52645025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6779296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5667691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v1.0 April 23,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50394006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v1.0 April 23,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205147362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3907636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29708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22143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endParaRPr lang="en-US" noProof="0" dirty="0"/>
          </a:p>
        </p:txBody>
      </p:sp>
    </p:spTree>
    <p:extLst>
      <p:ext uri="{BB962C8B-B14F-4D97-AF65-F5344CB8AC3E}">
        <p14:creationId xmlns:p14="http://schemas.microsoft.com/office/powerpoint/2010/main" val="633420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34735872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85234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81675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274580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891311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52366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5141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223428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1196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01683409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237652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5983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3268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84417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198441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538618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81822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30376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9692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37644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716969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027799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217006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21939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8224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02333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47929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778925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53701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29097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1142730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326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5755803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3 Reporting and Certification v1.0 April 23, 2025</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09169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3 Reporting and Certification v1.0 April 23,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643575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95806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565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44098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6045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9224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58265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272324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273455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1894244999"/>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626929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317112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50445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6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39264585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98698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428263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3 Reporting and Certification v1.0 April 23, 2025</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737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2120316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3709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5569768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36838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42455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61372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3 Reporting and Certification v1.0 April 23, 2025</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923768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3 Reporting and Certification v1.0 April 23, 2025</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512973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0963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042679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9922730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981435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9938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69158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3 Reporting and Certification v1.0 April 23, 2025</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6763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900442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913181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64240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 Type="http://schemas.openxmlformats.org/officeDocument/2006/relationships/slideLayout" Target="../slideLayouts/slideLayout299.xml"/><Relationship Id="rId21" Type="http://schemas.openxmlformats.org/officeDocument/2006/relationships/slideLayout" Target="../slideLayouts/slideLayout317.xml"/><Relationship Id="rId34" Type="http://schemas.openxmlformats.org/officeDocument/2006/relationships/image" Target="../media/image1.png"/><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theme" Target="../theme/theme10.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slideLayout" Target="../slideLayouts/slideLayout328.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36" Type="http://schemas.openxmlformats.org/officeDocument/2006/relationships/image" Target="../media/image3.svg"/><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31" Type="http://schemas.openxmlformats.org/officeDocument/2006/relationships/slideLayout" Target="../slideLayouts/slideLayout327.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35" Type="http://schemas.openxmlformats.org/officeDocument/2006/relationships/image" Target="../media/image2.png"/><Relationship Id="rId8" Type="http://schemas.openxmlformats.org/officeDocument/2006/relationships/slideLayout" Target="../slideLayouts/slideLayout30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image" Target="../media/image2.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3.svg"/><Relationship Id="rId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image" Target="../media/image2.png"/><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image" Target="../media/image1.png"/><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theme" Target="../theme/theme3.xml"/><Relationship Id="rId8" Type="http://schemas.openxmlformats.org/officeDocument/2006/relationships/slideLayout" Target="../slideLayouts/slideLayout75.xml"/><Relationship Id="rId51" Type="http://schemas.openxmlformats.org/officeDocument/2006/relationships/image" Target="../media/image3.svg"/><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1" Type="http://schemas.openxmlformats.org/officeDocument/2006/relationships/slideLayout" Target="../slideLayouts/slideLayout68.xml"/><Relationship Id="rId6"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image" Target="../media/image2.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image" Target="../media/image1.png"/><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theme" Target="../theme/theme4.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image" Target="../media/image3.svg"/><Relationship Id="rId8"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image" Target="../media/image3.svg"/><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image" Target="../media/image2.png"/><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image" Target="../media/image1.pn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theme" Target="../theme/theme5.xml"/><Relationship Id="rId8" Type="http://schemas.openxmlformats.org/officeDocument/2006/relationships/slideLayout" Target="../slideLayouts/slideLayout15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34" Type="http://schemas.openxmlformats.org/officeDocument/2006/relationships/image" Target="../media/image2.png"/><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image" Target="../media/image1.png"/><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theme" Target="../theme/theme6.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image" Target="../media/image3.svg"/><Relationship Id="rId8" Type="http://schemas.openxmlformats.org/officeDocument/2006/relationships/slideLayout" Target="../slideLayouts/slideLayout18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34" Type="http://schemas.openxmlformats.org/officeDocument/2006/relationships/image" Target="../media/image2.png"/><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image" Target="../media/image1.png"/><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theme" Target="../theme/theme7.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image" Target="../media/image3.svg"/><Relationship Id="rId8" Type="http://schemas.openxmlformats.org/officeDocument/2006/relationships/slideLayout" Target="../slideLayouts/slideLayout21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34" Type="http://schemas.openxmlformats.org/officeDocument/2006/relationships/image" Target="../media/image2.png"/><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image" Target="../media/image1.png"/><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theme" Target="../theme/theme8.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slideLayout" Target="../slideLayouts/slideLayout267.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35" Type="http://schemas.openxmlformats.org/officeDocument/2006/relationships/image" Target="../media/image3.svg"/><Relationship Id="rId8" Type="http://schemas.openxmlformats.org/officeDocument/2006/relationships/slideLayout" Target="../slideLayouts/slideLayout24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33" Type="http://schemas.openxmlformats.org/officeDocument/2006/relationships/image" Target="../media/image3.svg"/><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image" Target="../media/image2.png"/><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image" Target="../media/image1.png"/><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theme" Target="../theme/theme9.xml"/><Relationship Id="rId8" Type="http://schemas.openxmlformats.org/officeDocument/2006/relationships/slideLayout" Target="../slideLayouts/slideLayout2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379264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967" r:id="rId32"/>
    <p:sldLayoutId id="2147483672" r:id="rId33"/>
    <p:sldLayoutId id="2147483674" r:id="rId34"/>
    <p:sldLayoutId id="2147483675" r:id="rId35"/>
    <p:sldLayoutId id="2147483676"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25753012"/>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 id="2147484234" r:id="rId14"/>
    <p:sldLayoutId id="2147484235" r:id="rId15"/>
    <p:sldLayoutId id="2147484236" r:id="rId16"/>
    <p:sldLayoutId id="2147484237" r:id="rId17"/>
    <p:sldLayoutId id="2147484238" r:id="rId18"/>
    <p:sldLayoutId id="2147484239" r:id="rId19"/>
    <p:sldLayoutId id="2147484240" r:id="rId20"/>
    <p:sldLayoutId id="2147484241" r:id="rId21"/>
    <p:sldLayoutId id="2147484242" r:id="rId22"/>
    <p:sldLayoutId id="2147484243" r:id="rId23"/>
    <p:sldLayoutId id="2147484244" r:id="rId24"/>
    <p:sldLayoutId id="2147484245" r:id="rId25"/>
    <p:sldLayoutId id="2147484246" r:id="rId26"/>
    <p:sldLayoutId id="2147484247" r:id="rId27"/>
    <p:sldLayoutId id="2147484248" r:id="rId28"/>
    <p:sldLayoutId id="2147484249" r:id="rId29"/>
    <p:sldLayoutId id="2147484250" r:id="rId30"/>
    <p:sldLayoutId id="2147484251" r:id="rId31"/>
    <p:sldLayoutId id="2147484252" r:id="rId3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82655250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9902814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06918097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06676589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11681520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 id="2147483961" r:id="rId26"/>
    <p:sldLayoutId id="2147483962" r:id="rId27"/>
    <p:sldLayoutId id="2147483963" r:id="rId28"/>
    <p:sldLayoutId id="2147483964" r:id="rId29"/>
    <p:sldLayoutId id="2147483965" r:id="rId30"/>
    <p:sldLayoutId id="2147483966"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007137926"/>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53" r:id="rId22"/>
    <p:sldLayoutId id="2147484054" r:id="rId23"/>
    <p:sldLayoutId id="2147484055" r:id="rId24"/>
    <p:sldLayoutId id="2147484056" r:id="rId25"/>
    <p:sldLayoutId id="2147484057" r:id="rId26"/>
    <p:sldLayoutId id="2147484058" r:id="rId27"/>
    <p:sldLayoutId id="2147484059" r:id="rId28"/>
    <p:sldLayoutId id="2147484060" r:id="rId29"/>
    <p:sldLayoutId id="2147484061" r:id="rId30"/>
    <p:sldLayoutId id="2147484062"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461426562"/>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 id="2147484176" r:id="rId18"/>
    <p:sldLayoutId id="2147484177" r:id="rId19"/>
    <p:sldLayoutId id="2147484178" r:id="rId20"/>
    <p:sldLayoutId id="2147484179" r:id="rId21"/>
    <p:sldLayoutId id="2147484180" r:id="rId22"/>
    <p:sldLayoutId id="2147484181" r:id="rId23"/>
    <p:sldLayoutId id="2147484182" r:id="rId24"/>
    <p:sldLayoutId id="2147484183" r:id="rId25"/>
    <p:sldLayoutId id="2147484184" r:id="rId26"/>
    <p:sldLayoutId id="2147484185" r:id="rId27"/>
    <p:sldLayoutId id="2147484186" r:id="rId28"/>
    <p:sldLayoutId id="2147484187" r:id="rId29"/>
    <p:sldLayoutId id="2147484188" r:id="rId30"/>
    <p:sldLayoutId id="2147484189"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3 Reporting and Certification v1.0 April 23, 2025</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726172634"/>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 id="2147484211" r:id="rId21"/>
    <p:sldLayoutId id="2147484212" r:id="rId22"/>
    <p:sldLayoutId id="2147484213" r:id="rId23"/>
    <p:sldLayoutId id="2147484214" r:id="rId24"/>
    <p:sldLayoutId id="2147484215" r:id="rId25"/>
    <p:sldLayoutId id="2147484216" r:id="rId26"/>
    <p:sldLayoutId id="2147484217" r:id="rId27"/>
    <p:sldLayoutId id="2147484218" r:id="rId28"/>
    <p:sldLayoutId id="2147484219"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2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9.jpe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0.jpeg"/><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svg"/><Relationship Id="rId26" Type="http://schemas.openxmlformats.org/officeDocument/2006/relationships/image" Target="../media/image64.svg"/><Relationship Id="rId3" Type="http://schemas.openxmlformats.org/officeDocument/2006/relationships/image" Target="../media/image41.png"/><Relationship Id="rId21" Type="http://schemas.openxmlformats.org/officeDocument/2006/relationships/image" Target="../media/image59.png"/><Relationship Id="rId34" Type="http://schemas.openxmlformats.org/officeDocument/2006/relationships/image" Target="../media/image72.sv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2" Type="http://schemas.openxmlformats.org/officeDocument/2006/relationships/notesSlide" Target="../notesSlides/notesSlide13.xml"/><Relationship Id="rId16" Type="http://schemas.openxmlformats.org/officeDocument/2006/relationships/image" Target="../media/image54.svg"/><Relationship Id="rId20" Type="http://schemas.openxmlformats.org/officeDocument/2006/relationships/image" Target="../media/image58.svg"/><Relationship Id="rId29" Type="http://schemas.openxmlformats.org/officeDocument/2006/relationships/image" Target="../media/image67.png"/><Relationship Id="rId1" Type="http://schemas.openxmlformats.org/officeDocument/2006/relationships/slideLayout" Target="../slideLayouts/slideLayout21.xml"/><Relationship Id="rId6" Type="http://schemas.openxmlformats.org/officeDocument/2006/relationships/image" Target="../media/image44.svg"/><Relationship Id="rId11" Type="http://schemas.openxmlformats.org/officeDocument/2006/relationships/image" Target="../media/image49.png"/><Relationship Id="rId24" Type="http://schemas.openxmlformats.org/officeDocument/2006/relationships/image" Target="../media/image62.svg"/><Relationship Id="rId32" Type="http://schemas.openxmlformats.org/officeDocument/2006/relationships/image" Target="../media/image70.sv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svg"/><Relationship Id="rId10" Type="http://schemas.openxmlformats.org/officeDocument/2006/relationships/image" Target="../media/image48.sv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image" Target="../media/image65.png"/><Relationship Id="rId30" Type="http://schemas.openxmlformats.org/officeDocument/2006/relationships/image" Target="../media/image68.svg"/><Relationship Id="rId8"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75.png"/><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78.jpg"/><Relationship Id="rId4" Type="http://schemas.openxmlformats.org/officeDocument/2006/relationships/image" Target="../media/image77.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8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26" Type="http://schemas.openxmlformats.org/officeDocument/2006/relationships/diagramColors" Target="../diagrams/colors10.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5" Type="http://schemas.openxmlformats.org/officeDocument/2006/relationships/diagramQuickStyle" Target="../diagrams/quickStyle10.xml"/><Relationship Id="rId2" Type="http://schemas.openxmlformats.org/officeDocument/2006/relationships/notesSlide" Target="../notesSlides/notesSlide23.xml"/><Relationship Id="rId16" Type="http://schemas.openxmlformats.org/officeDocument/2006/relationships/diagramColors" Target="../diagrams/colors8.xml"/><Relationship Id="rId20" Type="http://schemas.openxmlformats.org/officeDocument/2006/relationships/diagramQuickStyle" Target="../diagrams/quickStyle9.xml"/><Relationship Id="rId29" Type="http://schemas.openxmlformats.org/officeDocument/2006/relationships/diagramLayout" Target="../diagrams/layout11.xml"/><Relationship Id="rId1" Type="http://schemas.openxmlformats.org/officeDocument/2006/relationships/slideLayout" Target="../slideLayouts/slideLayout21.xml"/><Relationship Id="rId6" Type="http://schemas.openxmlformats.org/officeDocument/2006/relationships/diagramColors" Target="../diagrams/colors6.xml"/><Relationship Id="rId11" Type="http://schemas.openxmlformats.org/officeDocument/2006/relationships/diagramColors" Target="../diagrams/colors7.xml"/><Relationship Id="rId24" Type="http://schemas.openxmlformats.org/officeDocument/2006/relationships/diagramLayout" Target="../diagrams/layout10.xml"/><Relationship Id="rId32" Type="http://schemas.microsoft.com/office/2007/relationships/diagramDrawing" Target="../diagrams/drawing11.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23" Type="http://schemas.openxmlformats.org/officeDocument/2006/relationships/diagramData" Target="../diagrams/data10.xml"/><Relationship Id="rId28" Type="http://schemas.openxmlformats.org/officeDocument/2006/relationships/diagramData" Target="../diagrams/data11.xml"/><Relationship Id="rId10" Type="http://schemas.openxmlformats.org/officeDocument/2006/relationships/diagramQuickStyle" Target="../diagrams/quickStyle7.xml"/><Relationship Id="rId19" Type="http://schemas.openxmlformats.org/officeDocument/2006/relationships/diagramLayout" Target="../diagrams/layout9.xml"/><Relationship Id="rId31" Type="http://schemas.openxmlformats.org/officeDocument/2006/relationships/diagramColors" Target="../diagrams/colors11.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 Id="rId27" Type="http://schemas.microsoft.com/office/2007/relationships/diagramDrawing" Target="../diagrams/drawing10.xml"/><Relationship Id="rId30"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89.xml"/><Relationship Id="rId6" Type="http://schemas.openxmlformats.org/officeDocument/2006/relationships/image" Target="../media/image91.jpeg"/><Relationship Id="rId5" Type="http://schemas.openxmlformats.org/officeDocument/2006/relationships/image" Target="../media/image90.jpg"/><Relationship Id="rId4" Type="http://schemas.openxmlformats.org/officeDocument/2006/relationships/image" Target="../media/image89.jp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33.xml"/><Relationship Id="rId1" Type="http://schemas.openxmlformats.org/officeDocument/2006/relationships/slideLayout" Target="../slideLayouts/slideLayout128.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135.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hyperlink" Target="https://www.cde.ca.gov/ds/sp/cl/calpadsupdflash298.asp" TargetMode="External"/><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88.xml"/><Relationship Id="rId6" Type="http://schemas.openxmlformats.org/officeDocument/2006/relationships/diagramColors" Target="../diagrams/colors12.xml"/><Relationship Id="rId11" Type="http://schemas.openxmlformats.org/officeDocument/2006/relationships/image" Target="../media/image113.svg"/><Relationship Id="rId5" Type="http://schemas.openxmlformats.org/officeDocument/2006/relationships/diagramQuickStyle" Target="../diagrams/quickStyle12.xml"/><Relationship Id="rId15" Type="http://schemas.openxmlformats.org/officeDocument/2006/relationships/image" Target="../media/image117.svg"/><Relationship Id="rId10" Type="http://schemas.openxmlformats.org/officeDocument/2006/relationships/image" Target="../media/image112.png"/><Relationship Id="rId4" Type="http://schemas.openxmlformats.org/officeDocument/2006/relationships/diagramLayout" Target="../diagrams/layout12.xml"/><Relationship Id="rId9" Type="http://schemas.openxmlformats.org/officeDocument/2006/relationships/image" Target="../media/image111.svg"/><Relationship Id="rId1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3" Type="http://schemas.openxmlformats.org/officeDocument/2006/relationships/diagramData" Target="../diagrams/data15.xml"/><Relationship Id="rId18" Type="http://schemas.openxmlformats.org/officeDocument/2006/relationships/diagramData" Target="../diagrams/data16.xml"/><Relationship Id="rId26" Type="http://schemas.openxmlformats.org/officeDocument/2006/relationships/diagramColors" Target="../diagrams/colors17.xml"/><Relationship Id="rId39" Type="http://schemas.openxmlformats.org/officeDocument/2006/relationships/diagramLayout" Target="../diagrams/layout20.xml"/><Relationship Id="rId21" Type="http://schemas.openxmlformats.org/officeDocument/2006/relationships/diagramColors" Target="../diagrams/colors16.xml"/><Relationship Id="rId34" Type="http://schemas.openxmlformats.org/officeDocument/2006/relationships/diagramLayout" Target="../diagrams/layout19.xml"/><Relationship Id="rId42" Type="http://schemas.microsoft.com/office/2007/relationships/diagramDrawing" Target="../diagrams/drawing20.xml"/><Relationship Id="rId47" Type="http://schemas.microsoft.com/office/2007/relationships/diagramDrawing" Target="../diagrams/drawing21.xml"/><Relationship Id="rId50" Type="http://schemas.openxmlformats.org/officeDocument/2006/relationships/diagramQuickStyle" Target="../diagrams/quickStyle22.xml"/><Relationship Id="rId55" Type="http://schemas.openxmlformats.org/officeDocument/2006/relationships/diagramQuickStyle" Target="../diagrams/quickStyle23.xml"/><Relationship Id="rId7" Type="http://schemas.microsoft.com/office/2007/relationships/diagramDrawing" Target="../diagrams/drawing13.xml"/><Relationship Id="rId2" Type="http://schemas.openxmlformats.org/officeDocument/2006/relationships/notesSlide" Target="../notesSlides/notesSlide51.xml"/><Relationship Id="rId16" Type="http://schemas.openxmlformats.org/officeDocument/2006/relationships/diagramColors" Target="../diagrams/colors15.xml"/><Relationship Id="rId29" Type="http://schemas.openxmlformats.org/officeDocument/2006/relationships/diagramLayout" Target="../diagrams/layout18.xml"/><Relationship Id="rId11" Type="http://schemas.openxmlformats.org/officeDocument/2006/relationships/diagramColors" Target="../diagrams/colors14.xml"/><Relationship Id="rId24" Type="http://schemas.openxmlformats.org/officeDocument/2006/relationships/diagramLayout" Target="../diagrams/layout17.xml"/><Relationship Id="rId32" Type="http://schemas.microsoft.com/office/2007/relationships/diagramDrawing" Target="../diagrams/drawing18.xml"/><Relationship Id="rId37" Type="http://schemas.microsoft.com/office/2007/relationships/diagramDrawing" Target="../diagrams/drawing19.xml"/><Relationship Id="rId40" Type="http://schemas.openxmlformats.org/officeDocument/2006/relationships/diagramQuickStyle" Target="../diagrams/quickStyle20.xml"/><Relationship Id="rId45" Type="http://schemas.openxmlformats.org/officeDocument/2006/relationships/diagramQuickStyle" Target="../diagrams/quickStyle21.xml"/><Relationship Id="rId53" Type="http://schemas.openxmlformats.org/officeDocument/2006/relationships/diagramData" Target="../diagrams/data23.xml"/><Relationship Id="rId58" Type="http://schemas.openxmlformats.org/officeDocument/2006/relationships/diagramData" Target="../diagrams/data24.xml"/><Relationship Id="rId5" Type="http://schemas.openxmlformats.org/officeDocument/2006/relationships/diagramQuickStyle" Target="../diagrams/quickStyle13.xml"/><Relationship Id="rId61" Type="http://schemas.openxmlformats.org/officeDocument/2006/relationships/diagramColors" Target="../diagrams/colors24.xml"/><Relationship Id="rId19" Type="http://schemas.openxmlformats.org/officeDocument/2006/relationships/diagramLayout" Target="../diagrams/layout16.xml"/><Relationship Id="rId14" Type="http://schemas.openxmlformats.org/officeDocument/2006/relationships/diagramLayout" Target="../diagrams/layout15.xml"/><Relationship Id="rId22" Type="http://schemas.microsoft.com/office/2007/relationships/diagramDrawing" Target="../diagrams/drawing16.xml"/><Relationship Id="rId27" Type="http://schemas.microsoft.com/office/2007/relationships/diagramDrawing" Target="../diagrams/drawing17.xml"/><Relationship Id="rId30" Type="http://schemas.openxmlformats.org/officeDocument/2006/relationships/diagramQuickStyle" Target="../diagrams/quickStyle18.xml"/><Relationship Id="rId35" Type="http://schemas.openxmlformats.org/officeDocument/2006/relationships/diagramQuickStyle" Target="../diagrams/quickStyle19.xml"/><Relationship Id="rId43" Type="http://schemas.openxmlformats.org/officeDocument/2006/relationships/diagramData" Target="../diagrams/data21.xml"/><Relationship Id="rId48" Type="http://schemas.openxmlformats.org/officeDocument/2006/relationships/diagramData" Target="../diagrams/data22.xml"/><Relationship Id="rId56" Type="http://schemas.openxmlformats.org/officeDocument/2006/relationships/diagramColors" Target="../diagrams/colors23.xml"/><Relationship Id="rId8" Type="http://schemas.openxmlformats.org/officeDocument/2006/relationships/diagramData" Target="../diagrams/data14.xml"/><Relationship Id="rId51" Type="http://schemas.openxmlformats.org/officeDocument/2006/relationships/diagramColors" Target="../diagrams/colors22.xml"/><Relationship Id="rId3" Type="http://schemas.openxmlformats.org/officeDocument/2006/relationships/diagramData" Target="../diagrams/data13.xml"/><Relationship Id="rId12" Type="http://schemas.microsoft.com/office/2007/relationships/diagramDrawing" Target="../diagrams/drawing14.xml"/><Relationship Id="rId17" Type="http://schemas.microsoft.com/office/2007/relationships/diagramDrawing" Target="../diagrams/drawing15.xml"/><Relationship Id="rId25" Type="http://schemas.openxmlformats.org/officeDocument/2006/relationships/diagramQuickStyle" Target="../diagrams/quickStyle17.xml"/><Relationship Id="rId33" Type="http://schemas.openxmlformats.org/officeDocument/2006/relationships/diagramData" Target="../diagrams/data19.xml"/><Relationship Id="rId38" Type="http://schemas.openxmlformats.org/officeDocument/2006/relationships/diagramData" Target="../diagrams/data20.xml"/><Relationship Id="rId46" Type="http://schemas.openxmlformats.org/officeDocument/2006/relationships/diagramColors" Target="../diagrams/colors21.xml"/><Relationship Id="rId59" Type="http://schemas.openxmlformats.org/officeDocument/2006/relationships/diagramLayout" Target="../diagrams/layout24.xml"/><Relationship Id="rId20" Type="http://schemas.openxmlformats.org/officeDocument/2006/relationships/diagramQuickStyle" Target="../diagrams/quickStyle16.xml"/><Relationship Id="rId41" Type="http://schemas.openxmlformats.org/officeDocument/2006/relationships/diagramColors" Target="../diagrams/colors20.xml"/><Relationship Id="rId54" Type="http://schemas.openxmlformats.org/officeDocument/2006/relationships/diagramLayout" Target="../diagrams/layout23.xml"/><Relationship Id="rId62" Type="http://schemas.microsoft.com/office/2007/relationships/diagramDrawing" Target="../diagrams/drawing24.xml"/><Relationship Id="rId1" Type="http://schemas.openxmlformats.org/officeDocument/2006/relationships/slideLayout" Target="../slideLayouts/slideLayout22.xml"/><Relationship Id="rId6" Type="http://schemas.openxmlformats.org/officeDocument/2006/relationships/diagramColors" Target="../diagrams/colors13.xml"/><Relationship Id="rId15" Type="http://schemas.openxmlformats.org/officeDocument/2006/relationships/diagramQuickStyle" Target="../diagrams/quickStyle15.xml"/><Relationship Id="rId23" Type="http://schemas.openxmlformats.org/officeDocument/2006/relationships/diagramData" Target="../diagrams/data17.xml"/><Relationship Id="rId28" Type="http://schemas.openxmlformats.org/officeDocument/2006/relationships/diagramData" Target="../diagrams/data18.xml"/><Relationship Id="rId36" Type="http://schemas.openxmlformats.org/officeDocument/2006/relationships/diagramColors" Target="../diagrams/colors19.xml"/><Relationship Id="rId49" Type="http://schemas.openxmlformats.org/officeDocument/2006/relationships/diagramLayout" Target="../diagrams/layout22.xml"/><Relationship Id="rId57" Type="http://schemas.microsoft.com/office/2007/relationships/diagramDrawing" Target="../diagrams/drawing23.xml"/><Relationship Id="rId10" Type="http://schemas.openxmlformats.org/officeDocument/2006/relationships/diagramQuickStyle" Target="../diagrams/quickStyle14.xml"/><Relationship Id="rId31" Type="http://schemas.openxmlformats.org/officeDocument/2006/relationships/diagramColors" Target="../diagrams/colors18.xml"/><Relationship Id="rId44" Type="http://schemas.openxmlformats.org/officeDocument/2006/relationships/diagramLayout" Target="../diagrams/layout21.xml"/><Relationship Id="rId52" Type="http://schemas.microsoft.com/office/2007/relationships/diagramDrawing" Target="../diagrams/drawing22.xml"/><Relationship Id="rId60" Type="http://schemas.openxmlformats.org/officeDocument/2006/relationships/diagramQuickStyle" Target="../diagrams/quickStyle2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notesSlide" Target="../notesSlides/notesSlide7.xml"/><Relationship Id="rId1" Type="http://schemas.openxmlformats.org/officeDocument/2006/relationships/slideLayout" Target="../slideLayouts/slideLayout253.xml"/></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8.xml"/><Relationship Id="rId1" Type="http://schemas.openxmlformats.org/officeDocument/2006/relationships/slideLayout" Target="../slideLayouts/slideLayout20.xml"/><Relationship Id="rId6" Type="http://schemas.openxmlformats.org/officeDocument/2006/relationships/image" Target="../media/image123.png"/><Relationship Id="rId5" Type="http://schemas.openxmlformats.org/officeDocument/2006/relationships/image" Target="../media/image145.png"/><Relationship Id="rId4" Type="http://schemas.openxmlformats.org/officeDocument/2006/relationships/image" Target="../media/image144.png"/></Relationships>
</file>

<file path=ppt/slides/_rels/slide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2.png"/><Relationship Id="rId2" Type="http://schemas.openxmlformats.org/officeDocument/2006/relationships/notesSlide" Target="../notesSlides/notesSlide72.xml"/><Relationship Id="rId1" Type="http://schemas.openxmlformats.org/officeDocument/2006/relationships/slideLayout" Target="../slideLayouts/slideLayout22.xml"/><Relationship Id="rId6" Type="http://schemas.openxmlformats.org/officeDocument/2006/relationships/image" Target="../media/image151.png"/><Relationship Id="rId5" Type="http://schemas.openxmlformats.org/officeDocument/2006/relationships/image" Target="../media/image39.jpeg"/><Relationship Id="rId4" Type="http://schemas.openxmlformats.org/officeDocument/2006/relationships/image" Target="../media/image150.jpeg"/></Relationships>
</file>

<file path=ppt/slides/_rels/slide79.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53.png"/><Relationship Id="rId7" Type="http://schemas.openxmlformats.org/officeDocument/2006/relationships/diagramColors" Target="../diagrams/colors25.xml"/><Relationship Id="rId2" Type="http://schemas.openxmlformats.org/officeDocument/2006/relationships/notesSlide" Target="../notesSlides/notesSlide73.xml"/><Relationship Id="rId1" Type="http://schemas.openxmlformats.org/officeDocument/2006/relationships/slideLayout" Target="../slideLayouts/slideLayout2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153.png"/><Relationship Id="rId7" Type="http://schemas.openxmlformats.org/officeDocument/2006/relationships/diagramColors" Target="../diagrams/colors26.xml"/><Relationship Id="rId2" Type="http://schemas.openxmlformats.org/officeDocument/2006/relationships/notesSlide" Target="../notesSlides/notesSlide74.xml"/><Relationship Id="rId1" Type="http://schemas.openxmlformats.org/officeDocument/2006/relationships/slideLayout" Target="../slideLayouts/slideLayout21.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8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75.xml"/><Relationship Id="rId1" Type="http://schemas.openxmlformats.org/officeDocument/2006/relationships/slideLayout" Target="../slideLayouts/slideLayout177.xml"/><Relationship Id="rId5" Type="http://schemas.openxmlformats.org/officeDocument/2006/relationships/image" Target="../media/image156.svg"/><Relationship Id="rId4" Type="http://schemas.openxmlformats.org/officeDocument/2006/relationships/image" Target="../media/image155.png"/></Relationships>
</file>

<file path=ppt/slides/_rels/slide8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77.xml"/><Relationship Id="rId1" Type="http://schemas.openxmlformats.org/officeDocument/2006/relationships/slideLayout" Target="../slideLayouts/slideLayout318.xml"/><Relationship Id="rId6" Type="http://schemas.openxmlformats.org/officeDocument/2006/relationships/image" Target="../media/image161.svg"/><Relationship Id="rId5" Type="http://schemas.openxmlformats.org/officeDocument/2006/relationships/image" Target="../media/image160.png"/><Relationship Id="rId10" Type="http://schemas.openxmlformats.org/officeDocument/2006/relationships/image" Target="../media/image165.svg"/><Relationship Id="rId4" Type="http://schemas.openxmlformats.org/officeDocument/2006/relationships/image" Target="../media/image159.svg"/><Relationship Id="rId9" Type="http://schemas.openxmlformats.org/officeDocument/2006/relationships/image" Target="../media/image164.png"/></Relationships>
</file>

<file path=ppt/slides/_rels/slide8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66.png"/><Relationship Id="rId7" Type="http://schemas.openxmlformats.org/officeDocument/2006/relationships/image" Target="../media/image2.png"/><Relationship Id="rId12" Type="http://schemas.openxmlformats.org/officeDocument/2006/relationships/image" Target="../media/image168.png"/><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ds/sp/cl/index.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167.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79.xml"/><Relationship Id="rId1" Type="http://schemas.openxmlformats.org/officeDocument/2006/relationships/slideLayout" Target="../slideLayouts/slideLayout152.xml"/><Relationship Id="rId6" Type="http://schemas.openxmlformats.org/officeDocument/2006/relationships/image" Target="../media/image172.svg"/><Relationship Id="rId11" Type="http://schemas.openxmlformats.org/officeDocument/2006/relationships/image" Target="../media/image18.jpg"/><Relationship Id="rId5" Type="http://schemas.openxmlformats.org/officeDocument/2006/relationships/image" Target="../media/image171.png"/><Relationship Id="rId10" Type="http://schemas.openxmlformats.org/officeDocument/2006/relationships/image" Target="../media/image176.svg"/><Relationship Id="rId4" Type="http://schemas.openxmlformats.org/officeDocument/2006/relationships/image" Target="../media/image170.svg"/><Relationship Id="rId9" Type="http://schemas.openxmlformats.org/officeDocument/2006/relationships/image" Target="../media/image175.png"/></Relationships>
</file>

<file path=ppt/slides/_rels/slide86.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80.xml"/><Relationship Id="rId1" Type="http://schemas.openxmlformats.org/officeDocument/2006/relationships/slideLayout" Target="../slideLayouts/slideLayout170.xml"/></Relationships>
</file>

<file path=ppt/slides/_rels/slide87.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6.png"/><Relationship Id="rId3" Type="http://schemas.openxmlformats.org/officeDocument/2006/relationships/image" Target="../media/image177.jpg"/><Relationship Id="rId7" Type="http://schemas.openxmlformats.org/officeDocument/2006/relationships/image" Target="../media/image181.svg"/><Relationship Id="rId12" Type="http://schemas.openxmlformats.org/officeDocument/2006/relationships/hyperlink" Target="https://csis.fcmat.org/" TargetMode="External"/><Relationship Id="rId2" Type="http://schemas.openxmlformats.org/officeDocument/2006/relationships/notesSlide" Target="../notesSlides/notesSlide81.xml"/><Relationship Id="rId1" Type="http://schemas.openxmlformats.org/officeDocument/2006/relationships/slideLayout" Target="../slideLayouts/slideLayout168.xml"/><Relationship Id="rId6" Type="http://schemas.openxmlformats.org/officeDocument/2006/relationships/image" Target="../media/image180.png"/><Relationship Id="rId11" Type="http://schemas.openxmlformats.org/officeDocument/2006/relationships/image" Target="../media/image185.svg"/><Relationship Id="rId5" Type="http://schemas.openxmlformats.org/officeDocument/2006/relationships/image" Target="../media/image179.sv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svg"/><Relationship Id="rId14" Type="http://schemas.openxmlformats.org/officeDocument/2006/relationships/image" Target="../media/image187.sv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58000"/>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553284"/>
            <a:ext cx="3571782" cy="2323516"/>
          </a:xfrm>
          <a:ln>
            <a:noFill/>
          </a:ln>
        </p:spPr>
        <p:txBody>
          <a:bodyPr/>
          <a:lstStyle/>
          <a:p>
            <a:r>
              <a:rPr lang="en-US" sz="4000" dirty="0">
                <a:solidFill>
                  <a:srgbClr val="FF5050"/>
                </a:solidFill>
                <a:latin typeface="Arial Black" panose="020B0A04020102020204" pitchFamily="34" charset="0"/>
              </a:rPr>
              <a:t>End of Year 3 </a:t>
            </a:r>
            <a:br>
              <a:rPr lang="en-US" dirty="0">
                <a:solidFill>
                  <a:schemeClr val="accent2"/>
                </a:solidFill>
                <a:latin typeface="Arial Black" panose="020B0A04020102020204" pitchFamily="34" charset="0"/>
              </a:rPr>
            </a:br>
            <a:br>
              <a:rPr lang="en-US" dirty="0">
                <a:solidFill>
                  <a:schemeClr val="accent2"/>
                </a:solidFill>
                <a:latin typeface="Arial Black" panose="020B0A04020102020204" pitchFamily="34" charset="0"/>
              </a:rPr>
            </a:br>
            <a:r>
              <a:rPr lang="en-US" dirty="0">
                <a:solidFill>
                  <a:srgbClr val="33CCCC"/>
                </a:solidFill>
                <a:latin typeface="Arial Black" panose="020B0A04020102020204" pitchFamily="34" charset="0"/>
              </a:rPr>
              <a:t>Reporting and Certification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5061912"/>
            <a:ext cx="3571782" cy="1523336"/>
          </a:xfrm>
        </p:spPr>
        <p:txBody>
          <a:bodyPr>
            <a:normAutofit/>
          </a:bodyPr>
          <a:lstStyle/>
          <a:p>
            <a:pPr>
              <a:spcBef>
                <a:spcPts val="0"/>
              </a:spcBef>
              <a:spcAft>
                <a:spcPts val="0"/>
              </a:spcAft>
            </a:pPr>
            <a:r>
              <a:rPr lang="en-US" dirty="0">
                <a:solidFill>
                  <a:schemeClr val="tx1">
                    <a:lumMod val="75000"/>
                    <a:lumOff val="25000"/>
                  </a:schemeClr>
                </a:solidFill>
              </a:rPr>
              <a:t>Submission</a:t>
            </a:r>
          </a:p>
          <a:p>
            <a:pPr>
              <a:spcBef>
                <a:spcPts val="0"/>
              </a:spcBef>
              <a:spcAft>
                <a:spcPts val="0"/>
              </a:spcAft>
            </a:pPr>
            <a:r>
              <a:rPr lang="en-US" dirty="0">
                <a:solidFill>
                  <a:schemeClr val="tx1">
                    <a:lumMod val="75000"/>
                    <a:lumOff val="25000"/>
                  </a:schemeClr>
                </a:solidFill>
              </a:rPr>
              <a:t>Certification Errors</a:t>
            </a:r>
          </a:p>
          <a:p>
            <a:pPr>
              <a:spcBef>
                <a:spcPts val="0"/>
              </a:spcBef>
              <a:spcAft>
                <a:spcPts val="0"/>
              </a:spcAft>
            </a:pPr>
            <a:r>
              <a:rPr lang="en-US" dirty="0">
                <a:solidFill>
                  <a:schemeClr val="tx1">
                    <a:lumMod val="75000"/>
                    <a:lumOff val="25000"/>
                  </a:schemeClr>
                </a:solidFill>
              </a:rPr>
              <a:t>Reports</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76613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26000" y="203996"/>
            <a:ext cx="11340000" cy="432000"/>
          </a:xfrm>
        </p:spPr>
        <p:txBody>
          <a:bodyPr/>
          <a:lstStyle/>
          <a:p>
            <a:r>
              <a:rPr lang="en-US" b="1" dirty="0"/>
              <a:t>EOY 3 Survival Kit</a:t>
            </a:r>
          </a:p>
        </p:txBody>
      </p:sp>
      <p:sp>
        <p:nvSpPr>
          <p:cNvPr id="2" name="Footer Placeholder 1">
            <a:extLst>
              <a:ext uri="{FF2B5EF4-FFF2-40B4-BE49-F238E27FC236}">
                <a16:creationId xmlns:a16="http://schemas.microsoft.com/office/drawing/2014/main" id="{AC0B833A-E46D-48EF-8755-CBBF0A02E1B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30F7689D-B44C-9894-BF86-51F5154DF6EE}"/>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pic>
        <p:nvPicPr>
          <p:cNvPr id="20" name="Picture 19" descr="SCreenshot of USer Manual Reporting Roadmap">
            <a:extLst>
              <a:ext uri="{FF2B5EF4-FFF2-40B4-BE49-F238E27FC236}">
                <a16:creationId xmlns:a16="http://schemas.microsoft.com/office/drawing/2014/main" id="{93E7D9BA-B2C8-4F98-A0EE-EFF5B5BB6A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08869" y="1049954"/>
            <a:ext cx="3873481" cy="2778005"/>
          </a:xfrm>
          <a:prstGeom prst="rect">
            <a:avLst/>
          </a:prstGeom>
          <a:ln>
            <a:noFill/>
          </a:ln>
          <a:effectLst>
            <a:outerShdw blurRad="63500" algn="ctr" rotWithShape="0">
              <a:prstClr val="black">
                <a:alpha val="40000"/>
              </a:prstClr>
            </a:outerShdw>
          </a:effectLst>
        </p:spPr>
      </p:pic>
      <p:pic>
        <p:nvPicPr>
          <p:cNvPr id="24" name="Picture 23" descr="SCreenshot of CALPADS System Documentation website.">
            <a:extLst>
              <a:ext uri="{FF2B5EF4-FFF2-40B4-BE49-F238E27FC236}">
                <a16:creationId xmlns:a16="http://schemas.microsoft.com/office/drawing/2014/main" id="{F6F80018-5078-4C1C-AF9D-C175C383AB62}"/>
              </a:ext>
            </a:extLst>
          </p:cNvPr>
          <p:cNvPicPr>
            <a:picLocks noChangeAspect="1"/>
          </p:cNvPicPr>
          <p:nvPr/>
        </p:nvPicPr>
        <p:blipFill>
          <a:blip r:embed="rId4"/>
          <a:stretch>
            <a:fillRect/>
          </a:stretch>
        </p:blipFill>
        <p:spPr>
          <a:xfrm>
            <a:off x="8082350" y="938286"/>
            <a:ext cx="3549861" cy="2721560"/>
          </a:xfrm>
          <a:prstGeom prst="rect">
            <a:avLst/>
          </a:prstGeom>
          <a:ln>
            <a:noFill/>
          </a:ln>
          <a:effectLst>
            <a:outerShdw blurRad="63500" algn="ctr" rotWithShape="0">
              <a:prstClr val="black">
                <a:alpha val="40000"/>
              </a:prstClr>
            </a:outerShdw>
          </a:effectLst>
        </p:spPr>
      </p:pic>
      <p:pic>
        <p:nvPicPr>
          <p:cNvPr id="26" name="Picture 25" descr="SCreenshot of CSIS Resource website.">
            <a:extLst>
              <a:ext uri="{FF2B5EF4-FFF2-40B4-BE49-F238E27FC236}">
                <a16:creationId xmlns:a16="http://schemas.microsoft.com/office/drawing/2014/main" id="{33969926-8FAE-47B9-BDDA-3429749D0B74}"/>
              </a:ext>
            </a:extLst>
          </p:cNvPr>
          <p:cNvPicPr>
            <a:picLocks noChangeAspect="1"/>
          </p:cNvPicPr>
          <p:nvPr/>
        </p:nvPicPr>
        <p:blipFill>
          <a:blip r:embed="rId5"/>
          <a:stretch>
            <a:fillRect/>
          </a:stretch>
        </p:blipFill>
        <p:spPr>
          <a:xfrm>
            <a:off x="3265751" y="3823400"/>
            <a:ext cx="4706861" cy="2452694"/>
          </a:xfrm>
          <a:prstGeom prst="rect">
            <a:avLst/>
          </a:prstGeom>
          <a:ln>
            <a:noFill/>
          </a:ln>
          <a:effectLst>
            <a:outerShdw blurRad="63500" algn="ctr" rotWithShape="0">
              <a:prstClr val="black">
                <a:alpha val="40000"/>
              </a:prstClr>
            </a:outerShdw>
          </a:effectLst>
        </p:spPr>
      </p:pic>
      <p:pic>
        <p:nvPicPr>
          <p:cNvPr id="22" name="Picture 21" descr="SCreenshot of CALPADS YouTube Channel website.">
            <a:extLst>
              <a:ext uri="{FF2B5EF4-FFF2-40B4-BE49-F238E27FC236}">
                <a16:creationId xmlns:a16="http://schemas.microsoft.com/office/drawing/2014/main" id="{A42747A8-A5F9-4D6E-AF22-A441F72C87D5}"/>
              </a:ext>
            </a:extLst>
          </p:cNvPr>
          <p:cNvPicPr>
            <a:picLocks noChangeAspect="1"/>
          </p:cNvPicPr>
          <p:nvPr/>
        </p:nvPicPr>
        <p:blipFill>
          <a:blip r:embed="rId6"/>
          <a:stretch>
            <a:fillRect/>
          </a:stretch>
        </p:blipFill>
        <p:spPr>
          <a:xfrm>
            <a:off x="8055258" y="3753100"/>
            <a:ext cx="3604043" cy="2593294"/>
          </a:xfrm>
          <a:prstGeom prst="rect">
            <a:avLst/>
          </a:prstGeom>
          <a:ln>
            <a:noFill/>
          </a:ln>
          <a:effectLst>
            <a:outerShdw blurRad="63500" algn="ctr" rotWithShape="0">
              <a:prstClr val="black">
                <a:alpha val="40000"/>
              </a:prstClr>
            </a:outerShdw>
          </a:effectLst>
        </p:spPr>
      </p:pic>
      <p:sp>
        <p:nvSpPr>
          <p:cNvPr id="3" name="TextBox 2">
            <a:extLst>
              <a:ext uri="{FF2B5EF4-FFF2-40B4-BE49-F238E27FC236}">
                <a16:creationId xmlns:a16="http://schemas.microsoft.com/office/drawing/2014/main" id="{AC1180EE-7BEE-021F-3CCB-D378017A9669}"/>
              </a:ext>
            </a:extLst>
          </p:cNvPr>
          <p:cNvSpPr txBox="1"/>
          <p:nvPr/>
        </p:nvSpPr>
        <p:spPr>
          <a:xfrm>
            <a:off x="425017" y="1049954"/>
            <a:ext cx="3694223" cy="3477875"/>
          </a:xfrm>
          <a:prstGeom prst="rect">
            <a:avLst/>
          </a:prstGeom>
          <a:noFill/>
        </p:spPr>
        <p:txBody>
          <a:bodyPr wrap="square" rtlCol="0">
            <a:spAutoFit/>
          </a:bodyPr>
          <a:lstStyle/>
          <a:p>
            <a:r>
              <a:rPr lang="en-US" sz="2000" b="1" dirty="0">
                <a:solidFill>
                  <a:schemeClr val="tx1">
                    <a:lumMod val="85000"/>
                    <a:lumOff val="15000"/>
                  </a:schemeClr>
                </a:solidFill>
              </a:rPr>
              <a:t>Let’s build your CALPADS Data Literacy!</a:t>
            </a:r>
          </a:p>
          <a:p>
            <a:endParaRPr lang="en-US" sz="2000" b="1" dirty="0"/>
          </a:p>
          <a:p>
            <a:pPr marL="285750" indent="-285750">
              <a:buFont typeface="Arial" panose="020B0604020202020204" pitchFamily="34" charset="0"/>
              <a:buChar char="•"/>
            </a:pPr>
            <a:r>
              <a:rPr lang="en-US" sz="2000" dirty="0"/>
              <a:t>Where do I find information about the data collection?</a:t>
            </a:r>
          </a:p>
          <a:p>
            <a:pPr marL="285750" indent="-285750">
              <a:buFont typeface="Arial" panose="020B0604020202020204" pitchFamily="34" charset="0"/>
              <a:buChar char="•"/>
            </a:pPr>
            <a:r>
              <a:rPr lang="en-US" sz="2000" dirty="0"/>
              <a:t>Where are the key dates and submission timeline located?</a:t>
            </a:r>
          </a:p>
          <a:p>
            <a:pPr marL="285750" indent="-285750">
              <a:buFont typeface="Arial" panose="020B0604020202020204" pitchFamily="34" charset="0"/>
              <a:buChar char="•"/>
            </a:pPr>
            <a:r>
              <a:rPr lang="en-US" sz="2000" dirty="0"/>
              <a:t>How can I audit or track the tasks involved for completion</a:t>
            </a:r>
            <a:r>
              <a:rPr lang="en-US" dirty="0"/>
              <a:t>?</a:t>
            </a:r>
          </a:p>
        </p:txBody>
      </p:sp>
    </p:spTree>
    <p:extLst>
      <p:ext uri="{BB962C8B-B14F-4D97-AF65-F5344CB8AC3E}">
        <p14:creationId xmlns:p14="http://schemas.microsoft.com/office/powerpoint/2010/main" val="3325435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1"/>
            <a:ext cx="11760000" cy="6365363"/>
          </a:xfrm>
          <a:prstGeom prst="rect">
            <a:avLst/>
          </a:prstGeom>
          <a:gradFill>
            <a:gsLst>
              <a:gs pos="36000">
                <a:schemeClr val="tx1">
                  <a:alpha val="0"/>
                </a:schemeClr>
              </a:gs>
              <a:gs pos="100000">
                <a:schemeClr val="tx1">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normAutofit/>
          </a:bodyPr>
          <a:lstStyle/>
          <a:p>
            <a:r>
              <a:rPr lang="en-US" sz="3600" dirty="0">
                <a:latin typeface="Arial Black" panose="020B0A04020102020204" pitchFamily="34" charset="0"/>
              </a:rPr>
              <a:t>Behavioral Incidents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a:noFill/>
        </p:spPr>
        <p:txBody>
          <a:bodyPr>
            <a:normAutofit/>
          </a:bodyPr>
          <a:lstStyle/>
          <a:p>
            <a:r>
              <a:rPr lang="en-US" sz="2000" dirty="0">
                <a:latin typeface="Arial Black" panose="020B0A04020102020204" pitchFamily="34" charset="0"/>
              </a:rPr>
              <a:t>Discuss background of behavioral incidents submission</a:t>
            </a:r>
          </a:p>
        </p:txBody>
      </p:sp>
      <p:sp>
        <p:nvSpPr>
          <p:cNvPr id="4" name="Footer Placeholder 3">
            <a:extLst>
              <a:ext uri="{FF2B5EF4-FFF2-40B4-BE49-F238E27FC236}">
                <a16:creationId xmlns:a16="http://schemas.microsoft.com/office/drawing/2014/main" id="{05360F91-7AE2-47D8-8BD8-941C26AEEA2C}"/>
              </a:ext>
            </a:extLst>
          </p:cNvPr>
          <p:cNvSpPr>
            <a:spLocks noGrp="1"/>
          </p:cNvSpPr>
          <p:nvPr>
            <p:ph type="ftr" sz="quarter" idx="13"/>
          </p:nvPr>
        </p:nvSpPr>
        <p:spPr/>
        <p:txBody>
          <a:bodyPr/>
          <a:lstStyle/>
          <a:p>
            <a:r>
              <a:rPr lang="en-US" noProof="0"/>
              <a:t>EOY 3 Reporting and Certification v1.0 April 23, 2025</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1DB4B63-2B33-4B8B-9DE0-E954456284FC}"/>
              </a:ext>
              <a:ext uri="{C183D7F6-B498-43B3-948B-1728B52AA6E4}">
                <adec:decorative xmlns:adec="http://schemas.microsoft.com/office/drawing/2017/decorative" val="1"/>
              </a:ext>
            </a:extLst>
          </p:cNvPr>
          <p:cNvSpPr/>
          <p:nvPr/>
        </p:nvSpPr>
        <p:spPr>
          <a:xfrm>
            <a:off x="-1" y="9013"/>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C317FB9-B637-D61E-CF0C-3B0BB2057F2A}"/>
              </a:ext>
            </a:extLst>
          </p:cNvPr>
          <p:cNvSpPr>
            <a:spLocks noGrp="1"/>
          </p:cNvSpPr>
          <p:nvPr>
            <p:ph type="sldNum" sz="quarter" idx="12"/>
          </p:nvPr>
        </p:nvSpPr>
        <p:spPr/>
        <p:txBody>
          <a:bodyPr/>
          <a:lstStyle/>
          <a:p>
            <a:fld id="{4B73C415-D670-4716-A5EC-CC4D52CA2BAC}" type="slidenum">
              <a:rPr lang="en-US" noProof="0" smtClean="0"/>
              <a:pPr/>
              <a:t>11</a:t>
            </a:fld>
            <a:endParaRPr lang="en-US" noProof="0"/>
          </a:p>
        </p:txBody>
      </p:sp>
    </p:spTree>
    <p:extLst>
      <p:ext uri="{BB962C8B-B14F-4D97-AF65-F5344CB8AC3E}">
        <p14:creationId xmlns:p14="http://schemas.microsoft.com/office/powerpoint/2010/main" val="1643539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500DCB-EC3C-5E5D-E0B4-87F91BDE07AC}"/>
              </a:ext>
            </a:extLst>
          </p:cNvPr>
          <p:cNvSpPr>
            <a:spLocks noGrp="1"/>
          </p:cNvSpPr>
          <p:nvPr>
            <p:ph type="title"/>
          </p:nvPr>
        </p:nvSpPr>
        <p:spPr/>
        <p:txBody>
          <a:bodyPr/>
          <a:lstStyle/>
          <a:p>
            <a:r>
              <a:rPr lang="en-US" dirty="0"/>
              <a:t>Collection Purpose</a:t>
            </a:r>
          </a:p>
        </p:txBody>
      </p:sp>
      <p:grpSp>
        <p:nvGrpSpPr>
          <p:cNvPr id="14" name="Group 13" descr="ESSA Logo and CALPADS relationship.">
            <a:extLst>
              <a:ext uri="{FF2B5EF4-FFF2-40B4-BE49-F238E27FC236}">
                <a16:creationId xmlns:a16="http://schemas.microsoft.com/office/drawing/2014/main" id="{CA72C784-1D82-22DE-C166-BB0B2B36FF79}"/>
              </a:ext>
            </a:extLst>
          </p:cNvPr>
          <p:cNvGrpSpPr/>
          <p:nvPr/>
        </p:nvGrpSpPr>
        <p:grpSpPr>
          <a:xfrm>
            <a:off x="567724" y="1200762"/>
            <a:ext cx="6725705" cy="1425010"/>
            <a:chOff x="567724" y="1200762"/>
            <a:chExt cx="6725705" cy="1425010"/>
          </a:xfrm>
        </p:grpSpPr>
        <p:pic>
          <p:nvPicPr>
            <p:cNvPr id="1028" name="Picture 4" descr="How States Are Ensuring That Every Student Succeeds (ESSA) | Committee for  Children">
              <a:extLst>
                <a:ext uri="{FF2B5EF4-FFF2-40B4-BE49-F238E27FC236}">
                  <a16:creationId xmlns:a16="http://schemas.microsoft.com/office/drawing/2014/main" id="{5D05E20F-F0A4-3CB9-49F2-773DD2BEF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25" y="1200762"/>
              <a:ext cx="1458716" cy="7335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D696F4-61EE-5E71-F88E-6DDCF1DD6101}"/>
                </a:ext>
              </a:extLst>
            </p:cNvPr>
            <p:cNvSpPr txBox="1"/>
            <p:nvPr/>
          </p:nvSpPr>
          <p:spPr>
            <a:xfrm>
              <a:off x="567724" y="1979441"/>
              <a:ext cx="6725705" cy="646331"/>
            </a:xfrm>
            <a:prstGeom prst="rect">
              <a:avLst/>
            </a:prstGeom>
            <a:noFill/>
          </p:spPr>
          <p:txBody>
            <a:bodyPr wrap="square">
              <a:spAutoFit/>
            </a:bodyPr>
            <a:lstStyle/>
            <a:p>
              <a:r>
                <a:rPr lang="en-US" dirty="0"/>
                <a:t>Provide Student expulsion and suspension information to satisfy requirements related to "persistently dangerous" schools</a:t>
              </a:r>
            </a:p>
          </p:txBody>
        </p:sp>
      </p:grpSp>
      <p:grpSp>
        <p:nvGrpSpPr>
          <p:cNvPr id="15" name="Group 14" descr="IDEA Logo and CALPADS relationship.">
            <a:extLst>
              <a:ext uri="{FF2B5EF4-FFF2-40B4-BE49-F238E27FC236}">
                <a16:creationId xmlns:a16="http://schemas.microsoft.com/office/drawing/2014/main" id="{F2CE8AED-4E13-6DEF-F67A-E6417EF0953D}"/>
              </a:ext>
            </a:extLst>
          </p:cNvPr>
          <p:cNvGrpSpPr/>
          <p:nvPr/>
        </p:nvGrpSpPr>
        <p:grpSpPr>
          <a:xfrm>
            <a:off x="506154" y="2873188"/>
            <a:ext cx="6591331" cy="1521961"/>
            <a:chOff x="567725" y="3173963"/>
            <a:chExt cx="5502760" cy="1521961"/>
          </a:xfrm>
        </p:grpSpPr>
        <p:pic>
          <p:nvPicPr>
            <p:cNvPr id="1026" name="Picture 2" descr="The Individuals With Disabilities Education Act (IDEA) - AAC &amp; Speech  Devices from PRC">
              <a:extLst>
                <a:ext uri="{FF2B5EF4-FFF2-40B4-BE49-F238E27FC236}">
                  <a16:creationId xmlns:a16="http://schemas.microsoft.com/office/drawing/2014/main" id="{A69A1716-ADC6-D62E-9A12-6928BF331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40" y="3173963"/>
              <a:ext cx="2449316" cy="8756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6EADBDC-1C97-438C-860A-8BB38691627A}"/>
                </a:ext>
              </a:extLst>
            </p:cNvPr>
            <p:cNvSpPr txBox="1"/>
            <p:nvPr/>
          </p:nvSpPr>
          <p:spPr>
            <a:xfrm>
              <a:off x="567725" y="4049593"/>
              <a:ext cx="5502760" cy="646331"/>
            </a:xfrm>
            <a:prstGeom prst="rect">
              <a:avLst/>
            </a:prstGeom>
            <a:noFill/>
          </p:spPr>
          <p:txBody>
            <a:bodyPr wrap="square">
              <a:spAutoFit/>
            </a:bodyPr>
            <a:lstStyle/>
            <a:p>
              <a:r>
                <a:rPr lang="en-US" dirty="0"/>
                <a:t>Provide student suspension and expulsion counts and related information for students with disabilities</a:t>
              </a:r>
            </a:p>
          </p:txBody>
        </p:sp>
      </p:grpSp>
      <p:grpSp>
        <p:nvGrpSpPr>
          <p:cNvPr id="20" name="Group 19" descr="CA AB 2657  and CALPADS relationship.">
            <a:extLst>
              <a:ext uri="{FF2B5EF4-FFF2-40B4-BE49-F238E27FC236}">
                <a16:creationId xmlns:a16="http://schemas.microsoft.com/office/drawing/2014/main" id="{FCE8B553-131C-37F5-0589-FF8F9CAB4243}"/>
              </a:ext>
            </a:extLst>
          </p:cNvPr>
          <p:cNvGrpSpPr/>
          <p:nvPr/>
        </p:nvGrpSpPr>
        <p:grpSpPr>
          <a:xfrm>
            <a:off x="506154" y="4747559"/>
            <a:ext cx="6126562" cy="1171644"/>
            <a:chOff x="506154" y="4747559"/>
            <a:chExt cx="6126562" cy="1171644"/>
          </a:xfrm>
        </p:grpSpPr>
        <p:sp>
          <p:nvSpPr>
            <p:cNvPr id="17" name="TextBox 16">
              <a:extLst>
                <a:ext uri="{FF2B5EF4-FFF2-40B4-BE49-F238E27FC236}">
                  <a16:creationId xmlns:a16="http://schemas.microsoft.com/office/drawing/2014/main" id="{179F5B86-736A-73EE-3C40-074242875A79}"/>
                </a:ext>
              </a:extLst>
            </p:cNvPr>
            <p:cNvSpPr txBox="1"/>
            <p:nvPr/>
          </p:nvSpPr>
          <p:spPr>
            <a:xfrm>
              <a:off x="536716" y="5272872"/>
              <a:ext cx="6096000" cy="646331"/>
            </a:xfrm>
            <a:prstGeom prst="rect">
              <a:avLst/>
            </a:prstGeom>
            <a:noFill/>
          </p:spPr>
          <p:txBody>
            <a:bodyPr wrap="square">
              <a:spAutoFit/>
            </a:bodyPr>
            <a:lstStyle/>
            <a:p>
              <a:r>
                <a:rPr lang="en-US" dirty="0"/>
                <a:t>Provide information on the use of restraint and seclusion for students fulfill statutory requirements of</a:t>
              </a:r>
            </a:p>
          </p:txBody>
        </p:sp>
        <p:sp>
          <p:nvSpPr>
            <p:cNvPr id="19" name="TextBox 18">
              <a:extLst>
                <a:ext uri="{FF2B5EF4-FFF2-40B4-BE49-F238E27FC236}">
                  <a16:creationId xmlns:a16="http://schemas.microsoft.com/office/drawing/2014/main" id="{1915A629-E69F-E17D-8948-EA7FED928D42}"/>
                </a:ext>
              </a:extLst>
            </p:cNvPr>
            <p:cNvSpPr txBox="1"/>
            <p:nvPr/>
          </p:nvSpPr>
          <p:spPr>
            <a:xfrm>
              <a:off x="506154" y="4747559"/>
              <a:ext cx="2651805" cy="523220"/>
            </a:xfrm>
            <a:prstGeom prst="rect">
              <a:avLst/>
            </a:prstGeom>
            <a:noFill/>
          </p:spPr>
          <p:txBody>
            <a:bodyPr wrap="square">
              <a:spAutoFit/>
            </a:bodyPr>
            <a:lstStyle/>
            <a:p>
              <a:r>
                <a:rPr lang="en-US" sz="2800" dirty="0">
                  <a:solidFill>
                    <a:schemeClr val="accent3">
                      <a:lumMod val="75000"/>
                    </a:schemeClr>
                  </a:solidFill>
                  <a:latin typeface="+mj-lt"/>
                </a:rPr>
                <a:t>CA AB 2657</a:t>
              </a:r>
            </a:p>
          </p:txBody>
        </p:sp>
      </p:grpSp>
      <p:grpSp>
        <p:nvGrpSpPr>
          <p:cNvPr id="25" name="Group 24" descr="CA DAshboard and DataQuest and CALPADS relationship.">
            <a:extLst>
              <a:ext uri="{FF2B5EF4-FFF2-40B4-BE49-F238E27FC236}">
                <a16:creationId xmlns:a16="http://schemas.microsoft.com/office/drawing/2014/main" id="{A2D795FB-B39F-BEED-A8BE-8CCD1E01812F}"/>
              </a:ext>
            </a:extLst>
          </p:cNvPr>
          <p:cNvGrpSpPr/>
          <p:nvPr/>
        </p:nvGrpSpPr>
        <p:grpSpPr>
          <a:xfrm>
            <a:off x="7293429" y="1499262"/>
            <a:ext cx="4092971" cy="3891554"/>
            <a:chOff x="7293429" y="1499262"/>
            <a:chExt cx="4092971" cy="3891554"/>
          </a:xfrm>
        </p:grpSpPr>
        <p:grpSp>
          <p:nvGrpSpPr>
            <p:cNvPr id="22" name="Group 21">
              <a:extLst>
                <a:ext uri="{FF2B5EF4-FFF2-40B4-BE49-F238E27FC236}">
                  <a16:creationId xmlns:a16="http://schemas.microsoft.com/office/drawing/2014/main" id="{48181F03-C545-694F-7EA8-A4061F3FE17A}"/>
                </a:ext>
              </a:extLst>
            </p:cNvPr>
            <p:cNvGrpSpPr/>
            <p:nvPr/>
          </p:nvGrpSpPr>
          <p:grpSpPr>
            <a:xfrm>
              <a:off x="7293429" y="1790348"/>
              <a:ext cx="4092971" cy="3600468"/>
              <a:chOff x="7293429" y="1790348"/>
              <a:chExt cx="4092971" cy="3600468"/>
            </a:xfrm>
          </p:grpSpPr>
          <p:graphicFrame>
            <p:nvGraphicFramePr>
              <p:cNvPr id="4" name="Diagram 3" descr="Chart with a circle in the center labeled dashboard indicators. Six bubbles point to the center circle with each indicator labeled. From left to right Academic performance, English Learner progress, Chronic Absenteeism, Graduation Rate, Suspension rate, Graduation rate, College/ Career">
                <a:extLst>
                  <a:ext uri="{FF2B5EF4-FFF2-40B4-BE49-F238E27FC236}">
                    <a16:creationId xmlns:a16="http://schemas.microsoft.com/office/drawing/2014/main" id="{DADBC0E5-6E42-4C8D-904C-F747A18E52D1}"/>
                  </a:ext>
                </a:extLst>
              </p:cNvPr>
              <p:cNvGraphicFramePr/>
              <p:nvPr>
                <p:extLst>
                  <p:ext uri="{D42A27DB-BD31-4B8C-83A1-F6EECF244321}">
                    <p14:modId xmlns:p14="http://schemas.microsoft.com/office/powerpoint/2010/main" val="2606490348"/>
                  </p:ext>
                </p:extLst>
              </p:nvPr>
            </p:nvGraphicFramePr>
            <p:xfrm>
              <a:off x="7293429" y="1790348"/>
              <a:ext cx="4092971" cy="32773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extBox 20">
                <a:extLst>
                  <a:ext uri="{FF2B5EF4-FFF2-40B4-BE49-F238E27FC236}">
                    <a16:creationId xmlns:a16="http://schemas.microsoft.com/office/drawing/2014/main" id="{FDF84DAB-F0B9-4A2F-F034-3455A8FFB3A6}"/>
                  </a:ext>
                </a:extLst>
              </p:cNvPr>
              <p:cNvSpPr txBox="1"/>
              <p:nvPr/>
            </p:nvSpPr>
            <p:spPr>
              <a:xfrm>
                <a:off x="7641714" y="4744485"/>
                <a:ext cx="3744686" cy="646331"/>
              </a:xfrm>
              <a:prstGeom prst="rect">
                <a:avLst/>
              </a:prstGeom>
              <a:noFill/>
            </p:spPr>
            <p:txBody>
              <a:bodyPr wrap="square" rtlCol="0">
                <a:spAutoFit/>
              </a:bodyPr>
              <a:lstStyle/>
              <a:p>
                <a:r>
                  <a:rPr lang="en-US" dirty="0"/>
                  <a:t>CA Dashboard  will use Chronic Absenteeism and suspensions </a:t>
                </a:r>
              </a:p>
            </p:txBody>
          </p:sp>
        </p:grpSp>
        <p:sp>
          <p:nvSpPr>
            <p:cNvPr id="24" name="TextBox 23">
              <a:extLst>
                <a:ext uri="{FF2B5EF4-FFF2-40B4-BE49-F238E27FC236}">
                  <a16:creationId xmlns:a16="http://schemas.microsoft.com/office/drawing/2014/main" id="{229AD116-3247-28FA-30FC-C64188D97B4F}"/>
                </a:ext>
              </a:extLst>
            </p:cNvPr>
            <p:cNvSpPr txBox="1"/>
            <p:nvPr/>
          </p:nvSpPr>
          <p:spPr>
            <a:xfrm>
              <a:off x="7349052" y="1499262"/>
              <a:ext cx="3981724" cy="369332"/>
            </a:xfrm>
            <a:prstGeom prst="rect">
              <a:avLst/>
            </a:prstGeom>
            <a:noFill/>
          </p:spPr>
          <p:txBody>
            <a:bodyPr wrap="square">
              <a:spAutoFit/>
            </a:bodyPr>
            <a:lstStyle/>
            <a:p>
              <a:r>
                <a:rPr lang="en-US" b="1" dirty="0">
                  <a:latin typeface="+mj-lt"/>
                </a:rPr>
                <a:t>CA Dashboard and </a:t>
              </a:r>
              <a:r>
                <a:rPr lang="en-US" b="1" dirty="0" err="1">
                  <a:latin typeface="+mj-lt"/>
                </a:rPr>
                <a:t>DataQuest</a:t>
              </a:r>
              <a:endParaRPr lang="en-US" b="1" dirty="0">
                <a:latin typeface="+mj-lt"/>
              </a:endParaRPr>
            </a:p>
          </p:txBody>
        </p:sp>
      </p:grpSp>
      <p:sp>
        <p:nvSpPr>
          <p:cNvPr id="26" name="Footer Placeholder 25">
            <a:extLst>
              <a:ext uri="{FF2B5EF4-FFF2-40B4-BE49-F238E27FC236}">
                <a16:creationId xmlns:a16="http://schemas.microsoft.com/office/drawing/2014/main" id="{04E5CB07-ABCF-64E7-C54A-7487F6EB65E8}"/>
              </a:ext>
            </a:extLst>
          </p:cNvPr>
          <p:cNvSpPr>
            <a:spLocks noGrp="1"/>
          </p:cNvSpPr>
          <p:nvPr>
            <p:ph type="ftr" sz="quarter" idx="10"/>
          </p:nvPr>
        </p:nvSpPr>
        <p:spPr/>
        <p:txBody>
          <a:bodyPr/>
          <a:lstStyle/>
          <a:p>
            <a:r>
              <a:rPr lang="en-US" noProof="0"/>
              <a:t>EOY 3 Reporting and Certification v1.0 April 23, 2025</a:t>
            </a:r>
          </a:p>
        </p:txBody>
      </p:sp>
      <p:sp>
        <p:nvSpPr>
          <p:cNvPr id="2" name="Slide Number Placeholder 1">
            <a:extLst>
              <a:ext uri="{FF2B5EF4-FFF2-40B4-BE49-F238E27FC236}">
                <a16:creationId xmlns:a16="http://schemas.microsoft.com/office/drawing/2014/main" id="{CBD1663D-3867-21E1-5214-8432E1C2796C}"/>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Tree>
    <p:extLst>
      <p:ext uri="{BB962C8B-B14F-4D97-AF65-F5344CB8AC3E}">
        <p14:creationId xmlns:p14="http://schemas.microsoft.com/office/powerpoint/2010/main" val="266418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9E64-6873-45D2-8854-47BF4BA5DDBC}"/>
              </a:ext>
            </a:extLst>
          </p:cNvPr>
          <p:cNvSpPr>
            <a:spLocks noGrp="1"/>
          </p:cNvSpPr>
          <p:nvPr>
            <p:ph type="title"/>
          </p:nvPr>
        </p:nvSpPr>
        <p:spPr>
          <a:xfrm>
            <a:off x="426000" y="339244"/>
            <a:ext cx="11340000" cy="432000"/>
          </a:xfrm>
        </p:spPr>
        <p:txBody>
          <a:bodyPr/>
          <a:lstStyle/>
          <a:p>
            <a:r>
              <a:rPr lang="en-US" sz="3600" kern="1700" spc="230" dirty="0">
                <a:latin typeface="Arial Black" panose="020B0A04020102020204" pitchFamily="34" charset="0"/>
              </a:rPr>
              <a:t>Terminology</a:t>
            </a:r>
            <a:br>
              <a:rPr lang="en-US" sz="3600" kern="1700" spc="230" dirty="0">
                <a:latin typeface="Arial Black" panose="020B0A04020102020204" pitchFamily="34" charset="0"/>
              </a:rPr>
            </a:br>
            <a:endParaRPr lang="en-US" sz="3600" dirty="0"/>
          </a:p>
        </p:txBody>
      </p:sp>
      <p:sp>
        <p:nvSpPr>
          <p:cNvPr id="3" name="Footer Placeholder 2">
            <a:extLst>
              <a:ext uri="{FF2B5EF4-FFF2-40B4-BE49-F238E27FC236}">
                <a16:creationId xmlns:a16="http://schemas.microsoft.com/office/drawing/2014/main" id="{F0B4D853-1472-457B-878B-E5073983E668}"/>
              </a:ext>
            </a:extLst>
          </p:cNvPr>
          <p:cNvSpPr>
            <a:spLocks noGrp="1"/>
          </p:cNvSpPr>
          <p:nvPr>
            <p:ph type="ftr" sz="quarter" idx="10"/>
          </p:nvPr>
        </p:nvSpPr>
        <p:spPr/>
        <p:txBody>
          <a:bodyPr/>
          <a:lstStyle/>
          <a:p>
            <a:r>
              <a:rPr lang="en-US" noProof="0"/>
              <a:t>EOY 3 Reporting and Certification v1.0 April 23, 2025</a:t>
            </a:r>
          </a:p>
        </p:txBody>
      </p:sp>
      <p:sp>
        <p:nvSpPr>
          <p:cNvPr id="5" name="Rectangle 4">
            <a:extLst>
              <a:ext uri="{FF2B5EF4-FFF2-40B4-BE49-F238E27FC236}">
                <a16:creationId xmlns:a16="http://schemas.microsoft.com/office/drawing/2014/main" id="{5F6F5112-E99F-46D8-8F45-D5AD58F67CFE}"/>
              </a:ext>
            </a:extLst>
          </p:cNvPr>
          <p:cNvSpPr/>
          <p:nvPr/>
        </p:nvSpPr>
        <p:spPr>
          <a:xfrm>
            <a:off x="4195012" y="929795"/>
            <a:ext cx="7324836" cy="5387943"/>
          </a:xfrm>
          <a:prstGeom prst="rect">
            <a:avLst/>
          </a:prstGeom>
        </p:spPr>
        <p:txBody>
          <a:bodyPr vert="horz" lIns="182880" tIns="91440" rIns="182880" bIns="91440" rtlCol="0" anchor="ctr">
            <a:normAutofit/>
          </a:bodyPr>
          <a:lstStyle/>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 event resulting in the use of physical restraint, mechanical restraint, or seclusion or a statutory offense is committed. Each incident may have multiple students involved, and each student may commit multiple offenses during a single incident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Incident Result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Outcome or result of an incident for a specific student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Statutory Offense –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Student violations outlined in Education Code Sections 48900 and 48915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(Student Offenses in the CALPADS Code Set document)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Seclusion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the involuntary confinement of a pupil alone in a room or area from which the pupil is physically prevented from leaving</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Behavioral Restraint </a:t>
            </a:r>
          </a:p>
          <a:p>
            <a:pPr marL="1485900" marR="0" lvl="1" indent="-4572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Mechanical Restraint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Use of a device or equipment to restrict a pupil’s freedom of movement</a:t>
            </a:r>
          </a:p>
          <a:p>
            <a:pPr marL="1485900" marR="0" lvl="1" indent="-4572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Physical Restraint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personal restriction that immobilizes or reduces the ability of a pupil to move his or her torso, arms, legs, or head freely</a:t>
            </a:r>
          </a:p>
        </p:txBody>
      </p:sp>
      <p:grpSp>
        <p:nvGrpSpPr>
          <p:cNvPr id="6" name="Group 5" descr="Collage of icons used to associate with discipline.">
            <a:extLst>
              <a:ext uri="{FF2B5EF4-FFF2-40B4-BE49-F238E27FC236}">
                <a16:creationId xmlns:a16="http://schemas.microsoft.com/office/drawing/2014/main" id="{F6B2A674-8511-49BF-A799-4F3EFCCA3341}"/>
              </a:ext>
            </a:extLst>
          </p:cNvPr>
          <p:cNvGrpSpPr/>
          <p:nvPr/>
        </p:nvGrpSpPr>
        <p:grpSpPr>
          <a:xfrm>
            <a:off x="469570" y="1292859"/>
            <a:ext cx="3607130" cy="4414521"/>
            <a:chOff x="423946" y="1991482"/>
            <a:chExt cx="3963509" cy="4142538"/>
          </a:xfrm>
        </p:grpSpPr>
        <p:grpSp>
          <p:nvGrpSpPr>
            <p:cNvPr id="7" name="Group 6">
              <a:extLst>
                <a:ext uri="{FF2B5EF4-FFF2-40B4-BE49-F238E27FC236}">
                  <a16:creationId xmlns:a16="http://schemas.microsoft.com/office/drawing/2014/main" id="{E9D89F32-956E-44E2-81B1-5241C702F77B}"/>
                </a:ext>
              </a:extLst>
            </p:cNvPr>
            <p:cNvGrpSpPr/>
            <p:nvPr/>
          </p:nvGrpSpPr>
          <p:grpSpPr>
            <a:xfrm>
              <a:off x="549504" y="2666244"/>
              <a:ext cx="3837951" cy="3354387"/>
              <a:chOff x="527684" y="2936505"/>
              <a:chExt cx="3837951" cy="3354387"/>
            </a:xfrm>
          </p:grpSpPr>
          <p:pic>
            <p:nvPicPr>
              <p:cNvPr id="13" name="Graphic 12" descr="Universal Access">
                <a:extLst>
                  <a:ext uri="{FF2B5EF4-FFF2-40B4-BE49-F238E27FC236}">
                    <a16:creationId xmlns:a16="http://schemas.microsoft.com/office/drawing/2014/main" id="{BD8352A3-0F3A-43B9-8AC9-583524FC13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9403" y="3688648"/>
                <a:ext cx="914400" cy="914400"/>
              </a:xfrm>
              <a:prstGeom prst="rect">
                <a:avLst/>
              </a:prstGeom>
            </p:spPr>
          </p:pic>
          <p:pic>
            <p:nvPicPr>
              <p:cNvPr id="14" name="Graphic 13" descr="Boardroom">
                <a:extLst>
                  <a:ext uri="{FF2B5EF4-FFF2-40B4-BE49-F238E27FC236}">
                    <a16:creationId xmlns:a16="http://schemas.microsoft.com/office/drawing/2014/main" id="{F225B84F-428E-4FF9-936F-F41F446769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8288" y="4389172"/>
                <a:ext cx="914400" cy="914400"/>
              </a:xfrm>
              <a:prstGeom prst="rect">
                <a:avLst/>
              </a:prstGeom>
            </p:spPr>
          </p:pic>
          <p:pic>
            <p:nvPicPr>
              <p:cNvPr id="15" name="Graphic 14" descr="Social network">
                <a:extLst>
                  <a:ext uri="{FF2B5EF4-FFF2-40B4-BE49-F238E27FC236}">
                    <a16:creationId xmlns:a16="http://schemas.microsoft.com/office/drawing/2014/main" id="{D30C4A2F-D7C3-4421-8A2E-B8087DD3B76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9811" y="4748602"/>
                <a:ext cx="914400" cy="914400"/>
              </a:xfrm>
              <a:prstGeom prst="rect">
                <a:avLst/>
              </a:prstGeom>
            </p:spPr>
          </p:pic>
          <p:pic>
            <p:nvPicPr>
              <p:cNvPr id="16" name="Graphic 15" descr="Police">
                <a:extLst>
                  <a:ext uri="{FF2B5EF4-FFF2-40B4-BE49-F238E27FC236}">
                    <a16:creationId xmlns:a16="http://schemas.microsoft.com/office/drawing/2014/main" id="{70593139-525D-4265-975C-95954D696D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7684" y="2936505"/>
                <a:ext cx="914400" cy="914400"/>
              </a:xfrm>
              <a:prstGeom prst="rect">
                <a:avLst/>
              </a:prstGeom>
            </p:spPr>
          </p:pic>
          <p:pic>
            <p:nvPicPr>
              <p:cNvPr id="17" name="Graphic 16" descr="Professor">
                <a:extLst>
                  <a:ext uri="{FF2B5EF4-FFF2-40B4-BE49-F238E27FC236}">
                    <a16:creationId xmlns:a16="http://schemas.microsoft.com/office/drawing/2014/main" id="{7C8D34FE-3A9A-462D-89E3-FA7548A68A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83175" y="5376492"/>
                <a:ext cx="914400" cy="914400"/>
              </a:xfrm>
              <a:prstGeom prst="rect">
                <a:avLst/>
              </a:prstGeom>
            </p:spPr>
          </p:pic>
          <p:pic>
            <p:nvPicPr>
              <p:cNvPr id="18" name="Graphic 17" descr="Judge">
                <a:extLst>
                  <a:ext uri="{FF2B5EF4-FFF2-40B4-BE49-F238E27FC236}">
                    <a16:creationId xmlns:a16="http://schemas.microsoft.com/office/drawing/2014/main" id="{5B9A0510-7951-4E83-A18E-384967BAA6C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64330" y="3814273"/>
                <a:ext cx="914400" cy="914400"/>
              </a:xfrm>
              <a:prstGeom prst="rect">
                <a:avLst/>
              </a:prstGeom>
            </p:spPr>
          </p:pic>
          <p:pic>
            <p:nvPicPr>
              <p:cNvPr id="19" name="Graphic 18" descr="Run">
                <a:extLst>
                  <a:ext uri="{FF2B5EF4-FFF2-40B4-BE49-F238E27FC236}">
                    <a16:creationId xmlns:a16="http://schemas.microsoft.com/office/drawing/2014/main" id="{F309ABD0-611D-41BD-BBA5-6154497E0DD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50864" y="3070685"/>
                <a:ext cx="914400" cy="914400"/>
              </a:xfrm>
              <a:prstGeom prst="rect">
                <a:avLst/>
              </a:prstGeom>
            </p:spPr>
          </p:pic>
          <p:pic>
            <p:nvPicPr>
              <p:cNvPr id="20" name="Graphic 19" descr="Scales of justice">
                <a:extLst>
                  <a:ext uri="{FF2B5EF4-FFF2-40B4-BE49-F238E27FC236}">
                    <a16:creationId xmlns:a16="http://schemas.microsoft.com/office/drawing/2014/main" id="{BADB0F94-A967-4004-9500-D989FA2DBD1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96704" y="4451280"/>
                <a:ext cx="914400" cy="914400"/>
              </a:xfrm>
              <a:prstGeom prst="rect">
                <a:avLst/>
              </a:prstGeom>
            </p:spPr>
          </p:pic>
          <p:pic>
            <p:nvPicPr>
              <p:cNvPr id="21" name="Graphic 20" descr="Jail">
                <a:extLst>
                  <a:ext uri="{FF2B5EF4-FFF2-40B4-BE49-F238E27FC236}">
                    <a16:creationId xmlns:a16="http://schemas.microsoft.com/office/drawing/2014/main" id="{A65002E1-B61F-4142-9840-0F3D618C0836}"/>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212621" y="3534642"/>
                <a:ext cx="914400" cy="914400"/>
              </a:xfrm>
              <a:prstGeom prst="rect">
                <a:avLst/>
              </a:prstGeom>
            </p:spPr>
          </p:pic>
          <p:pic>
            <p:nvPicPr>
              <p:cNvPr id="22" name="Graphic 21" descr="Handcuffs">
                <a:extLst>
                  <a:ext uri="{FF2B5EF4-FFF2-40B4-BE49-F238E27FC236}">
                    <a16:creationId xmlns:a16="http://schemas.microsoft.com/office/drawing/2014/main" id="{F1F85D0D-E878-486F-AB6B-384499209F8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575618" y="2997106"/>
                <a:ext cx="914400" cy="914400"/>
              </a:xfrm>
              <a:prstGeom prst="rect">
                <a:avLst/>
              </a:prstGeom>
            </p:spPr>
          </p:pic>
          <p:pic>
            <p:nvPicPr>
              <p:cNvPr id="23" name="Graphic 22" descr="Gavel">
                <a:extLst>
                  <a:ext uri="{FF2B5EF4-FFF2-40B4-BE49-F238E27FC236}">
                    <a16:creationId xmlns:a16="http://schemas.microsoft.com/office/drawing/2014/main" id="{09AAE21B-0A35-4598-8C0E-9F32406B2C97}"/>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51235" y="5003889"/>
                <a:ext cx="914400" cy="914400"/>
              </a:xfrm>
              <a:prstGeom prst="rect">
                <a:avLst/>
              </a:prstGeom>
            </p:spPr>
          </p:pic>
        </p:grpSp>
        <p:pic>
          <p:nvPicPr>
            <p:cNvPr id="8" name="Graphic 7" descr="Raised hand">
              <a:extLst>
                <a:ext uri="{FF2B5EF4-FFF2-40B4-BE49-F238E27FC236}">
                  <a16:creationId xmlns:a16="http://schemas.microsoft.com/office/drawing/2014/main" id="{CABCF46A-44FD-4080-BE01-7A2EFCA6F8D5}"/>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23946" y="4963411"/>
              <a:ext cx="914400" cy="914400"/>
            </a:xfrm>
            <a:prstGeom prst="rect">
              <a:avLst/>
            </a:prstGeom>
          </p:spPr>
        </p:pic>
        <p:pic>
          <p:nvPicPr>
            <p:cNvPr id="9" name="Graphic 8" descr="No smoking">
              <a:extLst>
                <a:ext uri="{FF2B5EF4-FFF2-40B4-BE49-F238E27FC236}">
                  <a16:creationId xmlns:a16="http://schemas.microsoft.com/office/drawing/2014/main" id="{A4386575-9BC0-469B-BDE0-399BBFCFD7A1}"/>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529040" y="5219620"/>
              <a:ext cx="914400" cy="914400"/>
            </a:xfrm>
            <a:prstGeom prst="rect">
              <a:avLst/>
            </a:prstGeom>
          </p:spPr>
        </p:pic>
        <p:pic>
          <p:nvPicPr>
            <p:cNvPr id="10" name="Graphic 9" descr="Gender">
              <a:extLst>
                <a:ext uri="{FF2B5EF4-FFF2-40B4-BE49-F238E27FC236}">
                  <a16:creationId xmlns:a16="http://schemas.microsoft.com/office/drawing/2014/main" id="{3B030953-C46A-4492-977F-E797BF66CFFF}"/>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781181" y="1991482"/>
              <a:ext cx="825226" cy="825226"/>
            </a:xfrm>
            <a:prstGeom prst="rect">
              <a:avLst/>
            </a:prstGeom>
          </p:spPr>
        </p:pic>
        <p:pic>
          <p:nvPicPr>
            <p:cNvPr id="11" name="Graphic 10" descr="Schoolhouse">
              <a:extLst>
                <a:ext uri="{FF2B5EF4-FFF2-40B4-BE49-F238E27FC236}">
                  <a16:creationId xmlns:a16="http://schemas.microsoft.com/office/drawing/2014/main" id="{CF5E80A8-CE09-4A73-8960-A4F31D9961B2}"/>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259218" y="2171080"/>
              <a:ext cx="914400" cy="914400"/>
            </a:xfrm>
            <a:prstGeom prst="rect">
              <a:avLst/>
            </a:prstGeom>
          </p:spPr>
        </p:pic>
        <p:pic>
          <p:nvPicPr>
            <p:cNvPr id="12" name="Graphic 11" descr="Hourglass">
              <a:extLst>
                <a:ext uri="{FF2B5EF4-FFF2-40B4-BE49-F238E27FC236}">
                  <a16:creationId xmlns:a16="http://schemas.microsoft.com/office/drawing/2014/main" id="{A58B195D-4EAD-49D7-87B7-A7EBD2B89051}"/>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536920" y="2484180"/>
              <a:ext cx="832505" cy="832505"/>
            </a:xfrm>
            <a:prstGeom prst="rect">
              <a:avLst/>
            </a:prstGeom>
          </p:spPr>
        </p:pic>
      </p:grpSp>
      <p:sp>
        <p:nvSpPr>
          <p:cNvPr id="4" name="Slide Number Placeholder 3">
            <a:extLst>
              <a:ext uri="{FF2B5EF4-FFF2-40B4-BE49-F238E27FC236}">
                <a16:creationId xmlns:a16="http://schemas.microsoft.com/office/drawing/2014/main" id="{81A48C81-80BA-D28E-742E-EE1329A87643}"/>
              </a:ext>
            </a:extLst>
          </p:cNvPr>
          <p:cNvSpPr>
            <a:spLocks noGrp="1"/>
          </p:cNvSpPr>
          <p:nvPr>
            <p:ph type="sldNum" sz="quarter" idx="11"/>
          </p:nvPr>
        </p:nvSpPr>
        <p:spPr/>
        <p:txBody>
          <a:bodyPr/>
          <a:lstStyle/>
          <a:p>
            <a:fld id="{4B73C415-D670-4716-A5EC-CC4D52CA2BAC}" type="slidenum">
              <a:rPr lang="en-US" noProof="0" smtClean="0"/>
              <a:pPr/>
              <a:t>13</a:t>
            </a:fld>
            <a:endParaRPr lang="en-US" noProof="0"/>
          </a:p>
        </p:txBody>
      </p:sp>
    </p:spTree>
    <p:extLst>
      <p:ext uri="{BB962C8B-B14F-4D97-AF65-F5344CB8AC3E}">
        <p14:creationId xmlns:p14="http://schemas.microsoft.com/office/powerpoint/2010/main" val="828303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B2853-5165-B378-419D-F6B02BE5C54C}"/>
              </a:ext>
            </a:extLst>
          </p:cNvPr>
          <p:cNvSpPr>
            <a:spLocks noGrp="1"/>
          </p:cNvSpPr>
          <p:nvPr>
            <p:ph type="title"/>
          </p:nvPr>
        </p:nvSpPr>
        <p:spPr/>
        <p:txBody>
          <a:bodyPr/>
          <a:lstStyle/>
          <a:p>
            <a:r>
              <a:rPr lang="en-US"/>
              <a:t>Reporting Basics</a:t>
            </a:r>
          </a:p>
        </p:txBody>
      </p:sp>
      <p:sp>
        <p:nvSpPr>
          <p:cNvPr id="2" name="Footer Placeholder 1">
            <a:extLst>
              <a:ext uri="{FF2B5EF4-FFF2-40B4-BE49-F238E27FC236}">
                <a16:creationId xmlns:a16="http://schemas.microsoft.com/office/drawing/2014/main" id="{9A210D0F-69EC-F32B-1F02-567CE033AC9E}"/>
              </a:ext>
            </a:extLst>
          </p:cNvPr>
          <p:cNvSpPr>
            <a:spLocks noGrp="1"/>
          </p:cNvSpPr>
          <p:nvPr>
            <p:ph type="ftr" sz="quarter" idx="10"/>
          </p:nvPr>
        </p:nvSpPr>
        <p:spPr/>
        <p:txBody>
          <a:bodyPr/>
          <a:lstStyle/>
          <a:p>
            <a:r>
              <a:rPr lang="en-US" noProof="0"/>
              <a:t>EOY 3 Reporting and Certification v1.0 April 23, 2025</a:t>
            </a:r>
          </a:p>
        </p:txBody>
      </p:sp>
      <p:sp>
        <p:nvSpPr>
          <p:cNvPr id="3" name="Slide Number Placeholder 2">
            <a:extLst>
              <a:ext uri="{FF2B5EF4-FFF2-40B4-BE49-F238E27FC236}">
                <a16:creationId xmlns:a16="http://schemas.microsoft.com/office/drawing/2014/main" id="{A1241BE1-60EE-6D27-D4D2-C711F8186F5D}"/>
              </a:ext>
            </a:extLst>
          </p:cNvPr>
          <p:cNvSpPr>
            <a:spLocks noGrp="1"/>
          </p:cNvSpPr>
          <p:nvPr>
            <p:ph type="sldNum" sz="quarter" idx="11"/>
          </p:nvPr>
        </p:nvSpPr>
        <p:spPr/>
        <p:txBody>
          <a:bodyPr/>
          <a:lstStyle/>
          <a:p>
            <a:fld id="{4B73C415-D670-4716-A5EC-CC4D52CA2BAC}" type="slidenum">
              <a:rPr lang="en-US" noProof="0" smtClean="0"/>
              <a:pPr/>
              <a:t>14</a:t>
            </a:fld>
            <a:endParaRPr lang="en-US" noProof="0"/>
          </a:p>
        </p:txBody>
      </p:sp>
      <p:grpSp>
        <p:nvGrpSpPr>
          <p:cNvPr id="7" name="Group 6">
            <a:extLst>
              <a:ext uri="{FF2B5EF4-FFF2-40B4-BE49-F238E27FC236}">
                <a16:creationId xmlns:a16="http://schemas.microsoft.com/office/drawing/2014/main" id="{21D4BBBE-E586-93AA-D0BE-0A976F41CCFB}"/>
              </a:ext>
              <a:ext uri="{C183D7F6-B498-43B3-948B-1728B52AA6E4}">
                <adec:decorative xmlns:adec="http://schemas.microsoft.com/office/drawing/2017/decorative" val="1"/>
              </a:ext>
            </a:extLst>
          </p:cNvPr>
          <p:cNvGrpSpPr/>
          <p:nvPr/>
        </p:nvGrpSpPr>
        <p:grpSpPr>
          <a:xfrm>
            <a:off x="620931" y="1045216"/>
            <a:ext cx="10950138" cy="3854622"/>
            <a:chOff x="573223" y="1059284"/>
            <a:chExt cx="10950138" cy="3854622"/>
          </a:xfrm>
        </p:grpSpPr>
        <p:sp>
          <p:nvSpPr>
            <p:cNvPr id="12" name="Rectangle 11">
              <a:extLst>
                <a:ext uri="{FF2B5EF4-FFF2-40B4-BE49-F238E27FC236}">
                  <a16:creationId xmlns:a16="http://schemas.microsoft.com/office/drawing/2014/main" id="{4DC757AC-D71E-4C63-BA70-6389F0CA7C83}"/>
                </a:ext>
              </a:extLst>
            </p:cNvPr>
            <p:cNvSpPr/>
            <p:nvPr/>
          </p:nvSpPr>
          <p:spPr>
            <a:xfrm>
              <a:off x="5137055" y="1059284"/>
              <a:ext cx="6386306" cy="9048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the reporting period?</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July 1, 2024 – June 30, 2025</a:t>
              </a:r>
            </a:p>
          </p:txBody>
        </p:sp>
        <p:pic>
          <p:nvPicPr>
            <p:cNvPr id="6" name="Picture 5" descr="Icon&#10;&#10;Description automatically generated with medium confidence">
              <a:extLst>
                <a:ext uri="{FF2B5EF4-FFF2-40B4-BE49-F238E27FC236}">
                  <a16:creationId xmlns:a16="http://schemas.microsoft.com/office/drawing/2014/main" id="{2D3C2B4A-DF81-BF38-A200-E4881E696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23" y="1508606"/>
              <a:ext cx="4150752" cy="3405300"/>
            </a:xfrm>
            <a:prstGeom prst="rect">
              <a:avLst/>
            </a:prstGeom>
          </p:spPr>
        </p:pic>
      </p:grpSp>
      <p:grpSp>
        <p:nvGrpSpPr>
          <p:cNvPr id="11" name="Group 10">
            <a:extLst>
              <a:ext uri="{FF2B5EF4-FFF2-40B4-BE49-F238E27FC236}">
                <a16:creationId xmlns:a16="http://schemas.microsoft.com/office/drawing/2014/main" id="{F3EE97E5-DF9F-290C-2B10-BDEFCB4EAD5F}"/>
              </a:ext>
              <a:ext uri="{C183D7F6-B498-43B3-948B-1728B52AA6E4}">
                <adec:decorative xmlns:adec="http://schemas.microsoft.com/office/drawing/2017/decorative" val="1"/>
              </a:ext>
            </a:extLst>
          </p:cNvPr>
          <p:cNvGrpSpPr/>
          <p:nvPr/>
        </p:nvGrpSpPr>
        <p:grpSpPr>
          <a:xfrm>
            <a:off x="389233" y="1560808"/>
            <a:ext cx="11134128" cy="3250876"/>
            <a:chOff x="389233" y="1560808"/>
            <a:chExt cx="11134128" cy="3250876"/>
          </a:xfrm>
        </p:grpSpPr>
        <p:sp>
          <p:nvSpPr>
            <p:cNvPr id="10" name="TextBox 9">
              <a:extLst>
                <a:ext uri="{FF2B5EF4-FFF2-40B4-BE49-F238E27FC236}">
                  <a16:creationId xmlns:a16="http://schemas.microsoft.com/office/drawing/2014/main" id="{99717FC4-F44E-4D92-A747-FE4BE4D8000E}"/>
                </a:ext>
              </a:extLst>
            </p:cNvPr>
            <p:cNvSpPr txBox="1"/>
            <p:nvPr/>
          </p:nvSpPr>
          <p:spPr>
            <a:xfrm>
              <a:off x="5137055" y="2159431"/>
              <a:ext cx="638630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Incident records are reported for:</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Enrollment: </a:t>
              </a:r>
            </a:p>
            <a:p>
              <a:pPr marL="742950" lvl="1" indent="-285750">
                <a:spcBef>
                  <a:spcPct val="20000"/>
                </a:spcBef>
                <a:buClr>
                  <a:prstClr val="black"/>
                </a:buClr>
                <a:buSzPct val="7500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enrolled (10) </a:t>
              </a:r>
            </a:p>
            <a:p>
              <a:pPr marL="742950" lvl="1" indent="-285750">
                <a:spcBef>
                  <a:spcPct val="20000"/>
                </a:spcBef>
                <a:buClr>
                  <a:prstClr val="black"/>
                </a:buClr>
                <a:buSzPct val="75000"/>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Secondary enrolled (20)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p>
            <a:p>
              <a:pPr marL="742950" lvl="1" indent="-285750">
                <a:spcBef>
                  <a:spcPct val="20000"/>
                </a:spcBef>
                <a:buClr>
                  <a:prstClr val="black"/>
                </a:buClr>
                <a:buSzPct val="7500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Short term enrolled (30) students</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Grade Level: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TK-12</a:t>
              </a:r>
            </a:p>
          </p:txBody>
        </p:sp>
        <p:pic>
          <p:nvPicPr>
            <p:cNvPr id="9" name="Picture 8" descr="Icon&#10;&#10;Description automatically generated with low confidence">
              <a:extLst>
                <a:ext uri="{FF2B5EF4-FFF2-40B4-BE49-F238E27FC236}">
                  <a16:creationId xmlns:a16="http://schemas.microsoft.com/office/drawing/2014/main" id="{E2A3F1A5-3089-BD68-5E4C-81974AEC6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33" y="1560808"/>
              <a:ext cx="4334742" cy="3250876"/>
            </a:xfrm>
            <a:prstGeom prst="rect">
              <a:avLst/>
            </a:prstGeom>
          </p:spPr>
        </p:pic>
      </p:grpSp>
      <p:grpSp>
        <p:nvGrpSpPr>
          <p:cNvPr id="14" name="Group 13">
            <a:extLst>
              <a:ext uri="{FF2B5EF4-FFF2-40B4-BE49-F238E27FC236}">
                <a16:creationId xmlns:a16="http://schemas.microsoft.com/office/drawing/2014/main" id="{BCCBFE73-256B-8FAD-B3FD-5D61547492BA}"/>
              </a:ext>
              <a:ext uri="{C183D7F6-B498-43B3-948B-1728B52AA6E4}">
                <adec:decorative xmlns:adec="http://schemas.microsoft.com/office/drawing/2017/decorative" val="1"/>
              </a:ext>
            </a:extLst>
          </p:cNvPr>
          <p:cNvGrpSpPr/>
          <p:nvPr/>
        </p:nvGrpSpPr>
        <p:grpSpPr>
          <a:xfrm>
            <a:off x="389232" y="1508605"/>
            <a:ext cx="11382768" cy="4844686"/>
            <a:chOff x="389232" y="1508605"/>
            <a:chExt cx="11382768" cy="4844686"/>
          </a:xfrm>
        </p:grpSpPr>
        <p:sp>
          <p:nvSpPr>
            <p:cNvPr id="16" name="TextBox 15">
              <a:extLst>
                <a:ext uri="{FF2B5EF4-FFF2-40B4-BE49-F238E27FC236}">
                  <a16:creationId xmlns:a16="http://schemas.microsoft.com/office/drawing/2014/main" id="{2623A45F-2FEB-4E7D-81A2-0D1CF87A4DDB}"/>
                </a:ext>
              </a:extLst>
            </p:cNvPr>
            <p:cNvSpPr txBox="1"/>
            <p:nvPr/>
          </p:nvSpPr>
          <p:spPr>
            <a:xfrm>
              <a:off x="5137056" y="4506632"/>
              <a:ext cx="6634944"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can report Incident data?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School sites within a LEA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NPS schools are expected to gather the data but LEA will report to CALPADS on their behalf*</a:t>
              </a:r>
              <a:endParaRPr lang="en-US" sz="20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See Notes</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2E0EC7BC-A5FD-EBC3-259A-9827BAE10008}"/>
                </a:ext>
              </a:extLst>
            </p:cNvPr>
            <p:cNvPicPr>
              <a:picLocks noChangeAspect="1"/>
            </p:cNvPicPr>
            <p:nvPr/>
          </p:nvPicPr>
          <p:blipFill>
            <a:blip r:embed="rId5"/>
            <a:stretch>
              <a:fillRect/>
            </a:stretch>
          </p:blipFill>
          <p:spPr>
            <a:xfrm>
              <a:off x="389232" y="1508605"/>
              <a:ext cx="4404106" cy="3303079"/>
            </a:xfrm>
            <a:prstGeom prst="rect">
              <a:avLst/>
            </a:prstGeom>
          </p:spPr>
        </p:pic>
      </p:grpSp>
    </p:spTree>
    <p:extLst>
      <p:ext uri="{BB962C8B-B14F-4D97-AF65-F5344CB8AC3E}">
        <p14:creationId xmlns:p14="http://schemas.microsoft.com/office/powerpoint/2010/main" val="38747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B2853-5165-B378-419D-F6B02BE5C54C}"/>
              </a:ext>
            </a:extLst>
          </p:cNvPr>
          <p:cNvSpPr>
            <a:spLocks noGrp="1"/>
          </p:cNvSpPr>
          <p:nvPr>
            <p:ph type="title"/>
          </p:nvPr>
        </p:nvSpPr>
        <p:spPr/>
        <p:txBody>
          <a:bodyPr/>
          <a:lstStyle/>
          <a:p>
            <a:r>
              <a:rPr lang="en-US" dirty="0"/>
              <a:t>Reporting Incidents</a:t>
            </a:r>
          </a:p>
        </p:txBody>
      </p:sp>
      <p:sp>
        <p:nvSpPr>
          <p:cNvPr id="18" name="Rectangle 17">
            <a:extLst>
              <a:ext uri="{FF2B5EF4-FFF2-40B4-BE49-F238E27FC236}">
                <a16:creationId xmlns:a16="http://schemas.microsoft.com/office/drawing/2014/main" id="{AA956A2B-A4E7-4DD8-9994-62EA2BE4C609}"/>
              </a:ext>
            </a:extLst>
          </p:cNvPr>
          <p:cNvSpPr/>
          <p:nvPr/>
        </p:nvSpPr>
        <p:spPr>
          <a:xfrm>
            <a:off x="4602480" y="1029762"/>
            <a:ext cx="6912860" cy="3785652"/>
          </a:xfrm>
          <a:prstGeom prst="rect">
            <a:avLst/>
          </a:prstGeom>
        </p:spPr>
        <p:txBody>
          <a:bodyPr wrap="square">
            <a:spAutoFit/>
          </a:bodyPr>
          <a:lstStyle/>
          <a:p>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all 48900 and 48915 violations even if it did not result in suspension or expulsion</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all instances of restraint or seclusion even if it was not the result of a violation of 48900 or 48915</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all results for each incident for each student</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any increment of a day for suspensions for all students</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Report the duration of all:</a:t>
            </a:r>
          </a:p>
          <a:p>
            <a:pPr marL="800100" lvl="1"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Suspensions (in and out of school)</a:t>
            </a:r>
          </a:p>
          <a:p>
            <a:pPr marL="800100" lvl="1"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Expulsion</a:t>
            </a:r>
          </a:p>
          <a:p>
            <a:pPr marL="342900" indent="-342900">
              <a:buFont typeface="Wingdings" panose="05000000000000000000" pitchFamily="2" charset="2"/>
              <a:buChar char="§"/>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Duration is not required for any other incident results</a:t>
            </a:r>
          </a:p>
        </p:txBody>
      </p:sp>
      <p:sp>
        <p:nvSpPr>
          <p:cNvPr id="6" name="TextBox 5">
            <a:extLst>
              <a:ext uri="{FF2B5EF4-FFF2-40B4-BE49-F238E27FC236}">
                <a16:creationId xmlns:a16="http://schemas.microsoft.com/office/drawing/2014/main" id="{99BF931A-1ACB-7A21-F266-1D19E9A4B9A0}"/>
              </a:ext>
            </a:extLst>
          </p:cNvPr>
          <p:cNvSpPr txBox="1"/>
          <p:nvPr/>
        </p:nvSpPr>
        <p:spPr>
          <a:xfrm>
            <a:off x="5222265" y="5508157"/>
            <a:ext cx="6586021" cy="276999"/>
          </a:xfrm>
          <a:prstGeom prst="rect">
            <a:avLst/>
          </a:prstGeom>
          <a:noFill/>
        </p:spPr>
        <p:txBody>
          <a:bodyPr wrap="square">
            <a:spAutoFit/>
          </a:bodyPr>
          <a:lstStyle/>
          <a:p>
            <a:r>
              <a:rPr lang="en-US" sz="1200" dirty="0"/>
              <a:t>California Education Code Section 49005.1 for specific definitions of restraint and seclusion</a:t>
            </a:r>
          </a:p>
        </p:txBody>
      </p:sp>
      <p:pic>
        <p:nvPicPr>
          <p:cNvPr id="8" name="Graphic 7" descr="Lights On with solid fill">
            <a:extLst>
              <a:ext uri="{FF2B5EF4-FFF2-40B4-BE49-F238E27FC236}">
                <a16:creationId xmlns:a16="http://schemas.microsoft.com/office/drawing/2014/main" id="{996DBBC1-F8B3-099B-5967-4A834D363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2480" y="5320952"/>
            <a:ext cx="648870" cy="648870"/>
          </a:xfrm>
          <a:prstGeom prst="rect">
            <a:avLst/>
          </a:prstGeom>
        </p:spPr>
      </p:pic>
      <p:sp>
        <p:nvSpPr>
          <p:cNvPr id="2" name="Footer Placeholder 1">
            <a:extLst>
              <a:ext uri="{FF2B5EF4-FFF2-40B4-BE49-F238E27FC236}">
                <a16:creationId xmlns:a16="http://schemas.microsoft.com/office/drawing/2014/main" id="{5FFAA3B8-BB12-8690-79D3-97374410E784}"/>
              </a:ext>
            </a:extLst>
          </p:cNvPr>
          <p:cNvSpPr>
            <a:spLocks noGrp="1"/>
          </p:cNvSpPr>
          <p:nvPr>
            <p:ph type="ftr" sz="quarter" idx="10"/>
          </p:nvPr>
        </p:nvSpPr>
        <p:spPr/>
        <p:txBody>
          <a:bodyPr/>
          <a:lstStyle/>
          <a:p>
            <a:r>
              <a:rPr lang="en-US" noProof="0"/>
              <a:t>EOY 3 Reporting and Certification v1.0 April 23, 2025</a:t>
            </a:r>
          </a:p>
        </p:txBody>
      </p:sp>
      <p:sp>
        <p:nvSpPr>
          <p:cNvPr id="3" name="Slide Number Placeholder 2">
            <a:extLst>
              <a:ext uri="{FF2B5EF4-FFF2-40B4-BE49-F238E27FC236}">
                <a16:creationId xmlns:a16="http://schemas.microsoft.com/office/drawing/2014/main" id="{91D849D9-28F1-E9B7-AB96-134334EC38A3}"/>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pic>
        <p:nvPicPr>
          <p:cNvPr id="7" name="Picture 6" descr="A picture containing text, gallery">
            <a:extLst>
              <a:ext uri="{FF2B5EF4-FFF2-40B4-BE49-F238E27FC236}">
                <a16:creationId xmlns:a16="http://schemas.microsoft.com/office/drawing/2014/main" id="{F487043B-1953-E220-5995-67BDD5090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660" y="1667805"/>
            <a:ext cx="3522389" cy="3522389"/>
          </a:xfrm>
          <a:prstGeom prst="rect">
            <a:avLst/>
          </a:prstGeom>
        </p:spPr>
      </p:pic>
    </p:spTree>
    <p:extLst>
      <p:ext uri="{BB962C8B-B14F-4D97-AF65-F5344CB8AC3E}">
        <p14:creationId xmlns:p14="http://schemas.microsoft.com/office/powerpoint/2010/main" val="2580438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18069D-B27B-4230-9617-70A78022A78F}"/>
              </a:ext>
            </a:extLst>
          </p:cNvPr>
          <p:cNvSpPr>
            <a:spLocks noGrp="1"/>
          </p:cNvSpPr>
          <p:nvPr>
            <p:ph type="title"/>
          </p:nvPr>
        </p:nvSpPr>
        <p:spPr/>
        <p:txBody>
          <a:bodyPr vert="horz" lIns="91440" tIns="45720" rIns="91440" bIns="45720" rtlCol="0" anchor="ctr">
            <a:normAutofit fontScale="90000"/>
          </a:bodyPr>
          <a:lstStyle/>
          <a:p>
            <a:r>
              <a:rPr lang="en-US" dirty="0">
                <a:solidFill>
                  <a:schemeClr val="tx1">
                    <a:lumMod val="85000"/>
                    <a:lumOff val="15000"/>
                  </a:schemeClr>
                </a:solidFill>
                <a:latin typeface="Arial Black" panose="020B0A04020102020204" pitchFamily="34" charset="0"/>
              </a:rPr>
              <a:t>Restraint and Seclusion</a:t>
            </a:r>
          </a:p>
        </p:txBody>
      </p:sp>
      <p:sp>
        <p:nvSpPr>
          <p:cNvPr id="2" name="Footer Placeholder 1">
            <a:extLst>
              <a:ext uri="{FF2B5EF4-FFF2-40B4-BE49-F238E27FC236}">
                <a16:creationId xmlns:a16="http://schemas.microsoft.com/office/drawing/2014/main" id="{DAB0D4F0-613F-4939-B6D9-D1F571E17E64}"/>
              </a:ext>
            </a:extLst>
          </p:cNvPr>
          <p:cNvSpPr>
            <a:spLocks noGrp="1"/>
          </p:cNvSpPr>
          <p:nvPr>
            <p:ph type="ftr" sz="quarter" idx="10"/>
          </p:nvPr>
        </p:nvSpPr>
        <p:spPr/>
        <p:txBody>
          <a:bodyPr/>
          <a:lstStyle/>
          <a:p>
            <a:pPr defTabSz="609630">
              <a:defRPr/>
            </a:pPr>
            <a:r>
              <a:rPr lang="en-US">
                <a:solidFill>
                  <a:schemeClr val="bg1">
                    <a:lumMod val="25000"/>
                  </a:schemeClr>
                </a:solidFill>
              </a:rPr>
              <a:t>EOY 3 Reporting and Certification v1.0 April 23, 2025</a:t>
            </a:r>
            <a:endParaRPr lang="en-US" dirty="0">
              <a:solidFill>
                <a:schemeClr val="bg1">
                  <a:lumMod val="25000"/>
                </a:schemeClr>
              </a:solidFill>
            </a:endParaRPr>
          </a:p>
        </p:txBody>
      </p:sp>
      <p:sp>
        <p:nvSpPr>
          <p:cNvPr id="3" name="Slide Number Placeholder 2">
            <a:extLst>
              <a:ext uri="{FF2B5EF4-FFF2-40B4-BE49-F238E27FC236}">
                <a16:creationId xmlns:a16="http://schemas.microsoft.com/office/drawing/2014/main" id="{CA9FDD6E-D743-4CC4-AFBD-E58899AFD7DF}"/>
              </a:ext>
            </a:extLst>
          </p:cNvPr>
          <p:cNvSpPr>
            <a:spLocks noGrp="1"/>
          </p:cNvSpPr>
          <p:nvPr>
            <p:ph type="sldNum" sz="quarter" idx="11"/>
          </p:nvPr>
        </p:nvSpPr>
        <p:spPr/>
        <p:txBody>
          <a:bodyPr/>
          <a:lstStyle/>
          <a:p>
            <a:pPr defTabSz="609630">
              <a:defRPr/>
            </a:pPr>
            <a:fld id="{C345E381-9AE5-6B4A-9160-CBCD2CEA6AB3}" type="slidenum">
              <a:rPr lang="en-US">
                <a:solidFill>
                  <a:schemeClr val="bg1">
                    <a:lumMod val="25000"/>
                  </a:schemeClr>
                </a:solidFill>
              </a:rPr>
              <a:pPr defTabSz="609630">
                <a:defRPr/>
              </a:pPr>
              <a:t>16</a:t>
            </a:fld>
            <a:endParaRPr lang="en-US" dirty="0">
              <a:solidFill>
                <a:schemeClr val="bg1">
                  <a:lumMod val="25000"/>
                </a:schemeClr>
              </a:solidFill>
            </a:endParaRPr>
          </a:p>
        </p:txBody>
      </p:sp>
      <p:graphicFrame>
        <p:nvGraphicFramePr>
          <p:cNvPr id="7" name="Content Placeholder 2" descr="Restraint and Seclusion graphic">
            <a:extLst>
              <a:ext uri="{FF2B5EF4-FFF2-40B4-BE49-F238E27FC236}">
                <a16:creationId xmlns:a16="http://schemas.microsoft.com/office/drawing/2014/main" id="{EC424B5A-7EF3-43BF-B8DC-E8F6D5718F9E}"/>
              </a:ext>
            </a:extLst>
          </p:cNvPr>
          <p:cNvGraphicFramePr/>
          <p:nvPr>
            <p:extLst>
              <p:ext uri="{D42A27DB-BD31-4B8C-83A1-F6EECF244321}">
                <p14:modId xmlns:p14="http://schemas.microsoft.com/office/powerpoint/2010/main" val="790551821"/>
              </p:ext>
            </p:extLst>
          </p:nvPr>
        </p:nvGraphicFramePr>
        <p:xfrm>
          <a:off x="5341922" y="1012238"/>
          <a:ext cx="6165507" cy="3541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1CCD7D8-0E08-111D-3947-05D57BE5F7E0}"/>
              </a:ext>
            </a:extLst>
          </p:cNvPr>
          <p:cNvSpPr txBox="1"/>
          <p:nvPr/>
        </p:nvSpPr>
        <p:spPr>
          <a:xfrm>
            <a:off x="592769" y="1424768"/>
            <a:ext cx="4186283" cy="2677656"/>
          </a:xfrm>
          <a:prstGeom prst="rect">
            <a:avLst/>
          </a:prstGeom>
          <a:noFill/>
        </p:spPr>
        <p:txBody>
          <a:bodyPr wrap="square">
            <a:spAutoFit/>
          </a:bodyPr>
          <a:lstStyle/>
          <a:p>
            <a:pPr defTabSz="609630">
              <a:defRPr/>
            </a:pPr>
            <a:r>
              <a:rPr lang="en-US" sz="2400" dirty="0">
                <a:solidFill>
                  <a:schemeClr val="tx1">
                    <a:lumMod val="85000"/>
                    <a:lumOff val="15000"/>
                  </a:schemeClr>
                </a:solidFill>
                <a:latin typeface="Arial" panose="020B0604020202020204" pitchFamily="34" charset="0"/>
                <a:cs typeface="Arial" panose="020B0604020202020204" pitchFamily="34" charset="0"/>
              </a:rPr>
              <a:t>Restraint and Seclusion data should be reported to fulfill the statutory requirements of Education Code § 49005.1. </a:t>
            </a:r>
          </a:p>
          <a:p>
            <a:pPr defTabSz="609630">
              <a:defRPr/>
            </a:pPr>
            <a:endParaRPr lang="en-US" sz="2400" dirty="0">
              <a:solidFill>
                <a:schemeClr val="tx1">
                  <a:lumMod val="85000"/>
                  <a:lumOff val="15000"/>
                </a:schemeClr>
              </a:solidFill>
              <a:latin typeface="Arial" panose="020B0604020202020204" pitchFamily="34" charset="0"/>
              <a:cs typeface="Arial" panose="020B0604020202020204" pitchFamily="34" charset="0"/>
            </a:endParaRPr>
          </a:p>
          <a:p>
            <a:pPr defTabSz="609630">
              <a:defRPr/>
            </a:pPr>
            <a:r>
              <a:rPr lang="en-US" sz="2400" dirty="0">
                <a:solidFill>
                  <a:schemeClr val="tx1">
                    <a:lumMod val="85000"/>
                    <a:lumOff val="15000"/>
                  </a:schemeClr>
                </a:solidFill>
                <a:latin typeface="Arial" panose="020B0604020202020204" pitchFamily="34" charset="0"/>
                <a:cs typeface="Arial" panose="020B0604020202020204" pitchFamily="34" charset="0"/>
              </a:rPr>
              <a:t>Involved students (Gen Ed or SWD) must be reported.</a:t>
            </a:r>
          </a:p>
        </p:txBody>
      </p:sp>
    </p:spTree>
    <p:extLst>
      <p:ext uri="{BB962C8B-B14F-4D97-AF65-F5344CB8AC3E}">
        <p14:creationId xmlns:p14="http://schemas.microsoft.com/office/powerpoint/2010/main" val="2156715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7A97-58D8-9770-0A67-D1C08066E0C5}"/>
              </a:ext>
            </a:extLst>
          </p:cNvPr>
          <p:cNvSpPr>
            <a:spLocks noGrp="1"/>
          </p:cNvSpPr>
          <p:nvPr>
            <p:ph type="title"/>
          </p:nvPr>
        </p:nvSpPr>
        <p:spPr>
          <a:xfrm>
            <a:off x="333840" y="334819"/>
            <a:ext cx="11340000" cy="432000"/>
          </a:xfrm>
        </p:spPr>
        <p:txBody>
          <a:bodyPr/>
          <a:lstStyle/>
          <a:p>
            <a:r>
              <a:rPr lang="en-US" b="1" dirty="0"/>
              <a:t>Monitoring Restraint and Seclusion Data</a:t>
            </a:r>
          </a:p>
        </p:txBody>
      </p:sp>
      <p:sp>
        <p:nvSpPr>
          <p:cNvPr id="5" name="Slide Number Placeholder 4">
            <a:extLst>
              <a:ext uri="{FF2B5EF4-FFF2-40B4-BE49-F238E27FC236}">
                <a16:creationId xmlns:a16="http://schemas.microsoft.com/office/drawing/2014/main" id="{3002344B-85CF-97F6-4FF9-0B5F248EEFC9}"/>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1BBA40-D491-440F-A181-17CBDCE45226}" type="slidenum">
              <a:rPr lang="en-US" smtClean="0">
                <a:solidFill>
                  <a:schemeClr val="tx1">
                    <a:lumMod val="75000"/>
                    <a:lumOff val="25000"/>
                  </a:schemeClr>
                </a:solidFill>
              </a:rPr>
              <a:pPr/>
              <a:t>17</a:t>
            </a:fld>
            <a:endParaRPr lang="en-US"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6BA0370F-41A8-7056-F223-68F178E13810}"/>
              </a:ext>
            </a:extLst>
          </p:cNvPr>
          <p:cNvSpPr>
            <a:spLocks noGrp="1"/>
          </p:cNvSpPr>
          <p:nvPr>
            <p:ph idx="4294967295"/>
          </p:nvPr>
        </p:nvSpPr>
        <p:spPr>
          <a:xfrm>
            <a:off x="3741420" y="1138181"/>
            <a:ext cx="7932420" cy="4953000"/>
          </a:xfrm>
        </p:spPr>
        <p:txBody>
          <a:bodyPr>
            <a:normAutofit/>
          </a:bodyPr>
          <a:lstStyle/>
          <a:p>
            <a:pPr marL="0" indent="0" algn="l">
              <a:lnSpc>
                <a:spcPct val="110000"/>
              </a:lnSpc>
              <a:spcBef>
                <a:spcPts val="0"/>
              </a:spcBef>
              <a:buNone/>
            </a:pPr>
            <a:r>
              <a:rPr lang="en-US" b="0" i="0" dirty="0">
                <a:effectLst/>
              </a:rPr>
              <a:t>The Courts have mandated that the Special Education Division use certified Restraint and Seclusion data </a:t>
            </a:r>
            <a:r>
              <a:rPr lang="en-US" dirty="0"/>
              <a:t>as an additional data point </a:t>
            </a:r>
            <a:r>
              <a:rPr lang="en-US" b="0" i="0" dirty="0">
                <a:effectLst/>
              </a:rPr>
              <a:t>in making its annual monitoring determinations:</a:t>
            </a:r>
          </a:p>
          <a:p>
            <a:pPr marL="0" indent="0" algn="l">
              <a:lnSpc>
                <a:spcPct val="110000"/>
              </a:lnSpc>
              <a:spcBef>
                <a:spcPts val="0"/>
              </a:spcBef>
              <a:buNone/>
            </a:pPr>
            <a:endParaRPr lang="en-US" b="0" i="0" dirty="0">
              <a:effectLst/>
            </a:endParaRPr>
          </a:p>
          <a:p>
            <a:pPr marL="457200" indent="-457200" algn="l">
              <a:lnSpc>
                <a:spcPct val="110000"/>
              </a:lnSpc>
              <a:spcBef>
                <a:spcPts val="0"/>
              </a:spcBef>
              <a:buFont typeface="+mj-lt"/>
              <a:buAutoNum type="arabicPeriod"/>
            </a:pPr>
            <a:r>
              <a:rPr lang="en-US" b="0" i="0" dirty="0">
                <a:effectLst/>
              </a:rPr>
              <a:t>LEAs reporting more than 2 restraints or seclusions per pupil (&gt;2:1 ratio) will be asked to perform student record reviews</a:t>
            </a:r>
          </a:p>
          <a:p>
            <a:pPr marL="457200" indent="-457200" algn="l">
              <a:lnSpc>
                <a:spcPct val="110000"/>
              </a:lnSpc>
              <a:spcBef>
                <a:spcPts val="0"/>
              </a:spcBef>
              <a:buFont typeface="+mj-lt"/>
              <a:buAutoNum type="arabicPeriod"/>
            </a:pPr>
            <a:r>
              <a:rPr lang="en-US" b="0" i="0" dirty="0">
                <a:effectLst/>
              </a:rPr>
              <a:t>LEAs that:</a:t>
            </a:r>
          </a:p>
          <a:p>
            <a:pPr marL="971550" lvl="1" indent="-514350">
              <a:lnSpc>
                <a:spcPct val="110000"/>
              </a:lnSpc>
              <a:spcBef>
                <a:spcPts val="0"/>
              </a:spcBef>
              <a:buFont typeface="+mj-lt"/>
              <a:buAutoNum type="alphaLcPeriod"/>
            </a:pPr>
            <a:r>
              <a:rPr lang="en-US" b="0" i="0" dirty="0">
                <a:effectLst/>
              </a:rPr>
              <a:t>Report zero incidents of restraint or seclusion and have greater than 100 students with disabilities; or</a:t>
            </a:r>
          </a:p>
          <a:p>
            <a:pPr marL="971550" lvl="1" indent="-514350">
              <a:lnSpc>
                <a:spcPct val="110000"/>
              </a:lnSpc>
              <a:spcBef>
                <a:spcPts val="0"/>
              </a:spcBef>
              <a:buFont typeface="+mj-lt"/>
              <a:buAutoNum type="alphaLcPeriod"/>
            </a:pPr>
            <a:r>
              <a:rPr lang="en-US" b="0" i="0" dirty="0">
                <a:effectLst/>
              </a:rPr>
              <a:t>Report zero incidents of restraint or seclusion and have greater than 100 students with disabilities enrolled at Nonpublic Nonsectarian Certified Schools (NPS); or</a:t>
            </a:r>
          </a:p>
          <a:p>
            <a:pPr marL="971550" lvl="1" indent="-514350">
              <a:lnSpc>
                <a:spcPct val="110000"/>
              </a:lnSpc>
              <a:spcBef>
                <a:spcPts val="0"/>
              </a:spcBef>
              <a:buFont typeface="+mj-lt"/>
              <a:buAutoNum type="alphaLcPeriod"/>
            </a:pPr>
            <a:r>
              <a:rPr lang="en-US" b="0" i="0" dirty="0">
                <a:effectLst/>
              </a:rPr>
              <a:t>Fail to certify the CALPADS EOY 3 submission</a:t>
            </a:r>
          </a:p>
          <a:p>
            <a:pPr marL="457200" lvl="1" indent="0">
              <a:lnSpc>
                <a:spcPct val="110000"/>
              </a:lnSpc>
              <a:spcBef>
                <a:spcPts val="0"/>
              </a:spcBef>
              <a:buNone/>
            </a:pPr>
            <a:r>
              <a:rPr lang="en-US" b="0" i="0" dirty="0">
                <a:effectLst/>
              </a:rPr>
              <a:t>will be flagged for questionable data quality and will have to complete monitoring activities associated with data quality</a:t>
            </a:r>
          </a:p>
        </p:txBody>
      </p:sp>
      <p:sp>
        <p:nvSpPr>
          <p:cNvPr id="4" name="Footer Placeholder 3">
            <a:extLst>
              <a:ext uri="{FF2B5EF4-FFF2-40B4-BE49-F238E27FC236}">
                <a16:creationId xmlns:a16="http://schemas.microsoft.com/office/drawing/2014/main" id="{CBCE93B0-1A7A-E569-45E5-FEB305234BCE}"/>
              </a:ext>
            </a:extLst>
          </p:cNvPr>
          <p:cNvSpPr>
            <a:spLocks noGrp="1"/>
          </p:cNvSpPr>
          <p:nvPr>
            <p:ph type="ftr" sz="quarter" idx="10"/>
          </p:nvPr>
        </p:nvSpPr>
        <p:spPr/>
        <p:txBody>
          <a:bodyPr/>
          <a:lstStyle/>
          <a:p>
            <a:r>
              <a:rPr lang="en-US" noProof="0"/>
              <a:t>EOY 3 Reporting and Certification v1.0 April 23, 2025</a:t>
            </a:r>
          </a:p>
        </p:txBody>
      </p:sp>
      <p:pic>
        <p:nvPicPr>
          <p:cNvPr id="7" name="Picture 6" descr="AI generated image of man reviewing report.">
            <a:extLst>
              <a:ext uri="{FF2B5EF4-FFF2-40B4-BE49-F238E27FC236}">
                <a16:creationId xmlns:a16="http://schemas.microsoft.com/office/drawing/2014/main" id="{CBA4123A-F85A-072E-4967-5B0B8FAF186C}"/>
              </a:ext>
            </a:extLst>
          </p:cNvPr>
          <p:cNvPicPr>
            <a:picLocks noChangeAspect="1"/>
          </p:cNvPicPr>
          <p:nvPr/>
        </p:nvPicPr>
        <p:blipFill>
          <a:blip r:embed="rId3"/>
          <a:stretch>
            <a:fillRect/>
          </a:stretch>
        </p:blipFill>
        <p:spPr>
          <a:xfrm>
            <a:off x="432000" y="1667702"/>
            <a:ext cx="3003720" cy="3003720"/>
          </a:xfrm>
          <a:prstGeom prst="rect">
            <a:avLst/>
          </a:prstGeom>
        </p:spPr>
      </p:pic>
    </p:spTree>
    <p:extLst>
      <p:ext uri="{BB962C8B-B14F-4D97-AF65-F5344CB8AC3E}">
        <p14:creationId xmlns:p14="http://schemas.microsoft.com/office/powerpoint/2010/main" val="1430222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157532-CEC8-4091-8C3C-79F32BB13236}"/>
              </a:ext>
            </a:extLst>
          </p:cNvPr>
          <p:cNvSpPr>
            <a:spLocks noGrp="1"/>
          </p:cNvSpPr>
          <p:nvPr>
            <p:ph type="title"/>
          </p:nvPr>
        </p:nvSpPr>
        <p:spPr>
          <a:xfrm>
            <a:off x="426000" y="330026"/>
            <a:ext cx="11340000" cy="432000"/>
          </a:xfrm>
        </p:spPr>
        <p:txBody>
          <a:bodyPr vert="horz" lIns="45720" tIns="22860" rIns="45720" bIns="22860" rtlCol="0" anchor="ctr">
            <a:normAutofit fontScale="90000"/>
          </a:bodyPr>
          <a:lstStyle/>
          <a:p>
            <a:pPr defTabSz="457223"/>
            <a:r>
              <a:rPr lang="en-US" dirty="0"/>
              <a:t>Defiance</a:t>
            </a:r>
            <a:r>
              <a:rPr lang="en-US" kern="1700" spc="115" dirty="0">
                <a:latin typeface="Arial Black" panose="020B0A04020102020204" pitchFamily="34" charset="0"/>
                <a:ea typeface="+mn-ea"/>
                <a:cs typeface="+mn-cs"/>
              </a:rPr>
              <a:t> </a:t>
            </a:r>
            <a:r>
              <a:rPr lang="en-US" dirty="0"/>
              <a:t>Law</a:t>
            </a:r>
          </a:p>
        </p:txBody>
      </p:sp>
      <p:sp>
        <p:nvSpPr>
          <p:cNvPr id="4" name="Content Placeholder 2">
            <a:extLst>
              <a:ext uri="{FF2B5EF4-FFF2-40B4-BE49-F238E27FC236}">
                <a16:creationId xmlns:a16="http://schemas.microsoft.com/office/drawing/2014/main" id="{418BB324-D6FA-49A6-AE1E-47D0E7BA2A4F}"/>
              </a:ext>
            </a:extLst>
          </p:cNvPr>
          <p:cNvSpPr txBox="1">
            <a:spLocks/>
          </p:cNvSpPr>
          <p:nvPr/>
        </p:nvSpPr>
        <p:spPr>
          <a:xfrm>
            <a:off x="4267200" y="864000"/>
            <a:ext cx="7619169" cy="3899281"/>
          </a:xfrm>
          <a:prstGeom prst="rect">
            <a:avLst/>
          </a:prstGeom>
        </p:spPr>
        <p:txBody>
          <a:bodyPr vert="horz" lIns="45720" tIns="22860" rIns="45720" bIns="228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2" indent="0" defTabSz="457223">
              <a:spcBef>
                <a:spcPts val="600"/>
              </a:spcBef>
              <a:spcAft>
                <a:spcPts val="600"/>
              </a:spcAft>
              <a:buNone/>
            </a:pPr>
            <a:r>
              <a:rPr lang="en-US" sz="1600" dirty="0">
                <a:solidFill>
                  <a:schemeClr val="tx1">
                    <a:lumMod val="85000"/>
                    <a:lumOff val="15000"/>
                  </a:schemeClr>
                </a:solidFill>
                <a:latin typeface="Arial"/>
                <a:cs typeface="Arial"/>
              </a:rPr>
              <a:t>Since July 1, 2020, the law prohibits*:</a:t>
            </a:r>
          </a:p>
          <a:p>
            <a:pPr marL="152408" indent="-114306" defTabSz="457223">
              <a:spcBef>
                <a:spcPts val="600"/>
              </a:spcBef>
              <a:spcAft>
                <a:spcPts val="600"/>
              </a:spcAft>
            </a:pPr>
            <a:r>
              <a:rPr lang="en-US" sz="1600" dirty="0">
                <a:solidFill>
                  <a:schemeClr val="tx1">
                    <a:lumMod val="85000"/>
                    <a:lumOff val="15000"/>
                  </a:schemeClr>
                </a:solidFill>
                <a:latin typeface="Arial"/>
                <a:cs typeface="Arial"/>
              </a:rPr>
              <a:t>Recommended expulsion of students TK-12 due to willful defiance</a:t>
            </a:r>
          </a:p>
          <a:p>
            <a:pPr marL="152408" indent="-114306" defTabSz="457223">
              <a:spcBef>
                <a:spcPts val="600"/>
              </a:spcBef>
              <a:spcAft>
                <a:spcPts val="600"/>
              </a:spcAft>
            </a:pPr>
            <a:r>
              <a:rPr lang="en-US" sz="1600" dirty="0">
                <a:solidFill>
                  <a:schemeClr val="tx1">
                    <a:lumMod val="85000"/>
                    <a:lumOff val="15000"/>
                  </a:schemeClr>
                </a:solidFill>
                <a:latin typeface="Arial"/>
                <a:cs typeface="Arial"/>
              </a:rPr>
              <a:t>Suspending students in grades TK-5 for willful defiance</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pPr marL="152408" indent="-114306" defTabSz="457223">
              <a:spcBef>
                <a:spcPts val="600"/>
              </a:spcBef>
              <a:spcAft>
                <a:spcPts val="600"/>
              </a:spcAft>
            </a:pPr>
            <a:r>
              <a:rPr lang="en-US" sz="1600" dirty="0">
                <a:solidFill>
                  <a:schemeClr val="tx1">
                    <a:lumMod val="85000"/>
                    <a:lumOff val="15000"/>
                  </a:schemeClr>
                </a:solidFill>
                <a:latin typeface="Arial"/>
                <a:cs typeface="Arial"/>
              </a:rPr>
              <a:t>Suspending students in grades 6-12 for committing defiance, </a:t>
            </a:r>
            <a:endParaRPr lang="en-US" sz="1600" dirty="0">
              <a:solidFill>
                <a:schemeClr val="tx1">
                  <a:lumMod val="85000"/>
                  <a:lumOff val="15000"/>
                </a:schemeClr>
              </a:solidFill>
              <a:latin typeface="Arial" panose="020B0604020202020204" pitchFamily="34" charset="0"/>
              <a:cs typeface="Arial" panose="020B0604020202020204" pitchFamily="34" charset="0"/>
            </a:endParaRPr>
          </a:p>
          <a:p>
            <a:pPr marL="762038" lvl="2" indent="-114306" defTabSz="457223">
              <a:spcBef>
                <a:spcPts val="600"/>
              </a:spcBef>
              <a:spcAft>
                <a:spcPts val="600"/>
              </a:spcAft>
            </a:pPr>
            <a:r>
              <a:rPr lang="en-US" sz="1600" dirty="0">
                <a:solidFill>
                  <a:schemeClr val="tx1">
                    <a:lumMod val="85000"/>
                    <a:lumOff val="15000"/>
                  </a:schemeClr>
                </a:solidFill>
                <a:latin typeface="Arial"/>
                <a:cs typeface="Arial"/>
              </a:rPr>
              <a:t>This clause will become inoperative on July 1, 2029 unless further extended again. (SB-274)</a:t>
            </a:r>
          </a:p>
          <a:p>
            <a:pPr marL="76232" indent="-342900" defTabSz="457223">
              <a:spcBef>
                <a:spcPts val="600"/>
              </a:spcBef>
              <a:spcAft>
                <a:spcPts val="600"/>
              </a:spcAft>
            </a:pPr>
            <a:r>
              <a:rPr lang="en-US" sz="1600" dirty="0">
                <a:solidFill>
                  <a:schemeClr val="tx1">
                    <a:lumMod val="85000"/>
                    <a:lumOff val="15000"/>
                  </a:schemeClr>
                </a:solidFill>
                <a:latin typeface="Arial"/>
                <a:cs typeface="Arial"/>
              </a:rPr>
              <a:t>Charter schools from suspending and expelling students for defiance</a:t>
            </a:r>
          </a:p>
          <a:p>
            <a:pPr marL="762038" lvl="2" indent="-114306" defTabSz="457223">
              <a:spcBef>
                <a:spcPts val="600"/>
              </a:spcBef>
              <a:spcAft>
                <a:spcPts val="600"/>
              </a:spcAft>
            </a:pPr>
            <a:r>
              <a:rPr lang="en-US" sz="1600" dirty="0">
                <a:solidFill>
                  <a:schemeClr val="tx1">
                    <a:lumMod val="85000"/>
                    <a:lumOff val="15000"/>
                  </a:schemeClr>
                </a:solidFill>
                <a:latin typeface="Arial"/>
                <a:cs typeface="Arial"/>
              </a:rPr>
              <a:t>The same law is applied to charter schools</a:t>
            </a:r>
          </a:p>
          <a:p>
            <a:pPr marL="0" indent="-114306" defTabSz="457223">
              <a:spcBef>
                <a:spcPts val="600"/>
              </a:spcBef>
              <a:spcAft>
                <a:spcPts val="600"/>
              </a:spcAft>
            </a:pPr>
            <a:r>
              <a:rPr lang="en-US" sz="1600" dirty="0">
                <a:solidFill>
                  <a:schemeClr val="tx1">
                    <a:lumMod val="85000"/>
                    <a:lumOff val="15000"/>
                  </a:schemeClr>
                </a:solidFill>
                <a:latin typeface="Arial"/>
                <a:cs typeface="Arial"/>
              </a:rPr>
              <a:t>*Except as provided in the authority provided to teachers in EC Section 48910</a:t>
            </a:r>
          </a:p>
        </p:txBody>
      </p:sp>
      <p:pic>
        <p:nvPicPr>
          <p:cNvPr id="10" name="Picture 9" descr="Image of child being stubborn.">
            <a:extLst>
              <a:ext uri="{FF2B5EF4-FFF2-40B4-BE49-F238E27FC236}">
                <a16:creationId xmlns:a16="http://schemas.microsoft.com/office/drawing/2014/main" id="{12F90BF4-AE37-41D0-9571-C991AC2235F2}"/>
              </a:ext>
            </a:extLst>
          </p:cNvPr>
          <p:cNvPicPr>
            <a:picLocks noChangeAspect="1"/>
          </p:cNvPicPr>
          <p:nvPr/>
        </p:nvPicPr>
        <p:blipFill rotWithShape="1">
          <a:blip r:embed="rId3"/>
          <a:srcRect l="1477" r="5929"/>
          <a:stretch/>
        </p:blipFill>
        <p:spPr>
          <a:xfrm>
            <a:off x="640940" y="995656"/>
            <a:ext cx="3289576" cy="4866688"/>
          </a:xfrm>
          <a:prstGeom prst="rect">
            <a:avLst/>
          </a:prstGeom>
          <a:effectLst>
            <a:outerShdw blurRad="63500" algn="ctr" rotWithShape="0">
              <a:prstClr val="black">
                <a:alpha val="20000"/>
              </a:prstClr>
            </a:outerShdw>
          </a:effectLst>
        </p:spPr>
      </p:pic>
      <p:pic>
        <p:nvPicPr>
          <p:cNvPr id="8" name="Picture 7" descr="Image of child being stubborn.">
            <a:extLst>
              <a:ext uri="{FF2B5EF4-FFF2-40B4-BE49-F238E27FC236}">
                <a16:creationId xmlns:a16="http://schemas.microsoft.com/office/drawing/2014/main" id="{230B9D5E-ADEC-5A85-A0D5-F88429DFE7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08209" y="4173521"/>
            <a:ext cx="7142851" cy="2042159"/>
          </a:xfrm>
          <a:prstGeom prst="rect">
            <a:avLst/>
          </a:prstGeom>
        </p:spPr>
      </p:pic>
      <p:sp>
        <p:nvSpPr>
          <p:cNvPr id="2" name="Footer Placeholder 1">
            <a:extLst>
              <a:ext uri="{FF2B5EF4-FFF2-40B4-BE49-F238E27FC236}">
                <a16:creationId xmlns:a16="http://schemas.microsoft.com/office/drawing/2014/main" id="{4AE6C356-4DC1-0971-88B7-0C05FD606735}"/>
              </a:ext>
            </a:extLst>
          </p:cNvPr>
          <p:cNvSpPr>
            <a:spLocks noGrp="1"/>
          </p:cNvSpPr>
          <p:nvPr>
            <p:ph type="ftr" sz="quarter" idx="10"/>
          </p:nvPr>
        </p:nvSpPr>
        <p:spPr/>
        <p:txBody>
          <a:bodyPr/>
          <a:lstStyle/>
          <a:p>
            <a:r>
              <a:rPr lang="en-US" noProof="0"/>
              <a:t>EOY 3 Reporting and Certification v1.0 April 23, 2025</a:t>
            </a:r>
          </a:p>
        </p:txBody>
      </p:sp>
      <p:sp>
        <p:nvSpPr>
          <p:cNvPr id="3" name="Slide Number Placeholder 2">
            <a:extLst>
              <a:ext uri="{FF2B5EF4-FFF2-40B4-BE49-F238E27FC236}">
                <a16:creationId xmlns:a16="http://schemas.microsoft.com/office/drawing/2014/main" id="{DE6097BA-C778-BFB9-03E2-06163643298D}"/>
              </a:ext>
            </a:extLst>
          </p:cNvPr>
          <p:cNvSpPr>
            <a:spLocks noGrp="1"/>
          </p:cNvSpPr>
          <p:nvPr>
            <p:ph type="sldNum" sz="quarter" idx="11"/>
          </p:nvPr>
        </p:nvSpPr>
        <p:spPr/>
        <p:txBody>
          <a:bodyPr/>
          <a:lstStyle/>
          <a:p>
            <a:fld id="{4B73C415-D670-4716-A5EC-CC4D52CA2BAC}" type="slidenum">
              <a:rPr lang="en-US" noProof="0" smtClean="0"/>
              <a:pPr/>
              <a:t>18</a:t>
            </a:fld>
            <a:endParaRPr lang="en-US" noProof="0"/>
          </a:p>
        </p:txBody>
      </p:sp>
    </p:spTree>
    <p:extLst>
      <p:ext uri="{BB962C8B-B14F-4D97-AF65-F5344CB8AC3E}">
        <p14:creationId xmlns:p14="http://schemas.microsoft.com/office/powerpoint/2010/main" val="3588554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C6E9D-2CD8-EF86-4B75-65A0670B68CE}"/>
              </a:ext>
            </a:extLst>
          </p:cNvPr>
          <p:cNvSpPr>
            <a:spLocks noGrp="1"/>
          </p:cNvSpPr>
          <p:nvPr>
            <p:ph type="title"/>
          </p:nvPr>
        </p:nvSpPr>
        <p:spPr/>
        <p:txBody>
          <a:bodyPr/>
          <a:lstStyle/>
          <a:p>
            <a:r>
              <a:rPr lang="en-US" dirty="0"/>
              <a:t>Clarifying Teacher Suspension</a:t>
            </a:r>
          </a:p>
        </p:txBody>
      </p:sp>
      <p:sp>
        <p:nvSpPr>
          <p:cNvPr id="6" name="Rectangle: Rounded Corners 5">
            <a:extLst>
              <a:ext uri="{FF2B5EF4-FFF2-40B4-BE49-F238E27FC236}">
                <a16:creationId xmlns:a16="http://schemas.microsoft.com/office/drawing/2014/main" id="{5BB2DE8A-AB03-4656-871C-27CD71C361B5}"/>
              </a:ext>
            </a:extLst>
          </p:cNvPr>
          <p:cNvSpPr/>
          <p:nvPr/>
        </p:nvSpPr>
        <p:spPr>
          <a:xfrm>
            <a:off x="5250181" y="1264442"/>
            <a:ext cx="6197138" cy="4630856"/>
          </a:xfrm>
          <a:prstGeom prst="roundRect">
            <a:avLst>
              <a:gd name="adj" fmla="val 3042"/>
            </a:avLst>
          </a:prstGeom>
          <a:solidFill>
            <a:srgbClr val="F8F4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2800" dirty="0">
                <a:solidFill>
                  <a:schemeClr val="tx2">
                    <a:lumMod val="75000"/>
                  </a:schemeClr>
                </a:solidFill>
                <a:latin typeface="Arial" panose="020B0604020202020204" pitchFamily="34" charset="0"/>
                <a:cs typeface="Arial" panose="020B0604020202020204" pitchFamily="34" charset="0"/>
              </a:rPr>
              <a:t>Defined in EC section 48910, a teacher may suspend any pupil from class, for any of the acts in section 48900, for the day of the suspension and the day following. </a:t>
            </a:r>
          </a:p>
          <a:p>
            <a:pPr marL="0" indent="0">
              <a:buNone/>
            </a:pPr>
            <a:endParaRPr lang="en-US" sz="2800" dirty="0">
              <a:solidFill>
                <a:schemeClr val="tx2">
                  <a:lumMod val="75000"/>
                </a:schemeClr>
              </a:solidFill>
              <a:latin typeface="Arial" panose="020B0604020202020204" pitchFamily="34" charset="0"/>
              <a:cs typeface="Arial" panose="020B0604020202020204" pitchFamily="34" charset="0"/>
            </a:endParaRPr>
          </a:p>
          <a:p>
            <a:pPr marL="0" indent="0">
              <a:buNone/>
            </a:pPr>
            <a:r>
              <a:rPr lang="en-US" sz="2800" dirty="0">
                <a:solidFill>
                  <a:schemeClr val="tx2">
                    <a:lumMod val="75000"/>
                  </a:schemeClr>
                </a:solidFill>
                <a:latin typeface="Arial" panose="020B0604020202020204" pitchFamily="34" charset="0"/>
                <a:cs typeface="Arial" panose="020B0604020202020204" pitchFamily="34" charset="0"/>
              </a:rPr>
              <a:t>The </a:t>
            </a:r>
            <a:r>
              <a:rPr kumimoji="0" lang="en-US" sz="2800" b="0" i="0" u="none" strike="noStrike" kern="120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rPr>
              <a:t>teacher shall immediately report the suspension to the principal for appropriate action.</a:t>
            </a:r>
            <a:endParaRPr lang="en-US" sz="2800" dirty="0">
              <a:solidFill>
                <a:schemeClr val="tx2">
                  <a:lumMod val="75000"/>
                </a:schemeClr>
              </a:solidFill>
            </a:endParaRPr>
          </a:p>
        </p:txBody>
      </p:sp>
      <p:pic>
        <p:nvPicPr>
          <p:cNvPr id="7" name="Picture 2" descr="Image of substitute teacher sending kid to Principal..">
            <a:extLst>
              <a:ext uri="{FF2B5EF4-FFF2-40B4-BE49-F238E27FC236}">
                <a16:creationId xmlns:a16="http://schemas.microsoft.com/office/drawing/2014/main" id="{2ACE85DF-C33D-CF95-FBE0-DDFECDB7F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61555" y="2112049"/>
            <a:ext cx="4299065" cy="1833819"/>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3BCF60D-8738-584E-67D0-7772904DF0EC}"/>
              </a:ext>
            </a:extLst>
          </p:cNvPr>
          <p:cNvSpPr>
            <a:spLocks noGrp="1"/>
          </p:cNvSpPr>
          <p:nvPr>
            <p:ph type="ftr" sz="quarter" idx="10"/>
          </p:nvPr>
        </p:nvSpPr>
        <p:spPr/>
        <p:txBody>
          <a:bodyPr/>
          <a:lstStyle/>
          <a:p>
            <a:r>
              <a:rPr lang="en-US" noProof="0"/>
              <a:t>EOY 3 Reporting and Certification v1.0 April 23, 2025</a:t>
            </a:r>
          </a:p>
        </p:txBody>
      </p:sp>
      <p:sp>
        <p:nvSpPr>
          <p:cNvPr id="4" name="Slide Number Placeholder 3">
            <a:extLst>
              <a:ext uri="{FF2B5EF4-FFF2-40B4-BE49-F238E27FC236}">
                <a16:creationId xmlns:a16="http://schemas.microsoft.com/office/drawing/2014/main" id="{C10EB7A9-B30E-C42D-A0CA-A448A31BEA7C}"/>
              </a:ext>
            </a:extLst>
          </p:cNvPr>
          <p:cNvSpPr>
            <a:spLocks noGrp="1"/>
          </p:cNvSpPr>
          <p:nvPr>
            <p:ph type="sldNum" sz="quarter" idx="11"/>
          </p:nvPr>
        </p:nvSpPr>
        <p:spPr/>
        <p:txBody>
          <a:bodyPr/>
          <a:lstStyle/>
          <a:p>
            <a:fld id="{4B73C415-D670-4716-A5EC-CC4D52CA2BAC}" type="slidenum">
              <a:rPr lang="en-US" noProof="0" smtClean="0"/>
              <a:pPr/>
              <a:t>19</a:t>
            </a:fld>
            <a:endParaRPr lang="en-US" noProof="0"/>
          </a:p>
        </p:txBody>
      </p:sp>
    </p:spTree>
    <p:extLst>
      <p:ext uri="{BB962C8B-B14F-4D97-AF65-F5344CB8AC3E}">
        <p14:creationId xmlns:p14="http://schemas.microsoft.com/office/powerpoint/2010/main" val="109216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Road Map</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2243488916"/>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89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91DB-891A-433B-9737-33FB4CA7A841}"/>
              </a:ext>
            </a:extLst>
          </p:cNvPr>
          <p:cNvSpPr>
            <a:spLocks noGrp="1"/>
          </p:cNvSpPr>
          <p:nvPr>
            <p:ph type="title"/>
          </p:nvPr>
        </p:nvSpPr>
        <p:spPr>
          <a:xfrm>
            <a:off x="487660" y="485575"/>
            <a:ext cx="11340000" cy="432000"/>
          </a:xfrm>
        </p:spPr>
        <p:txBody>
          <a:bodyPr>
            <a:noAutofit/>
          </a:bodyPr>
          <a:lstStyle/>
          <a:p>
            <a:r>
              <a:rPr lang="en-US" sz="3600" kern="1700" spc="230" dirty="0">
                <a:latin typeface="Arial Black" panose="020B0A04020102020204" pitchFamily="34" charset="0"/>
              </a:rPr>
              <a:t>NPS Reporting Expectations</a:t>
            </a:r>
            <a:br>
              <a:rPr lang="en-US" sz="3600" kern="1700" spc="230" dirty="0">
                <a:latin typeface="Arial Black" panose="020B0A04020102020204" pitchFamily="34" charset="0"/>
              </a:rPr>
            </a:br>
            <a:endParaRPr lang="en-US" sz="3600" dirty="0"/>
          </a:p>
        </p:txBody>
      </p:sp>
      <p:sp>
        <p:nvSpPr>
          <p:cNvPr id="4" name="Footer Placeholder 3">
            <a:extLst>
              <a:ext uri="{FF2B5EF4-FFF2-40B4-BE49-F238E27FC236}">
                <a16:creationId xmlns:a16="http://schemas.microsoft.com/office/drawing/2014/main" id="{C610BBA4-58F7-A4AF-DB69-5654C9F647E9}"/>
              </a:ext>
            </a:extLst>
          </p:cNvPr>
          <p:cNvSpPr>
            <a:spLocks noGrp="1"/>
          </p:cNvSpPr>
          <p:nvPr>
            <p:ph type="ftr" sz="quarter" idx="10"/>
          </p:nvPr>
        </p:nvSpPr>
        <p:spPr/>
        <p:txBody>
          <a:bodyPr/>
          <a:lstStyle/>
          <a:p>
            <a:r>
              <a:rPr lang="en-US" noProof="0"/>
              <a:t>EOY 3 Reporting and Certification v1.0 April 23, 2025</a:t>
            </a: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4294967295"/>
          </p:nvPr>
        </p:nvSpPr>
        <p:spPr>
          <a:xfrm>
            <a:off x="5343277" y="917575"/>
            <a:ext cx="6484383" cy="4852988"/>
          </a:xfrm>
        </p:spPr>
        <p:txBody>
          <a:bodyPr anchor="ctr">
            <a:normAutofit/>
          </a:bodyPr>
          <a:lstStyle/>
          <a:p>
            <a:r>
              <a:rPr lang="en-US" sz="2000" dirty="0">
                <a:solidFill>
                  <a:schemeClr val="tx1">
                    <a:lumMod val="75000"/>
                    <a:lumOff val="25000"/>
                  </a:schemeClr>
                </a:solidFill>
              </a:rPr>
              <a:t>LEAs and NPS schools must have policies and procedures in place to identify, document, and report incidents involving restraint and seclusion for students with disabilities</a:t>
            </a:r>
          </a:p>
          <a:p>
            <a:r>
              <a:rPr lang="en-US" sz="2000" dirty="0">
                <a:solidFill>
                  <a:schemeClr val="tx1">
                    <a:lumMod val="75000"/>
                    <a:lumOff val="25000"/>
                  </a:schemeClr>
                </a:solidFill>
              </a:rPr>
              <a:t>LEAs and NPS schools should ensure that all staff are appropriately trained</a:t>
            </a:r>
          </a:p>
          <a:p>
            <a:r>
              <a:rPr lang="en-US" sz="2000" dirty="0">
                <a:solidFill>
                  <a:schemeClr val="tx1">
                    <a:lumMod val="75000"/>
                    <a:lumOff val="25000"/>
                  </a:schemeClr>
                </a:solidFill>
              </a:rPr>
              <a:t>CALPADS Administrators should not have to determine what discipline records are reportable incidents</a:t>
            </a:r>
          </a:p>
          <a:p>
            <a:pPr marL="0" indent="0">
              <a:buNone/>
            </a:pPr>
            <a:r>
              <a:rPr lang="en-US" sz="1200" dirty="0">
                <a:solidFill>
                  <a:schemeClr val="tx1">
                    <a:lumMod val="75000"/>
                    <a:lumOff val="25000"/>
                  </a:schemeClr>
                </a:solidFill>
              </a:rPr>
              <a:t> See Notes for resources.</a:t>
            </a:r>
          </a:p>
        </p:txBody>
      </p:sp>
      <p:pic>
        <p:nvPicPr>
          <p:cNvPr id="6" name="Picture 2" descr="A picture of school principal with compliance text bubble.">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487660" y="1924625"/>
            <a:ext cx="4617673" cy="268713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5BDBEC0-6360-D077-4BC2-FD095693964B}"/>
              </a:ext>
            </a:extLst>
          </p:cNvPr>
          <p:cNvSpPr>
            <a:spLocks noGrp="1"/>
          </p:cNvSpPr>
          <p:nvPr>
            <p:ph type="sldNum" sz="quarter" idx="11"/>
          </p:nvPr>
        </p:nvSpPr>
        <p:spPr/>
        <p:txBody>
          <a:bodyPr/>
          <a:lstStyle/>
          <a:p>
            <a:fld id="{4B73C415-D670-4716-A5EC-CC4D52CA2BAC}" type="slidenum">
              <a:rPr lang="en-US" noProof="0" smtClean="0"/>
              <a:pPr/>
              <a:t>20</a:t>
            </a:fld>
            <a:endParaRPr lang="en-US" noProof="0"/>
          </a:p>
        </p:txBody>
      </p:sp>
    </p:spTree>
    <p:extLst>
      <p:ext uri="{BB962C8B-B14F-4D97-AF65-F5344CB8AC3E}">
        <p14:creationId xmlns:p14="http://schemas.microsoft.com/office/powerpoint/2010/main" val="3372963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5"/>
          <p:cNvSpPr/>
          <p:nvPr/>
        </p:nvSpPr>
        <p:spPr>
          <a:xfrm>
            <a:off x="622300" y="552450"/>
            <a:ext cx="2520950" cy="355600"/>
          </a:xfrm>
          <a:prstGeom prst="rect">
            <a:avLst/>
          </a:prstGeom>
          <a:noFill/>
          <a:ln/>
        </p:spPr>
        <p:txBody>
          <a:bodyPr wrap="square" lIns="0" tIns="0" rIns="0" bIns="0" rtlCol="0" anchor="ctr">
            <a:normAutofit/>
          </a:bodyPr>
          <a:lstStyle/>
          <a:p>
            <a:pPr marL="0" marR="0" lvl="0" indent="0" algn="l" defTabSz="609630"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eries Sans" pitchFamily="34" charset="0"/>
                <a:ea typeface="Aeries Sans" pitchFamily="34" charset="-122"/>
                <a:cs typeface="Aeries Sans" pitchFamily="34" charset="-120"/>
              </a:rPr>
              <a:t>CONTEXT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6"/>
          <p:cNvSpPr/>
          <p:nvPr/>
        </p:nvSpPr>
        <p:spPr>
          <a:xfrm>
            <a:off x="9542116" y="1466649"/>
            <a:ext cx="2035535" cy="1081641"/>
          </a:xfrm>
          <a:prstGeom prst="rect">
            <a:avLst/>
          </a:prstGeom>
          <a:noFill/>
          <a:ln/>
        </p:spPr>
        <p:txBody>
          <a:bodyPr wrap="square" lIns="0" tIns="0" rIns="0" bIns="0" rtlCol="0" anchor="ctr">
            <a:noAutofit/>
          </a:bodyPr>
          <a:lstStyle/>
          <a:p>
            <a:pPr marL="0" indent="0" algn="ctr">
              <a:buNone/>
            </a:pPr>
            <a:r>
              <a:rPr lang="en-US" sz="1400" dirty="0">
                <a:latin typeface="Tahoma" panose="020B0604030504040204" pitchFamily="34" charset="0"/>
                <a:ea typeface="Tahoma" panose="020B0604030504040204" pitchFamily="34" charset="0"/>
                <a:cs typeface="Tahoma" panose="020B0604030504040204" pitchFamily="34" charset="0"/>
              </a:rPr>
              <a:t>Student enrollment must exist in the CALPADS ODS at the school of attendance for the academic year</a:t>
            </a:r>
          </a:p>
        </p:txBody>
      </p:sp>
      <p:sp>
        <p:nvSpPr>
          <p:cNvPr id="5" name="Title 4">
            <a:extLst>
              <a:ext uri="{FF2B5EF4-FFF2-40B4-BE49-F238E27FC236}">
                <a16:creationId xmlns:a16="http://schemas.microsoft.com/office/drawing/2014/main" id="{3F7037B1-157C-40E2-A4E2-54D6565098FC}"/>
              </a:ext>
            </a:extLst>
          </p:cNvPr>
          <p:cNvSpPr>
            <a:spLocks noGrp="1"/>
          </p:cNvSpPr>
          <p:nvPr>
            <p:ph type="title"/>
          </p:nvPr>
        </p:nvSpPr>
        <p:spPr/>
        <p:txBody>
          <a:bodyPr/>
          <a:lstStyle/>
          <a:p>
            <a:r>
              <a:rPr lang="en-US" dirty="0"/>
              <a:t>Student Incident Submission</a:t>
            </a:r>
          </a:p>
        </p:txBody>
      </p:sp>
      <p:sp>
        <p:nvSpPr>
          <p:cNvPr id="2" name="Footer Placeholder 1">
            <a:extLst>
              <a:ext uri="{FF2B5EF4-FFF2-40B4-BE49-F238E27FC236}">
                <a16:creationId xmlns:a16="http://schemas.microsoft.com/office/drawing/2014/main" id="{CF3B33C2-021F-4F8D-B704-451F524EA954}"/>
              </a:ext>
            </a:extLst>
          </p:cNvPr>
          <p:cNvSpPr>
            <a:spLocks noGrp="1"/>
          </p:cNvSpPr>
          <p:nvPr>
            <p:ph type="ftr" sz="quarter" idx="10"/>
          </p:nvPr>
        </p:nvSpPr>
        <p:spPr/>
        <p:txBody>
          <a:bodyPr/>
          <a:lstStyle/>
          <a:p>
            <a:r>
              <a:rPr lang="en-US" noProof="0"/>
              <a:t>EOY 3 Reporting and Certification v1.0 April 23, 2025</a:t>
            </a:r>
          </a:p>
        </p:txBody>
      </p:sp>
      <p:pic>
        <p:nvPicPr>
          <p:cNvPr id="29" name="Picture 28" descr="Alarm Icon">
            <a:extLst>
              <a:ext uri="{FF2B5EF4-FFF2-40B4-BE49-F238E27FC236}">
                <a16:creationId xmlns:a16="http://schemas.microsoft.com/office/drawing/2014/main" id="{6CDECDB0-689E-44AC-A632-BAB63C3EA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75" y="1740653"/>
            <a:ext cx="998960" cy="998960"/>
          </a:xfrm>
          <a:prstGeom prst="rect">
            <a:avLst/>
          </a:prstGeom>
        </p:spPr>
      </p:pic>
      <p:sp>
        <p:nvSpPr>
          <p:cNvPr id="32" name="TextBox 31">
            <a:extLst>
              <a:ext uri="{FF2B5EF4-FFF2-40B4-BE49-F238E27FC236}">
                <a16:creationId xmlns:a16="http://schemas.microsoft.com/office/drawing/2014/main" id="{E0A05AD5-8E0E-41AD-9E89-2304CC783F0B}"/>
              </a:ext>
            </a:extLst>
          </p:cNvPr>
          <p:cNvSpPr txBox="1"/>
          <p:nvPr/>
        </p:nvSpPr>
        <p:spPr>
          <a:xfrm>
            <a:off x="1983302" y="1940272"/>
            <a:ext cx="3920695" cy="1200329"/>
          </a:xfrm>
          <a:prstGeom prst="rect">
            <a:avLst/>
          </a:prstGeom>
          <a:noFill/>
        </p:spPr>
        <p:txBody>
          <a:bodyPr wrap="square">
            <a:spAutoFit/>
          </a:bodyPr>
          <a:lstStyle/>
          <a:p>
            <a:pPr>
              <a:defRPr b="1"/>
            </a:pPr>
            <a:r>
              <a:rPr lang="en-US" sz="1800" dirty="0">
                <a:latin typeface="Calibri" panose="020F0502020204030204" pitchFamily="34" charset="0"/>
                <a:ea typeface="Calibri" panose="020F0502020204030204" pitchFamily="34" charset="0"/>
                <a:cs typeface="Calibri" panose="020F0502020204030204" pitchFamily="34" charset="0"/>
              </a:rPr>
              <a:t>Student Incident (SINC) File, LEAs will report all incidents </a:t>
            </a:r>
            <a:r>
              <a:rPr lang="en-US" sz="18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at the school of attendance</a:t>
            </a:r>
          </a:p>
          <a:p>
            <a:pPr lvl="0">
              <a:lnSpc>
                <a:spcPct val="100000"/>
              </a:lnSpc>
              <a:defRPr b="1"/>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C4F52AC6-F71A-48E2-95ED-90D1DAC38E42}"/>
              </a:ext>
              <a:ext uri="{C183D7F6-B498-43B3-948B-1728B52AA6E4}">
                <adec:decorative xmlns:adec="http://schemas.microsoft.com/office/drawing/2017/decorative" val="1"/>
              </a:ext>
            </a:extLst>
          </p:cNvPr>
          <p:cNvGrpSpPr/>
          <p:nvPr/>
        </p:nvGrpSpPr>
        <p:grpSpPr>
          <a:xfrm>
            <a:off x="1983302" y="3195139"/>
            <a:ext cx="2451746" cy="840960"/>
            <a:chOff x="4059381" y="2148416"/>
            <a:chExt cx="3450937" cy="840960"/>
          </a:xfrm>
        </p:grpSpPr>
        <p:sp>
          <p:nvSpPr>
            <p:cNvPr id="34" name="Rectangle 33">
              <a:extLst>
                <a:ext uri="{FF2B5EF4-FFF2-40B4-BE49-F238E27FC236}">
                  <a16:creationId xmlns:a16="http://schemas.microsoft.com/office/drawing/2014/main" id="{4B1EEF86-1DE9-4D62-9C28-BE64A5FB3E65}"/>
                </a:ext>
              </a:extLst>
            </p:cNvPr>
            <p:cNvSpPr/>
            <p:nvPr/>
          </p:nvSpPr>
          <p:spPr>
            <a:xfrm>
              <a:off x="4059381" y="2148416"/>
              <a:ext cx="3450937" cy="8409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5" name="TextBox 34">
              <a:extLst>
                <a:ext uri="{FF2B5EF4-FFF2-40B4-BE49-F238E27FC236}">
                  <a16:creationId xmlns:a16="http://schemas.microsoft.com/office/drawing/2014/main" id="{CB88DCA5-213F-4F6C-9765-0D3BF7801913}"/>
                </a:ext>
              </a:extLst>
            </p:cNvPr>
            <p:cNvSpPr txBox="1"/>
            <p:nvPr/>
          </p:nvSpPr>
          <p:spPr>
            <a:xfrm>
              <a:off x="4059381" y="2148416"/>
              <a:ext cx="3450937" cy="8409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latin typeface="Calibri" panose="020F0502020204030204" pitchFamily="34" charset="0"/>
                  <a:cs typeface="Calibri" panose="020F0502020204030204" pitchFamily="34" charset="0"/>
                </a:rPr>
                <a:t>Student Incident Results (SIRS) File, LEAs will report all results for each incident</a:t>
              </a:r>
            </a:p>
          </p:txBody>
        </p:sp>
      </p:grpSp>
      <p:grpSp>
        <p:nvGrpSpPr>
          <p:cNvPr id="36" name="Group 35">
            <a:extLst>
              <a:ext uri="{FF2B5EF4-FFF2-40B4-BE49-F238E27FC236}">
                <a16:creationId xmlns:a16="http://schemas.microsoft.com/office/drawing/2014/main" id="{EAF83C96-C6CB-4C5C-8E1F-79C028269916}"/>
              </a:ext>
              <a:ext uri="{C183D7F6-B498-43B3-948B-1728B52AA6E4}">
                <adec:decorative xmlns:adec="http://schemas.microsoft.com/office/drawing/2017/decorative" val="1"/>
              </a:ext>
            </a:extLst>
          </p:cNvPr>
          <p:cNvGrpSpPr/>
          <p:nvPr/>
        </p:nvGrpSpPr>
        <p:grpSpPr>
          <a:xfrm>
            <a:off x="1983302" y="4722518"/>
            <a:ext cx="2860161" cy="840960"/>
            <a:chOff x="8114232" y="2148416"/>
            <a:chExt cx="3450937" cy="840960"/>
          </a:xfrm>
        </p:grpSpPr>
        <p:sp>
          <p:nvSpPr>
            <p:cNvPr id="37" name="Rectangle 36">
              <a:extLst>
                <a:ext uri="{FF2B5EF4-FFF2-40B4-BE49-F238E27FC236}">
                  <a16:creationId xmlns:a16="http://schemas.microsoft.com/office/drawing/2014/main" id="{3F636EF7-A2EA-4331-843A-C664C8B84AD8}"/>
                </a:ext>
              </a:extLst>
            </p:cNvPr>
            <p:cNvSpPr/>
            <p:nvPr/>
          </p:nvSpPr>
          <p:spPr>
            <a:xfrm>
              <a:off x="8114232" y="2148416"/>
              <a:ext cx="3450937" cy="8409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8" name="TextBox 37">
              <a:extLst>
                <a:ext uri="{FF2B5EF4-FFF2-40B4-BE49-F238E27FC236}">
                  <a16:creationId xmlns:a16="http://schemas.microsoft.com/office/drawing/2014/main" id="{EBE10BD4-8FDF-45F9-A734-94E2E2469A54}"/>
                </a:ext>
              </a:extLst>
            </p:cNvPr>
            <p:cNvSpPr txBox="1"/>
            <p:nvPr/>
          </p:nvSpPr>
          <p:spPr>
            <a:xfrm>
              <a:off x="8114232" y="2148416"/>
              <a:ext cx="3450937" cy="8409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latin typeface="Calibri" panose="020F0502020204030204"/>
                  <a:ea typeface="+mn-ea"/>
                  <a:cs typeface="+mn-cs"/>
                </a:rPr>
                <a:t>Student Offense (SOFF) File, LEAs will report the statutory offense committed</a:t>
              </a:r>
            </a:p>
          </p:txBody>
        </p:sp>
      </p:grpSp>
      <p:grpSp>
        <p:nvGrpSpPr>
          <p:cNvPr id="43" name="Group 42" descr="Graphic showing data relationships amongst the Incident files. ">
            <a:extLst>
              <a:ext uri="{FF2B5EF4-FFF2-40B4-BE49-F238E27FC236}">
                <a16:creationId xmlns:a16="http://schemas.microsoft.com/office/drawing/2014/main" id="{8C3D9527-F1FA-40C7-B9DD-1C5499566849}"/>
              </a:ext>
            </a:extLst>
          </p:cNvPr>
          <p:cNvGrpSpPr/>
          <p:nvPr/>
        </p:nvGrpSpPr>
        <p:grpSpPr>
          <a:xfrm>
            <a:off x="5629275" y="1621586"/>
            <a:ext cx="5580759" cy="2864361"/>
            <a:chOff x="6173452" y="2997082"/>
            <a:chExt cx="5114034" cy="2414512"/>
          </a:xfrm>
        </p:grpSpPr>
        <p:grpSp>
          <p:nvGrpSpPr>
            <p:cNvPr id="18" name="Group 17">
              <a:extLst>
                <a:ext uri="{FF2B5EF4-FFF2-40B4-BE49-F238E27FC236}">
                  <a16:creationId xmlns:a16="http://schemas.microsoft.com/office/drawing/2014/main" id="{2459733A-2ADA-4339-B95F-917C0F0B98B2}"/>
                </a:ext>
              </a:extLst>
            </p:cNvPr>
            <p:cNvGrpSpPr/>
            <p:nvPr/>
          </p:nvGrpSpPr>
          <p:grpSpPr>
            <a:xfrm>
              <a:off x="6173452" y="2997082"/>
              <a:ext cx="5114034" cy="2414512"/>
              <a:chOff x="4227883" y="3675764"/>
              <a:chExt cx="4672622" cy="3206853"/>
            </a:xfrm>
          </p:grpSpPr>
          <p:sp>
            <p:nvSpPr>
              <p:cNvPr id="22" name="Rectangle: Rounded Corners 21">
                <a:extLst>
                  <a:ext uri="{FF2B5EF4-FFF2-40B4-BE49-F238E27FC236}">
                    <a16:creationId xmlns:a16="http://schemas.microsoft.com/office/drawing/2014/main" id="{D0D2B79C-E4A9-4557-BCC2-E455CB2ED6F7}"/>
                  </a:ext>
                </a:extLst>
              </p:cNvPr>
              <p:cNvSpPr/>
              <p:nvPr/>
            </p:nvSpPr>
            <p:spPr>
              <a:xfrm>
                <a:off x="5919751" y="3675764"/>
                <a:ext cx="1288885" cy="901265"/>
              </a:xfrm>
              <a:prstGeom prst="roundRect">
                <a:avLst/>
              </a:prstGeom>
              <a:gradFill>
                <a:gsLst>
                  <a:gs pos="0">
                    <a:srgbClr val="36C8C3"/>
                  </a:gs>
                  <a:gs pos="50000">
                    <a:srgbClr val="36C8C3"/>
                  </a:gs>
                  <a:gs pos="100000">
                    <a:srgbClr val="36C8C3"/>
                  </a:gs>
                </a:gsLst>
              </a:gradFill>
              <a:ln/>
            </p:spPr>
            <p:style>
              <a:lnRef idx="0">
                <a:schemeClr val="accent6"/>
              </a:lnRef>
              <a:fillRef idx="3">
                <a:schemeClr val="accent6"/>
              </a:fillRef>
              <a:effectRef idx="3">
                <a:schemeClr val="accent6"/>
              </a:effectRef>
              <a:fontRef idx="minor">
                <a:schemeClr val="lt1"/>
              </a:fontRef>
            </p:style>
            <p:txBody>
              <a:bodyPr anchor="ctr"/>
              <a:lstStyle/>
              <a:p>
                <a:pPr algn="ctr"/>
                <a:r>
                  <a:rPr lang="en-US" sz="2800" b="1">
                    <a:solidFill>
                      <a:prstClr val="white"/>
                    </a:solidFill>
                    <a:latin typeface="Calibri" panose="020F0502020204030204"/>
                  </a:rPr>
                  <a:t>SENR</a:t>
                </a:r>
              </a:p>
            </p:txBody>
          </p:sp>
          <p:sp>
            <p:nvSpPr>
              <p:cNvPr id="23" name="Rectangle: Rounded Corners 22">
                <a:extLst>
                  <a:ext uri="{FF2B5EF4-FFF2-40B4-BE49-F238E27FC236}">
                    <a16:creationId xmlns:a16="http://schemas.microsoft.com/office/drawing/2014/main" id="{3ABA21D0-4F7F-4588-A174-CACC72AE8D1C}"/>
                  </a:ext>
                </a:extLst>
              </p:cNvPr>
              <p:cNvSpPr/>
              <p:nvPr/>
            </p:nvSpPr>
            <p:spPr>
              <a:xfrm>
                <a:off x="4227883" y="5981349"/>
                <a:ext cx="1288885" cy="901268"/>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r>
                  <a:rPr lang="en-US" sz="2800" b="1" dirty="0">
                    <a:solidFill>
                      <a:prstClr val="white"/>
                    </a:solidFill>
                    <a:latin typeface="Calibri" panose="020F0502020204030204"/>
                  </a:rPr>
                  <a:t>SINC</a:t>
                </a:r>
              </a:p>
            </p:txBody>
          </p:sp>
          <p:sp>
            <p:nvSpPr>
              <p:cNvPr id="24" name="Rectangle: Rounded Corners 23">
                <a:extLst>
                  <a:ext uri="{FF2B5EF4-FFF2-40B4-BE49-F238E27FC236}">
                    <a16:creationId xmlns:a16="http://schemas.microsoft.com/office/drawing/2014/main" id="{2407AFD0-0D1A-4763-AC2E-223EB1402587}"/>
                  </a:ext>
                </a:extLst>
              </p:cNvPr>
              <p:cNvSpPr/>
              <p:nvPr/>
            </p:nvSpPr>
            <p:spPr>
              <a:xfrm>
                <a:off x="5919751" y="5967588"/>
                <a:ext cx="1288885" cy="858489"/>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r>
                  <a:rPr lang="en-US" sz="2800" b="1" dirty="0">
                    <a:solidFill>
                      <a:prstClr val="white"/>
                    </a:solidFill>
                    <a:latin typeface="Calibri" panose="020F0502020204030204"/>
                  </a:rPr>
                  <a:t>SIRS</a:t>
                </a:r>
              </a:p>
            </p:txBody>
          </p:sp>
          <p:sp>
            <p:nvSpPr>
              <p:cNvPr id="25" name="Rectangle: Rounded Corners 24">
                <a:extLst>
                  <a:ext uri="{FF2B5EF4-FFF2-40B4-BE49-F238E27FC236}">
                    <a16:creationId xmlns:a16="http://schemas.microsoft.com/office/drawing/2014/main" id="{7397E39A-9A7C-4249-A14E-E4A905F65BEE}"/>
                  </a:ext>
                </a:extLst>
              </p:cNvPr>
              <p:cNvSpPr/>
              <p:nvPr/>
            </p:nvSpPr>
            <p:spPr>
              <a:xfrm>
                <a:off x="7611620" y="5958319"/>
                <a:ext cx="1288885" cy="852481"/>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r>
                  <a:rPr lang="en-US" sz="2800" b="1" dirty="0">
                    <a:solidFill>
                      <a:prstClr val="white"/>
                    </a:solidFill>
                    <a:latin typeface="Calibri" panose="020F0502020204030204"/>
                  </a:rPr>
                  <a:t>SOFF</a:t>
                </a:r>
              </a:p>
            </p:txBody>
          </p:sp>
        </p:grpSp>
        <p:cxnSp>
          <p:nvCxnSpPr>
            <p:cNvPr id="10" name="Connector: Elbow 9">
              <a:extLst>
                <a:ext uri="{FF2B5EF4-FFF2-40B4-BE49-F238E27FC236}">
                  <a16:creationId xmlns:a16="http://schemas.microsoft.com/office/drawing/2014/main" id="{4A5DA8FE-67EB-4256-B71C-5EDF507BD2B2}"/>
                </a:ext>
              </a:extLst>
            </p:cNvPr>
            <p:cNvCxnSpPr>
              <a:stCxn id="22" idx="2"/>
            </p:cNvCxnSpPr>
            <p:nvPr/>
          </p:nvCxnSpPr>
          <p:spPr>
            <a:xfrm rot="5400000">
              <a:off x="8425177" y="3980957"/>
              <a:ext cx="610585" cy="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2E49C861-BD8A-45EA-9866-F1170D90C6DD}"/>
                </a:ext>
              </a:extLst>
            </p:cNvPr>
            <p:cNvCxnSpPr>
              <a:stCxn id="23" idx="0"/>
            </p:cNvCxnSpPr>
            <p:nvPr/>
          </p:nvCxnSpPr>
          <p:spPr>
            <a:xfrm rot="5400000" flipH="1" flipV="1">
              <a:off x="7581242" y="3583783"/>
              <a:ext cx="446759" cy="18516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D9772323-50A9-45AC-9B65-7AC042407B0A}"/>
                </a:ext>
              </a:extLst>
            </p:cNvPr>
            <p:cNvCxnSpPr>
              <a:stCxn id="25" idx="0"/>
            </p:cNvCxnSpPr>
            <p:nvPr/>
          </p:nvCxnSpPr>
          <p:spPr>
            <a:xfrm rot="16200000" flipV="1">
              <a:off x="9441608" y="3575111"/>
              <a:ext cx="429419" cy="185169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AB2952-DCD6-4A11-87D3-3297041D14E2}"/>
                </a:ext>
              </a:extLst>
            </p:cNvPr>
            <p:cNvCxnSpPr>
              <a:stCxn id="24" idx="0"/>
            </p:cNvCxnSpPr>
            <p:nvPr/>
          </p:nvCxnSpPr>
          <p:spPr>
            <a:xfrm flipH="1" flipV="1">
              <a:off x="8730468" y="4286249"/>
              <a:ext cx="1" cy="43639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4" name="Picture 43" descr="Gavel icon.">
            <a:extLst>
              <a:ext uri="{FF2B5EF4-FFF2-40B4-BE49-F238E27FC236}">
                <a16:creationId xmlns:a16="http://schemas.microsoft.com/office/drawing/2014/main" id="{44DDB5A6-B60D-44ED-91EE-D63137AFF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75" y="3197326"/>
            <a:ext cx="998960" cy="998960"/>
          </a:xfrm>
          <a:prstGeom prst="rect">
            <a:avLst/>
          </a:prstGeom>
        </p:spPr>
      </p:pic>
      <p:pic>
        <p:nvPicPr>
          <p:cNvPr id="45" name="Picture 44" descr="Icon&#10;Fist fight">
            <a:extLst>
              <a:ext uri="{FF2B5EF4-FFF2-40B4-BE49-F238E27FC236}">
                <a16:creationId xmlns:a16="http://schemas.microsoft.com/office/drawing/2014/main" id="{C96B31D7-635F-43EB-8DBA-DA6F13CA42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75" y="4541253"/>
            <a:ext cx="998960" cy="998960"/>
          </a:xfrm>
          <a:prstGeom prst="rect">
            <a:avLst/>
          </a:prstGeom>
        </p:spPr>
      </p:pic>
      <p:grpSp>
        <p:nvGrpSpPr>
          <p:cNvPr id="8" name="Group 7" descr="Text box with text: A combination of a SINC and SIRS is required for an incident to be visible in CALPADS Student Details and Incident Data UIs.&#10;">
            <a:extLst>
              <a:ext uri="{FF2B5EF4-FFF2-40B4-BE49-F238E27FC236}">
                <a16:creationId xmlns:a16="http://schemas.microsoft.com/office/drawing/2014/main" id="{6C1E722D-E163-9E0D-8C28-84C5B287C5B0}"/>
              </a:ext>
            </a:extLst>
          </p:cNvPr>
          <p:cNvGrpSpPr/>
          <p:nvPr/>
        </p:nvGrpSpPr>
        <p:grpSpPr>
          <a:xfrm>
            <a:off x="5208104" y="4890052"/>
            <a:ext cx="6241774" cy="1159999"/>
            <a:chOff x="5208104" y="4890052"/>
            <a:chExt cx="6241774" cy="1159999"/>
          </a:xfrm>
        </p:grpSpPr>
        <p:sp>
          <p:nvSpPr>
            <p:cNvPr id="3" name="Rectangle: Rounded Corners 2" descr="text box of CALPADS">
              <a:extLst>
                <a:ext uri="{FF2B5EF4-FFF2-40B4-BE49-F238E27FC236}">
                  <a16:creationId xmlns:a16="http://schemas.microsoft.com/office/drawing/2014/main" id="{FFC4B20B-CF49-74DC-1756-711C2C2E9848}"/>
                </a:ext>
              </a:extLst>
            </p:cNvPr>
            <p:cNvSpPr/>
            <p:nvPr/>
          </p:nvSpPr>
          <p:spPr>
            <a:xfrm>
              <a:off x="5208104" y="4890052"/>
              <a:ext cx="6241774" cy="1159999"/>
            </a:xfrm>
            <a:prstGeom prst="roundRect">
              <a:avLst/>
            </a:prstGeom>
            <a:solidFill>
              <a:srgbClr val="F7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6F2302E-7D4C-4DEF-A8A2-E641D5117D78}"/>
                </a:ext>
              </a:extLst>
            </p:cNvPr>
            <p:cNvSpPr txBox="1"/>
            <p:nvPr/>
          </p:nvSpPr>
          <p:spPr>
            <a:xfrm>
              <a:off x="5326597" y="5005027"/>
              <a:ext cx="6004788" cy="923330"/>
            </a:xfrm>
            <a:prstGeom prst="rect">
              <a:avLst/>
            </a:prstGeom>
            <a:noFill/>
          </p:spPr>
          <p:txBody>
            <a:bodyPr wrap="square" rtlCol="0">
              <a:spAutoFit/>
            </a:bodyPr>
            <a:lstStyle/>
            <a:p>
              <a:pPr algn="ctr"/>
              <a:r>
                <a:rPr lang="en-US" dirty="0"/>
                <a:t>A combination of a SINC and SIRS is required for an incident to be visible in CALPADS Student Details and Incident Data UIs</a:t>
              </a:r>
            </a:p>
          </p:txBody>
        </p:sp>
      </p:grpSp>
      <p:sp>
        <p:nvSpPr>
          <p:cNvPr id="4" name="Slide Number Placeholder 3">
            <a:extLst>
              <a:ext uri="{FF2B5EF4-FFF2-40B4-BE49-F238E27FC236}">
                <a16:creationId xmlns:a16="http://schemas.microsoft.com/office/drawing/2014/main" id="{18F307C3-D36E-4CF2-B9DB-B8F066519E8A}"/>
              </a:ext>
            </a:extLst>
          </p:cNvPr>
          <p:cNvSpPr>
            <a:spLocks noGrp="1"/>
          </p:cNvSpPr>
          <p:nvPr>
            <p:ph type="sldNum" sz="quarter" idx="11"/>
          </p:nvPr>
        </p:nvSpPr>
        <p:spPr/>
        <p:txBody>
          <a:bodyPr/>
          <a:lstStyle/>
          <a:p>
            <a:fld id="{4B73C415-D670-4716-A5EC-CC4D52CA2BAC}" type="slidenum">
              <a:rPr lang="en-US" noProof="0" smtClean="0"/>
              <a:pPr/>
              <a:t>21</a:t>
            </a:fld>
            <a:endParaRPr lang="en-US" noProof="0"/>
          </a:p>
        </p:txBody>
      </p:sp>
    </p:spTree>
    <p:extLst>
      <p:ext uri="{BB962C8B-B14F-4D97-AF65-F5344CB8AC3E}">
        <p14:creationId xmlns:p14="http://schemas.microsoft.com/office/powerpoint/2010/main" val="3851017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4D2FA3-1C47-BFD3-B7B8-59C1287E1679}"/>
              </a:ext>
            </a:extLst>
          </p:cNvPr>
          <p:cNvSpPr>
            <a:spLocks noGrp="1"/>
          </p:cNvSpPr>
          <p:nvPr>
            <p:ph type="title"/>
          </p:nvPr>
        </p:nvSpPr>
        <p:spPr/>
        <p:txBody>
          <a:bodyPr/>
          <a:lstStyle/>
          <a:p>
            <a:pPr algn="l"/>
            <a:r>
              <a:rPr lang="en-US"/>
              <a:t>Incident Data Gathering</a:t>
            </a:r>
          </a:p>
        </p:txBody>
      </p:sp>
      <p:graphicFrame>
        <p:nvGraphicFramePr>
          <p:cNvPr id="4" name="Diagram 3" descr="Image shows incident and the essential information required when reporting each incident namely:&#10;&#10;The date the incident occurred.&#10;The students involved in each given incident.&#10;The most severe offense committed during the incident.&#10;The students suspended for each incident.&#10;The students expelled for each incident.&#10;The students who received in-school suspensions for each incident.&#10;&#10;&#10;" title="Incident data gathering">
            <a:extLst>
              <a:ext uri="{FF2B5EF4-FFF2-40B4-BE49-F238E27FC236}">
                <a16:creationId xmlns:a16="http://schemas.microsoft.com/office/drawing/2014/main" id="{FF075C71-32B8-4D1F-A145-769F4B52936E}"/>
              </a:ext>
            </a:extLst>
          </p:cNvPr>
          <p:cNvGraphicFramePr/>
          <p:nvPr>
            <p:extLst>
              <p:ext uri="{D42A27DB-BD31-4B8C-83A1-F6EECF244321}">
                <p14:modId xmlns:p14="http://schemas.microsoft.com/office/powerpoint/2010/main" val="3162354492"/>
              </p:ext>
            </p:extLst>
          </p:nvPr>
        </p:nvGraphicFramePr>
        <p:xfrm>
          <a:off x="4237666" y="1307071"/>
          <a:ext cx="7116134" cy="4457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D931812-1405-4C80-BAA5-2A74CD88A8AC}"/>
              </a:ext>
            </a:extLst>
          </p:cNvPr>
          <p:cNvSpPr txBox="1"/>
          <p:nvPr/>
        </p:nvSpPr>
        <p:spPr>
          <a:xfrm>
            <a:off x="600866" y="1997839"/>
            <a:ext cx="3437734" cy="2862322"/>
          </a:xfrm>
          <a:prstGeom prst="rect">
            <a:avLst/>
          </a:prstGeom>
          <a:noFill/>
        </p:spPr>
        <p:txBody>
          <a:bodyPr wrap="square" rtlCol="0">
            <a:spAutoFit/>
          </a:bodyPr>
          <a:lstStyle/>
          <a:p>
            <a:pPr defTabSz="609630"/>
            <a:r>
              <a:rPr lang="en-US" sz="36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LEAs should record the detailed information for each incident</a:t>
            </a:r>
          </a:p>
        </p:txBody>
      </p:sp>
      <p:sp>
        <p:nvSpPr>
          <p:cNvPr id="7" name="Footer Placeholder 6">
            <a:extLst>
              <a:ext uri="{FF2B5EF4-FFF2-40B4-BE49-F238E27FC236}">
                <a16:creationId xmlns:a16="http://schemas.microsoft.com/office/drawing/2014/main" id="{A40AE006-2509-F46D-C777-FC50318013F0}"/>
              </a:ext>
            </a:extLst>
          </p:cNvPr>
          <p:cNvSpPr>
            <a:spLocks noGrp="1"/>
          </p:cNvSpPr>
          <p:nvPr>
            <p:ph type="ftr" sz="quarter" idx="10"/>
          </p:nvPr>
        </p:nvSpPr>
        <p:spPr/>
        <p:txBody>
          <a:bodyPr/>
          <a:lstStyle/>
          <a:p>
            <a:r>
              <a:rPr lang="en-US" noProof="0"/>
              <a:t>EOY 3 Reporting and Certification v1.0 April 23, 2025</a:t>
            </a:r>
          </a:p>
        </p:txBody>
      </p:sp>
      <p:sp>
        <p:nvSpPr>
          <p:cNvPr id="8" name="Slide Number Placeholder 7">
            <a:extLst>
              <a:ext uri="{FF2B5EF4-FFF2-40B4-BE49-F238E27FC236}">
                <a16:creationId xmlns:a16="http://schemas.microsoft.com/office/drawing/2014/main" id="{3A42B7F3-3126-0967-8F6F-9F6D4CAEEF10}"/>
              </a:ext>
            </a:extLst>
          </p:cNvPr>
          <p:cNvSpPr>
            <a:spLocks noGrp="1"/>
          </p:cNvSpPr>
          <p:nvPr>
            <p:ph type="sldNum" sz="quarter" idx="11"/>
          </p:nvPr>
        </p:nvSpPr>
        <p:spPr/>
        <p:txBody>
          <a:bodyPr/>
          <a:lstStyle/>
          <a:p>
            <a:fld id="{4B73C415-D670-4716-A5EC-CC4D52CA2BAC}" type="slidenum">
              <a:rPr lang="en-US" noProof="0" smtClean="0"/>
              <a:pPr/>
              <a:t>22</a:t>
            </a:fld>
            <a:endParaRPr lang="en-US" noProof="0"/>
          </a:p>
        </p:txBody>
      </p:sp>
    </p:spTree>
    <p:extLst>
      <p:ext uri="{BB962C8B-B14F-4D97-AF65-F5344CB8AC3E}">
        <p14:creationId xmlns:p14="http://schemas.microsoft.com/office/powerpoint/2010/main" val="3594875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36D8E3B-F3C5-40DB-B6FE-5B6AB4799408}"/>
              </a:ext>
            </a:extLst>
          </p:cNvPr>
          <p:cNvSpPr/>
          <p:nvPr/>
        </p:nvSpPr>
        <p:spPr>
          <a:xfrm>
            <a:off x="571693" y="2576705"/>
            <a:ext cx="2298877" cy="2246769"/>
          </a:xfrm>
          <a:prstGeom prst="rect">
            <a:avLst/>
          </a:prstGeom>
        </p:spPr>
        <p:txBody>
          <a:bodyPr wrap="square">
            <a:spAutoFit/>
          </a:bodyPr>
          <a:lstStyle/>
          <a:p>
            <a:pPr defTabSz="609630"/>
            <a:r>
              <a:rPr lang="en-US" sz="2000" dirty="0">
                <a:solidFill>
                  <a:schemeClr val="tx1">
                    <a:lumMod val="75000"/>
                    <a:lumOff val="25000"/>
                  </a:schemeClr>
                </a:solidFill>
              </a:rPr>
              <a:t>Incidents may be reported for a single student with no offense or with multiple students and multiple offenses</a:t>
            </a:r>
          </a:p>
        </p:txBody>
      </p:sp>
      <p:grpSp>
        <p:nvGrpSpPr>
          <p:cNvPr id="3" name="Group 2" descr="Graphic shwoing multiple scenarios of incident reporting. ">
            <a:extLst>
              <a:ext uri="{FF2B5EF4-FFF2-40B4-BE49-F238E27FC236}">
                <a16:creationId xmlns:a16="http://schemas.microsoft.com/office/drawing/2014/main" id="{B1929F59-1E65-46D4-8EF6-75302CC8EC31}"/>
              </a:ext>
            </a:extLst>
          </p:cNvPr>
          <p:cNvGrpSpPr/>
          <p:nvPr/>
        </p:nvGrpSpPr>
        <p:grpSpPr>
          <a:xfrm>
            <a:off x="2499360" y="365760"/>
            <a:ext cx="8923020" cy="5798820"/>
            <a:chOff x="-114282" y="366254"/>
            <a:chExt cx="9287246" cy="5956913"/>
          </a:xfrm>
        </p:grpSpPr>
        <p:grpSp>
          <p:nvGrpSpPr>
            <p:cNvPr id="43" name="Group 42" descr="Image shows possible reorting scenarios for each incident.&#10;&#10;Scenario 1 Incident involves only one student with multiple offenses&#10;&#10;Scenario 2 Incident involves only one studnet with only one offense&#10;&#10;Scenario 3 Incident involves a combination of scenario 1 and 2" title="Incident scenarios">
              <a:extLst>
                <a:ext uri="{FF2B5EF4-FFF2-40B4-BE49-F238E27FC236}">
                  <a16:creationId xmlns:a16="http://schemas.microsoft.com/office/drawing/2014/main" id="{0E90B68E-F93C-423F-9869-90CA9CDA919D}"/>
                </a:ext>
              </a:extLst>
            </p:cNvPr>
            <p:cNvGrpSpPr/>
            <p:nvPr/>
          </p:nvGrpSpPr>
          <p:grpSpPr>
            <a:xfrm>
              <a:off x="-114282" y="388374"/>
              <a:ext cx="8885954" cy="5934793"/>
              <a:chOff x="-964789" y="609841"/>
              <a:chExt cx="8585554" cy="5411466"/>
            </a:xfrm>
          </p:grpSpPr>
          <p:grpSp>
            <p:nvGrpSpPr>
              <p:cNvPr id="44" name="Group 43">
                <a:extLst>
                  <a:ext uri="{FF2B5EF4-FFF2-40B4-BE49-F238E27FC236}">
                    <a16:creationId xmlns:a16="http://schemas.microsoft.com/office/drawing/2014/main" id="{6A47EDB3-B2AC-47B8-9873-705C0D3CA5AC}"/>
                  </a:ext>
                </a:extLst>
              </p:cNvPr>
              <p:cNvGrpSpPr/>
              <p:nvPr/>
            </p:nvGrpSpPr>
            <p:grpSpPr>
              <a:xfrm>
                <a:off x="-964789" y="1100681"/>
                <a:ext cx="8585554" cy="4920626"/>
                <a:chOff x="-398823" y="882149"/>
                <a:chExt cx="9928319" cy="5598020"/>
              </a:xfrm>
            </p:grpSpPr>
            <p:grpSp>
              <p:nvGrpSpPr>
                <p:cNvPr id="48" name="Group 47">
                  <a:extLst>
                    <a:ext uri="{FF2B5EF4-FFF2-40B4-BE49-F238E27FC236}">
                      <a16:creationId xmlns:a16="http://schemas.microsoft.com/office/drawing/2014/main" id="{7DA4A1D7-7364-40A4-A433-72FB5EBBD683}"/>
                    </a:ext>
                  </a:extLst>
                </p:cNvPr>
                <p:cNvGrpSpPr/>
                <p:nvPr/>
              </p:nvGrpSpPr>
              <p:grpSpPr>
                <a:xfrm>
                  <a:off x="1143000" y="990600"/>
                  <a:ext cx="8386496" cy="5489569"/>
                  <a:chOff x="1143000" y="990600"/>
                  <a:chExt cx="8386496" cy="5489569"/>
                </a:xfrm>
              </p:grpSpPr>
              <p:graphicFrame>
                <p:nvGraphicFramePr>
                  <p:cNvPr id="50" name="Diagram 49">
                    <a:extLst>
                      <a:ext uri="{FF2B5EF4-FFF2-40B4-BE49-F238E27FC236}">
                        <a16:creationId xmlns:a16="http://schemas.microsoft.com/office/drawing/2014/main" id="{06FAAF61-D15F-49F4-9726-D0705C300425}"/>
                      </a:ext>
                    </a:extLst>
                  </p:cNvPr>
                  <p:cNvGraphicFramePr/>
                  <p:nvPr/>
                </p:nvGraphicFramePr>
                <p:xfrm>
                  <a:off x="1143000" y="990600"/>
                  <a:ext cx="6858000" cy="485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1" name="Diagram 50">
                    <a:extLst>
                      <a:ext uri="{FF2B5EF4-FFF2-40B4-BE49-F238E27FC236}">
                        <a16:creationId xmlns:a16="http://schemas.microsoft.com/office/drawing/2014/main" id="{CFB816E3-202A-4ED4-82C5-958212537AF1}"/>
                      </a:ext>
                    </a:extLst>
                  </p:cNvPr>
                  <p:cNvGraphicFramePr/>
                  <p:nvPr/>
                </p:nvGraphicFramePr>
                <p:xfrm>
                  <a:off x="5338497" y="2788740"/>
                  <a:ext cx="4190999" cy="2362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2" name="Diagram 51">
                    <a:extLst>
                      <a:ext uri="{FF2B5EF4-FFF2-40B4-BE49-F238E27FC236}">
                        <a16:creationId xmlns:a16="http://schemas.microsoft.com/office/drawing/2014/main" id="{E84D63B1-9210-4D2E-8B3E-DE114CE84191}"/>
                      </a:ext>
                    </a:extLst>
                  </p:cNvPr>
                  <p:cNvGraphicFramePr/>
                  <p:nvPr/>
                </p:nvGraphicFramePr>
                <p:xfrm>
                  <a:off x="1143001" y="4290055"/>
                  <a:ext cx="3797535" cy="21901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3" name="Diagram 52">
                    <a:extLst>
                      <a:ext uri="{FF2B5EF4-FFF2-40B4-BE49-F238E27FC236}">
                        <a16:creationId xmlns:a16="http://schemas.microsoft.com/office/drawing/2014/main" id="{5075BF86-2CE6-4922-B133-3E52C56BB6D1}"/>
                      </a:ext>
                    </a:extLst>
                  </p:cNvPr>
                  <p:cNvGraphicFramePr/>
                  <p:nvPr/>
                </p:nvGraphicFramePr>
                <p:xfrm>
                  <a:off x="3350763" y="4395212"/>
                  <a:ext cx="4022753" cy="207094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graphicFrame>
              <p:nvGraphicFramePr>
                <p:cNvPr id="49" name="Diagram 48">
                  <a:extLst>
                    <a:ext uri="{FF2B5EF4-FFF2-40B4-BE49-F238E27FC236}">
                      <a16:creationId xmlns:a16="http://schemas.microsoft.com/office/drawing/2014/main" id="{8C39CE9C-9397-4B35-B5ED-1FBBA1AA912A}"/>
                    </a:ext>
                  </a:extLst>
                </p:cNvPr>
                <p:cNvGraphicFramePr/>
                <p:nvPr/>
              </p:nvGraphicFramePr>
              <p:xfrm>
                <a:off x="-398823" y="882149"/>
                <a:ext cx="4597874" cy="265460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sp>
            <p:nvSpPr>
              <p:cNvPr id="46" name="TextBox 45">
                <a:extLst>
                  <a:ext uri="{FF2B5EF4-FFF2-40B4-BE49-F238E27FC236}">
                    <a16:creationId xmlns:a16="http://schemas.microsoft.com/office/drawing/2014/main" id="{4124936D-2C47-47F5-B2B3-CB519677765F}"/>
                  </a:ext>
                </a:extLst>
              </p:cNvPr>
              <p:cNvSpPr txBox="1"/>
              <p:nvPr/>
            </p:nvSpPr>
            <p:spPr>
              <a:xfrm>
                <a:off x="6049389" y="609841"/>
                <a:ext cx="1506174" cy="383479"/>
              </a:xfrm>
              <a:prstGeom prst="rect">
                <a:avLst/>
              </a:prstGeom>
              <a:noFill/>
            </p:spPr>
            <p:txBody>
              <a:bodyPr wrap="square" rtlCol="0">
                <a:spAutoFit/>
              </a:bodyPr>
              <a:lstStyle/>
              <a:p>
                <a:pPr algn="ctr" defTabSz="609630" eaLnBrk="0" fontAlgn="base" hangingPunct="0">
                  <a:spcBef>
                    <a:spcPct val="0"/>
                  </a:spcBef>
                  <a:spcAft>
                    <a:spcPct val="0"/>
                  </a:spcAft>
                  <a:defRPr/>
                </a:pPr>
                <a:r>
                  <a:rPr lang="en-US" sz="2133" b="1" kern="0">
                    <a:solidFill>
                      <a:prstClr val="white"/>
                    </a:solidFill>
                    <a:latin typeface="Arial" charset="0"/>
                    <a:cs typeface="Arial" charset="0"/>
                  </a:rPr>
                  <a:t>Scenario 2</a:t>
                </a:r>
              </a:p>
            </p:txBody>
          </p:sp>
          <p:sp>
            <p:nvSpPr>
              <p:cNvPr id="47" name="TextBox 46">
                <a:extLst>
                  <a:ext uri="{FF2B5EF4-FFF2-40B4-BE49-F238E27FC236}">
                    <a16:creationId xmlns:a16="http://schemas.microsoft.com/office/drawing/2014/main" id="{AC8EC289-6801-4600-BD70-EB2D1B028121}"/>
                  </a:ext>
                </a:extLst>
              </p:cNvPr>
              <p:cNvSpPr txBox="1"/>
              <p:nvPr/>
            </p:nvSpPr>
            <p:spPr>
              <a:xfrm>
                <a:off x="-384343" y="5629877"/>
                <a:ext cx="1774682" cy="383479"/>
              </a:xfrm>
              <a:prstGeom prst="rect">
                <a:avLst/>
              </a:prstGeom>
              <a:noFill/>
            </p:spPr>
            <p:txBody>
              <a:bodyPr wrap="square" rtlCol="0">
                <a:spAutoFit/>
              </a:bodyPr>
              <a:lstStyle/>
              <a:p>
                <a:pPr algn="ctr" defTabSz="609630" eaLnBrk="0" fontAlgn="base" hangingPunct="0">
                  <a:spcBef>
                    <a:spcPct val="0"/>
                  </a:spcBef>
                  <a:spcAft>
                    <a:spcPct val="0"/>
                  </a:spcAft>
                  <a:defRPr/>
                </a:pPr>
                <a:r>
                  <a:rPr lang="en-US" sz="2133" b="1" kern="0">
                    <a:solidFill>
                      <a:prstClr val="white"/>
                    </a:solidFill>
                    <a:latin typeface="Arial" charset="0"/>
                    <a:cs typeface="Arial" charset="0"/>
                  </a:rPr>
                  <a:t>Scenario 4</a:t>
                </a:r>
              </a:p>
            </p:txBody>
          </p:sp>
          <p:sp>
            <p:nvSpPr>
              <p:cNvPr id="45" name="TextBox 44">
                <a:extLst>
                  <a:ext uri="{FF2B5EF4-FFF2-40B4-BE49-F238E27FC236}">
                    <a16:creationId xmlns:a16="http://schemas.microsoft.com/office/drawing/2014/main" id="{D947C15C-F335-4526-AFAC-76C3A3D7FFEE}"/>
                  </a:ext>
                </a:extLst>
              </p:cNvPr>
              <p:cNvSpPr txBox="1"/>
              <p:nvPr/>
            </p:nvSpPr>
            <p:spPr>
              <a:xfrm>
                <a:off x="-490010" y="3515336"/>
                <a:ext cx="1561248" cy="383479"/>
              </a:xfrm>
              <a:prstGeom prst="rect">
                <a:avLst/>
              </a:prstGeom>
              <a:noFill/>
            </p:spPr>
            <p:txBody>
              <a:bodyPr wrap="square" rtlCol="0">
                <a:spAutoFit/>
              </a:bodyPr>
              <a:lstStyle/>
              <a:p>
                <a:pPr algn="ctr" defTabSz="609630" eaLnBrk="0" fontAlgn="base" hangingPunct="0">
                  <a:spcBef>
                    <a:spcPct val="0"/>
                  </a:spcBef>
                  <a:spcAft>
                    <a:spcPct val="0"/>
                  </a:spcAft>
                  <a:defRPr/>
                </a:pPr>
                <a:r>
                  <a:rPr lang="en-US" sz="2133" b="1" kern="0">
                    <a:solidFill>
                      <a:prstClr val="white"/>
                    </a:solidFill>
                    <a:latin typeface="Arial" charset="0"/>
                    <a:cs typeface="Arial" charset="0"/>
                  </a:rPr>
                  <a:t>Scenario 1</a:t>
                </a:r>
              </a:p>
            </p:txBody>
          </p:sp>
        </p:grpSp>
        <p:graphicFrame>
          <p:nvGraphicFramePr>
            <p:cNvPr id="28" name="Diagram 27">
              <a:extLst>
                <a:ext uri="{FF2B5EF4-FFF2-40B4-BE49-F238E27FC236}">
                  <a16:creationId xmlns:a16="http://schemas.microsoft.com/office/drawing/2014/main" id="{6FC2AEA9-725F-4F3E-8BC3-4F57B44E08EE}"/>
                </a:ext>
              </a:extLst>
            </p:cNvPr>
            <p:cNvGraphicFramePr/>
            <p:nvPr/>
          </p:nvGraphicFramePr>
          <p:xfrm>
            <a:off x="3511996" y="366254"/>
            <a:ext cx="4752429" cy="238378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5" name="TextBox 4">
              <a:extLst>
                <a:ext uri="{FF2B5EF4-FFF2-40B4-BE49-F238E27FC236}">
                  <a16:creationId xmlns:a16="http://schemas.microsoft.com/office/drawing/2014/main" id="{55E26475-3989-4139-A98C-FCE8C7D0F38E}"/>
                </a:ext>
              </a:extLst>
            </p:cNvPr>
            <p:cNvSpPr txBox="1"/>
            <p:nvPr/>
          </p:nvSpPr>
          <p:spPr>
            <a:xfrm>
              <a:off x="6210377" y="774817"/>
              <a:ext cx="685800" cy="246221"/>
            </a:xfrm>
            <a:prstGeom prst="rect">
              <a:avLst/>
            </a:prstGeom>
            <a:noFill/>
          </p:spPr>
          <p:txBody>
            <a:bodyPr wrap="square" rtlCol="0">
              <a:spAutoFit/>
            </a:bodyPr>
            <a:lstStyle/>
            <a:p>
              <a:pPr defTabSz="609630"/>
              <a:r>
                <a:rPr lang="en-US" sz="1000" b="1">
                  <a:solidFill>
                    <a:prstClr val="black"/>
                  </a:solidFill>
                  <a:latin typeface="Arial" panose="020B0604020202020204" pitchFamily="34" charset="0"/>
                  <a:cs typeface="Arial" panose="020B0604020202020204" pitchFamily="34" charset="0"/>
                </a:rPr>
                <a:t>Student</a:t>
              </a:r>
            </a:p>
          </p:txBody>
        </p:sp>
        <p:sp>
          <p:nvSpPr>
            <p:cNvPr id="7" name="TextBox 6">
              <a:extLst>
                <a:ext uri="{FF2B5EF4-FFF2-40B4-BE49-F238E27FC236}">
                  <a16:creationId xmlns:a16="http://schemas.microsoft.com/office/drawing/2014/main" id="{52B087EE-387D-4EE3-B807-D089E575F010}"/>
                </a:ext>
              </a:extLst>
            </p:cNvPr>
            <p:cNvSpPr txBox="1"/>
            <p:nvPr/>
          </p:nvSpPr>
          <p:spPr>
            <a:xfrm>
              <a:off x="4681089" y="4379486"/>
              <a:ext cx="924020" cy="246221"/>
            </a:xfrm>
            <a:prstGeom prst="rect">
              <a:avLst/>
            </a:prstGeom>
            <a:noFill/>
          </p:spPr>
          <p:txBody>
            <a:bodyPr wrap="square" rtlCol="0">
              <a:spAutoFit/>
            </a:bodyPr>
            <a:lstStyle/>
            <a:p>
              <a:pPr defTabSz="609630"/>
              <a:r>
                <a:rPr lang="en-US" sz="1000" b="1">
                  <a:solidFill>
                    <a:prstClr val="black"/>
                  </a:solidFill>
                  <a:latin typeface="Arial" panose="020B0604020202020204" pitchFamily="34" charset="0"/>
                  <a:cs typeface="Arial" panose="020B0604020202020204" pitchFamily="34" charset="0"/>
                </a:rPr>
                <a:t>Student 1</a:t>
              </a:r>
            </a:p>
          </p:txBody>
        </p:sp>
        <p:sp>
          <p:nvSpPr>
            <p:cNvPr id="8" name="TextBox 7">
              <a:extLst>
                <a:ext uri="{FF2B5EF4-FFF2-40B4-BE49-F238E27FC236}">
                  <a16:creationId xmlns:a16="http://schemas.microsoft.com/office/drawing/2014/main" id="{A4859B5D-DE22-4DF4-898C-019DFAB8DF55}"/>
                </a:ext>
              </a:extLst>
            </p:cNvPr>
            <p:cNvSpPr txBox="1"/>
            <p:nvPr/>
          </p:nvSpPr>
          <p:spPr>
            <a:xfrm>
              <a:off x="4693235" y="4836883"/>
              <a:ext cx="817309" cy="246221"/>
            </a:xfrm>
            <a:prstGeom prst="rect">
              <a:avLst/>
            </a:prstGeom>
            <a:noFill/>
          </p:spPr>
          <p:txBody>
            <a:bodyPr wrap="square" rtlCol="0">
              <a:spAutoFit/>
            </a:bodyPr>
            <a:lstStyle/>
            <a:p>
              <a:pPr algn="ctr" defTabSz="609630"/>
              <a:r>
                <a:rPr lang="en-US" sz="1000" b="1">
                  <a:solidFill>
                    <a:prstClr val="black"/>
                  </a:solidFill>
                  <a:latin typeface="Arial" panose="020B0604020202020204" pitchFamily="34" charset="0"/>
                  <a:cs typeface="Arial" panose="020B0604020202020204" pitchFamily="34" charset="0"/>
                </a:rPr>
                <a:t>Result 1</a:t>
              </a:r>
            </a:p>
          </p:txBody>
        </p:sp>
        <p:sp>
          <p:nvSpPr>
            <p:cNvPr id="23" name="TextBox 22">
              <a:extLst>
                <a:ext uri="{FF2B5EF4-FFF2-40B4-BE49-F238E27FC236}">
                  <a16:creationId xmlns:a16="http://schemas.microsoft.com/office/drawing/2014/main" id="{ADD5248A-B44F-42DF-8C60-928057470B95}"/>
                </a:ext>
              </a:extLst>
            </p:cNvPr>
            <p:cNvSpPr txBox="1"/>
            <p:nvPr/>
          </p:nvSpPr>
          <p:spPr>
            <a:xfrm>
              <a:off x="4711764" y="5209331"/>
              <a:ext cx="817309" cy="246221"/>
            </a:xfrm>
            <a:prstGeom prst="rect">
              <a:avLst/>
            </a:prstGeom>
            <a:noFill/>
          </p:spPr>
          <p:txBody>
            <a:bodyPr wrap="square" rtlCol="0">
              <a:spAutoFit/>
            </a:bodyPr>
            <a:lstStyle/>
            <a:p>
              <a:pPr algn="ctr" defTabSz="609630"/>
              <a:r>
                <a:rPr lang="en-US" sz="1000" b="1">
                  <a:solidFill>
                    <a:prstClr val="black"/>
                  </a:solidFill>
                  <a:latin typeface="Arial" panose="020B0604020202020204" pitchFamily="34" charset="0"/>
                  <a:cs typeface="Arial" panose="020B0604020202020204" pitchFamily="34" charset="0"/>
                </a:rPr>
                <a:t>Result 2</a:t>
              </a:r>
            </a:p>
          </p:txBody>
        </p:sp>
        <p:sp>
          <p:nvSpPr>
            <p:cNvPr id="24" name="TextBox 23">
              <a:extLst>
                <a:ext uri="{FF2B5EF4-FFF2-40B4-BE49-F238E27FC236}">
                  <a16:creationId xmlns:a16="http://schemas.microsoft.com/office/drawing/2014/main" id="{4F4ACA23-4A81-4711-8248-8EC204EE5648}"/>
                </a:ext>
              </a:extLst>
            </p:cNvPr>
            <p:cNvSpPr txBox="1"/>
            <p:nvPr/>
          </p:nvSpPr>
          <p:spPr>
            <a:xfrm>
              <a:off x="4711764" y="5786162"/>
              <a:ext cx="817309" cy="246221"/>
            </a:xfrm>
            <a:prstGeom prst="rect">
              <a:avLst/>
            </a:prstGeom>
            <a:noFill/>
          </p:spPr>
          <p:txBody>
            <a:bodyPr wrap="square" rtlCol="0">
              <a:spAutoFit/>
            </a:bodyPr>
            <a:lstStyle/>
            <a:p>
              <a:pPr algn="ctr" defTabSz="609630"/>
              <a:r>
                <a:rPr lang="en-US" sz="1000" b="1">
                  <a:solidFill>
                    <a:srgbClr val="FF0000"/>
                  </a:solidFill>
                  <a:latin typeface="Arial" panose="020B0604020202020204" pitchFamily="34" charset="0"/>
                  <a:cs typeface="Arial" panose="020B0604020202020204" pitchFamily="34" charset="0"/>
                </a:rPr>
                <a:t>Offense</a:t>
              </a:r>
            </a:p>
          </p:txBody>
        </p:sp>
        <p:sp>
          <p:nvSpPr>
            <p:cNvPr id="25" name="TextBox 24">
              <a:extLst>
                <a:ext uri="{FF2B5EF4-FFF2-40B4-BE49-F238E27FC236}">
                  <a16:creationId xmlns:a16="http://schemas.microsoft.com/office/drawing/2014/main" id="{8AB335DC-BB9F-4F1D-B13E-58CF8C584B9A}"/>
                </a:ext>
              </a:extLst>
            </p:cNvPr>
            <p:cNvSpPr txBox="1"/>
            <p:nvPr/>
          </p:nvSpPr>
          <p:spPr>
            <a:xfrm>
              <a:off x="2587976" y="4328222"/>
              <a:ext cx="924020" cy="246221"/>
            </a:xfrm>
            <a:prstGeom prst="rect">
              <a:avLst/>
            </a:prstGeom>
            <a:noFill/>
          </p:spPr>
          <p:txBody>
            <a:bodyPr wrap="square" rtlCol="0">
              <a:spAutoFit/>
            </a:bodyPr>
            <a:lstStyle/>
            <a:p>
              <a:pPr defTabSz="609630"/>
              <a:r>
                <a:rPr lang="en-US" sz="1000" b="1">
                  <a:solidFill>
                    <a:prstClr val="white"/>
                  </a:solidFill>
                  <a:latin typeface="Arial" panose="020B0604020202020204" pitchFamily="34" charset="0"/>
                  <a:cs typeface="Arial" panose="020B0604020202020204" pitchFamily="34" charset="0"/>
                </a:rPr>
                <a:t>Student 2</a:t>
              </a:r>
            </a:p>
          </p:txBody>
        </p:sp>
        <p:sp>
          <p:nvSpPr>
            <p:cNvPr id="26" name="TextBox 25">
              <a:extLst>
                <a:ext uri="{FF2B5EF4-FFF2-40B4-BE49-F238E27FC236}">
                  <a16:creationId xmlns:a16="http://schemas.microsoft.com/office/drawing/2014/main" id="{579AC115-30DD-4B9D-BBD9-0729D846424F}"/>
                </a:ext>
              </a:extLst>
            </p:cNvPr>
            <p:cNvSpPr txBox="1"/>
            <p:nvPr/>
          </p:nvSpPr>
          <p:spPr>
            <a:xfrm>
              <a:off x="2587977" y="4752174"/>
              <a:ext cx="817309" cy="246221"/>
            </a:xfrm>
            <a:prstGeom prst="rect">
              <a:avLst/>
            </a:prstGeom>
            <a:noFill/>
          </p:spPr>
          <p:txBody>
            <a:bodyPr wrap="square" rtlCol="0">
              <a:spAutoFit/>
            </a:bodyPr>
            <a:lstStyle/>
            <a:p>
              <a:pPr algn="ctr" defTabSz="609630"/>
              <a:r>
                <a:rPr lang="en-US" sz="1000" b="1">
                  <a:solidFill>
                    <a:prstClr val="black"/>
                  </a:solidFill>
                  <a:latin typeface="Arial" panose="020B0604020202020204" pitchFamily="34" charset="0"/>
                  <a:cs typeface="Arial" panose="020B0604020202020204" pitchFamily="34" charset="0"/>
                </a:rPr>
                <a:t>Result 1</a:t>
              </a:r>
            </a:p>
          </p:txBody>
        </p:sp>
        <p:sp>
          <p:nvSpPr>
            <p:cNvPr id="27" name="TextBox 26">
              <a:extLst>
                <a:ext uri="{FF2B5EF4-FFF2-40B4-BE49-F238E27FC236}">
                  <a16:creationId xmlns:a16="http://schemas.microsoft.com/office/drawing/2014/main" id="{516CE8D8-38AD-44E2-88F8-8E7FBB2400C6}"/>
                </a:ext>
              </a:extLst>
            </p:cNvPr>
            <p:cNvSpPr txBox="1"/>
            <p:nvPr/>
          </p:nvSpPr>
          <p:spPr>
            <a:xfrm>
              <a:off x="2601037" y="5216584"/>
              <a:ext cx="817309" cy="246221"/>
            </a:xfrm>
            <a:prstGeom prst="rect">
              <a:avLst/>
            </a:prstGeom>
            <a:noFill/>
          </p:spPr>
          <p:txBody>
            <a:bodyPr wrap="square" rtlCol="0">
              <a:spAutoFit/>
            </a:bodyPr>
            <a:lstStyle/>
            <a:p>
              <a:pPr algn="ctr" defTabSz="609630"/>
              <a:r>
                <a:rPr lang="en-US" sz="1000" b="1">
                  <a:solidFill>
                    <a:srgbClr val="FF0000"/>
                  </a:solidFill>
                  <a:latin typeface="Arial" panose="020B0604020202020204" pitchFamily="34" charset="0"/>
                  <a:cs typeface="Arial" panose="020B0604020202020204" pitchFamily="34" charset="0"/>
                </a:rPr>
                <a:t>Offense 1</a:t>
              </a:r>
            </a:p>
          </p:txBody>
        </p:sp>
        <p:sp>
          <p:nvSpPr>
            <p:cNvPr id="29" name="TextBox 28">
              <a:extLst>
                <a:ext uri="{FF2B5EF4-FFF2-40B4-BE49-F238E27FC236}">
                  <a16:creationId xmlns:a16="http://schemas.microsoft.com/office/drawing/2014/main" id="{66FBC4CF-127D-45E5-96BE-A178B8BC9E0E}"/>
                </a:ext>
              </a:extLst>
            </p:cNvPr>
            <p:cNvSpPr txBox="1"/>
            <p:nvPr/>
          </p:nvSpPr>
          <p:spPr>
            <a:xfrm>
              <a:off x="2587977" y="5800291"/>
              <a:ext cx="817309" cy="246221"/>
            </a:xfrm>
            <a:prstGeom prst="rect">
              <a:avLst/>
            </a:prstGeom>
            <a:noFill/>
          </p:spPr>
          <p:txBody>
            <a:bodyPr wrap="square" rtlCol="0">
              <a:spAutoFit/>
            </a:bodyPr>
            <a:lstStyle/>
            <a:p>
              <a:pPr algn="ctr" defTabSz="609630"/>
              <a:r>
                <a:rPr lang="en-US" sz="1000" b="1">
                  <a:solidFill>
                    <a:srgbClr val="FF0000"/>
                  </a:solidFill>
                  <a:latin typeface="Arial" panose="020B0604020202020204" pitchFamily="34" charset="0"/>
                  <a:cs typeface="Arial" panose="020B0604020202020204" pitchFamily="34" charset="0"/>
                </a:rPr>
                <a:t>Offense 2</a:t>
              </a:r>
            </a:p>
          </p:txBody>
        </p:sp>
        <p:sp>
          <p:nvSpPr>
            <p:cNvPr id="30" name="TextBox 29">
              <a:extLst>
                <a:ext uri="{FF2B5EF4-FFF2-40B4-BE49-F238E27FC236}">
                  <a16:creationId xmlns:a16="http://schemas.microsoft.com/office/drawing/2014/main" id="{CDA4A58E-D4B2-4695-96C2-B2C56322FD34}"/>
                </a:ext>
              </a:extLst>
            </p:cNvPr>
            <p:cNvSpPr txBox="1"/>
            <p:nvPr/>
          </p:nvSpPr>
          <p:spPr>
            <a:xfrm>
              <a:off x="7666072" y="4826734"/>
              <a:ext cx="1506892" cy="748795"/>
            </a:xfrm>
            <a:prstGeom prst="rect">
              <a:avLst/>
            </a:prstGeom>
            <a:noFill/>
          </p:spPr>
          <p:txBody>
            <a:bodyPr wrap="square" rtlCol="0">
              <a:spAutoFit/>
            </a:bodyPr>
            <a:lstStyle/>
            <a:p>
              <a:pPr defTabSz="609630"/>
              <a:r>
                <a:rPr lang="en-US" sz="2133" b="1" kern="0">
                  <a:solidFill>
                    <a:prstClr val="white"/>
                  </a:solidFill>
                  <a:latin typeface="Arial" charset="0"/>
                  <a:cs typeface="Arial" charset="0"/>
                </a:rPr>
                <a:t>Scenario 3</a:t>
              </a:r>
              <a:endParaRPr lang="en-US" sz="2133" b="1">
                <a:solidFill>
                  <a:prstClr val="white"/>
                </a:solidFill>
                <a:latin typeface="Calibri"/>
              </a:endParaRPr>
            </a:p>
          </p:txBody>
        </p:sp>
      </p:grpSp>
      <p:sp>
        <p:nvSpPr>
          <p:cNvPr id="4" name="Title 3">
            <a:extLst>
              <a:ext uri="{FF2B5EF4-FFF2-40B4-BE49-F238E27FC236}">
                <a16:creationId xmlns:a16="http://schemas.microsoft.com/office/drawing/2014/main" id="{8B808003-1573-01EC-C41D-51E52F28AAF1}"/>
              </a:ext>
            </a:extLst>
          </p:cNvPr>
          <p:cNvSpPr>
            <a:spLocks noGrp="1"/>
          </p:cNvSpPr>
          <p:nvPr>
            <p:ph type="title"/>
          </p:nvPr>
        </p:nvSpPr>
        <p:spPr/>
        <p:txBody>
          <a:bodyPr/>
          <a:lstStyle/>
          <a:p>
            <a:pPr algn="l"/>
            <a:r>
              <a:rPr lang="en-US" dirty="0"/>
              <a:t>Incident Scenarios</a:t>
            </a:r>
          </a:p>
        </p:txBody>
      </p:sp>
      <p:sp>
        <p:nvSpPr>
          <p:cNvPr id="2" name="Footer Placeholder 1">
            <a:extLst>
              <a:ext uri="{FF2B5EF4-FFF2-40B4-BE49-F238E27FC236}">
                <a16:creationId xmlns:a16="http://schemas.microsoft.com/office/drawing/2014/main" id="{7E36D2E2-341D-69F4-C9E2-9F7C07AD26BC}"/>
              </a:ext>
            </a:extLst>
          </p:cNvPr>
          <p:cNvSpPr>
            <a:spLocks noGrp="1"/>
          </p:cNvSpPr>
          <p:nvPr>
            <p:ph type="ftr" sz="quarter" idx="10"/>
          </p:nvPr>
        </p:nvSpPr>
        <p:spPr/>
        <p:txBody>
          <a:bodyPr/>
          <a:lstStyle/>
          <a:p>
            <a:r>
              <a:rPr lang="en-US" noProof="0"/>
              <a:t>EOY 3 Reporting and Certification v1.0 April 23, 2025</a:t>
            </a:r>
          </a:p>
        </p:txBody>
      </p:sp>
      <p:sp>
        <p:nvSpPr>
          <p:cNvPr id="10" name="Slide Number Placeholder 9">
            <a:extLst>
              <a:ext uri="{FF2B5EF4-FFF2-40B4-BE49-F238E27FC236}">
                <a16:creationId xmlns:a16="http://schemas.microsoft.com/office/drawing/2014/main" id="{A9E30852-6D6B-64D2-A663-D4C7A790FE37}"/>
              </a:ext>
            </a:extLst>
          </p:cNvPr>
          <p:cNvSpPr>
            <a:spLocks noGrp="1"/>
          </p:cNvSpPr>
          <p:nvPr>
            <p:ph type="sldNum" sz="quarter" idx="11"/>
          </p:nvPr>
        </p:nvSpPr>
        <p:spPr/>
        <p:txBody>
          <a:bodyPr/>
          <a:lstStyle/>
          <a:p>
            <a:fld id="{4B73C415-D670-4716-A5EC-CC4D52CA2BAC}" type="slidenum">
              <a:rPr lang="en-US" noProof="0" smtClean="0"/>
              <a:pPr/>
              <a:t>23</a:t>
            </a:fld>
            <a:endParaRPr lang="en-US" noProof="0"/>
          </a:p>
        </p:txBody>
      </p:sp>
    </p:spTree>
    <p:extLst>
      <p:ext uri="{BB962C8B-B14F-4D97-AF65-F5344CB8AC3E}">
        <p14:creationId xmlns:p14="http://schemas.microsoft.com/office/powerpoint/2010/main" val="3142992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20918" y="0"/>
            <a:ext cx="12171082" cy="6365363"/>
          </a:xfrm>
          <a:prstGeom prst="rect">
            <a:avLst/>
          </a:prstGeom>
          <a:gradFill>
            <a:gsLst>
              <a:gs pos="82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sz="4000" dirty="0">
                <a:latin typeface="Arial Black" panose="020B0A04020102020204" pitchFamily="34" charset="0"/>
              </a:rPr>
              <a:t>Student Absenteeism</a:t>
            </a:r>
            <a:endParaRPr lang="en-US" dirty="0"/>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lstStyle/>
          <a:p>
            <a:r>
              <a:rPr lang="en-US" dirty="0"/>
              <a:t>Discussion of the STAS submission</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66276DF-01FB-46D7-ED98-CAF3C8303FEB}"/>
              </a:ext>
            </a:extLst>
          </p:cNvPr>
          <p:cNvSpPr>
            <a:spLocks noGrp="1"/>
          </p:cNvSpPr>
          <p:nvPr>
            <p:ph type="sldNum" sz="quarter" idx="12"/>
          </p:nvPr>
        </p:nvSpPr>
        <p:spPr/>
        <p:txBody>
          <a:bodyPr/>
          <a:lstStyle/>
          <a:p>
            <a:fld id="{4B73C415-D670-4716-A5EC-CC4D52CA2BAC}" type="slidenum">
              <a:rPr lang="en-US" noProof="0" smtClean="0"/>
              <a:pPr/>
              <a:t>24</a:t>
            </a:fld>
            <a:endParaRPr lang="en-US" noProof="0"/>
          </a:p>
        </p:txBody>
      </p:sp>
      <p:sp>
        <p:nvSpPr>
          <p:cNvPr id="6" name="Footer Placeholder 5">
            <a:extLst>
              <a:ext uri="{FF2B5EF4-FFF2-40B4-BE49-F238E27FC236}">
                <a16:creationId xmlns:a16="http://schemas.microsoft.com/office/drawing/2014/main" id="{F23F3168-49DE-7A51-D812-B935A337EBF5}"/>
              </a:ext>
            </a:extLst>
          </p:cNvPr>
          <p:cNvSpPr>
            <a:spLocks noGrp="1"/>
          </p:cNvSpPr>
          <p:nvPr>
            <p:ph type="ftr" sz="quarter" idx="13"/>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1447768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0181" y="256594"/>
            <a:ext cx="10515600" cy="499431"/>
          </a:xfrm>
        </p:spPr>
        <p:txBody>
          <a:bodyPr/>
          <a:lstStyle/>
          <a:p>
            <a:r>
              <a:rPr lang="en-US" sz="3600" dirty="0">
                <a:latin typeface="Arial Black" panose="020B0A04020102020204" pitchFamily="34" charset="0"/>
              </a:rPr>
              <a:t>Chronic Absenteeism Defined</a:t>
            </a:r>
          </a:p>
        </p:txBody>
      </p:sp>
      <p:sp>
        <p:nvSpPr>
          <p:cNvPr id="3" name="Content Placeholder 2"/>
          <p:cNvSpPr>
            <a:spLocks noGrp="1"/>
          </p:cNvSpPr>
          <p:nvPr>
            <p:ph idx="4294967295"/>
          </p:nvPr>
        </p:nvSpPr>
        <p:spPr>
          <a:xfrm>
            <a:off x="479927" y="862818"/>
            <a:ext cx="10806545" cy="887413"/>
          </a:xfrm>
        </p:spPr>
        <p:txBody>
          <a:bodyPr/>
          <a:lstStyle/>
          <a:p>
            <a:pPr marL="0" indent="0" algn="ctr">
              <a:buNone/>
            </a:pPr>
            <a:r>
              <a:rPr lang="en-US" sz="2400"/>
              <a:t>A student who is a "chronic absentee“ misses 10% of the school year for </a:t>
            </a:r>
            <a:r>
              <a:rPr lang="en-US" sz="2400" b="1"/>
              <a:t>any reason </a:t>
            </a:r>
            <a:r>
              <a:rPr lang="en-US" sz="2400"/>
              <a:t>including excused and unexcused absences.  </a:t>
            </a:r>
          </a:p>
          <a:p>
            <a:pPr marL="0" indent="0">
              <a:buNone/>
            </a:pPr>
            <a:endParaRPr lang="en-US"/>
          </a:p>
        </p:txBody>
      </p:sp>
      <p:grpSp>
        <p:nvGrpSpPr>
          <p:cNvPr id="6" name="Group 5" descr="Table used to organize the chronic absentee scenarios.">
            <a:extLst>
              <a:ext uri="{FF2B5EF4-FFF2-40B4-BE49-F238E27FC236}">
                <a16:creationId xmlns:a16="http://schemas.microsoft.com/office/drawing/2014/main" id="{2CB47F9D-9981-4645-AA8D-E0697EB38542}"/>
              </a:ext>
            </a:extLst>
          </p:cNvPr>
          <p:cNvGrpSpPr/>
          <p:nvPr/>
        </p:nvGrpSpPr>
        <p:grpSpPr>
          <a:xfrm>
            <a:off x="1130141" y="2099571"/>
            <a:ext cx="9889347" cy="3679642"/>
            <a:chOff x="2576513" y="3124201"/>
            <a:chExt cx="7019998" cy="3340995"/>
          </a:xfrm>
          <a:effectLst>
            <a:outerShdw blurRad="63500" algn="ctr" rotWithShape="0">
              <a:prstClr val="black">
                <a:alpha val="40000"/>
              </a:prstClr>
            </a:outerShdw>
          </a:effectLst>
        </p:grpSpPr>
        <p:grpSp>
          <p:nvGrpSpPr>
            <p:cNvPr id="34" name="Group 33"/>
            <p:cNvGrpSpPr/>
            <p:nvPr/>
          </p:nvGrpSpPr>
          <p:grpSpPr>
            <a:xfrm>
              <a:off x="2576513" y="5488728"/>
              <a:ext cx="7019998" cy="976468"/>
              <a:chOff x="1043369" y="3195265"/>
              <a:chExt cx="7019998" cy="976468"/>
            </a:xfrm>
          </p:grpSpPr>
          <p:sp>
            <p:nvSpPr>
              <p:cNvPr id="17" name="Chevron 16"/>
              <p:cNvSpPr/>
              <p:nvPr/>
            </p:nvSpPr>
            <p:spPr bwMode="auto">
              <a:xfrm>
                <a:off x="5320167" y="3195265"/>
                <a:ext cx="2743200" cy="976468"/>
              </a:xfrm>
              <a:prstGeom prst="chevron">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The student is a Chronic Absentee</a:t>
                </a:r>
              </a:p>
            </p:txBody>
          </p:sp>
          <p:grpSp>
            <p:nvGrpSpPr>
              <p:cNvPr id="21" name="Group 20"/>
              <p:cNvGrpSpPr/>
              <p:nvPr/>
            </p:nvGrpSpPr>
            <p:grpSpPr>
              <a:xfrm>
                <a:off x="1043369" y="3211880"/>
                <a:ext cx="4622125" cy="959853"/>
                <a:chOff x="316079" y="3267808"/>
                <a:chExt cx="7138616" cy="651630"/>
              </a:xfrm>
            </p:grpSpPr>
            <p:sp>
              <p:nvSpPr>
                <p:cNvPr id="19" name="Pentagon 18"/>
                <p:cNvSpPr/>
                <p:nvPr/>
              </p:nvSpPr>
              <p:spPr bwMode="auto">
                <a:xfrm>
                  <a:off x="330201" y="3267808"/>
                  <a:ext cx="7124494" cy="651630"/>
                </a:xfrm>
                <a:prstGeom prst="homePlate">
                  <a:avLst/>
                </a:prstGeom>
                <a:solidFill>
                  <a:srgbClr val="F7ED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ahoma"/>
                    <a:ea typeface="+mn-ea"/>
                    <a:cs typeface="+mn-cs"/>
                  </a:endParaRPr>
                </a:p>
              </p:txBody>
            </p:sp>
            <p:sp>
              <p:nvSpPr>
                <p:cNvPr id="20" name="TextBox 19"/>
                <p:cNvSpPr txBox="1"/>
                <p:nvPr/>
              </p:nvSpPr>
              <p:spPr>
                <a:xfrm>
                  <a:off x="316079" y="3364128"/>
                  <a:ext cx="6770519" cy="474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Student misses 18 days during a 180-day school year. All absences are excused</a:t>
                  </a:r>
                  <a:r>
                    <a:rPr kumimoji="0" lang="en-US" sz="2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a:t>
                  </a:r>
                </a:p>
              </p:txBody>
            </p:sp>
          </p:grpSp>
        </p:grpSp>
        <p:grpSp>
          <p:nvGrpSpPr>
            <p:cNvPr id="35" name="Group 34"/>
            <p:cNvGrpSpPr/>
            <p:nvPr/>
          </p:nvGrpSpPr>
          <p:grpSpPr>
            <a:xfrm>
              <a:off x="2576514" y="4370417"/>
              <a:ext cx="7019997" cy="972285"/>
              <a:chOff x="1052513" y="4297232"/>
              <a:chExt cx="7019997" cy="972285"/>
            </a:xfrm>
          </p:grpSpPr>
          <p:sp>
            <p:nvSpPr>
              <p:cNvPr id="24" name="Chevron 23"/>
              <p:cNvSpPr/>
              <p:nvPr/>
            </p:nvSpPr>
            <p:spPr bwMode="auto">
              <a:xfrm>
                <a:off x="5329310" y="4297232"/>
                <a:ext cx="2743200" cy="972285"/>
              </a:xfrm>
              <a:prstGeom prst="chevron">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The student is a Chronic Absentee</a:t>
                </a:r>
              </a:p>
            </p:txBody>
          </p:sp>
          <p:grpSp>
            <p:nvGrpSpPr>
              <p:cNvPr id="25" name="Group 24"/>
              <p:cNvGrpSpPr/>
              <p:nvPr/>
            </p:nvGrpSpPr>
            <p:grpSpPr>
              <a:xfrm>
                <a:off x="1052513" y="4300835"/>
                <a:ext cx="4622125" cy="955742"/>
                <a:chOff x="330201" y="3267808"/>
                <a:chExt cx="7061199" cy="651630"/>
              </a:xfrm>
            </p:grpSpPr>
            <p:sp>
              <p:nvSpPr>
                <p:cNvPr id="26" name="Pentagon 25"/>
                <p:cNvSpPr/>
                <p:nvPr/>
              </p:nvSpPr>
              <p:spPr bwMode="auto">
                <a:xfrm>
                  <a:off x="330201" y="3267808"/>
                  <a:ext cx="7061199" cy="651630"/>
                </a:xfrm>
                <a:prstGeom prst="homePlate">
                  <a:avLst/>
                </a:prstGeom>
                <a:solidFill>
                  <a:srgbClr val="F7ED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ahoma"/>
                    <a:ea typeface="+mn-ea"/>
                    <a:cs typeface="+mn-cs"/>
                  </a:endParaRPr>
                </a:p>
              </p:txBody>
            </p:sp>
            <p:sp>
              <p:nvSpPr>
                <p:cNvPr id="27" name="TextBox 26"/>
                <p:cNvSpPr txBox="1"/>
                <p:nvPr/>
              </p:nvSpPr>
              <p:spPr>
                <a:xfrm>
                  <a:off x="344168" y="3388399"/>
                  <a:ext cx="6756400" cy="43822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Student misses 18 days during a 180-day school year. Half the absences  are excused, half are unexcused.</a:t>
                  </a:r>
                </a:p>
              </p:txBody>
            </p:sp>
          </p:grpSp>
        </p:grpSp>
        <p:grpSp>
          <p:nvGrpSpPr>
            <p:cNvPr id="36" name="Group 35"/>
            <p:cNvGrpSpPr/>
            <p:nvPr/>
          </p:nvGrpSpPr>
          <p:grpSpPr>
            <a:xfrm>
              <a:off x="2576513" y="3124201"/>
              <a:ext cx="7019998" cy="1064757"/>
              <a:chOff x="1041415" y="5379232"/>
              <a:chExt cx="7019998" cy="1064757"/>
            </a:xfrm>
          </p:grpSpPr>
          <p:sp>
            <p:nvSpPr>
              <p:cNvPr id="29" name="Chevron 28"/>
              <p:cNvSpPr/>
              <p:nvPr/>
            </p:nvSpPr>
            <p:spPr bwMode="auto">
              <a:xfrm>
                <a:off x="5318213" y="5379232"/>
                <a:ext cx="2743200" cy="1064757"/>
              </a:xfrm>
              <a:prstGeom prst="chevron">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The student is a Chronic Absentee</a:t>
                </a:r>
              </a:p>
            </p:txBody>
          </p:sp>
          <p:grpSp>
            <p:nvGrpSpPr>
              <p:cNvPr id="30" name="Group 29"/>
              <p:cNvGrpSpPr/>
              <p:nvPr/>
            </p:nvGrpSpPr>
            <p:grpSpPr>
              <a:xfrm>
                <a:off x="1041415" y="5393840"/>
                <a:ext cx="4622125" cy="1046639"/>
                <a:chOff x="293845" y="3267808"/>
                <a:chExt cx="7061198" cy="651630"/>
              </a:xfrm>
            </p:grpSpPr>
            <p:sp>
              <p:nvSpPr>
                <p:cNvPr id="31" name="Pentagon 30"/>
                <p:cNvSpPr/>
                <p:nvPr/>
              </p:nvSpPr>
              <p:spPr bwMode="auto">
                <a:xfrm>
                  <a:off x="293845" y="3267808"/>
                  <a:ext cx="7061198" cy="651630"/>
                </a:xfrm>
                <a:prstGeom prst="homePlate">
                  <a:avLst/>
                </a:prstGeom>
                <a:solidFill>
                  <a:srgbClr val="F7ED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p:txBody>
            </p:sp>
            <p:sp>
              <p:nvSpPr>
                <p:cNvPr id="32" name="TextBox 31"/>
                <p:cNvSpPr txBox="1"/>
                <p:nvPr/>
              </p:nvSpPr>
              <p:spPr>
                <a:xfrm>
                  <a:off x="459106" y="3371719"/>
                  <a:ext cx="6627494" cy="4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Student misses 18 days during a 180-day school year. All absences unexcused.</a:t>
                  </a:r>
                </a:p>
              </p:txBody>
            </p:sp>
          </p:grpSp>
        </p:grpSp>
      </p:grpSp>
      <p:sp>
        <p:nvSpPr>
          <p:cNvPr id="4" name="Footer Placeholder 3">
            <a:extLst>
              <a:ext uri="{FF2B5EF4-FFF2-40B4-BE49-F238E27FC236}">
                <a16:creationId xmlns:a16="http://schemas.microsoft.com/office/drawing/2014/main" id="{B63D2B6A-08B2-47CF-BFB5-88A601699F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5" name="Slide Number Placeholder 4">
            <a:extLst>
              <a:ext uri="{FF2B5EF4-FFF2-40B4-BE49-F238E27FC236}">
                <a16:creationId xmlns:a16="http://schemas.microsoft.com/office/drawing/2014/main" id="{511F3E07-E08E-9432-D81C-D21CB72F9017}"/>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Tree>
    <p:extLst>
      <p:ext uri="{BB962C8B-B14F-4D97-AF65-F5344CB8AC3E}">
        <p14:creationId xmlns:p14="http://schemas.microsoft.com/office/powerpoint/2010/main" val="4134206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5471" y="300288"/>
            <a:ext cx="6191250" cy="540222"/>
          </a:xfrm>
        </p:spPr>
        <p:txBody>
          <a:bodyPr>
            <a:normAutofit/>
          </a:bodyPr>
          <a:lstStyle/>
          <a:p>
            <a:r>
              <a:rPr lang="en-US" sz="3600" dirty="0">
                <a:latin typeface="Arial Black" panose="020B0A04020102020204" pitchFamily="34" charset="0"/>
              </a:rPr>
              <a:t>STAS Reporting Basics</a:t>
            </a:r>
          </a:p>
        </p:txBody>
      </p:sp>
      <p:sp>
        <p:nvSpPr>
          <p:cNvPr id="3" name="Footer Placeholder 2">
            <a:extLst>
              <a:ext uri="{FF2B5EF4-FFF2-40B4-BE49-F238E27FC236}">
                <a16:creationId xmlns:a16="http://schemas.microsoft.com/office/drawing/2014/main" id="{8EF6B1AD-FF60-4B64-B585-A5A1A7DF2DC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grpSp>
        <p:nvGrpSpPr>
          <p:cNvPr id="33" name="Group 32">
            <a:extLst>
              <a:ext uri="{FF2B5EF4-FFF2-40B4-BE49-F238E27FC236}">
                <a16:creationId xmlns:a16="http://schemas.microsoft.com/office/drawing/2014/main" id="{8D1BCD6B-DBFD-C712-653E-3F1ECDFB96DA}"/>
              </a:ext>
              <a:ext uri="{C183D7F6-B498-43B3-948B-1728B52AA6E4}">
                <adec:decorative xmlns:adec="http://schemas.microsoft.com/office/drawing/2017/decorative" val="1"/>
              </a:ext>
            </a:extLst>
          </p:cNvPr>
          <p:cNvGrpSpPr/>
          <p:nvPr/>
        </p:nvGrpSpPr>
        <p:grpSpPr>
          <a:xfrm>
            <a:off x="569903" y="889536"/>
            <a:ext cx="10484148" cy="3681791"/>
            <a:chOff x="569903" y="889536"/>
            <a:chExt cx="10484148" cy="3681791"/>
          </a:xfrm>
        </p:grpSpPr>
        <p:sp>
          <p:nvSpPr>
            <p:cNvPr id="12" name="Rectangle 11">
              <a:extLst>
                <a:ext uri="{FF2B5EF4-FFF2-40B4-BE49-F238E27FC236}">
                  <a16:creationId xmlns:a16="http://schemas.microsoft.com/office/drawing/2014/main" id="{4DC757AC-D71E-4C63-BA70-6389F0CA7C83}"/>
                </a:ext>
              </a:extLst>
            </p:cNvPr>
            <p:cNvSpPr/>
            <p:nvPr/>
          </p:nvSpPr>
          <p:spPr>
            <a:xfrm>
              <a:off x="569903" y="889536"/>
              <a:ext cx="4712311"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What is the reporting period?</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From July 1, 2024 – June 30, 2025</a:t>
              </a:r>
            </a:p>
          </p:txBody>
        </p:sp>
        <p:pic>
          <p:nvPicPr>
            <p:cNvPr id="32" name="Picture 31" descr="Square&#10;&#10;Description automatically generated with medium confidence">
              <a:extLst>
                <a:ext uri="{FF2B5EF4-FFF2-40B4-BE49-F238E27FC236}">
                  <a16:creationId xmlns:a16="http://schemas.microsoft.com/office/drawing/2014/main" id="{D4704EEA-8CFE-2BE1-6EE9-E86B78B3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337" y="1645613"/>
              <a:ext cx="2925714" cy="2925714"/>
            </a:xfrm>
            <a:prstGeom prst="rect">
              <a:avLst/>
            </a:prstGeom>
            <a:effectLst>
              <a:outerShdw blurRad="63500" algn="ctr" rotWithShape="0">
                <a:prstClr val="black">
                  <a:alpha val="40000"/>
                </a:prstClr>
              </a:outerShdw>
            </a:effectLst>
          </p:spPr>
        </p:pic>
      </p:grpSp>
      <p:grpSp>
        <p:nvGrpSpPr>
          <p:cNvPr id="6" name="Group 5">
            <a:extLst>
              <a:ext uri="{FF2B5EF4-FFF2-40B4-BE49-F238E27FC236}">
                <a16:creationId xmlns:a16="http://schemas.microsoft.com/office/drawing/2014/main" id="{2AC0D7CD-D1F7-DE24-8141-2DAB6F5FD684}"/>
              </a:ext>
              <a:ext uri="{C183D7F6-B498-43B3-948B-1728B52AA6E4}">
                <adec:decorative xmlns:adec="http://schemas.microsoft.com/office/drawing/2017/decorative" val="1"/>
              </a:ext>
            </a:extLst>
          </p:cNvPr>
          <p:cNvGrpSpPr/>
          <p:nvPr/>
        </p:nvGrpSpPr>
        <p:grpSpPr>
          <a:xfrm>
            <a:off x="569902" y="1516845"/>
            <a:ext cx="10560845" cy="3094775"/>
            <a:chOff x="569902" y="1516845"/>
            <a:chExt cx="10560845" cy="3094775"/>
          </a:xfrm>
        </p:grpSpPr>
        <p:sp>
          <p:nvSpPr>
            <p:cNvPr id="10" name="TextBox 9">
              <a:extLst>
                <a:ext uri="{FF2B5EF4-FFF2-40B4-BE49-F238E27FC236}">
                  <a16:creationId xmlns:a16="http://schemas.microsoft.com/office/drawing/2014/main" id="{99717FC4-F44E-4D92-A747-FE4BE4D8000E}"/>
                </a:ext>
              </a:extLst>
            </p:cNvPr>
            <p:cNvSpPr txBox="1"/>
            <p:nvPr/>
          </p:nvSpPr>
          <p:spPr>
            <a:xfrm>
              <a:off x="569902" y="1726254"/>
              <a:ext cx="72424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STAS records are required for enrollment: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lumMod val="85000"/>
                      <a:lumOff val="15000"/>
                    </a:prstClr>
                  </a:solidFill>
                  <a:effectLst/>
                  <a:uLnTx/>
                  <a:uFillTx/>
                  <a:latin typeface="Tahoma"/>
                  <a:ea typeface="+mn-ea"/>
                  <a:cs typeface="+mn-cs"/>
                </a:rPr>
                <a:t>Primary enrolled (10)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lumMod val="85000"/>
                      <a:lumOff val="15000"/>
                    </a:prstClr>
                  </a:solidFill>
                  <a:effectLst/>
                  <a:uLnTx/>
                  <a:uFillTx/>
                  <a:latin typeface="Tahoma"/>
                  <a:ea typeface="+mn-ea"/>
                  <a:cs typeface="+mn-cs"/>
                </a:rPr>
                <a:t>Short term enrolled (30)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Grade Level: </a:t>
              </a:r>
              <a:r>
                <a:rPr kumimoji="0" lang="en-US" sz="2000" i="0" u="none" strike="noStrike" kern="1200" cap="none" spc="0" normalizeH="0" baseline="0" noProof="0" dirty="0">
                  <a:ln>
                    <a:noFill/>
                  </a:ln>
                  <a:solidFill>
                    <a:prstClr val="black">
                      <a:lumMod val="85000"/>
                      <a:lumOff val="15000"/>
                    </a:prstClr>
                  </a:solidFill>
                  <a:effectLst/>
                  <a:uLnTx/>
                  <a:uFillTx/>
                  <a:latin typeface="Tahoma"/>
                  <a:ea typeface="+mn-ea"/>
                  <a:cs typeface="+mn-cs"/>
                </a:rPr>
                <a:t>TK-12, who attended at least 1 day during the academic year </a:t>
              </a:r>
            </a:p>
          </p:txBody>
        </p:sp>
        <p:pic>
          <p:nvPicPr>
            <p:cNvPr id="5" name="Picture 4" descr="A group of children raising their hands&#10;&#10;Description automatically generated with medium confidence">
              <a:extLst>
                <a:ext uri="{FF2B5EF4-FFF2-40B4-BE49-F238E27FC236}">
                  <a16:creationId xmlns:a16="http://schemas.microsoft.com/office/drawing/2014/main" id="{CF726C4F-D810-3997-477A-93D36CC08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972" y="1516845"/>
              <a:ext cx="3094775" cy="3094775"/>
            </a:xfrm>
            <a:prstGeom prst="rect">
              <a:avLst/>
            </a:prstGeom>
            <a:effectLst>
              <a:outerShdw blurRad="63500" sx="99000" sy="99000" algn="ctr" rotWithShape="0">
                <a:prstClr val="black">
                  <a:alpha val="40000"/>
                </a:prstClr>
              </a:outerShdw>
            </a:effectLst>
          </p:spPr>
        </p:pic>
      </p:grpSp>
      <p:grpSp>
        <p:nvGrpSpPr>
          <p:cNvPr id="9" name="Group 8">
            <a:extLst>
              <a:ext uri="{FF2B5EF4-FFF2-40B4-BE49-F238E27FC236}">
                <a16:creationId xmlns:a16="http://schemas.microsoft.com/office/drawing/2014/main" id="{9284BE82-DBE7-FF15-A0DA-C7306E8DEC21}"/>
              </a:ext>
              <a:ext uri="{C183D7F6-B498-43B3-948B-1728B52AA6E4}">
                <adec:decorative xmlns:adec="http://schemas.microsoft.com/office/drawing/2017/decorative" val="1"/>
              </a:ext>
            </a:extLst>
          </p:cNvPr>
          <p:cNvGrpSpPr/>
          <p:nvPr/>
        </p:nvGrpSpPr>
        <p:grpSpPr>
          <a:xfrm>
            <a:off x="569903" y="1543977"/>
            <a:ext cx="10449037" cy="4727400"/>
            <a:chOff x="651783" y="1543977"/>
            <a:chExt cx="10449037" cy="4727400"/>
          </a:xfrm>
        </p:grpSpPr>
        <p:sp>
          <p:nvSpPr>
            <p:cNvPr id="16" name="TextBox 15">
              <a:extLst>
                <a:ext uri="{FF2B5EF4-FFF2-40B4-BE49-F238E27FC236}">
                  <a16:creationId xmlns:a16="http://schemas.microsoft.com/office/drawing/2014/main" id="{2623A45F-2FEB-4E7D-81A2-0D1CF87A4DDB}"/>
                </a:ext>
              </a:extLst>
            </p:cNvPr>
            <p:cNvSpPr txBox="1"/>
            <p:nvPr/>
          </p:nvSpPr>
          <p:spPr>
            <a:xfrm>
              <a:off x="651783" y="4024608"/>
              <a:ext cx="621869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Who </a:t>
              </a:r>
              <a:r>
                <a:rPr lang="en-US" sz="2000" b="1" dirty="0">
                  <a:solidFill>
                    <a:prstClr val="black">
                      <a:lumMod val="85000"/>
                      <a:lumOff val="15000"/>
                    </a:prstClr>
                  </a:solidFill>
                  <a:latin typeface="Tahoma"/>
                </a:rPr>
                <a:t>may be reported with a Y </a:t>
              </a:r>
              <a:r>
                <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Exempt Indicator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Home Hospital students can be exempted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Student only attending college classes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Students who come back and have an enrollment to annotate a graduation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Adult-age SWDs enrolled in Transition Services</a:t>
              </a:r>
            </a:p>
          </p:txBody>
        </p:sp>
        <p:pic>
          <p:nvPicPr>
            <p:cNvPr id="8" name="Picture 7" descr="A group of people in front of a building&#10;&#10;Description automatically generated with medium confidence">
              <a:extLst>
                <a:ext uri="{FF2B5EF4-FFF2-40B4-BE49-F238E27FC236}">
                  <a16:creationId xmlns:a16="http://schemas.microsoft.com/office/drawing/2014/main" id="{D7C3A009-BDFC-3F94-36C3-FA9C4782B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6045" y="1543977"/>
              <a:ext cx="3094775" cy="3094775"/>
            </a:xfrm>
            <a:prstGeom prst="rect">
              <a:avLst/>
            </a:prstGeom>
            <a:effectLst>
              <a:outerShdw blurRad="63500" algn="ctr" rotWithShape="0">
                <a:prstClr val="black">
                  <a:alpha val="40000"/>
                </a:prstClr>
              </a:outerShdw>
            </a:effectLst>
          </p:spPr>
        </p:pic>
      </p:grpSp>
      <p:grpSp>
        <p:nvGrpSpPr>
          <p:cNvPr id="17" name="Group 16">
            <a:extLst>
              <a:ext uri="{FF2B5EF4-FFF2-40B4-BE49-F238E27FC236}">
                <a16:creationId xmlns:a16="http://schemas.microsoft.com/office/drawing/2014/main" id="{C554FADC-322F-1C60-7124-B4C22DA7CAF2}"/>
              </a:ext>
              <a:ext uri="{C183D7F6-B498-43B3-948B-1728B52AA6E4}">
                <adec:decorative xmlns:adec="http://schemas.microsoft.com/office/drawing/2017/decorative" val="1"/>
              </a:ext>
            </a:extLst>
          </p:cNvPr>
          <p:cNvGrpSpPr/>
          <p:nvPr/>
        </p:nvGrpSpPr>
        <p:grpSpPr>
          <a:xfrm>
            <a:off x="6828236" y="1505179"/>
            <a:ext cx="4983399" cy="4766198"/>
            <a:chOff x="6857180" y="1324898"/>
            <a:chExt cx="4983399" cy="4766198"/>
          </a:xfrm>
        </p:grpSpPr>
        <p:sp>
          <p:nvSpPr>
            <p:cNvPr id="23" name="Content Placeholder 2">
              <a:extLst>
                <a:ext uri="{FF2B5EF4-FFF2-40B4-BE49-F238E27FC236}">
                  <a16:creationId xmlns:a16="http://schemas.microsoft.com/office/drawing/2014/main" id="{5691C597-A587-403C-81C7-9E402B093151}"/>
                </a:ext>
              </a:extLst>
            </p:cNvPr>
            <p:cNvSpPr txBox="1">
              <a:spLocks/>
            </p:cNvSpPr>
            <p:nvPr/>
          </p:nvSpPr>
          <p:spPr bwMode="auto">
            <a:xfrm>
              <a:off x="6857180" y="4654664"/>
              <a:ext cx="4983399" cy="143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75000"/>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80000"/>
                <a:buChar char="–"/>
                <a:defRPr>
                  <a:solidFill>
                    <a:schemeClr val="tx1"/>
                  </a:solidFill>
                  <a:latin typeface="+mn-lt"/>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prstClr val="black"/>
                </a:buClr>
                <a:buSzPct val="75000"/>
                <a:buFont typeface="Wingdings" pitchFamily="2" charset="2"/>
                <a:buNone/>
                <a:tabLst/>
                <a:defRPr/>
              </a:pPr>
              <a:r>
                <a:rPr kumimoji="0" lang="en-US" altLang="en-US" sz="2000" b="1" i="0" u="none" strike="noStrike" kern="0" cap="none" spc="0" normalizeH="0" baseline="0" noProof="0" dirty="0">
                  <a:ln>
                    <a:noFill/>
                  </a:ln>
                  <a:solidFill>
                    <a:prstClr val="black"/>
                  </a:solidFill>
                  <a:effectLst/>
                  <a:uLnTx/>
                  <a:uFillTx/>
                  <a:latin typeface="Tahoma"/>
                  <a:ea typeface="+mn-ea"/>
                  <a:cs typeface="+mn-cs"/>
                </a:rPr>
                <a:t>What Attendance type is included?</a:t>
              </a:r>
            </a:p>
            <a:p>
              <a:pPr marL="0" marR="0" lvl="0" indent="0" algn="l" defTabSz="914400" rtl="0" eaLnBrk="1" fontAlgn="base" latinLnBrk="0" hangingPunct="1">
                <a:lnSpc>
                  <a:spcPct val="100000"/>
                </a:lnSpc>
                <a:spcBef>
                  <a:spcPct val="20000"/>
                </a:spcBef>
                <a:spcAft>
                  <a:spcPct val="0"/>
                </a:spcAft>
                <a:buClr>
                  <a:prstClr val="black"/>
                </a:buClr>
                <a:buSzPct val="75000"/>
                <a:buFont typeface="Wingdings" pitchFamily="2" charset="2"/>
                <a:buNone/>
                <a:tabLst/>
                <a:defRPr/>
              </a:pPr>
              <a:r>
                <a:rPr kumimoji="0" lang="en-US" altLang="en-US" sz="2000" b="0" i="0" u="none" strike="noStrike" kern="0" cap="none" spc="0" normalizeH="0" baseline="0" noProof="0" dirty="0">
                  <a:ln>
                    <a:noFill/>
                  </a:ln>
                  <a:solidFill>
                    <a:prstClr val="black"/>
                  </a:solidFill>
                  <a:effectLst/>
                  <a:uLnTx/>
                  <a:uFillTx/>
                  <a:latin typeface="Tahoma"/>
                  <a:ea typeface="+mn-ea"/>
                  <a:cs typeface="+mn-cs"/>
                </a:rPr>
                <a:t>Include all students for whom attendance is reported as daily, hourly or project-based/coursework (independent study)</a:t>
              </a:r>
              <a:endParaRPr kumimoji="0" lang="en-US" sz="2000" b="0" i="0" u="none" strike="noStrike" kern="0" cap="none" spc="0" normalizeH="0" baseline="0" noProof="0" dirty="0">
                <a:ln>
                  <a:noFill/>
                </a:ln>
                <a:solidFill>
                  <a:prstClr val="black"/>
                </a:solidFill>
                <a:effectLst/>
                <a:uLnTx/>
                <a:uFillTx/>
                <a:latin typeface="Tahoma"/>
                <a:ea typeface="+mn-ea"/>
                <a:cs typeface="+mn-cs"/>
              </a:endParaRPr>
            </a:p>
          </p:txBody>
        </p:sp>
        <p:pic>
          <p:nvPicPr>
            <p:cNvPr id="15" name="Picture 14" descr="Graphical user interface, application&#10;&#10;Description automatically generated">
              <a:extLst>
                <a:ext uri="{FF2B5EF4-FFF2-40B4-BE49-F238E27FC236}">
                  <a16:creationId xmlns:a16="http://schemas.microsoft.com/office/drawing/2014/main" id="{EB56748F-28C1-FA0A-08DE-1C8F29CA7C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3109" y="1324898"/>
              <a:ext cx="3206582" cy="3206582"/>
            </a:xfrm>
            <a:prstGeom prst="rect">
              <a:avLst/>
            </a:prstGeom>
            <a:effectLst>
              <a:outerShdw blurRad="63500" algn="ctr" rotWithShape="0">
                <a:prstClr val="black">
                  <a:alpha val="40000"/>
                </a:prstClr>
              </a:outerShdw>
            </a:effectLst>
          </p:spPr>
        </p:pic>
      </p:grpSp>
      <p:sp>
        <p:nvSpPr>
          <p:cNvPr id="18" name="Slide Number Placeholder 17">
            <a:extLst>
              <a:ext uri="{FF2B5EF4-FFF2-40B4-BE49-F238E27FC236}">
                <a16:creationId xmlns:a16="http://schemas.microsoft.com/office/drawing/2014/main" id="{83196A7D-7B34-A026-391C-37712045FEBD}"/>
              </a:ext>
            </a:extLst>
          </p:cNvPr>
          <p:cNvSpPr>
            <a:spLocks noGrp="1"/>
          </p:cNvSpPr>
          <p:nvPr>
            <p:ph type="sldNum" sz="quarter" idx="11"/>
          </p:nvPr>
        </p:nvSpPr>
        <p:spPr/>
        <p:txBody>
          <a:bodyPr/>
          <a:lstStyle/>
          <a:p>
            <a:fld id="{4B73C415-D670-4716-A5EC-CC4D52CA2BAC}" type="slidenum">
              <a:rPr lang="en-US" noProof="0" smtClean="0"/>
              <a:pPr/>
              <a:t>26</a:t>
            </a:fld>
            <a:endParaRPr lang="en-US" noProof="0"/>
          </a:p>
        </p:txBody>
      </p:sp>
      <p:sp>
        <p:nvSpPr>
          <p:cNvPr id="13" name="TextBox 12">
            <a:extLst>
              <a:ext uri="{FF2B5EF4-FFF2-40B4-BE49-F238E27FC236}">
                <a16:creationId xmlns:a16="http://schemas.microsoft.com/office/drawing/2014/main" id="{E5E36AE4-6BA5-4619-6882-EC1174018769}"/>
              </a:ext>
            </a:extLst>
          </p:cNvPr>
          <p:cNvSpPr txBox="1"/>
          <p:nvPr/>
        </p:nvSpPr>
        <p:spPr>
          <a:xfrm>
            <a:off x="5282214" y="757000"/>
            <a:ext cx="6257617" cy="707886"/>
          </a:xfrm>
          <a:prstGeom prst="rect">
            <a:avLst/>
          </a:prstGeom>
          <a:noFill/>
        </p:spPr>
        <p:txBody>
          <a:bodyPr wrap="square">
            <a:spAutoFit/>
          </a:bodyPr>
          <a:lstStyle/>
          <a:p>
            <a:pPr algn="ctr">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New this year! STAS from NPS schools should no longer be </a:t>
            </a:r>
            <a:r>
              <a:rPr lang="en-US" sz="2000" b="1" dirty="0">
                <a:solidFill>
                  <a:srgbClr val="FF0000"/>
                </a:solidFill>
                <a:latin typeface="Tahoma"/>
              </a:rPr>
              <a:t>submitted.</a:t>
            </a:r>
            <a:endParaRPr kumimoji="0" lang="en-US" sz="2000" i="0" u="none" strike="noStrike" kern="120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0701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2EC70C5-3704-4543-A09A-75551E9E579C}"/>
              </a:ext>
            </a:extLst>
          </p:cNvPr>
          <p:cNvSpPr>
            <a:spLocks noGrp="1"/>
          </p:cNvSpPr>
          <p:nvPr>
            <p:ph type="title" idx="4294967295"/>
          </p:nvPr>
        </p:nvSpPr>
        <p:spPr>
          <a:xfrm>
            <a:off x="616688" y="215515"/>
            <a:ext cx="3651250" cy="879475"/>
          </a:xfrm>
        </p:spPr>
        <p:txBody>
          <a:bodyPr vert="horz" lIns="91440" tIns="45720" rIns="91440" bIns="45720" rtlCol="0" anchor="ctr">
            <a:normAutofit fontScale="90000"/>
          </a:bodyPr>
          <a:lstStyle/>
          <a:p>
            <a:r>
              <a:rPr lang="en-US" sz="4000" dirty="0">
                <a:latin typeface="Arial Black" panose="020B0A04020102020204" pitchFamily="34" charset="0"/>
              </a:rPr>
              <a:t>STAS</a:t>
            </a:r>
            <a:r>
              <a:rPr lang="en-US" dirty="0">
                <a:latin typeface="Arial Black" panose="020B0A04020102020204" pitchFamily="34" charset="0"/>
              </a:rPr>
              <a:t> </a:t>
            </a:r>
            <a:r>
              <a:rPr lang="en-US" sz="4000" dirty="0">
                <a:latin typeface="Arial Black" panose="020B0A04020102020204" pitchFamily="34" charset="0"/>
              </a:rPr>
              <a:t>Data 101</a:t>
            </a:r>
          </a:p>
        </p:txBody>
      </p:sp>
      <p:sp>
        <p:nvSpPr>
          <p:cNvPr id="3" name="TextBox 2">
            <a:extLst>
              <a:ext uri="{FF2B5EF4-FFF2-40B4-BE49-F238E27FC236}">
                <a16:creationId xmlns:a16="http://schemas.microsoft.com/office/drawing/2014/main" id="{001ADE2A-59CD-4D09-BB60-3B102F0BACEA}"/>
              </a:ext>
            </a:extLst>
          </p:cNvPr>
          <p:cNvSpPr txBox="1"/>
          <p:nvPr/>
        </p:nvSpPr>
        <p:spPr>
          <a:xfrm>
            <a:off x="471055" y="993390"/>
            <a:ext cx="4507345" cy="3785419"/>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Exemptions are records that do not have attendance and absence fields populated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STAS in school and out of school suspension days are validated against the SINC record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In-school-suspensions count as attendance days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Out-of-school suspension days are added to absences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Emergencies and disasters should not count negatively against students, the expected attendance days should be adjusted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p:txBody>
      </p:sp>
      <p:pic>
        <p:nvPicPr>
          <p:cNvPr id="6" name="Picture 5" descr="A picture class with one chair empty during roll call.">
            <a:extLst>
              <a:ext uri="{FF2B5EF4-FFF2-40B4-BE49-F238E27FC236}">
                <a16:creationId xmlns:a16="http://schemas.microsoft.com/office/drawing/2014/main" id="{7E37D620-B053-4B94-9BDF-AD8E35564BC4}"/>
              </a:ext>
            </a:extLst>
          </p:cNvPr>
          <p:cNvPicPr>
            <a:picLocks noChangeAspect="1"/>
          </p:cNvPicPr>
          <p:nvPr/>
        </p:nvPicPr>
        <p:blipFill rotWithShape="1">
          <a:blip r:embed="rId3"/>
          <a:srcRect r="1428" b="-2"/>
          <a:stretch/>
        </p:blipFill>
        <p:spPr>
          <a:xfrm>
            <a:off x="4978400" y="10"/>
            <a:ext cx="7213600" cy="6336135"/>
          </a:xfrm>
          <a:prstGeom prst="rect">
            <a:avLst/>
          </a:prstGeom>
          <a:effectLst/>
        </p:spPr>
      </p:pic>
      <p:sp>
        <p:nvSpPr>
          <p:cNvPr id="2" name="Footer Placeholder 1">
            <a:extLst>
              <a:ext uri="{FF2B5EF4-FFF2-40B4-BE49-F238E27FC236}">
                <a16:creationId xmlns:a16="http://schemas.microsoft.com/office/drawing/2014/main" id="{AA3984F4-A622-499E-80E0-B19A16EAC28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A242202D-0E91-71CE-736A-C7FD93F9BBE8}"/>
              </a:ext>
            </a:extLst>
          </p:cNvPr>
          <p:cNvSpPr>
            <a:spLocks noGrp="1"/>
          </p:cNvSpPr>
          <p:nvPr>
            <p:ph type="sldNum" sz="quarter" idx="11"/>
          </p:nvPr>
        </p:nvSpPr>
        <p:spPr/>
        <p:txBody>
          <a:bodyPr/>
          <a:lstStyle/>
          <a:p>
            <a:fld id="{4B73C415-D670-4716-A5EC-CC4D52CA2BAC}" type="slidenum">
              <a:rPr lang="en-US" noProof="0" smtClean="0"/>
              <a:pPr/>
              <a:t>27</a:t>
            </a:fld>
            <a:endParaRPr lang="en-US" noProof="0"/>
          </a:p>
        </p:txBody>
      </p:sp>
    </p:spTree>
    <p:extLst>
      <p:ext uri="{BB962C8B-B14F-4D97-AF65-F5344CB8AC3E}">
        <p14:creationId xmlns:p14="http://schemas.microsoft.com/office/powerpoint/2010/main" val="874682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2EC70C5-3704-4543-A09A-75551E9E579C}"/>
              </a:ext>
            </a:extLst>
          </p:cNvPr>
          <p:cNvSpPr>
            <a:spLocks noGrp="1"/>
          </p:cNvSpPr>
          <p:nvPr>
            <p:ph type="title"/>
          </p:nvPr>
        </p:nvSpPr>
        <p:spPr>
          <a:xfrm>
            <a:off x="865837" y="576875"/>
            <a:ext cx="4306875" cy="432000"/>
          </a:xfrm>
        </p:spPr>
        <p:txBody>
          <a:bodyPr vert="horz" lIns="91440" tIns="45720" rIns="91440" bIns="45720" rtlCol="0" anchor="ctr">
            <a:noAutofit/>
          </a:bodyPr>
          <a:lstStyle/>
          <a:p>
            <a:r>
              <a:rPr lang="en-US" sz="4000" dirty="0">
                <a:latin typeface="Arial Black" panose="020B0A04020102020204" pitchFamily="34" charset="0"/>
              </a:rPr>
              <a:t>STAS Data</a:t>
            </a:r>
          </a:p>
        </p:txBody>
      </p:sp>
      <p:sp>
        <p:nvSpPr>
          <p:cNvPr id="3" name="TextBox 2">
            <a:extLst>
              <a:ext uri="{FF2B5EF4-FFF2-40B4-BE49-F238E27FC236}">
                <a16:creationId xmlns:a16="http://schemas.microsoft.com/office/drawing/2014/main" id="{001ADE2A-59CD-4D09-BB60-3B102F0BACEA}"/>
              </a:ext>
            </a:extLst>
          </p:cNvPr>
          <p:cNvSpPr txBox="1"/>
          <p:nvPr/>
        </p:nvSpPr>
        <p:spPr>
          <a:xfrm>
            <a:off x="696746" y="1642058"/>
            <a:ext cx="4306875" cy="3925365"/>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Data indicators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Data collection exemption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Hourly attendance school type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Attendance information</a:t>
            </a:r>
            <a:endParaRPr kumimoji="0" lang="en-US" sz="1800" b="0" i="0" u="none" strike="noStrike" kern="1200" cap="none" spc="0" normalizeH="0" baseline="0" noProof="0">
              <a:ln>
                <a:noFill/>
              </a:ln>
              <a:solidFill>
                <a:prstClr val="black"/>
              </a:solidFill>
              <a:effectLst/>
              <a:uLnTx/>
              <a:uFillTx/>
              <a:latin typeface="Tahoma"/>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Expected attendance days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Days Attended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In-school suspension days attended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Absence information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Excused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Unexcused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Incomplete independent study days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Days absent out of school suspension</a:t>
            </a:r>
          </a:p>
        </p:txBody>
      </p:sp>
      <p:pic>
        <p:nvPicPr>
          <p:cNvPr id="6" name="Picture 5" descr="Screen shot of the Student Absence Summary Modal.&#10;&#10;">
            <a:extLst>
              <a:ext uri="{FF2B5EF4-FFF2-40B4-BE49-F238E27FC236}">
                <a16:creationId xmlns:a16="http://schemas.microsoft.com/office/drawing/2014/main" id="{7E37D620-B053-4B94-9BDF-AD8E35564BC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04000" y="500067"/>
            <a:ext cx="5033611" cy="5857865"/>
          </a:xfrm>
          <a:prstGeom prst="rect">
            <a:avLst/>
          </a:prstGeom>
          <a:effectLst>
            <a:outerShdw blurRad="63500" algn="ctr" rotWithShape="0">
              <a:prstClr val="black">
                <a:alpha val="40000"/>
              </a:prstClr>
            </a:outerShdw>
          </a:effectLst>
        </p:spPr>
      </p:pic>
      <p:sp>
        <p:nvSpPr>
          <p:cNvPr id="2" name="Footer Placeholder 1">
            <a:extLst>
              <a:ext uri="{FF2B5EF4-FFF2-40B4-BE49-F238E27FC236}">
                <a16:creationId xmlns:a16="http://schemas.microsoft.com/office/drawing/2014/main" id="{DA7B6A2D-E16F-4FE7-9DD7-989C3FE6D3D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7" name="Rectangle 6">
            <a:extLst>
              <a:ext uri="{FF2B5EF4-FFF2-40B4-BE49-F238E27FC236}">
                <a16:creationId xmlns:a16="http://schemas.microsoft.com/office/drawing/2014/main" id="{9F319932-BCB1-4E0B-AE42-DF2D42448A1F}"/>
              </a:ext>
              <a:ext uri="{C183D7F6-B498-43B3-948B-1728B52AA6E4}">
                <adec:decorative xmlns:adec="http://schemas.microsoft.com/office/drawing/2017/decorative" val="1"/>
              </a:ext>
            </a:extLst>
          </p:cNvPr>
          <p:cNvSpPr/>
          <p:nvPr/>
        </p:nvSpPr>
        <p:spPr>
          <a:xfrm>
            <a:off x="6096000" y="5299946"/>
            <a:ext cx="2302042" cy="26747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14BDB7-6F80-401D-B0DD-FCC2FB9A5518}"/>
              </a:ext>
              <a:ext uri="{C183D7F6-B498-43B3-948B-1728B52AA6E4}">
                <adec:decorative xmlns:adec="http://schemas.microsoft.com/office/drawing/2017/decorative" val="1"/>
              </a:ext>
            </a:extLst>
          </p:cNvPr>
          <p:cNvSpPr/>
          <p:nvPr/>
        </p:nvSpPr>
        <p:spPr>
          <a:xfrm>
            <a:off x="8398042" y="4788446"/>
            <a:ext cx="2302042" cy="26747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ED1F0BA-5DC0-BA00-48D8-8561694FE0AA}"/>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spTree>
    <p:extLst>
      <p:ext uri="{BB962C8B-B14F-4D97-AF65-F5344CB8AC3E}">
        <p14:creationId xmlns:p14="http://schemas.microsoft.com/office/powerpoint/2010/main" val="4031281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AF92A0-E00A-4777-8C6D-263AFA29343A}"/>
              </a:ext>
            </a:extLst>
          </p:cNvPr>
          <p:cNvSpPr>
            <a:spLocks noGrp="1"/>
          </p:cNvSpPr>
          <p:nvPr>
            <p:ph type="ftr" sz="quarter" idx="10"/>
          </p:nvPr>
        </p:nvSpPr>
        <p:spPr/>
        <p:txBody>
          <a:bodyPr/>
          <a:lstStyle/>
          <a:p>
            <a:r>
              <a:rPr lang="en-US" noProof="0"/>
              <a:t>EOY 3 Reporting and Certification v1.0 April 23, 2025</a:t>
            </a:r>
          </a:p>
        </p:txBody>
      </p:sp>
      <p:graphicFrame>
        <p:nvGraphicFramePr>
          <p:cNvPr id="4" name="Table 3">
            <a:extLst>
              <a:ext uri="{FF2B5EF4-FFF2-40B4-BE49-F238E27FC236}">
                <a16:creationId xmlns:a16="http://schemas.microsoft.com/office/drawing/2014/main" id="{591449AA-1002-4CF0-A9D4-53E109DF4EB9}"/>
              </a:ext>
            </a:extLst>
          </p:cNvPr>
          <p:cNvGraphicFramePr>
            <a:graphicFrameLocks noGrp="1"/>
          </p:cNvGraphicFramePr>
          <p:nvPr>
            <p:extLst>
              <p:ext uri="{D42A27DB-BD31-4B8C-83A1-F6EECF244321}">
                <p14:modId xmlns:p14="http://schemas.microsoft.com/office/powerpoint/2010/main" val="1667290737"/>
              </p:ext>
            </p:extLst>
          </p:nvPr>
        </p:nvGraphicFramePr>
        <p:xfrm>
          <a:off x="768534" y="1907376"/>
          <a:ext cx="10382250" cy="3769694"/>
        </p:xfrm>
        <a:graphic>
          <a:graphicData uri="http://schemas.openxmlformats.org/drawingml/2006/table">
            <a:tbl>
              <a:tblPr firstRow="1"/>
              <a:tblGrid>
                <a:gridCol w="1409700">
                  <a:extLst>
                    <a:ext uri="{9D8B030D-6E8A-4147-A177-3AD203B41FA5}">
                      <a16:colId xmlns:a16="http://schemas.microsoft.com/office/drawing/2014/main" val="4109412571"/>
                    </a:ext>
                  </a:extLst>
                </a:gridCol>
                <a:gridCol w="2771775">
                  <a:extLst>
                    <a:ext uri="{9D8B030D-6E8A-4147-A177-3AD203B41FA5}">
                      <a16:colId xmlns:a16="http://schemas.microsoft.com/office/drawing/2014/main" val="2299564100"/>
                    </a:ext>
                  </a:extLst>
                </a:gridCol>
                <a:gridCol w="6200775">
                  <a:extLst>
                    <a:ext uri="{9D8B030D-6E8A-4147-A177-3AD203B41FA5}">
                      <a16:colId xmlns:a16="http://schemas.microsoft.com/office/drawing/2014/main" val="430584732"/>
                    </a:ext>
                  </a:extLst>
                </a:gridCol>
              </a:tblGrid>
              <a:tr h="677752">
                <a:tc>
                  <a:txBody>
                    <a:bodyPr/>
                    <a:lstStyle/>
                    <a:p>
                      <a:pPr algn="ctr" fontAlgn="base"/>
                      <a:r>
                        <a:rPr lang="en-US" b="1" i="0" dirty="0">
                          <a:solidFill>
                            <a:schemeClr val="tx1"/>
                          </a:solidFill>
                          <a:effectLst/>
                        </a:rPr>
                        <a:t>Field #</a:t>
                      </a: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ase"/>
                      <a:r>
                        <a:rPr lang="en-US" b="1" i="0" dirty="0">
                          <a:solidFill>
                            <a:schemeClr val="tx1"/>
                          </a:solidFill>
                          <a:effectLst/>
                        </a:rPr>
                        <a:t>Field Name</a:t>
                      </a: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ase"/>
                      <a:r>
                        <a:rPr lang="en-US" b="1" i="0" dirty="0">
                          <a:solidFill>
                            <a:schemeClr val="tx1"/>
                          </a:solidFill>
                          <a:effectLst/>
                        </a:rPr>
                        <a:t>Description</a:t>
                      </a: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95492097"/>
                  </a:ext>
                </a:extLst>
              </a:tr>
              <a:tr h="1530740">
                <a:tc>
                  <a:txBody>
                    <a:bodyPr/>
                    <a:lstStyle/>
                    <a:p>
                      <a:pPr algn="ctr" fontAlgn="base"/>
                      <a:r>
                        <a:rPr lang="en-US" sz="1600" b="0" i="0" dirty="0">
                          <a:solidFill>
                            <a:srgbClr val="000000"/>
                          </a:solidFill>
                          <a:effectLst/>
                          <a:latin typeface="Tahoma" panose="020B0604030504040204" pitchFamily="34" charset="0"/>
                        </a:rPr>
                        <a:t>13.21</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dirty="0">
                          <a:solidFill>
                            <a:srgbClr val="000000"/>
                          </a:solidFill>
                          <a:effectLst/>
                          <a:latin typeface="Tahoma" panose="020B0604030504040204" pitchFamily="34" charset="0"/>
                        </a:rPr>
                        <a:t>Non-ADA-Generating Independent Study Days</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a:solidFill>
                            <a:srgbClr val="000000"/>
                          </a:solidFill>
                          <a:effectLst/>
                          <a:latin typeface="Tahoma" panose="020B0604030504040204" pitchFamily="34" charset="0"/>
                        </a:rPr>
                        <a:t>Total number of days the student did not satisfy statutory and regulatory requirements necessary to generate a day of attendance for either traditional (Education Code Section 51747.5) or course-based (Education Code Section 51749.5) independent study.</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9065749"/>
                  </a:ext>
                </a:extLst>
              </a:tr>
              <a:tr h="1561202">
                <a:tc>
                  <a:txBody>
                    <a:bodyPr/>
                    <a:lstStyle/>
                    <a:p>
                      <a:pPr algn="ctr" fontAlgn="base"/>
                      <a:r>
                        <a:rPr lang="en-US" sz="1600" b="0" i="0" dirty="0">
                          <a:solidFill>
                            <a:srgbClr val="000000"/>
                          </a:solidFill>
                          <a:effectLst/>
                          <a:latin typeface="Tahoma" panose="020B0604030504040204" pitchFamily="34" charset="0"/>
                        </a:rPr>
                        <a:t>13.22</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a:solidFill>
                            <a:srgbClr val="000000"/>
                          </a:solidFill>
                          <a:effectLst/>
                          <a:latin typeface="Tahoma" panose="020B0604030504040204" pitchFamily="34" charset="0"/>
                        </a:rPr>
                        <a:t>ADA-Generating Independent Study Days</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dirty="0">
                          <a:solidFill>
                            <a:srgbClr val="000000"/>
                          </a:solidFill>
                          <a:effectLst/>
                          <a:latin typeface="Tahoma" panose="020B0604030504040204" pitchFamily="34" charset="0"/>
                        </a:rPr>
                        <a:t>Total number of days the student satisfied statutory and regulatory requirements necessary to generate a day of attendance for either traditional (Education Code Section 51747.5) or course-based (Education Code Section 51749.5) independent study.</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p>
                      <a:pPr algn="l" fontAlgn="base"/>
                      <a:r>
                        <a:rPr lang="en-US" sz="1600" b="0" i="0" dirty="0">
                          <a:solidFill>
                            <a:srgbClr val="000000"/>
                          </a:solidFill>
                          <a:effectLst/>
                          <a:latin typeface="Tahoma" panose="020B0604030504040204" pitchFamily="34" charset="0"/>
                        </a:rPr>
                        <a:t> </a:t>
                      </a:r>
                      <a:r>
                        <a:rPr lang="en-US" sz="1600" b="1" i="0" dirty="0">
                          <a:solidFill>
                            <a:srgbClr val="FFFFFF"/>
                          </a:solidFill>
                          <a:effectLst/>
                          <a:latin typeface="Tahoma" panose="020B0604030504040204" pitchFamily="34" charset="0"/>
                        </a:rPr>
                        <a:t>​</a:t>
                      </a:r>
                      <a:endParaRPr lang="en-US" b="1" i="0" dirty="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365088"/>
                  </a:ext>
                </a:extLst>
              </a:tr>
            </a:tbl>
          </a:graphicData>
        </a:graphic>
      </p:graphicFrame>
      <p:sp>
        <p:nvSpPr>
          <p:cNvPr id="6" name="Title 3">
            <a:extLst>
              <a:ext uri="{FF2B5EF4-FFF2-40B4-BE49-F238E27FC236}">
                <a16:creationId xmlns:a16="http://schemas.microsoft.com/office/drawing/2014/main" id="{9BB6DCBE-B929-4853-A69A-E5D5D0B9FF35}"/>
              </a:ext>
            </a:extLst>
          </p:cNvPr>
          <p:cNvSpPr txBox="1">
            <a:spLocks noGrp="1"/>
          </p:cNvSpPr>
          <p:nvPr>
            <p:ph type="title" idx="4294967295"/>
          </p:nvPr>
        </p:nvSpPr>
        <p:spPr>
          <a:xfrm>
            <a:off x="712875" y="339608"/>
            <a:ext cx="6144275" cy="8794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Independent Study Days</a:t>
            </a:r>
          </a:p>
        </p:txBody>
      </p:sp>
      <p:sp>
        <p:nvSpPr>
          <p:cNvPr id="3" name="Slide Number Placeholder 2">
            <a:extLst>
              <a:ext uri="{FF2B5EF4-FFF2-40B4-BE49-F238E27FC236}">
                <a16:creationId xmlns:a16="http://schemas.microsoft.com/office/drawing/2014/main" id="{637D2D85-85D4-B05F-8035-B588731F7662}"/>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Tree>
    <p:extLst>
      <p:ext uri="{BB962C8B-B14F-4D97-AF65-F5344CB8AC3E}">
        <p14:creationId xmlns:p14="http://schemas.microsoft.com/office/powerpoint/2010/main" val="1110414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432000"/>
            <a:ext cx="11340000" cy="432000"/>
          </a:xfrm>
        </p:spPr>
        <p:txBody>
          <a:bodyPr vert="horz" lIns="91440" tIns="45720" rIns="91440" bIns="45720" rtlCol="0" anchor="t">
            <a:noAutofit/>
          </a:bodyPr>
          <a:lstStyle/>
          <a:p>
            <a:r>
              <a:rPr lang="en-US" sz="3600" b="1" dirty="0"/>
              <a:t>Target Audience</a:t>
            </a:r>
          </a:p>
        </p:txBody>
      </p:sp>
      <p:sp>
        <p:nvSpPr>
          <p:cNvPr id="2" name="Footer Placeholder 1">
            <a:extLst>
              <a:ext uri="{FF2B5EF4-FFF2-40B4-BE49-F238E27FC236}">
                <a16:creationId xmlns:a16="http://schemas.microsoft.com/office/drawing/2014/main" id="{83FE9992-066B-4E74-8A08-43156D199120}"/>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n-US"/>
              <a:t>EOY 3 Reporting and Certification v1.0 April 23, 2025</a:t>
            </a:r>
          </a:p>
        </p:txBody>
      </p:sp>
      <p:grpSp>
        <p:nvGrpSpPr>
          <p:cNvPr id="4" name="Group 3" descr="Image depicting Data Coordinators.">
            <a:extLst>
              <a:ext uri="{FF2B5EF4-FFF2-40B4-BE49-F238E27FC236}">
                <a16:creationId xmlns:a16="http://schemas.microsoft.com/office/drawing/2014/main" id="{D412553D-05F2-4BBF-E0C3-D1B5D6CAD4D3}"/>
              </a:ext>
            </a:extLst>
          </p:cNvPr>
          <p:cNvGrpSpPr/>
          <p:nvPr/>
        </p:nvGrpSpPr>
        <p:grpSpPr>
          <a:xfrm>
            <a:off x="807278" y="1598071"/>
            <a:ext cx="4604947" cy="3661857"/>
            <a:chOff x="807278" y="1598071"/>
            <a:chExt cx="4604947" cy="3661857"/>
          </a:xfrm>
        </p:grpSpPr>
        <p:pic>
          <p:nvPicPr>
            <p:cNvPr id="5" name="Picture 4" descr="A person talking on the phone&#10;&#10;Description automatically generated with medium confidence">
              <a:extLst>
                <a:ext uri="{FF2B5EF4-FFF2-40B4-BE49-F238E27FC236}">
                  <a16:creationId xmlns:a16="http://schemas.microsoft.com/office/drawing/2014/main" id="{49943151-884D-7BB4-D898-21BEA78524D5}"/>
                </a:ext>
              </a:extLst>
            </p:cNvPr>
            <p:cNvPicPr>
              <a:picLocks noChangeAspect="1"/>
            </p:cNvPicPr>
            <p:nvPr/>
          </p:nvPicPr>
          <p:blipFill rotWithShape="1">
            <a:blip r:embed="rId3">
              <a:extLst>
                <a:ext uri="{28A0092B-C50C-407E-A947-70E740481C1C}">
                  <a14:useLocalDpi xmlns:a14="http://schemas.microsoft.com/office/drawing/2010/main" val="0"/>
                </a:ext>
              </a:extLst>
            </a:blip>
            <a:srcRect l="10029" r="6029" b="-1"/>
            <a:stretch/>
          </p:blipFill>
          <p:spPr>
            <a:xfrm>
              <a:off x="807278" y="1598071"/>
              <a:ext cx="4604947" cy="3661857"/>
            </a:xfrm>
            <a:prstGeom prst="rect">
              <a:avLst/>
            </a:prstGeom>
            <a:noFill/>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49182EFA-7834-90F1-C82C-BAC6312E1300}"/>
                </a:ext>
              </a:extLst>
            </p:cNvPr>
            <p:cNvGrpSpPr/>
            <p:nvPr/>
          </p:nvGrpSpPr>
          <p:grpSpPr>
            <a:xfrm>
              <a:off x="1336610" y="4328275"/>
              <a:ext cx="3577296" cy="691763"/>
              <a:chOff x="1336610" y="4328275"/>
              <a:chExt cx="3577296" cy="691763"/>
            </a:xfrm>
          </p:grpSpPr>
          <p:sp>
            <p:nvSpPr>
              <p:cNvPr id="12" name="Rectangle: Rounded Corners 11">
                <a:extLst>
                  <a:ext uri="{FF2B5EF4-FFF2-40B4-BE49-F238E27FC236}">
                    <a16:creationId xmlns:a16="http://schemas.microsoft.com/office/drawing/2014/main" id="{F0E3815F-7BEE-CFA8-3232-D22E23BD144A}"/>
                  </a:ext>
                </a:extLst>
              </p:cNvPr>
              <p:cNvSpPr/>
              <p:nvPr/>
            </p:nvSpPr>
            <p:spPr>
              <a:xfrm>
                <a:off x="1336610" y="4328275"/>
                <a:ext cx="3577296" cy="691763"/>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9004ADD-01D1-5B77-9178-BB9187711249}"/>
                  </a:ext>
                </a:extLst>
              </p:cNvPr>
              <p:cNvSpPr txBox="1"/>
              <p:nvPr/>
            </p:nvSpPr>
            <p:spPr>
              <a:xfrm>
                <a:off x="1336610" y="4412546"/>
                <a:ext cx="3553442" cy="523220"/>
              </a:xfrm>
              <a:prstGeom prst="rect">
                <a:avLst/>
              </a:prstGeom>
              <a:noFill/>
            </p:spPr>
            <p:txBody>
              <a:bodyPr wrap="square" rtlCol="0">
                <a:spAutoFit/>
              </a:bodyPr>
              <a:lstStyle/>
              <a:p>
                <a:pPr algn="ctr"/>
                <a:r>
                  <a:rPr lang="en-US" sz="2800" b="1" dirty="0"/>
                  <a:t>Data Coordinators</a:t>
                </a:r>
              </a:p>
            </p:txBody>
          </p:sp>
        </p:grpSp>
      </p:grpSp>
      <p:grpSp>
        <p:nvGrpSpPr>
          <p:cNvPr id="6" name="Group 5" descr="Image depicting Administration STaff.">
            <a:extLst>
              <a:ext uri="{FF2B5EF4-FFF2-40B4-BE49-F238E27FC236}">
                <a16:creationId xmlns:a16="http://schemas.microsoft.com/office/drawing/2014/main" id="{D9F4512D-D5DB-B654-5C9C-454A383FBEEC}"/>
              </a:ext>
            </a:extLst>
          </p:cNvPr>
          <p:cNvGrpSpPr/>
          <p:nvPr/>
        </p:nvGrpSpPr>
        <p:grpSpPr>
          <a:xfrm>
            <a:off x="6675278" y="1598071"/>
            <a:ext cx="4604947" cy="3661857"/>
            <a:chOff x="6675278" y="1598071"/>
            <a:chExt cx="4604947" cy="3661857"/>
          </a:xfrm>
        </p:grpSpPr>
        <p:pic>
          <p:nvPicPr>
            <p:cNvPr id="7" name="Picture 6" descr="A person holding a tablet&#10;&#10;Description automatically generated with low confidence">
              <a:extLst>
                <a:ext uri="{FF2B5EF4-FFF2-40B4-BE49-F238E27FC236}">
                  <a16:creationId xmlns:a16="http://schemas.microsoft.com/office/drawing/2014/main" id="{81E1E82B-0A37-FCC7-7793-091D54ADCA3B}"/>
                </a:ext>
              </a:extLst>
            </p:cNvPr>
            <p:cNvPicPr>
              <a:picLocks noChangeAspect="1"/>
            </p:cNvPicPr>
            <p:nvPr/>
          </p:nvPicPr>
          <p:blipFill rotWithShape="1">
            <a:blip r:embed="rId4">
              <a:extLst>
                <a:ext uri="{28A0092B-C50C-407E-A947-70E740481C1C}">
                  <a14:useLocalDpi xmlns:a14="http://schemas.microsoft.com/office/drawing/2010/main" val="0"/>
                </a:ext>
              </a:extLst>
            </a:blip>
            <a:srcRect l="14279" r="1779" b="-1"/>
            <a:stretch/>
          </p:blipFill>
          <p:spPr>
            <a:xfrm>
              <a:off x="6675278" y="1598071"/>
              <a:ext cx="4604947" cy="3661857"/>
            </a:xfrm>
            <a:prstGeom prst="rect">
              <a:avLst/>
            </a:prstGeom>
            <a:noFill/>
            <a:effectLst>
              <a:outerShdw blurRad="63500" sx="102000" sy="102000" algn="ctr" rotWithShape="0">
                <a:prstClr val="black">
                  <a:alpha val="40000"/>
                </a:prstClr>
              </a:outerShdw>
            </a:effectLst>
          </p:spPr>
        </p:pic>
        <p:grpSp>
          <p:nvGrpSpPr>
            <p:cNvPr id="14" name="Group 13">
              <a:extLst>
                <a:ext uri="{FF2B5EF4-FFF2-40B4-BE49-F238E27FC236}">
                  <a16:creationId xmlns:a16="http://schemas.microsoft.com/office/drawing/2014/main" id="{83208799-1E1F-F0BD-E4D1-0AB7C9214025}"/>
                </a:ext>
              </a:extLst>
            </p:cNvPr>
            <p:cNvGrpSpPr/>
            <p:nvPr/>
          </p:nvGrpSpPr>
          <p:grpSpPr>
            <a:xfrm>
              <a:off x="7189103" y="4319896"/>
              <a:ext cx="3577296" cy="691763"/>
              <a:chOff x="1336610" y="4328275"/>
              <a:chExt cx="3577296" cy="691763"/>
            </a:xfrm>
          </p:grpSpPr>
          <p:sp>
            <p:nvSpPr>
              <p:cNvPr id="15" name="Rectangle: Rounded Corners 14">
                <a:extLst>
                  <a:ext uri="{FF2B5EF4-FFF2-40B4-BE49-F238E27FC236}">
                    <a16:creationId xmlns:a16="http://schemas.microsoft.com/office/drawing/2014/main" id="{9789C9F0-EA47-5F0F-1A4E-93D29588694C}"/>
                  </a:ext>
                </a:extLst>
              </p:cNvPr>
              <p:cNvSpPr/>
              <p:nvPr/>
            </p:nvSpPr>
            <p:spPr>
              <a:xfrm>
                <a:off x="1336610" y="4328275"/>
                <a:ext cx="3577296" cy="691763"/>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A813303-889B-F70F-C4C9-63CC33523D92}"/>
                  </a:ext>
                </a:extLst>
              </p:cNvPr>
              <p:cNvSpPr txBox="1"/>
              <p:nvPr/>
            </p:nvSpPr>
            <p:spPr>
              <a:xfrm>
                <a:off x="1336610" y="4412546"/>
                <a:ext cx="3553442" cy="523220"/>
              </a:xfrm>
              <a:prstGeom prst="rect">
                <a:avLst/>
              </a:prstGeom>
              <a:noFill/>
            </p:spPr>
            <p:txBody>
              <a:bodyPr wrap="square" rtlCol="0">
                <a:spAutoFit/>
              </a:bodyPr>
              <a:lstStyle/>
              <a:p>
                <a:pPr algn="ctr"/>
                <a:r>
                  <a:rPr lang="en-US" sz="2800" b="1" dirty="0"/>
                  <a:t>Administration</a:t>
                </a:r>
              </a:p>
            </p:txBody>
          </p:sp>
        </p:grpSp>
      </p:grpSp>
      <p:sp>
        <p:nvSpPr>
          <p:cNvPr id="17" name="Slide Number Placeholder 16">
            <a:extLst>
              <a:ext uri="{FF2B5EF4-FFF2-40B4-BE49-F238E27FC236}">
                <a16:creationId xmlns:a16="http://schemas.microsoft.com/office/drawing/2014/main" id="{8D1695D0-582D-2ADD-B508-495BAE719AFC}"/>
              </a:ext>
            </a:extLst>
          </p:cNvPr>
          <p:cNvSpPr>
            <a:spLocks noGrp="1"/>
          </p:cNvSpPr>
          <p:nvPr>
            <p:ph type="sldNum" sz="quarter" idx="11"/>
          </p:nvPr>
        </p:nvSpPr>
        <p:spPr/>
        <p:txBody>
          <a:bodyPr/>
          <a:lstStyle/>
          <a:p>
            <a:fld id="{4B73C415-D670-4716-A5EC-CC4D52CA2BAC}" type="slidenum">
              <a:rPr lang="en-US" noProof="0" smtClean="0"/>
              <a:pPr/>
              <a:t>3</a:t>
            </a:fld>
            <a:endParaRPr lang="en-US" noProof="0"/>
          </a:p>
        </p:txBody>
      </p:sp>
    </p:spTree>
    <p:extLst>
      <p:ext uri="{BB962C8B-B14F-4D97-AF65-F5344CB8AC3E}">
        <p14:creationId xmlns:p14="http://schemas.microsoft.com/office/powerpoint/2010/main" val="39653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316" y="547242"/>
            <a:ext cx="3723645" cy="432000"/>
          </a:xfrm>
        </p:spPr>
        <p:txBody>
          <a:bodyPr/>
          <a:lstStyle/>
          <a:p>
            <a:r>
              <a:rPr lang="en-US" dirty="0"/>
              <a:t>STAS Summary</a:t>
            </a:r>
          </a:p>
        </p:txBody>
      </p:sp>
      <p:grpSp>
        <p:nvGrpSpPr>
          <p:cNvPr id="5" name="Group 4" descr="Screen shot of Student Absence Summary with call outs.">
            <a:extLst>
              <a:ext uri="{FF2B5EF4-FFF2-40B4-BE49-F238E27FC236}">
                <a16:creationId xmlns:a16="http://schemas.microsoft.com/office/drawing/2014/main" id="{F8379CD4-2EC8-416C-A512-CA5D7607910B}"/>
              </a:ext>
            </a:extLst>
          </p:cNvPr>
          <p:cNvGrpSpPr/>
          <p:nvPr/>
        </p:nvGrpSpPr>
        <p:grpSpPr>
          <a:xfrm>
            <a:off x="247289" y="898498"/>
            <a:ext cx="11628720" cy="5339544"/>
            <a:chOff x="247289" y="898498"/>
            <a:chExt cx="11628720" cy="5339544"/>
          </a:xfrm>
        </p:grpSpPr>
        <p:pic>
          <p:nvPicPr>
            <p:cNvPr id="6" name="Picture 5">
              <a:extLst>
                <a:ext uri="{FF2B5EF4-FFF2-40B4-BE49-F238E27FC236}">
                  <a16:creationId xmlns:a16="http://schemas.microsoft.com/office/drawing/2014/main" id="{3A173381-F35E-4961-ABA1-874D5077BB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289" y="2913422"/>
              <a:ext cx="11614679" cy="1844770"/>
            </a:xfrm>
            <a:prstGeom prst="rect">
              <a:avLst/>
            </a:prstGeom>
            <a:ln>
              <a:noFill/>
            </a:ln>
            <a:effectLst>
              <a:outerShdw blurRad="292100" dist="139700" dir="2700000" algn="tl" rotWithShape="0">
                <a:srgbClr val="333333">
                  <a:alpha val="65000"/>
                </a:srgbClr>
              </a:outerShdw>
            </a:effectLst>
          </p:spPr>
        </p:pic>
        <p:sp>
          <p:nvSpPr>
            <p:cNvPr id="11" name="Rounded Rectangle 10"/>
            <p:cNvSpPr/>
            <p:nvPr/>
          </p:nvSpPr>
          <p:spPr bwMode="auto">
            <a:xfrm>
              <a:off x="5069556" y="3548252"/>
              <a:ext cx="879174" cy="68580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2" name="Rounded Rectangle 10">
              <a:extLst>
                <a:ext uri="{FF2B5EF4-FFF2-40B4-BE49-F238E27FC236}">
                  <a16:creationId xmlns:a16="http://schemas.microsoft.com/office/drawing/2014/main" id="{79BFEADC-5CD6-4673-ADE9-A83EDF0F0985}"/>
                </a:ext>
              </a:extLst>
            </p:cNvPr>
            <p:cNvSpPr/>
            <p:nvPr/>
          </p:nvSpPr>
          <p:spPr bwMode="auto">
            <a:xfrm>
              <a:off x="11204290" y="3548252"/>
              <a:ext cx="671719" cy="685800"/>
            </a:xfrm>
            <a:prstGeom prst="roundRect">
              <a:avLst/>
            </a:prstGeom>
            <a:noFill/>
            <a:ln w="19050" cap="flat" cmpd="sng" algn="ctr">
              <a:solidFill>
                <a:srgbClr val="4CAFE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3" name="Rounded Rectangle 10">
              <a:extLst>
                <a:ext uri="{FF2B5EF4-FFF2-40B4-BE49-F238E27FC236}">
                  <a16:creationId xmlns:a16="http://schemas.microsoft.com/office/drawing/2014/main" id="{AD8744EA-FEE2-4782-85EF-4E04E8B463D0}"/>
                </a:ext>
              </a:extLst>
            </p:cNvPr>
            <p:cNvSpPr/>
            <p:nvPr/>
          </p:nvSpPr>
          <p:spPr bwMode="auto">
            <a:xfrm>
              <a:off x="6711365" y="3529202"/>
              <a:ext cx="723170" cy="695325"/>
            </a:xfrm>
            <a:prstGeom prst="round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4" name="Rounded Rectangle 10">
              <a:extLst>
                <a:ext uri="{FF2B5EF4-FFF2-40B4-BE49-F238E27FC236}">
                  <a16:creationId xmlns:a16="http://schemas.microsoft.com/office/drawing/2014/main" id="{D2D9E01A-52E3-449F-BD3C-92FF4AC5B9DA}"/>
                </a:ext>
              </a:extLst>
            </p:cNvPr>
            <p:cNvSpPr/>
            <p:nvPr/>
          </p:nvSpPr>
          <p:spPr bwMode="auto">
            <a:xfrm>
              <a:off x="8224213" y="3557777"/>
              <a:ext cx="2292102" cy="685800"/>
            </a:xfrm>
            <a:prstGeom prst="round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5" name="Rounded Rectangle 10">
              <a:extLst>
                <a:ext uri="{FF2B5EF4-FFF2-40B4-BE49-F238E27FC236}">
                  <a16:creationId xmlns:a16="http://schemas.microsoft.com/office/drawing/2014/main" id="{6F2ECF5E-A46F-4766-8430-365470C70361}"/>
                </a:ext>
              </a:extLst>
            </p:cNvPr>
            <p:cNvSpPr/>
            <p:nvPr/>
          </p:nvSpPr>
          <p:spPr bwMode="auto">
            <a:xfrm>
              <a:off x="7448576" y="3538727"/>
              <a:ext cx="775637" cy="685800"/>
            </a:xfrm>
            <a:prstGeom prst="roundRect">
              <a:avLst/>
            </a:prstGeom>
            <a:noFill/>
            <a:ln w="19050" cap="flat" cmpd="sng" algn="ctr">
              <a:solidFill>
                <a:srgbClr val="FF61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6" name="Rounded Rectangle 10">
              <a:extLst>
                <a:ext uri="{FF2B5EF4-FFF2-40B4-BE49-F238E27FC236}">
                  <a16:creationId xmlns:a16="http://schemas.microsoft.com/office/drawing/2014/main" id="{E1B81D43-5E1D-4B4A-82D9-932C8EAB1C8B}"/>
                </a:ext>
              </a:extLst>
            </p:cNvPr>
            <p:cNvSpPr/>
            <p:nvPr/>
          </p:nvSpPr>
          <p:spPr bwMode="auto">
            <a:xfrm>
              <a:off x="10516316" y="3548252"/>
              <a:ext cx="687974" cy="685800"/>
            </a:xfrm>
            <a:prstGeom prst="roundRect">
              <a:avLst/>
            </a:prstGeom>
            <a:noFill/>
            <a:ln w="19050" cap="flat" cmpd="sng" algn="ctr">
              <a:solidFill>
                <a:srgbClr val="AB8B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7" name="Rounded Rectangle 11">
              <a:extLst>
                <a:ext uri="{FF2B5EF4-FFF2-40B4-BE49-F238E27FC236}">
                  <a16:creationId xmlns:a16="http://schemas.microsoft.com/office/drawing/2014/main" id="{5468A93E-EE93-45AF-BECF-01C191F69CFE}"/>
                </a:ext>
              </a:extLst>
            </p:cNvPr>
            <p:cNvSpPr/>
            <p:nvPr/>
          </p:nvSpPr>
          <p:spPr bwMode="auto">
            <a:xfrm>
              <a:off x="9097394" y="4942642"/>
              <a:ext cx="2312039" cy="1295400"/>
            </a:xfrm>
            <a:prstGeom prst="roundRect">
              <a:avLst/>
            </a:prstGeom>
            <a:solidFill>
              <a:srgbClr val="AB8B93"/>
            </a:solidFill>
            <a:ln w="9525" cap="flat" cmpd="sng" algn="ctr">
              <a:solidFill>
                <a:srgbClr val="98707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Total days absent is a calculation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days absent fields and Incomplete Independent Study Days</a:t>
              </a:r>
            </a:p>
          </p:txBody>
        </p:sp>
        <p:sp>
          <p:nvSpPr>
            <p:cNvPr id="18" name="Rounded Rectangle 10">
              <a:extLst>
                <a:ext uri="{FF2B5EF4-FFF2-40B4-BE49-F238E27FC236}">
                  <a16:creationId xmlns:a16="http://schemas.microsoft.com/office/drawing/2014/main" id="{380C108E-06FE-4B23-ACE5-A2471D71A936}"/>
                </a:ext>
              </a:extLst>
            </p:cNvPr>
            <p:cNvSpPr/>
            <p:nvPr/>
          </p:nvSpPr>
          <p:spPr bwMode="auto">
            <a:xfrm>
              <a:off x="5948730" y="3557777"/>
              <a:ext cx="772113" cy="685800"/>
            </a:xfrm>
            <a:prstGeom prst="roundRect">
              <a:avLst/>
            </a:pr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9" name="Rounded Rectangle 11">
              <a:extLst>
                <a:ext uri="{FF2B5EF4-FFF2-40B4-BE49-F238E27FC236}">
                  <a16:creationId xmlns:a16="http://schemas.microsoft.com/office/drawing/2014/main" id="{63C1C659-8891-46AC-ADFE-42BB8BB19F65}"/>
                </a:ext>
              </a:extLst>
            </p:cNvPr>
            <p:cNvSpPr/>
            <p:nvPr/>
          </p:nvSpPr>
          <p:spPr bwMode="auto">
            <a:xfrm>
              <a:off x="3121934" y="1535433"/>
              <a:ext cx="2251486" cy="958772"/>
            </a:xfrm>
            <a:prstGeom prst="round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13131">
                      <a:lumMod val="50000"/>
                    </a:srgbClr>
                  </a:solidFill>
                  <a:effectLst/>
                  <a:uLnTx/>
                  <a:uFillTx/>
                  <a:latin typeface="Tahoma"/>
                  <a:ea typeface="+mn-ea"/>
                  <a:cs typeface="+mn-cs"/>
                </a:rPr>
                <a:t>Expected Attendance Days must equal Total Days Attended and Total Days Absent </a:t>
              </a:r>
            </a:p>
          </p:txBody>
        </p:sp>
        <p:sp>
          <p:nvSpPr>
            <p:cNvPr id="20" name="Rounded Rectangle 11">
              <a:extLst>
                <a:ext uri="{FF2B5EF4-FFF2-40B4-BE49-F238E27FC236}">
                  <a16:creationId xmlns:a16="http://schemas.microsoft.com/office/drawing/2014/main" id="{47DBA4EF-A76F-4A46-940E-102AB99C97A4}"/>
                </a:ext>
              </a:extLst>
            </p:cNvPr>
            <p:cNvSpPr/>
            <p:nvPr/>
          </p:nvSpPr>
          <p:spPr bwMode="auto">
            <a:xfrm>
              <a:off x="9595716" y="898498"/>
              <a:ext cx="2251486" cy="1295400"/>
            </a:xfrm>
            <a:prstGeom prst="roundRect">
              <a:avLst/>
            </a:prstGeom>
            <a:solidFill>
              <a:srgbClr val="4CAFE0"/>
            </a:solidFill>
            <a:ln w="9525" cap="flat" cmpd="sng" algn="ctr">
              <a:solidFill>
                <a:srgbClr val="4CAFE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Absent Rate is calculated by dividing the Expected Attendance Days by  the Total Days Absent</a:t>
              </a:r>
            </a:p>
          </p:txBody>
        </p:sp>
        <p:cxnSp>
          <p:nvCxnSpPr>
            <p:cNvPr id="21" name="Straight Connector 20">
              <a:extLst>
                <a:ext uri="{FF2B5EF4-FFF2-40B4-BE49-F238E27FC236}">
                  <a16:creationId xmlns:a16="http://schemas.microsoft.com/office/drawing/2014/main" id="{E37FB876-C207-484E-AB17-373092B02EE8}"/>
                </a:ext>
              </a:extLst>
            </p:cNvPr>
            <p:cNvCxnSpPr>
              <a:cxnSpLocks/>
              <a:stCxn id="20" idx="2"/>
              <a:endCxn id="12" idx="0"/>
            </p:cNvCxnSpPr>
            <p:nvPr/>
          </p:nvCxnSpPr>
          <p:spPr bwMode="auto">
            <a:xfrm>
              <a:off x="10721459" y="2193898"/>
              <a:ext cx="818691" cy="1354354"/>
            </a:xfrm>
            <a:prstGeom prst="line">
              <a:avLst/>
            </a:prstGeom>
            <a:solidFill>
              <a:schemeClr val="accent1"/>
            </a:solidFill>
            <a:ln w="19050" cap="flat" cmpd="sng" algn="ctr">
              <a:solidFill>
                <a:srgbClr val="4CAFE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68CCD459-6345-49F9-88A0-85E2BB20F6F2}"/>
                </a:ext>
              </a:extLst>
            </p:cNvPr>
            <p:cNvCxnSpPr>
              <a:cxnSpLocks/>
            </p:cNvCxnSpPr>
            <p:nvPr/>
          </p:nvCxnSpPr>
          <p:spPr bwMode="auto">
            <a:xfrm>
              <a:off x="7088219" y="4196070"/>
              <a:ext cx="681990" cy="836048"/>
            </a:xfrm>
            <a:prstGeom prst="line">
              <a:avLst/>
            </a:prstGeom>
            <a:solidFill>
              <a:schemeClr val="accent1"/>
            </a:solidFill>
            <a:ln w="19050" cap="flat" cmpd="sng" algn="ctr">
              <a:solidFill>
                <a:srgbClr val="C2E0C2"/>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C54646B0-937D-4738-9A4C-FF44E5F27062}"/>
                </a:ext>
              </a:extLst>
            </p:cNvPr>
            <p:cNvCxnSpPr>
              <a:cxnSpLocks/>
              <a:stCxn id="16" idx="2"/>
              <a:endCxn id="17" idx="0"/>
            </p:cNvCxnSpPr>
            <p:nvPr/>
          </p:nvCxnSpPr>
          <p:spPr bwMode="auto">
            <a:xfrm flipH="1">
              <a:off x="10253414" y="4234052"/>
              <a:ext cx="606889" cy="708590"/>
            </a:xfrm>
            <a:prstGeom prst="line">
              <a:avLst/>
            </a:prstGeom>
            <a:solidFill>
              <a:schemeClr val="accent1"/>
            </a:solidFill>
            <a:ln w="19050" cap="flat" cmpd="sng" algn="ctr">
              <a:solidFill>
                <a:srgbClr val="AB8B93"/>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E49B3EF0-46CF-4CD4-8B9B-4FE429B6BE8B}"/>
                </a:ext>
              </a:extLst>
            </p:cNvPr>
            <p:cNvCxnSpPr>
              <a:cxnSpLocks/>
              <a:stCxn id="14" idx="2"/>
              <a:endCxn id="41" idx="0"/>
            </p:cNvCxnSpPr>
            <p:nvPr/>
          </p:nvCxnSpPr>
          <p:spPr bwMode="auto">
            <a:xfrm flipH="1">
              <a:off x="7722508" y="4243577"/>
              <a:ext cx="1647756" cy="814846"/>
            </a:xfrm>
            <a:prstGeom prst="line">
              <a:avLst/>
            </a:prstGeom>
            <a:solidFill>
              <a:schemeClr val="accent1"/>
            </a:solidFill>
            <a:ln w="19050" cap="flat" cmpd="sng" algn="ctr">
              <a:solidFill>
                <a:srgbClr val="C2E0C2"/>
              </a:solidFill>
              <a:prstDash val="solid"/>
              <a:round/>
              <a:headEnd type="none" w="med" len="med"/>
              <a:tailEnd type="none" w="med" len="med"/>
            </a:ln>
            <a:effectLst/>
          </p:spPr>
        </p:cxnSp>
        <p:sp>
          <p:nvSpPr>
            <p:cNvPr id="41" name="Rounded Rectangle 11">
              <a:extLst>
                <a:ext uri="{FF2B5EF4-FFF2-40B4-BE49-F238E27FC236}">
                  <a16:creationId xmlns:a16="http://schemas.microsoft.com/office/drawing/2014/main" id="{0F0B42CA-B3FF-435B-B88F-CEEABD56B00F}"/>
                </a:ext>
              </a:extLst>
            </p:cNvPr>
            <p:cNvSpPr/>
            <p:nvPr/>
          </p:nvSpPr>
          <p:spPr bwMode="auto">
            <a:xfrm>
              <a:off x="6596765" y="5058423"/>
              <a:ext cx="2251486" cy="687952"/>
            </a:xfrm>
            <a:prstGeom prst="roundRect">
              <a:avLst/>
            </a:prstGeom>
            <a:solidFill>
              <a:schemeClr val="accent2">
                <a:lumMod val="60000"/>
                <a:lumOff val="40000"/>
              </a:schemeClr>
            </a:solidFill>
            <a:ln w="9525" cap="flat" cmpd="sng" algn="ctr">
              <a:solidFill>
                <a:srgbClr val="C2E0C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13131">
                      <a:lumMod val="50000"/>
                    </a:srgbClr>
                  </a:solidFill>
                  <a:effectLst/>
                  <a:uLnTx/>
                  <a:uFillTx/>
                  <a:latin typeface="Tahoma"/>
                  <a:ea typeface="+mn-ea"/>
                  <a:cs typeface="+mn-cs"/>
                </a:rPr>
                <a:t>Absent categories are reported from SIS data</a:t>
              </a:r>
            </a:p>
          </p:txBody>
        </p:sp>
        <p:sp>
          <p:nvSpPr>
            <p:cNvPr id="42" name="Rounded Rectangle 11">
              <a:extLst>
                <a:ext uri="{FF2B5EF4-FFF2-40B4-BE49-F238E27FC236}">
                  <a16:creationId xmlns:a16="http://schemas.microsoft.com/office/drawing/2014/main" id="{C3CCEA7A-5DC9-4F91-A0E6-549CBEEE4ABD}"/>
                </a:ext>
              </a:extLst>
            </p:cNvPr>
            <p:cNvSpPr/>
            <p:nvPr/>
          </p:nvSpPr>
          <p:spPr bwMode="auto">
            <a:xfrm>
              <a:off x="6364019" y="1535433"/>
              <a:ext cx="2469293" cy="1098419"/>
            </a:xfrm>
            <a:prstGeom prst="roundRect">
              <a:avLst/>
            </a:prstGeom>
            <a:solidFill>
              <a:srgbClr val="F08784"/>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Days Attended In-School Suspension are added with the Days Attended </a:t>
              </a:r>
              <a:r>
                <a:rPr kumimoji="0" lang="en-US" sz="1400" i="0" u="none" strike="noStrike" kern="1200" cap="none" spc="0" normalizeH="0" baseline="0" noProof="0" dirty="0">
                  <a:ln>
                    <a:noFill/>
                  </a:ln>
                  <a:solidFill>
                    <a:prstClr val="black"/>
                  </a:solidFill>
                  <a:effectLst/>
                  <a:uLnTx/>
                  <a:uFillTx/>
                  <a:latin typeface="Tahoma"/>
                  <a:ea typeface="+mn-ea"/>
                  <a:cs typeface="+mn-cs"/>
                </a:rPr>
                <a:t>in person in calculations</a:t>
              </a:r>
            </a:p>
          </p:txBody>
        </p:sp>
        <p:cxnSp>
          <p:nvCxnSpPr>
            <p:cNvPr id="45" name="Straight Connector 44">
              <a:extLst>
                <a:ext uri="{FF2B5EF4-FFF2-40B4-BE49-F238E27FC236}">
                  <a16:creationId xmlns:a16="http://schemas.microsoft.com/office/drawing/2014/main" id="{AF63F2EC-0276-4029-901B-1533C4A74A94}"/>
                </a:ext>
              </a:extLst>
            </p:cNvPr>
            <p:cNvCxnSpPr>
              <a:cxnSpLocks/>
              <a:stCxn id="42" idx="2"/>
              <a:endCxn id="15" idx="0"/>
            </p:cNvCxnSpPr>
            <p:nvPr/>
          </p:nvCxnSpPr>
          <p:spPr bwMode="auto">
            <a:xfrm>
              <a:off x="7598666" y="2633852"/>
              <a:ext cx="237729" cy="904875"/>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8CBE4F4C-D992-4413-9031-087963F88207}"/>
                </a:ext>
              </a:extLst>
            </p:cNvPr>
            <p:cNvCxnSpPr>
              <a:cxnSpLocks/>
              <a:endCxn id="11" idx="0"/>
            </p:cNvCxnSpPr>
            <p:nvPr/>
          </p:nvCxnSpPr>
          <p:spPr bwMode="auto">
            <a:xfrm>
              <a:off x="4247677" y="2480266"/>
              <a:ext cx="1261466" cy="1067986"/>
            </a:xfrm>
            <a:prstGeom prst="line">
              <a:avLst/>
            </a:prstGeom>
            <a:solidFill>
              <a:schemeClr val="accent1"/>
            </a:solidFill>
            <a:ln w="19050" cap="flat" cmpd="sng" algn="ctr">
              <a:solidFill>
                <a:srgbClr val="FFC000"/>
              </a:solidFill>
              <a:prstDash val="solid"/>
              <a:round/>
              <a:headEnd type="none" w="med" len="med"/>
              <a:tailEnd type="none" w="med" len="med"/>
            </a:ln>
            <a:effectLst/>
          </p:spPr>
        </p:cxnSp>
        <p:sp>
          <p:nvSpPr>
            <p:cNvPr id="52" name="Rounded Rectangle 11">
              <a:extLst>
                <a:ext uri="{FF2B5EF4-FFF2-40B4-BE49-F238E27FC236}">
                  <a16:creationId xmlns:a16="http://schemas.microsoft.com/office/drawing/2014/main" id="{47E9F41D-2FF4-409B-AE62-C418EAA1A0B0}"/>
                </a:ext>
              </a:extLst>
            </p:cNvPr>
            <p:cNvSpPr/>
            <p:nvPr/>
          </p:nvSpPr>
          <p:spPr bwMode="auto">
            <a:xfrm>
              <a:off x="4112533" y="5076286"/>
              <a:ext cx="2251486" cy="687952"/>
            </a:xfrm>
            <a:prstGeom prst="roundRect">
              <a:avLst/>
            </a:prstGeom>
            <a:solidFill>
              <a:srgbClr val="FF99FF"/>
            </a:solidFill>
            <a:ln w="9525" cap="flat" cmpd="sng" algn="ctr">
              <a:solidFill>
                <a:srgbClr val="C2E0C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13131">
                      <a:lumMod val="50000"/>
                    </a:srgbClr>
                  </a:solidFill>
                  <a:effectLst/>
                  <a:uLnTx/>
                  <a:uFillTx/>
                  <a:latin typeface="Tahoma"/>
                  <a:ea typeface="+mn-ea"/>
                  <a:cs typeface="+mn-cs"/>
                </a:rPr>
                <a:t>Days Attended are reported from SIS data</a:t>
              </a:r>
            </a:p>
          </p:txBody>
        </p:sp>
        <p:cxnSp>
          <p:nvCxnSpPr>
            <p:cNvPr id="53" name="Straight Connector 52">
              <a:extLst>
                <a:ext uri="{FF2B5EF4-FFF2-40B4-BE49-F238E27FC236}">
                  <a16:creationId xmlns:a16="http://schemas.microsoft.com/office/drawing/2014/main" id="{DFBE27AE-D2B5-419D-BEE6-086F502FFD7F}"/>
                </a:ext>
              </a:extLst>
            </p:cNvPr>
            <p:cNvCxnSpPr>
              <a:cxnSpLocks/>
              <a:stCxn id="18" idx="2"/>
              <a:endCxn id="52" idx="0"/>
            </p:cNvCxnSpPr>
            <p:nvPr/>
          </p:nvCxnSpPr>
          <p:spPr bwMode="auto">
            <a:xfrm flipH="1">
              <a:off x="5238276" y="4243577"/>
              <a:ext cx="1096511" cy="832709"/>
            </a:xfrm>
            <a:prstGeom prst="line">
              <a:avLst/>
            </a:prstGeom>
            <a:solidFill>
              <a:schemeClr val="accent1"/>
            </a:solidFill>
            <a:ln w="19050" cap="flat" cmpd="sng" algn="ctr">
              <a:solidFill>
                <a:srgbClr val="FF99FF"/>
              </a:solidFill>
              <a:prstDash val="solid"/>
              <a:round/>
              <a:headEnd type="none" w="med" len="med"/>
              <a:tailEnd type="none" w="med" len="med"/>
            </a:ln>
            <a:effectLst/>
          </p:spPr>
        </p:cxnSp>
      </p:grpSp>
      <p:sp>
        <p:nvSpPr>
          <p:cNvPr id="3" name="Footer Placeholder 2">
            <a:extLst>
              <a:ext uri="{FF2B5EF4-FFF2-40B4-BE49-F238E27FC236}">
                <a16:creationId xmlns:a16="http://schemas.microsoft.com/office/drawing/2014/main" id="{469429F1-A1C8-453A-A03B-D24226F6272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21065839-472B-D879-D7D9-C76611A92795}"/>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spTree>
    <p:extLst>
      <p:ext uri="{BB962C8B-B14F-4D97-AF65-F5344CB8AC3E}">
        <p14:creationId xmlns:p14="http://schemas.microsoft.com/office/powerpoint/2010/main" val="266146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00" y="386146"/>
            <a:ext cx="11340000" cy="432000"/>
          </a:xfrm>
        </p:spPr>
        <p:txBody>
          <a:bodyPr>
            <a:noAutofit/>
          </a:bodyPr>
          <a:lstStyle/>
          <a:p>
            <a:r>
              <a:rPr lang="en-US" cap="small" dirty="0">
                <a:latin typeface="Arial Black" panose="020B0A04020102020204" pitchFamily="34" charset="0"/>
              </a:rPr>
              <a:t>STAS Calculation</a:t>
            </a:r>
          </a:p>
        </p:txBody>
      </p:sp>
      <p:pic>
        <p:nvPicPr>
          <p:cNvPr id="8" name="Picture 7" descr="Screen shot of the Student Absence Summary container on the Student detail screen.">
            <a:extLst>
              <a:ext uri="{FF2B5EF4-FFF2-40B4-BE49-F238E27FC236}">
                <a16:creationId xmlns:a16="http://schemas.microsoft.com/office/drawing/2014/main" id="{F44EC8E4-C218-483C-930F-49C01BD5F9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8822" y="1513222"/>
            <a:ext cx="9414356" cy="427769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80873E7-9401-40F5-A8C5-C82555AA1CD6}"/>
              </a:ext>
            </a:extLst>
          </p:cNvPr>
          <p:cNvSpPr/>
          <p:nvPr/>
        </p:nvSpPr>
        <p:spPr>
          <a:xfrm>
            <a:off x="4608872" y="2778945"/>
            <a:ext cx="3615078" cy="130010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Total Days Absent divided by Expected Attended Days is calculated by the system to determine the Absent Rate</a:t>
            </a:r>
          </a:p>
        </p:txBody>
      </p:sp>
      <p:sp>
        <p:nvSpPr>
          <p:cNvPr id="3" name="Rectangle 2">
            <a:extLst>
              <a:ext uri="{FF2B5EF4-FFF2-40B4-BE49-F238E27FC236}">
                <a16:creationId xmlns:a16="http://schemas.microsoft.com/office/drawing/2014/main" id="{9EE8CD64-14C6-443B-A470-35198EA73845}"/>
              </a:ext>
              <a:ext uri="{C183D7F6-B498-43B3-948B-1728B52AA6E4}">
                <adec:decorative xmlns:adec="http://schemas.microsoft.com/office/drawing/2017/decorative" val="1"/>
              </a:ext>
            </a:extLst>
          </p:cNvPr>
          <p:cNvSpPr/>
          <p:nvPr/>
        </p:nvSpPr>
        <p:spPr>
          <a:xfrm>
            <a:off x="10301468" y="4815437"/>
            <a:ext cx="501710" cy="70783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C9CFCF14-2F22-4E4F-AA2A-E354A922146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5" name="Slide Number Placeholder 4">
            <a:extLst>
              <a:ext uri="{FF2B5EF4-FFF2-40B4-BE49-F238E27FC236}">
                <a16:creationId xmlns:a16="http://schemas.microsoft.com/office/drawing/2014/main" id="{57B19961-95BC-1373-AA20-5018FE260A13}"/>
              </a:ext>
            </a:extLst>
          </p:cNvPr>
          <p:cNvSpPr>
            <a:spLocks noGrp="1"/>
          </p:cNvSpPr>
          <p:nvPr>
            <p:ph type="sldNum" sz="quarter" idx="11"/>
          </p:nvPr>
        </p:nvSpPr>
        <p:spPr/>
        <p:txBody>
          <a:bodyPr/>
          <a:lstStyle/>
          <a:p>
            <a:fld id="{4B73C415-D670-4716-A5EC-CC4D52CA2BAC}" type="slidenum">
              <a:rPr lang="en-US" noProof="0" smtClean="0"/>
              <a:pPr/>
              <a:t>31</a:t>
            </a:fld>
            <a:endParaRPr lang="en-US" noProof="0"/>
          </a:p>
        </p:txBody>
      </p:sp>
    </p:spTree>
    <p:extLst>
      <p:ext uri="{BB962C8B-B14F-4D97-AF65-F5344CB8AC3E}">
        <p14:creationId xmlns:p14="http://schemas.microsoft.com/office/powerpoint/2010/main" val="547694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20918" y="-9013"/>
            <a:ext cx="12171082" cy="6365363"/>
          </a:xfrm>
          <a:prstGeom prst="rect">
            <a:avLst/>
          </a:prstGeom>
          <a:gradFill>
            <a:gsLst>
              <a:gs pos="36000">
                <a:schemeClr val="tx1">
                  <a:alpha val="0"/>
                </a:schemeClr>
              </a:gs>
              <a:gs pos="100000">
                <a:schemeClr val="tx1">
                  <a:alpha val="44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8479602" cy="2387600"/>
          </a:xfrm>
        </p:spPr>
        <p:txBody>
          <a:bodyPr/>
          <a:lstStyle/>
          <a:p>
            <a:r>
              <a:rPr lang="en-US" sz="4000" dirty="0">
                <a:latin typeface="Arial Black" panose="020B0A04020102020204" pitchFamily="34" charset="0"/>
              </a:rPr>
              <a:t>Cumulative Enrollment, Homeless &amp; Reclassified Fluent Proficient</a:t>
            </a:r>
            <a:endParaRPr lang="en-US" dirty="0"/>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766254" cy="1219200"/>
          </a:xfrm>
        </p:spPr>
        <p:txBody>
          <a:bodyPr/>
          <a:lstStyle/>
          <a:p>
            <a:r>
              <a:rPr lang="en-US"/>
              <a:t>Discuss Cumulative Enrollment, Homeless, RFEP,  program</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6635BF5-B241-7B24-CB5E-517C39927C97}"/>
              </a:ext>
            </a:extLst>
          </p:cNvPr>
          <p:cNvSpPr>
            <a:spLocks noGrp="1"/>
          </p:cNvSpPr>
          <p:nvPr>
            <p:ph type="sldNum" sz="quarter" idx="12"/>
          </p:nvPr>
        </p:nvSpPr>
        <p:spPr/>
        <p:txBody>
          <a:bodyPr/>
          <a:lstStyle/>
          <a:p>
            <a:fld id="{4B73C415-D670-4716-A5EC-CC4D52CA2BAC}" type="slidenum">
              <a:rPr lang="en-US" noProof="0" smtClean="0"/>
              <a:pPr/>
              <a:t>32</a:t>
            </a:fld>
            <a:endParaRPr lang="en-US" noProof="0"/>
          </a:p>
        </p:txBody>
      </p:sp>
    </p:spTree>
    <p:extLst>
      <p:ext uri="{BB962C8B-B14F-4D97-AF65-F5344CB8AC3E}">
        <p14:creationId xmlns:p14="http://schemas.microsoft.com/office/powerpoint/2010/main" val="2918990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578380-6A0D-46D6-8ACC-803DA5302656}"/>
              </a:ext>
            </a:extLst>
          </p:cNvPr>
          <p:cNvSpPr>
            <a:spLocks noGrp="1"/>
          </p:cNvSpPr>
          <p:nvPr>
            <p:ph type="title"/>
          </p:nvPr>
        </p:nvSpPr>
        <p:spPr/>
        <p:txBody>
          <a:bodyPr>
            <a:normAutofit fontScale="90000"/>
          </a:bodyPr>
          <a:lstStyle/>
          <a:p>
            <a:r>
              <a:rPr lang="en-US" sz="4000" dirty="0">
                <a:solidFill>
                  <a:schemeClr val="tx1">
                    <a:lumMod val="85000"/>
                    <a:lumOff val="15000"/>
                  </a:schemeClr>
                </a:solidFill>
                <a:latin typeface="Arial Black" panose="020B0A04020102020204" pitchFamily="34" charset="0"/>
              </a:rPr>
              <a:t>Cumulative</a:t>
            </a:r>
            <a:r>
              <a:rPr lang="en-US" sz="4000" dirty="0"/>
              <a:t> </a:t>
            </a:r>
            <a:r>
              <a:rPr lang="en-US" sz="4000" dirty="0">
                <a:latin typeface="Arial Black" panose="020B0A04020102020204" pitchFamily="34" charset="0"/>
              </a:rPr>
              <a:t>Enrollment</a:t>
            </a:r>
          </a:p>
        </p:txBody>
      </p:sp>
      <p:sp>
        <p:nvSpPr>
          <p:cNvPr id="2" name="Footer Placeholder 1">
            <a:extLst>
              <a:ext uri="{FF2B5EF4-FFF2-40B4-BE49-F238E27FC236}">
                <a16:creationId xmlns:a16="http://schemas.microsoft.com/office/drawing/2014/main" id="{93508838-6B9B-4BC6-88FE-72CDD1E4EDE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5" name="Rectangle 4">
            <a:extLst>
              <a:ext uri="{FF2B5EF4-FFF2-40B4-BE49-F238E27FC236}">
                <a16:creationId xmlns:a16="http://schemas.microsoft.com/office/drawing/2014/main" id="{0A04B629-B9EE-465F-A338-E40C955D8C33}"/>
              </a:ext>
            </a:extLst>
          </p:cNvPr>
          <p:cNvSpPr/>
          <p:nvPr/>
        </p:nvSpPr>
        <p:spPr>
          <a:xfrm>
            <a:off x="563354" y="1305342"/>
            <a:ext cx="10361738" cy="2123658"/>
          </a:xfrm>
          <a:prstGeom prst="rect">
            <a:avLst/>
          </a:prstGeom>
        </p:spPr>
        <p:txBody>
          <a:bodyPr wrap="square">
            <a:spAutoFit/>
          </a:bodyPr>
          <a:lstStyle/>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black"/>
                </a:solidFill>
                <a:effectLst/>
                <a:uLnTx/>
                <a:uFillTx/>
                <a:latin typeface="Tahoma"/>
                <a:ea typeface="+mn-ea"/>
                <a:cs typeface="+mn-cs"/>
              </a:rPr>
              <a:t>Cumulative Enrollment  </a:t>
            </a:r>
            <a:r>
              <a:rPr kumimoji="0" lang="en-US" sz="2200" b="0" i="0" u="none" strike="noStrike" kern="1200" cap="none" spc="0" normalizeH="0" baseline="0" noProof="0" dirty="0">
                <a:ln>
                  <a:noFill/>
                </a:ln>
                <a:solidFill>
                  <a:prstClr val="black"/>
                </a:solidFill>
                <a:effectLst/>
                <a:uLnTx/>
                <a:uFillTx/>
                <a:latin typeface="Tahoma"/>
                <a:ea typeface="+mn-ea"/>
                <a:cs typeface="+mn-cs"/>
              </a:rPr>
              <a:t>is a count of  all students with an open enrollment </a:t>
            </a:r>
            <a:r>
              <a:rPr kumimoji="0" lang="en-US" sz="2200" b="1" i="0" u="sng" strike="noStrike" kern="1200" cap="none" spc="0" normalizeH="0" baseline="0" noProof="0" dirty="0">
                <a:ln>
                  <a:noFill/>
                </a:ln>
                <a:solidFill>
                  <a:prstClr val="black"/>
                </a:solidFill>
                <a:effectLst/>
                <a:uLnTx/>
                <a:uFillTx/>
                <a:latin typeface="Tahoma"/>
                <a:ea typeface="+mn-ea"/>
                <a:cs typeface="+mn-cs"/>
              </a:rPr>
              <a:t>at any time </a:t>
            </a:r>
            <a:r>
              <a:rPr kumimoji="0" lang="en-US" sz="2200" b="0" i="0" u="none" strike="noStrike" kern="1200" cap="none" spc="0" normalizeH="0" baseline="0" noProof="0" dirty="0">
                <a:ln>
                  <a:noFill/>
                </a:ln>
                <a:solidFill>
                  <a:prstClr val="black"/>
                </a:solidFill>
                <a:effectLst/>
                <a:uLnTx/>
                <a:uFillTx/>
                <a:latin typeface="Tahoma"/>
                <a:ea typeface="+mn-ea"/>
                <a:cs typeface="+mn-cs"/>
              </a:rPr>
              <a:t>during the report period. </a:t>
            </a:r>
            <a:r>
              <a:rPr lang="en-US" sz="2200" dirty="0">
                <a:solidFill>
                  <a:prstClr val="black"/>
                </a:solidFill>
                <a:latin typeface="Tahoma"/>
              </a:rPr>
              <a:t>It may include enrollments from prior academic year with exits extending until 8/15</a:t>
            </a:r>
            <a:endParaRPr kumimoji="0" lang="en-US" sz="2200" b="0" i="0" u="none" strike="noStrike" kern="1200" cap="none" spc="0" normalizeH="0" baseline="0" noProof="0" dirty="0">
              <a:ln>
                <a:noFill/>
              </a:ln>
              <a:solidFill>
                <a:prstClr val="black"/>
              </a:solidFill>
              <a:effectLst/>
              <a:uLnTx/>
              <a:uFillTx/>
              <a:latin typeface="Tahoma"/>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prstClr val="black"/>
              </a:solidFill>
              <a:latin typeface="Tahoma"/>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black"/>
                </a:solidFill>
                <a:effectLst/>
                <a:uLnTx/>
                <a:uFillTx/>
                <a:latin typeface="Tahoma"/>
                <a:ea typeface="+mn-ea"/>
                <a:cs typeface="+mn-cs"/>
              </a:rPr>
              <a:t>Adjusted Cumulative Enrollment  </a:t>
            </a:r>
            <a:r>
              <a:rPr kumimoji="0" lang="en-US" sz="2200" b="0" i="0" u="none" strike="noStrike" kern="1200" cap="none" spc="0" normalizeH="0" baseline="0" noProof="0" dirty="0">
                <a:ln>
                  <a:noFill/>
                </a:ln>
                <a:solidFill>
                  <a:prstClr val="black"/>
                </a:solidFill>
                <a:effectLst/>
                <a:uLnTx/>
                <a:uFillTx/>
                <a:latin typeface="Tahoma"/>
                <a:ea typeface="+mn-ea"/>
                <a:cs typeface="+mn-cs"/>
              </a:rPr>
              <a:t>is a count of students with an open enrollment that starts in the current academic year (07/01). </a:t>
            </a:r>
          </a:p>
        </p:txBody>
      </p:sp>
      <p:pic>
        <p:nvPicPr>
          <p:cNvPr id="9224" name="Picture 8" descr="Five school children lined up in a row.">
            <a:extLst>
              <a:ext uri="{FF2B5EF4-FFF2-40B4-BE49-F238E27FC236}">
                <a16:creationId xmlns:a16="http://schemas.microsoft.com/office/drawing/2014/main" id="{ACE1342C-55E7-4744-8DB1-513F10740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378" y="3197387"/>
            <a:ext cx="5063772" cy="3167976"/>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016EFF1-2CBD-92E5-9DE7-2F5A90EBA31A}"/>
              </a:ext>
            </a:extLst>
          </p:cNvPr>
          <p:cNvSpPr>
            <a:spLocks noGrp="1"/>
          </p:cNvSpPr>
          <p:nvPr>
            <p:ph type="sldNum" sz="quarter" idx="11"/>
          </p:nvPr>
        </p:nvSpPr>
        <p:spPr/>
        <p:txBody>
          <a:bodyPr/>
          <a:lstStyle/>
          <a:p>
            <a:fld id="{4B73C415-D670-4716-A5EC-CC4D52CA2BAC}" type="slidenum">
              <a:rPr lang="en-US" noProof="0" smtClean="0"/>
              <a:pPr/>
              <a:t>33</a:t>
            </a:fld>
            <a:endParaRPr lang="en-US" noProof="0"/>
          </a:p>
        </p:txBody>
      </p:sp>
      <p:sp>
        <p:nvSpPr>
          <p:cNvPr id="7" name="TextBox 6">
            <a:extLst>
              <a:ext uri="{FF2B5EF4-FFF2-40B4-BE49-F238E27FC236}">
                <a16:creationId xmlns:a16="http://schemas.microsoft.com/office/drawing/2014/main" id="{968D59BC-95C4-3F25-1250-2BCC0A277E6F}"/>
              </a:ext>
            </a:extLst>
          </p:cNvPr>
          <p:cNvSpPr txBox="1"/>
          <p:nvPr/>
        </p:nvSpPr>
        <p:spPr>
          <a:xfrm>
            <a:off x="1160889" y="4119655"/>
            <a:ext cx="6094674" cy="1323439"/>
          </a:xfrm>
          <a:prstGeom prst="rect">
            <a:avLst/>
          </a:prstGeom>
          <a:noFill/>
        </p:spPr>
        <p:txBody>
          <a:bodyPr wrap="square">
            <a:spAutoFit/>
          </a:bodyPr>
          <a:lstStyle/>
          <a:p>
            <a:r>
              <a:rPr lang="en-US" sz="1600" b="1" dirty="0"/>
              <a:t>Note: </a:t>
            </a:r>
            <a:r>
              <a:rPr lang="en-US" sz="1600" dirty="0"/>
              <a:t>Cumulative enrollment counts are determined by the SENR records submitted throughout the year. LEAs that perform ongoing maintenance of student data will not need to re-submit enrollment records for EOY 3, however SENR records will be required to exit students </a:t>
            </a:r>
          </a:p>
        </p:txBody>
      </p:sp>
    </p:spTree>
    <p:extLst>
      <p:ext uri="{BB962C8B-B14F-4D97-AF65-F5344CB8AC3E}">
        <p14:creationId xmlns:p14="http://schemas.microsoft.com/office/powerpoint/2010/main" val="4010157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ooter Placeholder 2">
            <a:extLst>
              <a:ext uri="{FF2B5EF4-FFF2-40B4-BE49-F238E27FC236}">
                <a16:creationId xmlns:a16="http://schemas.microsoft.com/office/drawing/2014/main" id="{8BEED687-1C3A-4D10-B8BB-4E3F83C072D4}"/>
              </a:ext>
            </a:extLst>
          </p:cNvPr>
          <p:cNvSpPr>
            <a:spLocks noGrp="1"/>
          </p:cNvSpPr>
          <p:nvPr>
            <p:ph type="ftr" sz="quarter" idx="10"/>
          </p:nvPr>
        </p:nvSpPr>
        <p:spPr>
          <a:xfrm>
            <a:off x="432000" y="6365363"/>
            <a:ext cx="5472000" cy="412431"/>
          </a:xfrm>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18" name="Rectangle 17">
            <a:extLst>
              <a:ext uri="{FF2B5EF4-FFF2-40B4-BE49-F238E27FC236}">
                <a16:creationId xmlns:a16="http://schemas.microsoft.com/office/drawing/2014/main" id="{317A8F7B-1508-4211-AD20-0AAB62FE89E6}"/>
              </a:ext>
              <a:ext uri="{C183D7F6-B498-43B3-948B-1728B52AA6E4}">
                <adec:decorative xmlns:adec="http://schemas.microsoft.com/office/drawing/2017/decorative" val="1"/>
              </a:ext>
            </a:extLst>
          </p:cNvPr>
          <p:cNvSpPr/>
          <p:nvPr/>
        </p:nvSpPr>
        <p:spPr>
          <a:xfrm>
            <a:off x="0" y="-74428"/>
            <a:ext cx="5112880" cy="645780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3" name="Title 22">
            <a:extLst>
              <a:ext uri="{FF2B5EF4-FFF2-40B4-BE49-F238E27FC236}">
                <a16:creationId xmlns:a16="http://schemas.microsoft.com/office/drawing/2014/main" id="{08988F2E-F62E-4488-8405-2EB538CC92D0}"/>
              </a:ext>
            </a:extLst>
          </p:cNvPr>
          <p:cNvSpPr>
            <a:spLocks noGrp="1"/>
          </p:cNvSpPr>
          <p:nvPr>
            <p:ph type="title" idx="4294967295"/>
          </p:nvPr>
        </p:nvSpPr>
        <p:spPr>
          <a:xfrm>
            <a:off x="762885" y="474621"/>
            <a:ext cx="3732028" cy="1607060"/>
          </a:xfrm>
          <a:prstGeom prst="rect">
            <a:avLst/>
          </a:prstGeom>
          <a:no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CFCFC"/>
                </a:solidFill>
                <a:effectLst/>
                <a:uLnTx/>
                <a:uFillTx/>
                <a:latin typeface="Arial Black" panose="020B0A04020102020204" pitchFamily="34" charset="0"/>
                <a:ea typeface="+mn-ea"/>
                <a:cs typeface="+mn-cs"/>
              </a:rPr>
              <a:t>Cumulative Enrollment Uses</a:t>
            </a:r>
          </a:p>
        </p:txBody>
      </p:sp>
      <p:sp>
        <p:nvSpPr>
          <p:cNvPr id="24" name="Rectangle 23">
            <a:extLst>
              <a:ext uri="{FF2B5EF4-FFF2-40B4-BE49-F238E27FC236}">
                <a16:creationId xmlns:a16="http://schemas.microsoft.com/office/drawing/2014/main" id="{7FA08BF5-F8AD-4516-9EA9-50528D522BD7}"/>
              </a:ext>
            </a:extLst>
          </p:cNvPr>
          <p:cNvSpPr/>
          <p:nvPr/>
        </p:nvSpPr>
        <p:spPr>
          <a:xfrm>
            <a:off x="558208" y="2376377"/>
            <a:ext cx="4141382" cy="3290776"/>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The cumulative enrollment count is used as a measurement of school and district size and in several data rate calculations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Suspension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Expulsion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Chronic Absenteeism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Truancy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dirty="0">
                <a:solidFill>
                  <a:srgbClr val="FCFCFC"/>
                </a:solidFill>
                <a:latin typeface="Tahoma"/>
              </a:rPr>
              <a:t>Stability Rate</a:t>
            </a: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5" name="Picture 2" descr="Late Payment Calculator">
            <a:extLst>
              <a:ext uri="{FF2B5EF4-FFF2-40B4-BE49-F238E27FC236}">
                <a16:creationId xmlns:a16="http://schemas.microsoft.com/office/drawing/2014/main" id="{9CE61048-C1BD-43F8-A0B7-150DF5C34D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5627373" y="838644"/>
            <a:ext cx="6250769" cy="46880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B2D16D4-6502-E6B4-3968-D20C585C0C83}"/>
              </a:ext>
            </a:extLst>
          </p:cNvPr>
          <p:cNvSpPr>
            <a:spLocks noGrp="1"/>
          </p:cNvSpPr>
          <p:nvPr>
            <p:ph type="sldNum" sz="quarter" idx="11"/>
          </p:nvPr>
        </p:nvSpPr>
        <p:spPr/>
        <p:txBody>
          <a:bodyPr/>
          <a:lstStyle/>
          <a:p>
            <a:fld id="{4B73C415-D670-4716-A5EC-CC4D52CA2BAC}" type="slidenum">
              <a:rPr lang="en-US" noProof="0" smtClean="0"/>
              <a:pPr/>
              <a:t>34</a:t>
            </a:fld>
            <a:endParaRPr lang="en-US" noProof="0"/>
          </a:p>
        </p:txBody>
      </p:sp>
    </p:spTree>
    <p:extLst>
      <p:ext uri="{BB962C8B-B14F-4D97-AF65-F5344CB8AC3E}">
        <p14:creationId xmlns:p14="http://schemas.microsoft.com/office/powerpoint/2010/main" val="3365635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sleeping in a box with a teddy bear&#10;&#10;">
            <a:extLst>
              <a:ext uri="{FF2B5EF4-FFF2-40B4-BE49-F238E27FC236}">
                <a16:creationId xmlns:a16="http://schemas.microsoft.com/office/drawing/2014/main" id="{6F08C161-6D8F-4AAA-9F5C-A799FB535D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9839" y="2099382"/>
            <a:ext cx="4816587" cy="4036436"/>
          </a:xfrm>
          <a:prstGeom prst="rect">
            <a:avLst/>
          </a:prstGeom>
        </p:spPr>
      </p:pic>
      <p:sp>
        <p:nvSpPr>
          <p:cNvPr id="5" name="Title 4">
            <a:extLst>
              <a:ext uri="{FF2B5EF4-FFF2-40B4-BE49-F238E27FC236}">
                <a16:creationId xmlns:a16="http://schemas.microsoft.com/office/drawing/2014/main" id="{7A21C367-3840-4294-9D0D-315BE1A91155}"/>
              </a:ext>
            </a:extLst>
          </p:cNvPr>
          <p:cNvSpPr txBox="1">
            <a:spLocks noGrp="1"/>
          </p:cNvSpPr>
          <p:nvPr>
            <p:ph type="title" idx="4294967295"/>
          </p:nvPr>
        </p:nvSpPr>
        <p:spPr>
          <a:xfrm>
            <a:off x="629201" y="327094"/>
            <a:ext cx="101396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75000"/>
                    <a:lumOff val="25000"/>
                  </a:schemeClr>
                </a:solidFill>
                <a:effectLst/>
                <a:uLnTx/>
                <a:uFillTx/>
                <a:latin typeface="Arial Black"/>
                <a:ea typeface="+mn-ea"/>
                <a:cs typeface="+mn-cs"/>
              </a:rPr>
              <a:t>Homeless Counts</a:t>
            </a:r>
          </a:p>
        </p:txBody>
      </p:sp>
      <p:sp>
        <p:nvSpPr>
          <p:cNvPr id="6" name="Rectangle 5">
            <a:extLst>
              <a:ext uri="{FF2B5EF4-FFF2-40B4-BE49-F238E27FC236}">
                <a16:creationId xmlns:a16="http://schemas.microsoft.com/office/drawing/2014/main" id="{10674DD1-0FBC-4A29-82DE-D505A0A514C3}"/>
              </a:ext>
            </a:extLst>
          </p:cNvPr>
          <p:cNvSpPr/>
          <p:nvPr/>
        </p:nvSpPr>
        <p:spPr>
          <a:xfrm rot="10800000" flipV="1">
            <a:off x="6492955" y="2108468"/>
            <a:ext cx="4952838"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Reminders: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 Homeless students who were identified anytime between July 1 and June 30 of the academic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Reconfirm students’ homeless status at the beginning and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the end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each school year to ensure that they are properly identified</a:t>
            </a:r>
          </a:p>
        </p:txBody>
      </p:sp>
      <p:sp>
        <p:nvSpPr>
          <p:cNvPr id="2" name="Footer Placeholder 1">
            <a:extLst>
              <a:ext uri="{FF2B5EF4-FFF2-40B4-BE49-F238E27FC236}">
                <a16:creationId xmlns:a16="http://schemas.microsoft.com/office/drawing/2014/main" id="{04337743-1FD0-4DF7-B4BD-1429CD866D7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9" name="TextBox 8">
            <a:extLst>
              <a:ext uri="{FF2B5EF4-FFF2-40B4-BE49-F238E27FC236}">
                <a16:creationId xmlns:a16="http://schemas.microsoft.com/office/drawing/2014/main" id="{E42D39F7-0552-4E50-ACB2-6E2834DC5C23}"/>
              </a:ext>
            </a:extLst>
          </p:cNvPr>
          <p:cNvSpPr txBox="1"/>
          <p:nvPr/>
        </p:nvSpPr>
        <p:spPr>
          <a:xfrm>
            <a:off x="579947" y="1223506"/>
            <a:ext cx="11402053" cy="646331"/>
          </a:xfrm>
          <a:prstGeom prst="rect">
            <a:avLst/>
          </a:prstGeom>
          <a:noFill/>
        </p:spPr>
        <p:txBody>
          <a:bodyPr wrap="square">
            <a:spAutoFit/>
          </a:bodyPr>
          <a:lstStyle/>
          <a:p>
            <a:r>
              <a:rPr lang="en-US" dirty="0"/>
              <a:t>Collected in compliance to McKinney-Vento Homeless Assistance Act which is a federal legislation that ensures the educational rights and protections of children and youths experiencing homelessness.</a:t>
            </a:r>
          </a:p>
        </p:txBody>
      </p:sp>
      <p:sp>
        <p:nvSpPr>
          <p:cNvPr id="3" name="Slide Number Placeholder 2">
            <a:extLst>
              <a:ext uri="{FF2B5EF4-FFF2-40B4-BE49-F238E27FC236}">
                <a16:creationId xmlns:a16="http://schemas.microsoft.com/office/drawing/2014/main" id="{761541CC-5A6F-5802-E18E-F214E030D3F1}"/>
              </a:ext>
            </a:extLst>
          </p:cNvPr>
          <p:cNvSpPr>
            <a:spLocks noGrp="1"/>
          </p:cNvSpPr>
          <p:nvPr>
            <p:ph type="sldNum" sz="quarter" idx="11"/>
          </p:nvPr>
        </p:nvSpPr>
        <p:spPr/>
        <p:txBody>
          <a:bodyPr/>
          <a:lstStyle/>
          <a:p>
            <a:fld id="{4B73C415-D670-4716-A5EC-CC4D52CA2BAC}" type="slidenum">
              <a:rPr lang="en-US" noProof="0" smtClean="0"/>
              <a:pPr/>
              <a:t>35</a:t>
            </a:fld>
            <a:endParaRPr lang="en-US" noProof="0"/>
          </a:p>
        </p:txBody>
      </p:sp>
    </p:spTree>
    <p:extLst>
      <p:ext uri="{BB962C8B-B14F-4D97-AF65-F5344CB8AC3E}">
        <p14:creationId xmlns:p14="http://schemas.microsoft.com/office/powerpoint/2010/main" val="1924791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4938-D443-4F5B-9800-097AEE05C292}"/>
              </a:ext>
            </a:extLst>
          </p:cNvPr>
          <p:cNvSpPr txBox="1">
            <a:spLocks noGrp="1"/>
          </p:cNvSpPr>
          <p:nvPr>
            <p:ph type="title" idx="4294967295"/>
          </p:nvPr>
        </p:nvSpPr>
        <p:spPr>
          <a:xfrm>
            <a:off x="432000" y="324083"/>
            <a:ext cx="609470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700" cap="none" spc="230" normalizeH="0" baseline="0" noProof="0" dirty="0">
                <a:ln>
                  <a:noFill/>
                </a:ln>
                <a:solidFill>
                  <a:schemeClr val="tx1">
                    <a:lumMod val="75000"/>
                    <a:lumOff val="25000"/>
                  </a:schemeClr>
                </a:solidFill>
                <a:effectLst/>
                <a:uLnTx/>
                <a:uFillTx/>
                <a:latin typeface="Arial Black" panose="020B0A04020102020204" pitchFamily="34" charset="0"/>
                <a:ea typeface="+mn-ea"/>
                <a:cs typeface="+mn-cs"/>
              </a:rPr>
              <a:t>Homeless Program</a:t>
            </a:r>
          </a:p>
        </p:txBody>
      </p:sp>
      <p:pic>
        <p:nvPicPr>
          <p:cNvPr id="4" name="Picture 2" descr="Picture of a girl standing alone.">
            <a:extLst>
              <a:ext uri="{FF2B5EF4-FFF2-40B4-BE49-F238E27FC236}">
                <a16:creationId xmlns:a16="http://schemas.microsoft.com/office/drawing/2014/main" id="{1C52B3C5-91CE-444F-BC51-953F7409F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02941" y="1456842"/>
            <a:ext cx="4930118" cy="32889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4C6CDC2-834B-4A90-ADC2-0122A35C1B1A}"/>
              </a:ext>
            </a:extLst>
          </p:cNvPr>
          <p:cNvSpPr/>
          <p:nvPr/>
        </p:nvSpPr>
        <p:spPr>
          <a:xfrm>
            <a:off x="6526705" y="2252831"/>
            <a:ext cx="484414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Program Start Date: </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Date a student was identified as homeless at any school in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Program End Date: </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Date a student was identified as being no longer homeless</a:t>
            </a:r>
          </a:p>
        </p:txBody>
      </p:sp>
      <p:sp>
        <p:nvSpPr>
          <p:cNvPr id="7" name="Rectangle 6">
            <a:extLst>
              <a:ext uri="{FF2B5EF4-FFF2-40B4-BE49-F238E27FC236}">
                <a16:creationId xmlns:a16="http://schemas.microsoft.com/office/drawing/2014/main" id="{269DD97B-5DC6-4300-AA73-230B35F8494F}"/>
              </a:ext>
            </a:extLst>
          </p:cNvPr>
          <p:cNvSpPr/>
          <p:nvPr/>
        </p:nvSpPr>
        <p:spPr>
          <a:xfrm>
            <a:off x="6526705" y="1456842"/>
            <a:ext cx="459948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Tahoma" panose="020B0604030504040204" pitchFamily="34" charset="0"/>
                <a:ea typeface="Tahoma" panose="020B0604030504040204" pitchFamily="34" charset="0"/>
                <a:cs typeface="Tahoma" panose="020B0604030504040204" pitchFamily="34" charset="0"/>
              </a:rPr>
              <a:t>Education Program Code: 191</a:t>
            </a:r>
          </a:p>
        </p:txBody>
      </p:sp>
      <p:sp>
        <p:nvSpPr>
          <p:cNvPr id="8" name="Rectangle 7">
            <a:extLst>
              <a:ext uri="{FF2B5EF4-FFF2-40B4-BE49-F238E27FC236}">
                <a16:creationId xmlns:a16="http://schemas.microsoft.com/office/drawing/2014/main" id="{A83F822F-966B-4FCD-80AC-1AF9E9BF7FA4}"/>
              </a:ext>
            </a:extLst>
          </p:cNvPr>
          <p:cNvSpPr/>
          <p:nvPr/>
        </p:nvSpPr>
        <p:spPr>
          <a:xfrm>
            <a:off x="6526705" y="4068159"/>
            <a:ext cx="344821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rPr>
              <a:t>Additional Data: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6600"/>
                </a:solidFill>
                <a:effectLst/>
                <a:uLnTx/>
                <a:uFillTx/>
                <a:latin typeface="Tahoma" panose="020B0604030504040204" pitchFamily="34" charset="0"/>
                <a:ea typeface="Tahoma" panose="020B0604030504040204" pitchFamily="34" charset="0"/>
                <a:cs typeface="Tahoma" panose="020B0604030504040204" pitchFamily="34" charset="0"/>
              </a:rPr>
              <a:t>Dwelling Type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6600"/>
                </a:solidFill>
                <a:effectLst/>
                <a:uLnTx/>
                <a:uFillTx/>
                <a:latin typeface="Tahoma" panose="020B0604030504040204" pitchFamily="34" charset="0"/>
                <a:ea typeface="Tahoma" panose="020B0604030504040204" pitchFamily="34" charset="0"/>
                <a:cs typeface="Tahoma" panose="020B0604030504040204" pitchFamily="34" charset="0"/>
              </a:rPr>
              <a:t>Unaccompanied Youth</a:t>
            </a:r>
          </a:p>
          <a:p>
            <a:pPr marR="0" lvl="0" algn="l" defTabSz="914400" rtl="0" eaLnBrk="1" fontAlgn="auto" latinLnBrk="0" hangingPunct="1">
              <a:lnSpc>
                <a:spcPct val="100000"/>
              </a:lnSpc>
              <a:spcBef>
                <a:spcPts val="0"/>
              </a:spcBef>
              <a:spcAft>
                <a:spcPts val="0"/>
              </a:spcAft>
              <a:buClrTx/>
              <a:buSzTx/>
              <a:tabLst/>
              <a:defRPr/>
            </a:pPr>
            <a:endParaRPr kumimoji="0" lang="en-US" sz="1800" b="1" i="0" u="none" strike="noStrike" kern="1200" cap="none" spc="0" normalizeH="0" baseline="0" noProof="0" dirty="0">
              <a:ln>
                <a:noFill/>
              </a:ln>
              <a:solidFill>
                <a:srgbClr val="FF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Footer Placeholder 8">
            <a:extLst>
              <a:ext uri="{FF2B5EF4-FFF2-40B4-BE49-F238E27FC236}">
                <a16:creationId xmlns:a16="http://schemas.microsoft.com/office/drawing/2014/main" id="{A3538910-0CB4-4883-B7D7-EC0CB8C33B6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3" name="Slide Number Placeholder 2">
            <a:extLst>
              <a:ext uri="{FF2B5EF4-FFF2-40B4-BE49-F238E27FC236}">
                <a16:creationId xmlns:a16="http://schemas.microsoft.com/office/drawing/2014/main" id="{9BC42465-5EAD-4679-BCDE-F26939C6FF2E}"/>
              </a:ext>
            </a:extLst>
          </p:cNvPr>
          <p:cNvSpPr>
            <a:spLocks noGrp="1"/>
          </p:cNvSpPr>
          <p:nvPr>
            <p:ph type="sldNum" sz="quarter" idx="11"/>
          </p:nvPr>
        </p:nvSpPr>
        <p:spPr/>
        <p:txBody>
          <a:bodyPr/>
          <a:lstStyle/>
          <a:p>
            <a:fld id="{4B73C415-D670-4716-A5EC-CC4D52CA2BAC}" type="slidenum">
              <a:rPr lang="en-US" noProof="0" smtClean="0"/>
              <a:pPr/>
              <a:t>36</a:t>
            </a:fld>
            <a:endParaRPr lang="en-US" noProof="0"/>
          </a:p>
        </p:txBody>
      </p:sp>
      <p:sp>
        <p:nvSpPr>
          <p:cNvPr id="10" name="TextBox 9">
            <a:extLst>
              <a:ext uri="{FF2B5EF4-FFF2-40B4-BE49-F238E27FC236}">
                <a16:creationId xmlns:a16="http://schemas.microsoft.com/office/drawing/2014/main" id="{218628F4-FC3E-8ACB-9B39-EA8767218A61}"/>
              </a:ext>
            </a:extLst>
          </p:cNvPr>
          <p:cNvSpPr txBox="1"/>
          <p:nvPr/>
        </p:nvSpPr>
        <p:spPr>
          <a:xfrm>
            <a:off x="1112520" y="5442016"/>
            <a:ext cx="10180320" cy="369332"/>
          </a:xfrm>
          <a:prstGeom prst="rect">
            <a:avLst/>
          </a:prstGeom>
          <a:noFill/>
        </p:spPr>
        <p:txBody>
          <a:bodyPr wrap="square">
            <a:spAutoFit/>
          </a:bodyPr>
          <a:lstStyle/>
          <a:p>
            <a:r>
              <a:rPr lang="en-US" dirty="0"/>
              <a:t>Homeless due to the recent wildfires, please refer to Flash #295 for additional guidance.</a:t>
            </a:r>
          </a:p>
        </p:txBody>
      </p:sp>
    </p:spTree>
    <p:extLst>
      <p:ext uri="{BB962C8B-B14F-4D97-AF65-F5344CB8AC3E}">
        <p14:creationId xmlns:p14="http://schemas.microsoft.com/office/powerpoint/2010/main" val="3222203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667000" y="444886"/>
            <a:ext cx="6858000" cy="549446"/>
          </a:xfrm>
          <a:prstGeom prst="rect">
            <a:avLst/>
          </a:prstGeom>
        </p:spPr>
        <p:txBody>
          <a:bodyPr wrap="square" lIns="0" tIns="0" rIns="0" bIns="0" rtlCol="0" anchor="t">
            <a:spAutoFit/>
          </a:bodyPr>
          <a:lstStyle/>
          <a:p>
            <a:pPr algn="ctr">
              <a:lnSpc>
                <a:spcPts val="4667"/>
              </a:lnSpc>
            </a:pPr>
            <a:r>
              <a:rPr lang="en-US" sz="3334">
                <a:solidFill>
                  <a:srgbClr val="FFFFFF"/>
                </a:solidFill>
                <a:latin typeface="Aeries Sans Ultra-Bold"/>
              </a:rPr>
              <a:t>Dwelling Type </a:t>
            </a:r>
          </a:p>
        </p:txBody>
      </p:sp>
      <p:sp>
        <p:nvSpPr>
          <p:cNvPr id="9" name="TextBox 8">
            <a:extLst>
              <a:ext uri="{FF2B5EF4-FFF2-40B4-BE49-F238E27FC236}">
                <a16:creationId xmlns:a16="http://schemas.microsoft.com/office/drawing/2014/main" id="{A4261875-BCB3-32F1-0973-839BA1A1DB6D}"/>
              </a:ext>
            </a:extLst>
          </p:cNvPr>
          <p:cNvSpPr txBox="1"/>
          <p:nvPr/>
        </p:nvSpPr>
        <p:spPr>
          <a:xfrm>
            <a:off x="652062" y="1085752"/>
            <a:ext cx="5251938" cy="5057859"/>
          </a:xfrm>
          <a:prstGeom prst="rect">
            <a:avLst/>
          </a:prstGeom>
          <a:noFill/>
        </p:spPr>
        <p:txBody>
          <a:bodyPr wrap="square">
            <a:spAutoFit/>
          </a:bodyPr>
          <a:lstStyle/>
          <a:p>
            <a:r>
              <a:rPr lang="en-US" sz="1600" dirty="0">
                <a:latin typeface="Helvetica Neue"/>
              </a:rPr>
              <a:t>The McKinney-Vento Act defines homeless children and youth as individuals who lack a fixed, regular, and adequate nighttime residence. This definition also includes:</a:t>
            </a:r>
            <a:endParaRPr lang="en-US" sz="1600" dirty="0"/>
          </a:p>
          <a:p>
            <a:pPr algn="l"/>
            <a:endParaRPr lang="en-US" sz="1600" b="1" dirty="0">
              <a:latin typeface="Arial" panose="020B0604020202020204" pitchFamily="34" charset="0"/>
            </a:endParaRPr>
          </a:p>
          <a:p>
            <a:pPr algn="l"/>
            <a:r>
              <a:rPr lang="en-US" sz="1867" b="1" dirty="0">
                <a:latin typeface="Arial" panose="020B0604020202020204" pitchFamily="34" charset="0"/>
              </a:rPr>
              <a:t>Housing Type</a:t>
            </a:r>
          </a:p>
          <a:p>
            <a:pPr algn="l"/>
            <a:r>
              <a:rPr lang="en-US" sz="1600" b="1" dirty="0">
                <a:latin typeface="Helvetica Neue"/>
              </a:rPr>
              <a:t>Hotels/Motels</a:t>
            </a:r>
            <a:r>
              <a:rPr lang="en-US" sz="1600" dirty="0">
                <a:latin typeface="Helvetica Neue"/>
              </a:rPr>
              <a:t> means living in a hotel or motel due to not having a fixed, permanent residence.</a:t>
            </a:r>
            <a:br>
              <a:rPr lang="en-US" sz="1600" dirty="0">
                <a:latin typeface="Helvetica Neue"/>
              </a:rPr>
            </a:br>
            <a:endParaRPr lang="en-US" sz="1600" dirty="0">
              <a:latin typeface="Helvetica Neue"/>
            </a:endParaRPr>
          </a:p>
          <a:p>
            <a:pPr algn="l"/>
            <a:r>
              <a:rPr lang="en-US" sz="1600" b="1" dirty="0">
                <a:latin typeface="Helvetica Neue"/>
              </a:rPr>
              <a:t>Temporarily Doubled-Up</a:t>
            </a:r>
            <a:r>
              <a:rPr lang="en-US" sz="1600" dirty="0">
                <a:latin typeface="Helvetica Neue"/>
              </a:rPr>
              <a:t> means living with relatives or friends, due to economic hardship (including unaccompanied youth and runaways).</a:t>
            </a:r>
            <a:br>
              <a:rPr lang="en-US" sz="1600" dirty="0">
                <a:latin typeface="Helvetica Neue"/>
              </a:rPr>
            </a:br>
            <a:endParaRPr lang="en-US" sz="1600" dirty="0">
              <a:latin typeface="Helvetica Neue"/>
            </a:endParaRPr>
          </a:p>
          <a:p>
            <a:pPr algn="l"/>
            <a:r>
              <a:rPr lang="en-US" sz="1600" b="1" dirty="0">
                <a:latin typeface="Helvetica Neue"/>
              </a:rPr>
              <a:t>Temporary Shelters</a:t>
            </a:r>
            <a:r>
              <a:rPr lang="en-US" sz="1600" dirty="0">
                <a:latin typeface="Helvetica Neue"/>
              </a:rPr>
              <a:t> means living in transitional housing.</a:t>
            </a:r>
            <a:br>
              <a:rPr lang="en-US" sz="1600" dirty="0">
                <a:latin typeface="Helvetica Neue"/>
              </a:rPr>
            </a:br>
            <a:endParaRPr lang="en-US" sz="1600" dirty="0">
              <a:latin typeface="Helvetica Neue"/>
            </a:endParaRPr>
          </a:p>
          <a:p>
            <a:pPr algn="l"/>
            <a:r>
              <a:rPr lang="en-US" sz="1600" b="1" dirty="0">
                <a:latin typeface="Helvetica Neue"/>
              </a:rPr>
              <a:t>Temporarily Unsheltered</a:t>
            </a:r>
            <a:r>
              <a:rPr lang="en-US" sz="1600" dirty="0">
                <a:latin typeface="Helvetica Neue"/>
              </a:rPr>
              <a:t> means living in abandoned buildings, campgrounds, vehicles, trailer parks, Federal Emergency Management Agency (FEMA) trailers, bus and train stations, or is abandoned </a:t>
            </a:r>
            <a:r>
              <a:rPr lang="en-US" sz="1600" dirty="0">
                <a:solidFill>
                  <a:schemeClr val="bg1"/>
                </a:solidFill>
                <a:latin typeface="Helvetica Neue"/>
              </a:rPr>
              <a:t>in the hospital.</a:t>
            </a:r>
          </a:p>
        </p:txBody>
      </p:sp>
      <p:pic>
        <p:nvPicPr>
          <p:cNvPr id="1026" name="Picture 2" descr="Abandoned camper trailer left for vandals the use : r/AbandonedPorn">
            <a:extLst>
              <a:ext uri="{FF2B5EF4-FFF2-40B4-BE49-F238E27FC236}">
                <a16:creationId xmlns:a16="http://schemas.microsoft.com/office/drawing/2014/main" id="{2474954F-D0CB-03A5-5384-9DFF3AB97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785" y="1747838"/>
            <a:ext cx="5542670" cy="35528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81DF156-EF8E-19CE-BC54-7B61EBD4FFC2}"/>
              </a:ext>
            </a:extLst>
          </p:cNvPr>
          <p:cNvSpPr>
            <a:spLocks noGrp="1"/>
          </p:cNvSpPr>
          <p:nvPr>
            <p:ph type="title"/>
          </p:nvPr>
        </p:nvSpPr>
        <p:spPr/>
        <p:txBody>
          <a:bodyPr/>
          <a:lstStyle/>
          <a:p>
            <a:r>
              <a:rPr lang="en-US" dirty="0"/>
              <a:t>Homeless Dwelling Type</a:t>
            </a:r>
          </a:p>
        </p:txBody>
      </p:sp>
      <p:sp>
        <p:nvSpPr>
          <p:cNvPr id="3" name="Slide Number Placeholder 2">
            <a:extLst>
              <a:ext uri="{FF2B5EF4-FFF2-40B4-BE49-F238E27FC236}">
                <a16:creationId xmlns:a16="http://schemas.microsoft.com/office/drawing/2014/main" id="{3528EE99-D26F-BC6F-E339-855B4BBC8C2A}"/>
              </a:ext>
            </a:extLst>
          </p:cNvPr>
          <p:cNvSpPr>
            <a:spLocks noGrp="1"/>
          </p:cNvSpPr>
          <p:nvPr>
            <p:ph type="sldNum" sz="quarter" idx="12"/>
          </p:nvPr>
        </p:nvSpPr>
        <p:spPr>
          <a:xfrm>
            <a:off x="544286" y="9607818"/>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bg1">
                    <a:lumMod val="95000"/>
                  </a:schemeClr>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37</a:t>
            </a:fld>
            <a:endParaRPr lang="en-US"/>
          </a:p>
        </p:txBody>
      </p:sp>
      <p:sp>
        <p:nvSpPr>
          <p:cNvPr id="7" name="Footer Placeholder 6">
            <a:extLst>
              <a:ext uri="{FF2B5EF4-FFF2-40B4-BE49-F238E27FC236}">
                <a16:creationId xmlns:a16="http://schemas.microsoft.com/office/drawing/2014/main" id="{880578AC-6854-DAD1-AE8A-BA875CBC764F}"/>
              </a:ext>
            </a:extLst>
          </p:cNvPr>
          <p:cNvSpPr>
            <a:spLocks noGrp="1"/>
          </p:cNvSpPr>
          <p:nvPr>
            <p:ph type="ftr" sz="quarter" idx="10"/>
          </p:nvPr>
        </p:nvSpPr>
        <p:spPr/>
        <p:txBody>
          <a:bodyPr/>
          <a:lstStyle/>
          <a:p>
            <a:r>
              <a:rPr lang="en-US" noProof="0"/>
              <a:t>EOY 3 Reporting and Certification v1.0 April 23, 2025</a:t>
            </a:r>
          </a:p>
        </p:txBody>
      </p:sp>
    </p:spTree>
    <p:extLst>
      <p:ext uri="{BB962C8B-B14F-4D97-AF65-F5344CB8AC3E}">
        <p14:creationId xmlns:p14="http://schemas.microsoft.com/office/powerpoint/2010/main" val="382698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8C09-D93D-4F9C-A347-6F31A4165BB6}"/>
              </a:ext>
            </a:extLst>
          </p:cNvPr>
          <p:cNvSpPr>
            <a:spLocks noGrp="1"/>
          </p:cNvSpPr>
          <p:nvPr>
            <p:ph type="title"/>
          </p:nvPr>
        </p:nvSpPr>
        <p:spPr>
          <a:xfrm>
            <a:off x="463212" y="389187"/>
            <a:ext cx="8362950" cy="719250"/>
          </a:xfrm>
        </p:spPr>
        <p:txBody>
          <a:bodyPr/>
          <a:lstStyle/>
          <a:p>
            <a:r>
              <a:rPr lang="en-US" dirty="0"/>
              <a:t>RFEP Status</a:t>
            </a:r>
          </a:p>
        </p:txBody>
      </p:sp>
      <p:sp>
        <p:nvSpPr>
          <p:cNvPr id="3" name="Footer Placeholder 2">
            <a:extLst>
              <a:ext uri="{FF2B5EF4-FFF2-40B4-BE49-F238E27FC236}">
                <a16:creationId xmlns:a16="http://schemas.microsoft.com/office/drawing/2014/main" id="{F08328F2-FCD5-418A-90A0-1470ACE841A1}"/>
              </a:ext>
            </a:extLst>
          </p:cNvPr>
          <p:cNvSpPr>
            <a:spLocks noGrp="1"/>
          </p:cNvSpPr>
          <p:nvPr>
            <p:ph type="ftr" sz="quarter" idx="10"/>
          </p:nvPr>
        </p:nvSpPr>
        <p:spPr/>
        <p:txBody>
          <a:bodyPr/>
          <a:lstStyle/>
          <a:p>
            <a:r>
              <a:rPr lang="en-US" noProof="0"/>
              <a:t>EOY 3 Reporting and Certification v1.0 April 23, 2025</a:t>
            </a:r>
          </a:p>
        </p:txBody>
      </p:sp>
      <p:sp>
        <p:nvSpPr>
          <p:cNvPr id="12" name="TextBox 11">
            <a:extLst>
              <a:ext uri="{FF2B5EF4-FFF2-40B4-BE49-F238E27FC236}">
                <a16:creationId xmlns:a16="http://schemas.microsoft.com/office/drawing/2014/main" id="{2D0D826F-3004-4D4C-9F02-DF3B99508276}"/>
              </a:ext>
            </a:extLst>
          </p:cNvPr>
          <p:cNvSpPr txBox="1"/>
          <p:nvPr/>
        </p:nvSpPr>
        <p:spPr>
          <a:xfrm>
            <a:off x="463212" y="1243910"/>
            <a:ext cx="5632788" cy="4985980"/>
          </a:xfrm>
          <a:prstGeom prst="rect">
            <a:avLst/>
          </a:prstGeom>
          <a:noFill/>
        </p:spPr>
        <p:txBody>
          <a:bodyPr wrap="square">
            <a:spAutoFit/>
          </a:bodyPr>
          <a:lstStyle/>
          <a:p>
            <a:pPr marL="342900" marR="0" lvl="0" indent="-342900">
              <a:spcBef>
                <a:spcPts val="1200"/>
              </a:spcBef>
              <a:spcAft>
                <a:spcPts val="1200"/>
              </a:spcAft>
              <a:buSzPts val="1100"/>
              <a:buFont typeface="Symbol" panose="05050102010706020507" pitchFamily="18" charset="2"/>
              <a:buChar char=""/>
            </a:pPr>
            <a:r>
              <a:rPr lang="en-US" sz="2000" dirty="0">
                <a:latin typeface="Arial" panose="020B0604020202020204" pitchFamily="34" charset="0"/>
                <a:ea typeface="Calibri" panose="020F0502020204030204" pitchFamily="34" charset="0"/>
              </a:rPr>
              <a:t>W</a:t>
            </a:r>
            <a:r>
              <a:rPr lang="en-US" sz="2000" dirty="0">
                <a:effectLst/>
                <a:latin typeface="Arial" panose="020B0604020202020204" pitchFamily="34" charset="0"/>
                <a:ea typeface="Calibri" panose="020F0502020204030204" pitchFamily="34" charset="0"/>
              </a:rPr>
              <a:t>hen an EL student </a:t>
            </a:r>
            <a:r>
              <a:rPr lang="en-US" sz="2000" b="1" dirty="0">
                <a:effectLst/>
                <a:latin typeface="Arial" panose="020B0604020202020204" pitchFamily="34" charset="0"/>
                <a:ea typeface="Calibri" panose="020F0502020204030204" pitchFamily="34" charset="0"/>
              </a:rPr>
              <a:t>has met all</a:t>
            </a:r>
            <a:r>
              <a:rPr lang="en-US" sz="2000" dirty="0">
                <a:effectLst/>
                <a:latin typeface="Arial" panose="020B0604020202020204" pitchFamily="34" charset="0"/>
                <a:ea typeface="Calibri" panose="020F0502020204030204" pitchFamily="34" charset="0"/>
              </a:rPr>
              <a:t> four criteria specified in Education Code section 313(f) for being reclassified including receiving an Overall Performance Level of 4 on the Summative ELPAC</a:t>
            </a:r>
          </a:p>
          <a:p>
            <a:pPr marL="342900" indent="-342900">
              <a:spcBef>
                <a:spcPts val="1200"/>
              </a:spcBef>
              <a:spcAft>
                <a:spcPts val="1200"/>
              </a:spcAft>
              <a:buSzPts val="1100"/>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Arial" panose="020B0604020202020204" pitchFamily="34" charset="0"/>
              </a:rPr>
              <a:t>Upon reclassifying students to Fluent English Proficient (RFEP), LEAs should update CALPADS with a SELA update</a:t>
            </a:r>
          </a:p>
          <a:p>
            <a:pPr marL="342900" indent="-342900">
              <a:spcBef>
                <a:spcPts val="1200"/>
              </a:spcBef>
              <a:spcAft>
                <a:spcPts val="1200"/>
              </a:spcAft>
              <a:buSzPts val="1100"/>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Arial" panose="020B0604020202020204" pitchFamily="34" charset="0"/>
              </a:rPr>
              <a:t> RFEP students are not required to take the summative ELPAC</a:t>
            </a:r>
          </a:p>
          <a:p>
            <a:pPr marL="342900" indent="-342900">
              <a:spcBef>
                <a:spcPts val="1200"/>
              </a:spcBef>
              <a:spcAft>
                <a:spcPts val="1200"/>
              </a:spcAft>
              <a:buSzPts val="1100"/>
              <a:buFont typeface="Symbol" panose="05050102010706020507" pitchFamily="18" charset="2"/>
              <a:buChar char=""/>
            </a:pPr>
            <a:r>
              <a:rPr lang="en-US" sz="2000" dirty="0">
                <a:latin typeface="Arial" panose="020B0604020202020204" pitchFamily="34" charset="0"/>
                <a:ea typeface="Calibri" panose="020F0502020204030204" pitchFamily="34" charset="0"/>
                <a:cs typeface="Arial" panose="020B0604020202020204" pitchFamily="34" charset="0"/>
              </a:rPr>
              <a:t>No longer “At Risk” of becoming a LTEL</a:t>
            </a:r>
          </a:p>
          <a:p>
            <a:pPr marL="342900" marR="0" lvl="0" indent="-342900">
              <a:spcBef>
                <a:spcPts val="1200"/>
              </a:spcBef>
              <a:spcAft>
                <a:spcPts val="1200"/>
              </a:spcAft>
              <a:buSzPts val="1100"/>
              <a:buFont typeface="Symbol" panose="05050102010706020507" pitchFamily="18" charset="2"/>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5" name="Group 4" descr="Picture of scrabble blocks spelling out English Learners">
            <a:extLst>
              <a:ext uri="{FF2B5EF4-FFF2-40B4-BE49-F238E27FC236}">
                <a16:creationId xmlns:a16="http://schemas.microsoft.com/office/drawing/2014/main" id="{8FC80E6E-6F4B-42C0-AD99-3C0CBEA02AE1}"/>
              </a:ext>
            </a:extLst>
          </p:cNvPr>
          <p:cNvGrpSpPr/>
          <p:nvPr/>
        </p:nvGrpSpPr>
        <p:grpSpPr>
          <a:xfrm>
            <a:off x="5903999" y="1411562"/>
            <a:ext cx="5824789" cy="4076700"/>
            <a:chOff x="5274534" y="1047750"/>
            <a:chExt cx="6309064" cy="4174722"/>
          </a:xfrm>
        </p:grpSpPr>
        <p:pic>
          <p:nvPicPr>
            <p:cNvPr id="6" name="Picture 5">
              <a:extLst>
                <a:ext uri="{FF2B5EF4-FFF2-40B4-BE49-F238E27FC236}">
                  <a16:creationId xmlns:a16="http://schemas.microsoft.com/office/drawing/2014/main" id="{7D5CDB79-8B4C-46A9-B02B-389831778E9E}"/>
                </a:ext>
              </a:extLst>
            </p:cNvPr>
            <p:cNvPicPr>
              <a:picLocks noChangeAspect="1"/>
            </p:cNvPicPr>
            <p:nvPr/>
          </p:nvPicPr>
          <p:blipFill>
            <a:blip r:embed="rId3"/>
            <a:stretch>
              <a:fillRect/>
            </a:stretch>
          </p:blipFill>
          <p:spPr>
            <a:xfrm>
              <a:off x="6096000" y="1635527"/>
              <a:ext cx="5487598" cy="3586945"/>
            </a:xfrm>
            <a:prstGeom prst="rect">
              <a:avLst/>
            </a:prstGeom>
          </p:spPr>
        </p:pic>
        <p:pic>
          <p:nvPicPr>
            <p:cNvPr id="2050" name="Picture 2">
              <a:extLst>
                <a:ext uri="{FF2B5EF4-FFF2-40B4-BE49-F238E27FC236}">
                  <a16:creationId xmlns:a16="http://schemas.microsoft.com/office/drawing/2014/main" id="{584B6A6B-AF89-41B3-9F97-00C7A6BA8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534" y="1047750"/>
              <a:ext cx="3966476" cy="263553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FF2B5EF4-FFF2-40B4-BE49-F238E27FC236}">
                <a16:creationId xmlns:a16="http://schemas.microsoft.com/office/drawing/2014/main" id="{203045B3-EA56-3F08-D760-74130800F1F7}"/>
              </a:ext>
            </a:extLst>
          </p:cNvPr>
          <p:cNvSpPr>
            <a:spLocks noGrp="1"/>
          </p:cNvSpPr>
          <p:nvPr>
            <p:ph type="sldNum" sz="quarter" idx="11"/>
          </p:nvPr>
        </p:nvSpPr>
        <p:spPr/>
        <p:txBody>
          <a:bodyPr/>
          <a:lstStyle/>
          <a:p>
            <a:fld id="{4B73C415-D670-4716-A5EC-CC4D52CA2BAC}" type="slidenum">
              <a:rPr lang="en-US" noProof="0" smtClean="0"/>
              <a:pPr/>
              <a:t>38</a:t>
            </a:fld>
            <a:endParaRPr lang="en-US" noProof="0"/>
          </a:p>
        </p:txBody>
      </p:sp>
    </p:spTree>
    <p:extLst>
      <p:ext uri="{BB962C8B-B14F-4D97-AF65-F5344CB8AC3E}">
        <p14:creationId xmlns:p14="http://schemas.microsoft.com/office/powerpoint/2010/main" val="1584312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F384-E6B9-4538-90FA-F7E759BD65F0}"/>
              </a:ext>
            </a:extLst>
          </p:cNvPr>
          <p:cNvSpPr>
            <a:spLocks noGrp="1"/>
          </p:cNvSpPr>
          <p:nvPr>
            <p:ph type="title"/>
          </p:nvPr>
        </p:nvSpPr>
        <p:spPr>
          <a:xfrm>
            <a:off x="4597715" y="456623"/>
            <a:ext cx="5787256" cy="432000"/>
          </a:xfrm>
        </p:spPr>
        <p:txBody>
          <a:bodyPr vert="horz" lIns="91440" tIns="45720" rIns="91440" bIns="45720" rtlCol="0" anchor="b">
            <a:normAutofit fontScale="90000"/>
          </a:bodyPr>
          <a:lstStyle/>
          <a:p>
            <a:r>
              <a:rPr lang="en-US" dirty="0"/>
              <a:t>Reclassification</a:t>
            </a:r>
          </a:p>
        </p:txBody>
      </p:sp>
      <p:sp>
        <p:nvSpPr>
          <p:cNvPr id="8" name="TextBox 7">
            <a:extLst>
              <a:ext uri="{FF2B5EF4-FFF2-40B4-BE49-F238E27FC236}">
                <a16:creationId xmlns:a16="http://schemas.microsoft.com/office/drawing/2014/main" id="{F90E8AC8-1EF3-4F58-8199-9D672A2583E2}"/>
              </a:ext>
            </a:extLst>
          </p:cNvPr>
          <p:cNvSpPr txBox="1"/>
          <p:nvPr/>
        </p:nvSpPr>
        <p:spPr>
          <a:xfrm>
            <a:off x="4870159" y="1607062"/>
            <a:ext cx="6714891" cy="3785419"/>
          </a:xfrm>
          <a:prstGeom prst="rect">
            <a:avLst/>
          </a:prstGeom>
        </p:spPr>
        <p:txBody>
          <a:bodyPr vert="horz" lIns="91440" tIns="45720" rIns="91440" bIns="45720" rtlCol="0">
            <a:normAutofit lnSpcReduction="10000"/>
          </a:bodyPr>
          <a:lstStyle/>
          <a:p>
            <a:pPr>
              <a:lnSpc>
                <a:spcPct val="90000"/>
              </a:lnSpc>
              <a:spcAft>
                <a:spcPts val="600"/>
              </a:spcAft>
            </a:pPr>
            <a:r>
              <a:rPr lang="en-US" sz="2400" b="1" dirty="0"/>
              <a:t>Key points:</a:t>
            </a:r>
          </a:p>
          <a:p>
            <a:pPr marL="285750" indent="-228600">
              <a:lnSpc>
                <a:spcPct val="90000"/>
              </a:lnSpc>
              <a:spcAft>
                <a:spcPts val="600"/>
              </a:spcAft>
              <a:buFont typeface="Arial" panose="020B0604020202020204" pitchFamily="34" charset="0"/>
              <a:buChar char="•"/>
            </a:pPr>
            <a:r>
              <a:rPr lang="en-US" sz="2000" dirty="0"/>
              <a:t>Students should be reclassified when they meet all four criteria for reclassification and the English Language Acquisition Start Date should reflect that.</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Students reclassified after last day of school who </a:t>
            </a:r>
            <a:r>
              <a:rPr lang="en-US" sz="2000" b="1" dirty="0"/>
              <a:t>WILL NOT </a:t>
            </a:r>
            <a:r>
              <a:rPr lang="en-US" sz="2000" dirty="0"/>
              <a:t>be returning should have RFEP date = last day of school.</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Students reclassified after last day of school who </a:t>
            </a:r>
            <a:r>
              <a:rPr lang="en-US" sz="2000" b="1" dirty="0"/>
              <a:t>WILL</a:t>
            </a:r>
            <a:r>
              <a:rPr lang="en-US" sz="2000" dirty="0"/>
              <a:t> be returning should have RFEP date = enrollment date for next school year.</a:t>
            </a:r>
          </a:p>
        </p:txBody>
      </p:sp>
      <p:pic>
        <p:nvPicPr>
          <p:cNvPr id="2050" name="Picture 2" descr="Tips for Teaching Grammar to ESL Students | Resilient Educator">
            <a:extLst>
              <a:ext uri="{FF2B5EF4-FFF2-40B4-BE49-F238E27FC236}">
                <a16:creationId xmlns:a16="http://schemas.microsoft.com/office/drawing/2014/main" id="{B91B11B9-C2E7-4CB8-961A-836D47F5E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32" r="41881"/>
          <a:stretch/>
        </p:blipFill>
        <p:spPr bwMode="auto">
          <a:xfrm>
            <a:off x="0" y="0"/>
            <a:ext cx="4302586" cy="6365363"/>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A89415BE-6DA1-5B10-1DFD-254ED0CB5FD1}"/>
              </a:ext>
            </a:extLst>
          </p:cNvPr>
          <p:cNvSpPr>
            <a:spLocks noGrp="1"/>
          </p:cNvSpPr>
          <p:nvPr>
            <p:ph type="ftr" sz="quarter" idx="10"/>
          </p:nvPr>
        </p:nvSpPr>
        <p:spPr/>
        <p:txBody>
          <a:bodyPr/>
          <a:lstStyle/>
          <a:p>
            <a:r>
              <a:rPr lang="en-US" noProof="0"/>
              <a:t>EOY 3 Reporting and Certification v1.0 April 23, 2025</a:t>
            </a:r>
          </a:p>
        </p:txBody>
      </p:sp>
      <p:sp>
        <p:nvSpPr>
          <p:cNvPr id="3" name="Slide Number Placeholder 2">
            <a:extLst>
              <a:ext uri="{FF2B5EF4-FFF2-40B4-BE49-F238E27FC236}">
                <a16:creationId xmlns:a16="http://schemas.microsoft.com/office/drawing/2014/main" id="{B32D6B62-8D12-A8EA-7929-947BB4A9B6F0}"/>
              </a:ext>
            </a:extLst>
          </p:cNvPr>
          <p:cNvSpPr>
            <a:spLocks noGrp="1"/>
          </p:cNvSpPr>
          <p:nvPr>
            <p:ph type="sldNum" sz="quarter" idx="11"/>
          </p:nvPr>
        </p:nvSpPr>
        <p:spPr/>
        <p:txBody>
          <a:bodyPr/>
          <a:lstStyle/>
          <a:p>
            <a:fld id="{4B73C415-D670-4716-A5EC-CC4D52CA2BAC}" type="slidenum">
              <a:rPr lang="en-US" noProof="0" smtClean="0"/>
              <a:pPr/>
              <a:t>39</a:t>
            </a:fld>
            <a:endParaRPr lang="en-US" noProof="0"/>
          </a:p>
        </p:txBody>
      </p:sp>
    </p:spTree>
    <p:extLst>
      <p:ext uri="{BB962C8B-B14F-4D97-AF65-F5344CB8AC3E}">
        <p14:creationId xmlns:p14="http://schemas.microsoft.com/office/powerpoint/2010/main" val="314143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52000" y="704255"/>
            <a:ext cx="11340000" cy="432000"/>
          </a:xfrm>
        </p:spPr>
        <p:txBody>
          <a:bodyPr>
            <a:noAutofit/>
          </a:bodyPr>
          <a:lstStyle/>
          <a:p>
            <a:r>
              <a:rPr lang="en-US" dirty="0">
                <a:latin typeface="Arial Black" panose="020B0A04020102020204" pitchFamily="34" charset="0"/>
              </a:rPr>
              <a:t>Objective</a:t>
            </a:r>
          </a:p>
        </p:txBody>
      </p:sp>
      <p:sp>
        <p:nvSpPr>
          <p:cNvPr id="4" name="Footer Placeholder 3">
            <a:extLst>
              <a:ext uri="{FF2B5EF4-FFF2-40B4-BE49-F238E27FC236}">
                <a16:creationId xmlns:a16="http://schemas.microsoft.com/office/drawing/2014/main" id="{C6288D30-AB3E-4658-BE10-D76864C54626}"/>
              </a:ext>
            </a:extLst>
          </p:cNvPr>
          <p:cNvSpPr>
            <a:spLocks noGrp="1"/>
          </p:cNvSpPr>
          <p:nvPr>
            <p:ph type="ftr" sz="quarter" idx="10"/>
          </p:nvPr>
        </p:nvSpPr>
        <p:spPr/>
        <p:txBody>
          <a:bodyPr/>
          <a:lstStyle/>
          <a:p>
            <a:r>
              <a:rPr lang="en-US" noProof="0"/>
              <a:t>EOY 3 Reporting and Certification v1.0 April 23, 2025</a:t>
            </a:r>
            <a:endParaRPr lang="en-US" noProof="0" dirty="0"/>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8305523" y="3882772"/>
            <a:ext cx="1980000" cy="360000"/>
          </a:xfrm>
        </p:spPr>
        <p:txBody>
          <a:bodyPr/>
          <a:lstStyle/>
          <a:p>
            <a:pPr algn="ctr"/>
            <a:r>
              <a:rPr lang="en-US" b="1" dirty="0"/>
              <a:t>Analyze</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16383" y="3881980"/>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16383" y="4516379"/>
            <a:ext cx="1980000" cy="1080285"/>
          </a:xfrm>
        </p:spPr>
        <p:txBody>
          <a:bodyPr>
            <a:noAutofit/>
          </a:bodyPr>
          <a:lstStyle/>
          <a:p>
            <a:r>
              <a:rPr lang="en-US" sz="1200" dirty="0"/>
              <a:t>key data and stakeholders in preparation of the </a:t>
            </a:r>
            <a:r>
              <a:rPr lang="en-US" sz="1200" kern="0" dirty="0"/>
              <a:t>the EOY 3 submission</a:t>
            </a:r>
          </a:p>
          <a:p>
            <a:endParaRPr lang="en-US" sz="1200" dirty="0"/>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8305136" y="4502075"/>
            <a:ext cx="1980000" cy="1239180"/>
          </a:xfrm>
        </p:spPr>
        <p:txBody>
          <a:bodyPr>
            <a:noAutofit/>
          </a:bodyPr>
          <a:lstStyle/>
          <a:p>
            <a:r>
              <a:rPr lang="en-US" sz="1200" dirty="0"/>
              <a:t>certification reports to assess the flow of data across the ecosystem and evaluate how well data is leverage in informed decision making</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25423" y="3881979"/>
            <a:ext cx="1980000" cy="360000"/>
          </a:xfrm>
        </p:spPr>
        <p:txBody>
          <a:bodyPr/>
          <a:lstStyle/>
          <a:p>
            <a:r>
              <a:rPr lang="en-US" sz="1800" b="1" dirty="0"/>
              <a:t>Perform</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3387436" y="4516379"/>
            <a:ext cx="2400300" cy="1687168"/>
          </a:xfrm>
        </p:spPr>
        <p:txBody>
          <a:bodyPr>
            <a:normAutofit/>
          </a:bodyPr>
          <a:lstStyle/>
          <a:p>
            <a:r>
              <a:rPr lang="en-US" sz="1200" dirty="0"/>
              <a:t>the EOY 3 submission process based on an internal schedule considering staff availability and competing priorities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5965473" y="3881979"/>
            <a:ext cx="1980000" cy="360000"/>
          </a:xfrm>
        </p:spPr>
        <p:txBody>
          <a:bodyPr/>
          <a:lstStyle/>
          <a:p>
            <a:r>
              <a:rPr lang="en-US" sz="1800" b="1" dirty="0"/>
              <a:t>Resolve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5965473" y="4516378"/>
            <a:ext cx="1980000" cy="1167169"/>
          </a:xfrm>
        </p:spPr>
        <p:txBody>
          <a:bodyPr>
            <a:noAutofit/>
          </a:bodyPr>
          <a:lstStyle/>
          <a:p>
            <a:r>
              <a:rPr lang="en-US" sz="1200" kern="0" dirty="0"/>
              <a:t>certification errors using </a:t>
            </a:r>
            <a:r>
              <a:rPr lang="en-US" sz="1200" dirty="0"/>
              <a:t>analytical mindfulness and review reports for completeness and reasonability</a:t>
            </a:r>
          </a:p>
          <a:p>
            <a:r>
              <a:rPr lang="en-US" sz="1200" kern="0" dirty="0"/>
              <a:t>(Critical Thinking)</a:t>
            </a:r>
          </a:p>
          <a:p>
            <a:endParaRPr lang="en-US" sz="1200" dirty="0"/>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16383" y="1646479"/>
            <a:ext cx="1979613" cy="1979613"/>
          </a:xfrm>
        </p:spPr>
      </p:pic>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8305523" y="1646478"/>
            <a:ext cx="1979613" cy="1981200"/>
          </a:xfrm>
        </p:spPr>
      </p:pic>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3625810" y="1646478"/>
            <a:ext cx="1979613" cy="1979613"/>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5474" y="1703392"/>
            <a:ext cx="1890000" cy="1865785"/>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95996" y="439478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8395523" y="43955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3715423" y="439478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6055473" y="439478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1A47AB9-1804-A72A-1EDD-358A41CD1527}"/>
              </a:ext>
            </a:extLst>
          </p:cNvPr>
          <p:cNvSpPr>
            <a:spLocks noGrp="1"/>
          </p:cNvSpPr>
          <p:nvPr>
            <p:ph type="sldNum" sz="quarter" idx="11"/>
          </p:nvPr>
        </p:nvSpPr>
        <p:spPr/>
        <p:txBody>
          <a:bodyPr/>
          <a:lstStyle/>
          <a:p>
            <a:fld id="{4B73C415-D670-4716-A5EC-CC4D52CA2BAC}" type="slidenum">
              <a:rPr lang="en-US" noProof="0" smtClean="0"/>
              <a:pPr/>
              <a:t>4</a:t>
            </a:fld>
            <a:endParaRPr lang="en-US" noProof="0"/>
          </a:p>
        </p:txBody>
      </p:sp>
      <p:sp>
        <p:nvSpPr>
          <p:cNvPr id="14" name="TextBox 13">
            <a:extLst>
              <a:ext uri="{FF2B5EF4-FFF2-40B4-BE49-F238E27FC236}">
                <a16:creationId xmlns:a16="http://schemas.microsoft.com/office/drawing/2014/main" id="{9D99CCAD-13DC-6604-5954-642C355C33DC}"/>
              </a:ext>
            </a:extLst>
          </p:cNvPr>
          <p:cNvSpPr txBox="1"/>
          <p:nvPr/>
        </p:nvSpPr>
        <p:spPr>
          <a:xfrm>
            <a:off x="915705" y="5406548"/>
            <a:ext cx="2780968" cy="276999"/>
          </a:xfrm>
          <a:prstGeom prst="rect">
            <a:avLst/>
          </a:prstGeom>
          <a:noFill/>
        </p:spPr>
        <p:txBody>
          <a:bodyPr wrap="square">
            <a:spAutoFit/>
          </a:bodyPr>
          <a:lstStyle/>
          <a:p>
            <a:r>
              <a:rPr lang="en-US" sz="1200" dirty="0"/>
              <a:t>(Data Leadership &amp; Coalition Building)</a:t>
            </a:r>
          </a:p>
        </p:txBody>
      </p:sp>
      <p:sp>
        <p:nvSpPr>
          <p:cNvPr id="16" name="TextBox 15">
            <a:extLst>
              <a:ext uri="{FF2B5EF4-FFF2-40B4-BE49-F238E27FC236}">
                <a16:creationId xmlns:a16="http://schemas.microsoft.com/office/drawing/2014/main" id="{6046C903-D90C-8100-87A1-E96CE102A76C}"/>
              </a:ext>
            </a:extLst>
          </p:cNvPr>
          <p:cNvSpPr txBox="1"/>
          <p:nvPr/>
        </p:nvSpPr>
        <p:spPr>
          <a:xfrm>
            <a:off x="3700292" y="5420850"/>
            <a:ext cx="1905131" cy="276999"/>
          </a:xfrm>
          <a:prstGeom prst="rect">
            <a:avLst/>
          </a:prstGeom>
          <a:noFill/>
        </p:spPr>
        <p:txBody>
          <a:bodyPr wrap="square">
            <a:spAutoFit/>
          </a:bodyPr>
          <a:lstStyle/>
          <a:p>
            <a:pPr algn="ctr"/>
            <a:r>
              <a:rPr lang="en-US" sz="1200" dirty="0"/>
              <a:t>(Project Management)</a:t>
            </a:r>
          </a:p>
        </p:txBody>
      </p:sp>
      <p:sp>
        <p:nvSpPr>
          <p:cNvPr id="19" name="TextBox 18">
            <a:extLst>
              <a:ext uri="{FF2B5EF4-FFF2-40B4-BE49-F238E27FC236}">
                <a16:creationId xmlns:a16="http://schemas.microsoft.com/office/drawing/2014/main" id="{09FF65C0-E1FA-6F6C-C5FD-5C728769B28F}"/>
              </a:ext>
            </a:extLst>
          </p:cNvPr>
          <p:cNvSpPr txBox="1"/>
          <p:nvPr/>
        </p:nvSpPr>
        <p:spPr>
          <a:xfrm>
            <a:off x="7892725" y="5541811"/>
            <a:ext cx="2804822" cy="276999"/>
          </a:xfrm>
          <a:prstGeom prst="rect">
            <a:avLst/>
          </a:prstGeom>
          <a:noFill/>
        </p:spPr>
        <p:txBody>
          <a:bodyPr wrap="square">
            <a:spAutoFit/>
          </a:bodyPr>
          <a:lstStyle/>
          <a:p>
            <a:pPr algn="ctr"/>
            <a:r>
              <a:rPr lang="en-US" sz="1200" dirty="0"/>
              <a:t>(Coalition Building &amp; </a:t>
            </a:r>
            <a:r>
              <a:rPr lang="en-US" sz="1200" kern="0" dirty="0"/>
              <a:t>Critical Thinking</a:t>
            </a:r>
            <a:r>
              <a:rPr lang="en-US" sz="1200" dirty="0"/>
              <a:t>)</a:t>
            </a:r>
          </a:p>
        </p:txBody>
      </p:sp>
    </p:spTree>
    <p:extLst>
      <p:ext uri="{BB962C8B-B14F-4D97-AF65-F5344CB8AC3E}">
        <p14:creationId xmlns:p14="http://schemas.microsoft.com/office/powerpoint/2010/main" val="2608852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1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F35D-9A35-0AC0-FAAF-1A8121D5735C}"/>
              </a:ext>
            </a:extLst>
          </p:cNvPr>
          <p:cNvSpPr>
            <a:spLocks noGrp="1"/>
          </p:cNvSpPr>
          <p:nvPr>
            <p:ph type="title"/>
          </p:nvPr>
        </p:nvSpPr>
        <p:spPr/>
        <p:txBody>
          <a:bodyPr>
            <a:normAutofit fontScale="90000"/>
          </a:bodyPr>
          <a:lstStyle/>
          <a:p>
            <a:r>
              <a:rPr lang="en-US" sz="3600" b="1" dirty="0"/>
              <a:t>SELA Status Reminders</a:t>
            </a:r>
          </a:p>
        </p:txBody>
      </p:sp>
      <p:sp>
        <p:nvSpPr>
          <p:cNvPr id="4" name="Footer Placeholder 3">
            <a:extLst>
              <a:ext uri="{FF2B5EF4-FFF2-40B4-BE49-F238E27FC236}">
                <a16:creationId xmlns:a16="http://schemas.microsoft.com/office/drawing/2014/main" id="{7A042D30-7ED6-E3EF-B387-DF9994C93B48}"/>
              </a:ext>
            </a:extLst>
          </p:cNvPr>
          <p:cNvSpPr>
            <a:spLocks noGrp="1"/>
          </p:cNvSpPr>
          <p:nvPr>
            <p:ph type="ftr" sz="quarter" idx="10"/>
          </p:nvPr>
        </p:nvSpPr>
        <p:spPr/>
        <p:txBody>
          <a:bodyPr/>
          <a:lstStyle/>
          <a:p>
            <a:r>
              <a:rPr lang="en-US" noProof="0"/>
              <a:t>EOY 3 Reporting and Certification v1.0 April 23, 2025</a:t>
            </a:r>
          </a:p>
        </p:txBody>
      </p:sp>
      <p:sp>
        <p:nvSpPr>
          <p:cNvPr id="7" name="TextBox 6">
            <a:extLst>
              <a:ext uri="{FF2B5EF4-FFF2-40B4-BE49-F238E27FC236}">
                <a16:creationId xmlns:a16="http://schemas.microsoft.com/office/drawing/2014/main" id="{E614953E-9952-926B-8F95-64F5F0942551}"/>
              </a:ext>
            </a:extLst>
          </p:cNvPr>
          <p:cNvSpPr txBox="1"/>
          <p:nvPr/>
        </p:nvSpPr>
        <p:spPr>
          <a:xfrm>
            <a:off x="2856000" y="5646419"/>
            <a:ext cx="6096000" cy="369332"/>
          </a:xfrm>
          <a:prstGeom prst="rect">
            <a:avLst/>
          </a:prstGeom>
          <a:noFill/>
        </p:spPr>
        <p:txBody>
          <a:bodyPr wrap="square">
            <a:spAutoFit/>
          </a:bodyPr>
          <a:lstStyle/>
          <a:p>
            <a:pPr marL="0" indent="0">
              <a:spcBef>
                <a:spcPts val="1200"/>
              </a:spcBef>
              <a:spcAft>
                <a:spcPts val="1200"/>
              </a:spcAft>
              <a:buNone/>
            </a:pPr>
            <a:r>
              <a:rPr lang="en-US" sz="1800" i="1" dirty="0"/>
              <a:t>Refer to </a:t>
            </a:r>
            <a:r>
              <a:rPr lang="en-US" sz="1800" i="1" dirty="0">
                <a:hlinkClick r:id="rId3"/>
              </a:rPr>
              <a:t>CALPADS Flash #298 </a:t>
            </a:r>
            <a:r>
              <a:rPr lang="en-US" sz="1800" i="1" dirty="0"/>
              <a:t>for more details.</a:t>
            </a:r>
          </a:p>
        </p:txBody>
      </p:sp>
      <p:pic>
        <p:nvPicPr>
          <p:cNvPr id="1026" name="Picture 2" descr="3d yellow bell with exclamation point">
            <a:extLst>
              <a:ext uri="{FF2B5EF4-FFF2-40B4-BE49-F238E27FC236}">
                <a16:creationId xmlns:a16="http://schemas.microsoft.com/office/drawing/2014/main" id="{C79E1D66-C84B-56F0-FDB0-290E6AE8F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1" y="1539240"/>
            <a:ext cx="2684580" cy="29205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C9D4F22-EBCA-7500-38BB-1DEC1341F4ED}"/>
              </a:ext>
            </a:extLst>
          </p:cNvPr>
          <p:cNvSpPr>
            <a:spLocks noGrp="1"/>
          </p:cNvSpPr>
          <p:nvPr>
            <p:ph idx="4294967295"/>
          </p:nvPr>
        </p:nvSpPr>
        <p:spPr>
          <a:xfrm>
            <a:off x="2948940" y="1211581"/>
            <a:ext cx="8755380" cy="4259580"/>
          </a:xfrm>
          <a:solidFill>
            <a:schemeClr val="bg1">
              <a:alpha val="26000"/>
            </a:schemeClr>
          </a:solidFill>
        </p:spPr>
        <p:txBody>
          <a:bodyPr>
            <a:normAutofit lnSpcReduction="10000"/>
          </a:bodyPr>
          <a:lstStyle/>
          <a:p>
            <a:pPr>
              <a:spcBef>
                <a:spcPts val="1200"/>
              </a:spcBef>
              <a:spcAft>
                <a:spcPts val="1200"/>
              </a:spcAft>
            </a:pPr>
            <a:r>
              <a:rPr lang="en-US" dirty="0">
                <a:effectLst/>
                <a:latin typeface="Arial" panose="020B0604020202020204" pitchFamily="34" charset="0"/>
                <a:ea typeface="Calibri" panose="020F0502020204030204" pitchFamily="34" charset="0"/>
                <a:cs typeface="Times New Roman" panose="02020603050405020304" pitchFamily="18" charset="0"/>
              </a:rPr>
              <a:t>2024–25 Summative ELPAC or Summative Alternate ELPAC </a:t>
            </a:r>
            <a:r>
              <a:rPr lang="en-US"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Ends May 31, 2025</a:t>
            </a:r>
            <a:endParaRPr lang="en-US" b="1" dirty="0">
              <a:solidFill>
                <a:srgbClr val="FF0000"/>
              </a:solidFill>
              <a:ea typeface="Calibri" panose="020F0502020204030204" pitchFamily="34" charset="0"/>
              <a:cs typeface="Times New Roman" panose="02020603050405020304" pitchFamily="18" charset="0"/>
            </a:endParaRPr>
          </a:p>
          <a:p>
            <a:pPr lvl="1">
              <a:spcBef>
                <a:spcPts val="1200"/>
              </a:spcBef>
              <a:spcAft>
                <a:spcPts val="1200"/>
              </a:spcAft>
            </a:pPr>
            <a:r>
              <a:rPr lang="en-US" sz="1800" dirty="0">
                <a:ea typeface="Calibri" panose="020F0502020204030204" pitchFamily="34" charset="0"/>
                <a:cs typeface="Times New Roman" panose="02020603050405020304" pitchFamily="18" charset="0"/>
              </a:rPr>
              <a:t>S</a:t>
            </a:r>
            <a:r>
              <a:rPr lang="en-US" sz="1800" dirty="0">
                <a:effectLst/>
                <a:latin typeface="Arial" panose="020B0604020202020204" pitchFamily="34" charset="0"/>
                <a:ea typeface="Calibri" panose="020F0502020204030204" pitchFamily="34" charset="0"/>
                <a:cs typeface="Times New Roman" panose="02020603050405020304" pitchFamily="18" charset="0"/>
              </a:rPr>
              <a:t>tudents will no longer be able to use 2023–24 results for reclassification after May 31, 2025.</a:t>
            </a:r>
          </a:p>
          <a:p>
            <a:pPr lvl="1">
              <a:spcBef>
                <a:spcPts val="120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For students who may be reclassified based on their 2023–24 Summative ELPAC or Summative Alternate ELPAC scores we recommend testing them no later than May 15, 2025 this will ensure that all eligible students are tested as required by law.</a:t>
            </a:r>
          </a:p>
          <a:p>
            <a:pPr>
              <a:spcBef>
                <a:spcPts val="1200"/>
              </a:spcBef>
              <a:spcAft>
                <a:spcPts val="1200"/>
              </a:spcAft>
            </a:pPr>
            <a:r>
              <a:rPr lang="en-US" dirty="0">
                <a:effectLst/>
                <a:latin typeface="Arial" panose="020B0604020202020204" pitchFamily="34" charset="0"/>
                <a:ea typeface="Calibri" panose="020F0502020204030204" pitchFamily="34" charset="0"/>
                <a:cs typeface="Times New Roman" panose="02020603050405020304" pitchFamily="18" charset="0"/>
              </a:rPr>
              <a:t>Recommend LEAs Update RFEP Status in CALPADS by </a:t>
            </a:r>
            <a:r>
              <a:rPr lang="en-US" b="1" dirty="0">
                <a:effectLst/>
                <a:latin typeface="Arial" panose="020B0604020202020204" pitchFamily="34" charset="0"/>
                <a:ea typeface="Calibri" panose="020F0502020204030204" pitchFamily="34" charset="0"/>
                <a:cs typeface="Times New Roman" panose="02020603050405020304" pitchFamily="18" charset="0"/>
              </a:rPr>
              <a:t>May 15, 2025 </a:t>
            </a:r>
          </a:p>
          <a:p>
            <a:pPr lvl="1">
              <a:spcBef>
                <a:spcPts val="1200"/>
              </a:spcBef>
              <a:spcAft>
                <a:spcPts val="12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Ensure students transferring have updated records in CALPADS within 10 days</a:t>
            </a:r>
          </a:p>
          <a:p>
            <a:pPr>
              <a:spcBef>
                <a:spcPts val="1200"/>
              </a:spcBef>
              <a:spcAft>
                <a:spcPts val="1200"/>
              </a:spcAft>
            </a:pPr>
            <a:r>
              <a:rPr lang="en-US" dirty="0">
                <a:effectLst/>
                <a:latin typeface="Arial" panose="020B0604020202020204" pitchFamily="34" charset="0"/>
                <a:ea typeface="Calibri" panose="020F0502020204030204" pitchFamily="34" charset="0"/>
                <a:cs typeface="Times New Roman" panose="02020603050405020304" pitchFamily="18" charset="0"/>
              </a:rPr>
              <a:t>Reminder to Assess TBD Students with Initial ELPAC Within 30 Days of Enrollment </a:t>
            </a:r>
            <a:endParaRPr lang="en-US"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1ADC772-AF8E-FBCD-7D7A-14663FC7691E}"/>
              </a:ext>
            </a:extLst>
          </p:cNvPr>
          <p:cNvSpPr>
            <a:spLocks noGrp="1"/>
          </p:cNvSpPr>
          <p:nvPr>
            <p:ph type="sldNum" sz="quarter" idx="11"/>
          </p:nvPr>
        </p:nvSpPr>
        <p:spPr/>
        <p:txBody>
          <a:bodyPr/>
          <a:lstStyle/>
          <a:p>
            <a:fld id="{4B73C415-D670-4716-A5EC-CC4D52CA2BAC}" type="slidenum">
              <a:rPr lang="en-US" noProof="0" smtClean="0"/>
              <a:pPr/>
              <a:t>40</a:t>
            </a:fld>
            <a:endParaRPr lang="en-US" noProof="0"/>
          </a:p>
        </p:txBody>
      </p:sp>
    </p:spTree>
    <p:extLst>
      <p:ext uri="{BB962C8B-B14F-4D97-AF65-F5344CB8AC3E}">
        <p14:creationId xmlns:p14="http://schemas.microsoft.com/office/powerpoint/2010/main" val="1168793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50B2-0BFA-4737-92C3-EF7CE2789D60}"/>
              </a:ext>
            </a:extLst>
          </p:cNvPr>
          <p:cNvSpPr>
            <a:spLocks noGrp="1"/>
          </p:cNvSpPr>
          <p:nvPr>
            <p:ph type="title"/>
          </p:nvPr>
        </p:nvSpPr>
        <p:spPr>
          <a:xfrm>
            <a:off x="426000" y="341802"/>
            <a:ext cx="11340000" cy="432000"/>
          </a:xfrm>
        </p:spPr>
        <p:txBody>
          <a:bodyPr/>
          <a:lstStyle/>
          <a:p>
            <a:r>
              <a:rPr lang="en-US" dirty="0"/>
              <a:t>One Year Grad and Completer Collection</a:t>
            </a:r>
          </a:p>
        </p:txBody>
      </p:sp>
      <p:sp>
        <p:nvSpPr>
          <p:cNvPr id="4" name="Footer Placeholder 3">
            <a:extLst>
              <a:ext uri="{FF2B5EF4-FFF2-40B4-BE49-F238E27FC236}">
                <a16:creationId xmlns:a16="http://schemas.microsoft.com/office/drawing/2014/main" id="{EEDD2713-489D-4563-96EB-EA5D904EC7E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0" name="TextBox 9">
            <a:extLst>
              <a:ext uri="{FF2B5EF4-FFF2-40B4-BE49-F238E27FC236}">
                <a16:creationId xmlns:a16="http://schemas.microsoft.com/office/drawing/2014/main" id="{647C5012-AE14-4585-9D49-B4F6B3C12291}"/>
              </a:ext>
            </a:extLst>
          </p:cNvPr>
          <p:cNvSpPr txBox="1"/>
          <p:nvPr/>
        </p:nvSpPr>
        <p:spPr>
          <a:xfrm>
            <a:off x="6387463" y="1841041"/>
            <a:ext cx="4819650" cy="738664"/>
          </a:xfrm>
          <a:prstGeom prst="rect">
            <a:avLst/>
          </a:prstGeom>
          <a:solidFill>
            <a:srgbClr val="F8F1F3"/>
          </a:solidFill>
          <a:effectLst>
            <a:outerShdw blurRad="635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Report Period</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8/16/2024 to 8/15/2025</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descr="Screen shot of the left navigation menu with Callouts to the one year graduate reports">
            <a:extLst>
              <a:ext uri="{FF2B5EF4-FFF2-40B4-BE49-F238E27FC236}">
                <a16:creationId xmlns:a16="http://schemas.microsoft.com/office/drawing/2014/main" id="{04739EF3-6D72-4BB6-BD3D-32615DF2A67A}"/>
              </a:ext>
            </a:extLst>
          </p:cNvPr>
          <p:cNvGrpSpPr/>
          <p:nvPr/>
        </p:nvGrpSpPr>
        <p:grpSpPr>
          <a:xfrm>
            <a:off x="573403" y="1798655"/>
            <a:ext cx="5400677" cy="3225412"/>
            <a:chOff x="695323" y="1802344"/>
            <a:chExt cx="5400677" cy="3225412"/>
          </a:xfrm>
        </p:grpSpPr>
        <p:pic>
          <p:nvPicPr>
            <p:cNvPr id="7" name="Picture 6">
              <a:extLst>
                <a:ext uri="{FF2B5EF4-FFF2-40B4-BE49-F238E27FC236}">
                  <a16:creationId xmlns:a16="http://schemas.microsoft.com/office/drawing/2014/main" id="{EB5C9A5A-C42F-4258-969A-CA8AD544B107}"/>
                </a:ext>
              </a:extLst>
            </p:cNvPr>
            <p:cNvPicPr>
              <a:picLocks noChangeAspect="1"/>
            </p:cNvPicPr>
            <p:nvPr/>
          </p:nvPicPr>
          <p:blipFill>
            <a:blip r:embed="rId3"/>
            <a:stretch>
              <a:fillRect/>
            </a:stretch>
          </p:blipFill>
          <p:spPr>
            <a:xfrm>
              <a:off x="695323" y="1802344"/>
              <a:ext cx="1520000" cy="3180000"/>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5B97BFCD-6BF7-441A-B93A-C0E115FE5F19}"/>
                </a:ext>
              </a:extLst>
            </p:cNvPr>
            <p:cNvSpPr/>
            <p:nvPr/>
          </p:nvSpPr>
          <p:spPr>
            <a:xfrm>
              <a:off x="3314700" y="1802344"/>
              <a:ext cx="2781300" cy="1562100"/>
            </a:xfrm>
            <a:prstGeom prst="roundRect">
              <a:avLst>
                <a:gd name="adj" fmla="val 11667"/>
              </a:avLst>
            </a:prstGeom>
            <a:solidFill>
              <a:srgbClr val="FFCDC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1.22 Graduates and Completers – Count</a:t>
              </a:r>
            </a:p>
          </p:txBody>
        </p:sp>
        <p:sp>
          <p:nvSpPr>
            <p:cNvPr id="9" name="Rectangle: Rounded Corners 8">
              <a:extLst>
                <a:ext uri="{FF2B5EF4-FFF2-40B4-BE49-F238E27FC236}">
                  <a16:creationId xmlns:a16="http://schemas.microsoft.com/office/drawing/2014/main" id="{8892ABD6-7811-40CB-9A18-E4033F975569}"/>
                </a:ext>
              </a:extLst>
            </p:cNvPr>
            <p:cNvSpPr/>
            <p:nvPr/>
          </p:nvSpPr>
          <p:spPr>
            <a:xfrm>
              <a:off x="3314700" y="3465656"/>
              <a:ext cx="2781300" cy="1562100"/>
            </a:xfrm>
            <a:prstGeom prst="roundRect">
              <a:avLst>
                <a:gd name="adj" fmla="val 11667"/>
              </a:avLst>
            </a:prstGeom>
            <a:solidFill>
              <a:srgbClr val="D5D8E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1.23 Graduates and Completers – Student List</a:t>
              </a:r>
            </a:p>
          </p:txBody>
        </p:sp>
        <p:sp>
          <p:nvSpPr>
            <p:cNvPr id="11" name="Rectangle: Rounded Corners 10">
              <a:extLst>
                <a:ext uri="{FF2B5EF4-FFF2-40B4-BE49-F238E27FC236}">
                  <a16:creationId xmlns:a16="http://schemas.microsoft.com/office/drawing/2014/main" id="{56D95BDA-03FC-4324-B824-8241BDA36C20}"/>
                </a:ext>
              </a:extLst>
            </p:cNvPr>
            <p:cNvSpPr/>
            <p:nvPr/>
          </p:nvSpPr>
          <p:spPr>
            <a:xfrm>
              <a:off x="695324" y="2609850"/>
              <a:ext cx="1519999" cy="213094"/>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Rounded Corners 11">
              <a:extLst>
                <a:ext uri="{FF2B5EF4-FFF2-40B4-BE49-F238E27FC236}">
                  <a16:creationId xmlns:a16="http://schemas.microsoft.com/office/drawing/2014/main" id="{205684F9-9412-4DFF-B1EB-8CF5C489B38D}"/>
                </a:ext>
              </a:extLst>
            </p:cNvPr>
            <p:cNvSpPr/>
            <p:nvPr/>
          </p:nvSpPr>
          <p:spPr>
            <a:xfrm>
              <a:off x="695324" y="3465656"/>
              <a:ext cx="1519999" cy="213094"/>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4" name="Connector: Elbow 13">
              <a:extLst>
                <a:ext uri="{FF2B5EF4-FFF2-40B4-BE49-F238E27FC236}">
                  <a16:creationId xmlns:a16="http://schemas.microsoft.com/office/drawing/2014/main" id="{F88E0350-7B14-4403-A0D9-B9C307886751}"/>
                </a:ext>
              </a:extLst>
            </p:cNvPr>
            <p:cNvCxnSpPr>
              <a:stCxn id="11" idx="3"/>
              <a:endCxn id="12" idx="3"/>
            </p:cNvCxnSpPr>
            <p:nvPr/>
          </p:nvCxnSpPr>
          <p:spPr>
            <a:xfrm>
              <a:off x="2215323" y="2716397"/>
              <a:ext cx="12700" cy="855806"/>
            </a:xfrm>
            <a:prstGeom prst="bentConnector3">
              <a:avLst>
                <a:gd name="adj1" fmla="val 1800000"/>
              </a:avLst>
            </a:prstGeom>
          </p:spPr>
          <p:style>
            <a:lnRef idx="3">
              <a:schemeClr val="accent2"/>
            </a:lnRef>
            <a:fillRef idx="0">
              <a:schemeClr val="accent2"/>
            </a:fillRef>
            <a:effectRef idx="2">
              <a:schemeClr val="accent2"/>
            </a:effectRef>
            <a:fontRef idx="minor">
              <a:schemeClr val="tx1"/>
            </a:fontRef>
          </p:style>
        </p:cxnSp>
        <p:cxnSp>
          <p:nvCxnSpPr>
            <p:cNvPr id="15" name="Connector: Elbow 14">
              <a:extLst>
                <a:ext uri="{FF2B5EF4-FFF2-40B4-BE49-F238E27FC236}">
                  <a16:creationId xmlns:a16="http://schemas.microsoft.com/office/drawing/2014/main" id="{64BC9B7D-D16F-483B-BB0E-DE223EE720A3}"/>
                </a:ext>
              </a:extLst>
            </p:cNvPr>
            <p:cNvCxnSpPr>
              <a:cxnSpLocks/>
              <a:stCxn id="8" idx="1"/>
              <a:endCxn id="9" idx="1"/>
            </p:cNvCxnSpPr>
            <p:nvPr/>
          </p:nvCxnSpPr>
          <p:spPr>
            <a:xfrm rot="10800000" flipV="1">
              <a:off x="3314700" y="2583394"/>
              <a:ext cx="12700" cy="1663312"/>
            </a:xfrm>
            <a:prstGeom prst="bentConnector3">
              <a:avLst>
                <a:gd name="adj1" fmla="val 1800000"/>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8F5BC67E-E57F-47F4-9D17-9D385C6AF9F6}"/>
                </a:ext>
              </a:extLst>
            </p:cNvPr>
            <p:cNvCxnSpPr/>
            <p:nvPr/>
          </p:nvCxnSpPr>
          <p:spPr>
            <a:xfrm>
              <a:off x="2457450" y="3144300"/>
              <a:ext cx="628650"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3" name="Slide Number Placeholder 2">
            <a:extLst>
              <a:ext uri="{FF2B5EF4-FFF2-40B4-BE49-F238E27FC236}">
                <a16:creationId xmlns:a16="http://schemas.microsoft.com/office/drawing/2014/main" id="{3A3C8BF9-2E8F-7C44-80AE-FF46D212DE1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TextBox 5">
            <a:extLst>
              <a:ext uri="{FF2B5EF4-FFF2-40B4-BE49-F238E27FC236}">
                <a16:creationId xmlns:a16="http://schemas.microsoft.com/office/drawing/2014/main" id="{A8A5C42F-2A66-7A4A-F2FC-B22060D0B0C5}"/>
              </a:ext>
            </a:extLst>
          </p:cNvPr>
          <p:cNvSpPr txBox="1"/>
          <p:nvPr/>
        </p:nvSpPr>
        <p:spPr>
          <a:xfrm>
            <a:off x="6387463" y="3140611"/>
            <a:ext cx="5149217" cy="1754326"/>
          </a:xfrm>
          <a:prstGeom prst="rect">
            <a:avLst/>
          </a:prstGeom>
          <a:noFill/>
        </p:spPr>
        <p:txBody>
          <a:bodyPr wrap="square">
            <a:spAutoFit/>
          </a:bodyPr>
          <a:lstStyle/>
          <a:p>
            <a:r>
              <a:rPr lang="en-US" dirty="0"/>
              <a:t>These reports provide a count of graduates and completers, which is used for publicly reporting one-year graduates and completers on </a:t>
            </a:r>
            <a:r>
              <a:rPr lang="en-US" dirty="0" err="1"/>
              <a:t>DataQuest</a:t>
            </a:r>
            <a:r>
              <a:rPr lang="en-US" dirty="0"/>
              <a:t> and helps LEAs identify potential issues with their graduate counts before certification. </a:t>
            </a:r>
          </a:p>
        </p:txBody>
      </p:sp>
    </p:spTree>
    <p:extLst>
      <p:ext uri="{BB962C8B-B14F-4D97-AF65-F5344CB8AC3E}">
        <p14:creationId xmlns:p14="http://schemas.microsoft.com/office/powerpoint/2010/main" val="710823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2DAC03F-93D1-EBC3-B420-5AED49AF0F17}"/>
              </a:ext>
            </a:extLst>
          </p:cNvPr>
          <p:cNvSpPr txBox="1">
            <a:spLocks/>
          </p:cNvSpPr>
          <p:nvPr/>
        </p:nvSpPr>
        <p:spPr>
          <a:xfrm>
            <a:off x="561540" y="1032395"/>
            <a:ext cx="5732580" cy="3742806"/>
          </a:xfrm>
          <a:prstGeom prst="rect">
            <a:avLst/>
          </a:prstGeom>
        </p:spPr>
        <p:txBody>
          <a:bodyPr vert="horz" lIns="0" tIns="0" rIns="0" bIns="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630">
              <a:spcBef>
                <a:spcPts val="667"/>
              </a:spcBef>
              <a:spcAft>
                <a:spcPts val="333"/>
              </a:spcAft>
              <a:buClr>
                <a:srgbClr val="3DC1BD"/>
              </a:buClr>
              <a:buNone/>
              <a:defRPr/>
            </a:pPr>
            <a:r>
              <a:rPr lang="en-US" sz="2000" dirty="0">
                <a:solidFill>
                  <a:schemeClr val="tx1">
                    <a:lumMod val="85000"/>
                    <a:lumOff val="15000"/>
                  </a:schemeClr>
                </a:solidFill>
                <a:latin typeface="Tahoma"/>
              </a:rPr>
              <a:t>LEAs are required to collect data on students who graduated with an exemption from local graduation requirements. </a:t>
            </a:r>
          </a:p>
          <a:p>
            <a:pPr marL="0" indent="0" defTabSz="609630">
              <a:spcBef>
                <a:spcPts val="667"/>
              </a:spcBef>
              <a:spcAft>
                <a:spcPts val="333"/>
              </a:spcAft>
              <a:buClr>
                <a:srgbClr val="3DC1BD"/>
              </a:buClr>
              <a:buNone/>
              <a:defRPr/>
            </a:pPr>
            <a:endParaRPr lang="en-US" sz="2000" dirty="0">
              <a:solidFill>
                <a:schemeClr val="tx1">
                  <a:lumMod val="85000"/>
                  <a:lumOff val="15000"/>
                </a:schemeClr>
              </a:solidFill>
              <a:latin typeface="Tahoma"/>
            </a:endParaRPr>
          </a:p>
          <a:p>
            <a:pPr marL="361968" lvl="1" indent="-184159" defTabSz="609630">
              <a:spcBef>
                <a:spcPts val="333"/>
              </a:spcBef>
              <a:spcAft>
                <a:spcPts val="333"/>
              </a:spcAft>
              <a:defRPr/>
            </a:pPr>
            <a:r>
              <a:rPr lang="en-US" dirty="0">
                <a:solidFill>
                  <a:schemeClr val="tx1">
                    <a:lumMod val="85000"/>
                    <a:lumOff val="15000"/>
                  </a:schemeClr>
                </a:solidFill>
                <a:latin typeface="Tahoma"/>
              </a:rPr>
              <a:t>This indicator field should be marked “Y” for students who, in the current school year, graduated with an exemption from the LEA’s graduation requirements that are in addition to the statewide coursework requirements. </a:t>
            </a:r>
            <a:endParaRPr lang="en-US" dirty="0">
              <a:solidFill>
                <a:schemeClr val="tx1">
                  <a:lumMod val="85000"/>
                  <a:lumOff val="15000"/>
                </a:schemeClr>
              </a:solidFill>
              <a:latin typeface="Tahoma"/>
              <a:ea typeface="Tahoma"/>
              <a:cs typeface="Tahoma"/>
            </a:endParaRPr>
          </a:p>
          <a:p>
            <a:pPr marL="361968" lvl="1" indent="-184159" defTabSz="609630">
              <a:spcBef>
                <a:spcPts val="333"/>
              </a:spcBef>
              <a:spcAft>
                <a:spcPts val="333"/>
              </a:spcAft>
              <a:defRPr/>
            </a:pPr>
            <a:r>
              <a:rPr lang="en-US" dirty="0">
                <a:solidFill>
                  <a:schemeClr val="tx1">
                    <a:lumMod val="85000"/>
                    <a:lumOff val="15000"/>
                  </a:schemeClr>
                </a:solidFill>
                <a:latin typeface="Tahoma"/>
              </a:rPr>
              <a:t>Students should be exited with an E230/100 exit reason completion status combination</a:t>
            </a:r>
          </a:p>
        </p:txBody>
      </p:sp>
      <p:sp>
        <p:nvSpPr>
          <p:cNvPr id="9" name="Title 8">
            <a:extLst>
              <a:ext uri="{FF2B5EF4-FFF2-40B4-BE49-F238E27FC236}">
                <a16:creationId xmlns:a16="http://schemas.microsoft.com/office/drawing/2014/main" id="{C99E7E75-8D21-5253-9DAF-C1FCA05D7E86}"/>
              </a:ext>
            </a:extLst>
          </p:cNvPr>
          <p:cNvSpPr>
            <a:spLocks noGrp="1"/>
          </p:cNvSpPr>
          <p:nvPr>
            <p:ph type="title"/>
          </p:nvPr>
        </p:nvSpPr>
        <p:spPr>
          <a:xfrm>
            <a:off x="561540" y="363782"/>
            <a:ext cx="7027980" cy="432000"/>
          </a:xfrm>
        </p:spPr>
        <p:txBody>
          <a:bodyPr/>
          <a:lstStyle/>
          <a:p>
            <a:r>
              <a:rPr lang="en-US" dirty="0"/>
              <a:t>SB – 532 Graduation Exemptions</a:t>
            </a:r>
            <a:br>
              <a:rPr lang="en-US" dirty="0"/>
            </a:br>
            <a:endParaRPr lang="en-US" dirty="0"/>
          </a:p>
        </p:txBody>
      </p:sp>
      <p:sp>
        <p:nvSpPr>
          <p:cNvPr id="4" name="Slide Number Placeholder 3">
            <a:extLst>
              <a:ext uri="{FF2B5EF4-FFF2-40B4-BE49-F238E27FC236}">
                <a16:creationId xmlns:a16="http://schemas.microsoft.com/office/drawing/2014/main" id="{189163D2-6B6B-239B-5C09-A26DC8F02D13}"/>
              </a:ext>
            </a:extLst>
          </p:cNvPr>
          <p:cNvSpPr>
            <a:spLocks noGrp="1"/>
          </p:cNvSpPr>
          <p:nvPr>
            <p:ph type="sldNum" sz="quarter" idx="11"/>
          </p:nvPr>
        </p:nvSpPr>
        <p:spPr/>
        <p:txBody>
          <a:bodyPr/>
          <a:lstStyle/>
          <a:p>
            <a:pPr defTabSz="609630">
              <a:defRPr/>
            </a:pPr>
            <a:fld id="{B6F15528-21DE-4FAA-801E-634DDDAF4B2B}" type="slidenum">
              <a:rPr lang="en-US">
                <a:solidFill>
                  <a:schemeClr val="tx1">
                    <a:lumMod val="75000"/>
                    <a:lumOff val="25000"/>
                  </a:schemeClr>
                </a:solidFill>
              </a:rPr>
              <a:pPr defTabSz="609630">
                <a:defRPr/>
              </a:pPr>
              <a:t>42</a:t>
            </a:fld>
            <a:endParaRPr lang="en-US" dirty="0">
              <a:solidFill>
                <a:schemeClr val="tx1">
                  <a:lumMod val="75000"/>
                  <a:lumOff val="25000"/>
                </a:schemeClr>
              </a:solidFill>
            </a:endParaRPr>
          </a:p>
        </p:txBody>
      </p:sp>
      <p:sp>
        <p:nvSpPr>
          <p:cNvPr id="10" name="Footer Placeholder 9">
            <a:extLst>
              <a:ext uri="{FF2B5EF4-FFF2-40B4-BE49-F238E27FC236}">
                <a16:creationId xmlns:a16="http://schemas.microsoft.com/office/drawing/2014/main" id="{C710F7EA-D1CD-855C-417B-1A68B714F319}"/>
              </a:ext>
            </a:extLst>
          </p:cNvPr>
          <p:cNvSpPr>
            <a:spLocks noGrp="1"/>
          </p:cNvSpPr>
          <p:nvPr>
            <p:ph type="ftr" sz="quarter" idx="10"/>
          </p:nvPr>
        </p:nvSpPr>
        <p:spPr/>
        <p:txBody>
          <a:bodyPr/>
          <a:lstStyle/>
          <a:p>
            <a:r>
              <a:rPr lang="en-US" noProof="0"/>
              <a:t>EOY 3 Reporting and Certification v1.0 April 23, 2025</a:t>
            </a:r>
          </a:p>
        </p:txBody>
      </p:sp>
      <p:grpSp>
        <p:nvGrpSpPr>
          <p:cNvPr id="7" name="Group 6" descr="Screenshot of calpads SENR module with Graduation Exemption Indicator boxed.">
            <a:extLst>
              <a:ext uri="{FF2B5EF4-FFF2-40B4-BE49-F238E27FC236}">
                <a16:creationId xmlns:a16="http://schemas.microsoft.com/office/drawing/2014/main" id="{2B6F93FF-3984-4F03-88CD-EBE2A732070F}"/>
              </a:ext>
            </a:extLst>
          </p:cNvPr>
          <p:cNvGrpSpPr/>
          <p:nvPr/>
        </p:nvGrpSpPr>
        <p:grpSpPr>
          <a:xfrm>
            <a:off x="6528031" y="1032395"/>
            <a:ext cx="4924860" cy="3072343"/>
            <a:chOff x="6528031" y="1032395"/>
            <a:chExt cx="4924860" cy="3072343"/>
          </a:xfrm>
        </p:grpSpPr>
        <p:pic>
          <p:nvPicPr>
            <p:cNvPr id="3" name="Picture 2" descr="Screenshot of calpads SENR module with Graduation Exemption Indicator boxed.">
              <a:extLst>
                <a:ext uri="{FF2B5EF4-FFF2-40B4-BE49-F238E27FC236}">
                  <a16:creationId xmlns:a16="http://schemas.microsoft.com/office/drawing/2014/main" id="{78935F93-3921-99A0-C307-F9A187363E71}"/>
                </a:ext>
              </a:extLst>
            </p:cNvPr>
            <p:cNvPicPr>
              <a:picLocks noChangeAspect="1"/>
            </p:cNvPicPr>
            <p:nvPr/>
          </p:nvPicPr>
          <p:blipFill>
            <a:blip r:embed="rId3"/>
            <a:stretch>
              <a:fillRect/>
            </a:stretch>
          </p:blipFill>
          <p:spPr>
            <a:xfrm>
              <a:off x="6528031" y="1032395"/>
              <a:ext cx="4924860" cy="3072343"/>
            </a:xfrm>
            <a:prstGeom prst="rect">
              <a:avLst/>
            </a:prstGeom>
            <a:effectLst>
              <a:outerShdw blurRad="63500" algn="ctr" rotWithShape="0">
                <a:prstClr val="black">
                  <a:alpha val="40000"/>
                </a:prstClr>
              </a:outerShdw>
            </a:effectLst>
          </p:spPr>
        </p:pic>
        <p:sp>
          <p:nvSpPr>
            <p:cNvPr id="6" name="Rectangle: Rounded Corners 5">
              <a:extLst>
                <a:ext uri="{FF2B5EF4-FFF2-40B4-BE49-F238E27FC236}">
                  <a16:creationId xmlns:a16="http://schemas.microsoft.com/office/drawing/2014/main" id="{5139F268-F5F7-D6D2-D563-A113BA7ECDFC}"/>
                </a:ext>
              </a:extLst>
            </p:cNvPr>
            <p:cNvSpPr/>
            <p:nvPr/>
          </p:nvSpPr>
          <p:spPr>
            <a:xfrm>
              <a:off x="8926727" y="3273280"/>
              <a:ext cx="2455244" cy="668206"/>
            </a:xfrm>
            <a:prstGeom prst="roundRect">
              <a:avLst>
                <a:gd name="adj" fmla="val 5914"/>
              </a:avLst>
            </a:prstGeom>
            <a:noFill/>
            <a:ln w="38100">
              <a:solidFill>
                <a:srgbClr val="FF7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9C896FA7-707F-F9AC-E596-BF06BB78ED91}"/>
              </a:ext>
            </a:extLst>
          </p:cNvPr>
          <p:cNvGraphicFramePr>
            <a:graphicFrameLocks noGrp="1"/>
          </p:cNvGraphicFramePr>
          <p:nvPr>
            <p:extLst>
              <p:ext uri="{D42A27DB-BD31-4B8C-83A1-F6EECF244321}">
                <p14:modId xmlns:p14="http://schemas.microsoft.com/office/powerpoint/2010/main" val="1513424420"/>
              </p:ext>
            </p:extLst>
          </p:nvPr>
        </p:nvGraphicFramePr>
        <p:xfrm>
          <a:off x="1648909" y="4429159"/>
          <a:ext cx="8663972" cy="1577340"/>
        </p:xfrm>
        <a:graphic>
          <a:graphicData uri="http://schemas.openxmlformats.org/drawingml/2006/table">
            <a:tbl>
              <a:tblPr firstRow="1" bandRow="1">
                <a:tableStyleId>{72833802-FEF1-4C79-8D5D-14CF1EAF98D9}</a:tableStyleId>
              </a:tblPr>
              <a:tblGrid>
                <a:gridCol w="3187008">
                  <a:extLst>
                    <a:ext uri="{9D8B030D-6E8A-4147-A177-3AD203B41FA5}">
                      <a16:colId xmlns:a16="http://schemas.microsoft.com/office/drawing/2014/main" val="4082425396"/>
                    </a:ext>
                  </a:extLst>
                </a:gridCol>
                <a:gridCol w="5476964">
                  <a:extLst>
                    <a:ext uri="{9D8B030D-6E8A-4147-A177-3AD203B41FA5}">
                      <a16:colId xmlns:a16="http://schemas.microsoft.com/office/drawing/2014/main" val="1587436932"/>
                    </a:ext>
                  </a:extLst>
                </a:gridCol>
              </a:tblGrid>
              <a:tr h="220980">
                <a:tc>
                  <a:txBody>
                    <a:bodyPr/>
                    <a:lstStyle/>
                    <a:p>
                      <a:pPr algn="ctr" fontAlgn="b"/>
                      <a:r>
                        <a:rPr lang="en-US" sz="1600" b="1" u="none" strike="noStrike" dirty="0">
                          <a:solidFill>
                            <a:srgbClr val="000000"/>
                          </a:solidFill>
                          <a:effectLst/>
                        </a:rPr>
                        <a:t>Eligible Student Sub-Group</a:t>
                      </a:r>
                      <a:endParaRPr lang="en-US" sz="1600" b="1" i="0" u="none" strike="noStrike" dirty="0">
                        <a:solidFill>
                          <a:srgbClr val="000000"/>
                        </a:solidFill>
                        <a:effectLst/>
                        <a:latin typeface="Tahoma" panose="020B0604030504040204" pitchFamily="34" charset="0"/>
                      </a:endParaRPr>
                    </a:p>
                  </a:txBody>
                  <a:tcPr marL="7620" marR="7620" marT="7620" marB="0" anchor="b"/>
                </a:tc>
                <a:tc>
                  <a:txBody>
                    <a:bodyPr/>
                    <a:lstStyle/>
                    <a:p>
                      <a:pPr algn="ctr" fontAlgn="b"/>
                      <a:r>
                        <a:rPr lang="en-US" sz="1600" b="1" u="none" strike="noStrike" dirty="0">
                          <a:solidFill>
                            <a:srgbClr val="000000"/>
                          </a:solidFill>
                          <a:effectLst/>
                        </a:rPr>
                        <a:t>Eligible Time for Exemption</a:t>
                      </a:r>
                      <a:endParaRPr lang="en-US" sz="1600" b="1" i="0" u="none" strike="noStrike" dirty="0">
                        <a:solidFill>
                          <a:srgbClr val="000000"/>
                        </a:solidFill>
                        <a:effectLst/>
                        <a:latin typeface="Tahoma" panose="020B0604030504040204" pitchFamily="34" charset="0"/>
                      </a:endParaRPr>
                    </a:p>
                  </a:txBody>
                  <a:tcPr marL="7620" marR="7620" marT="7620" marB="0" anchor="b"/>
                </a:tc>
                <a:extLst>
                  <a:ext uri="{0D108BD9-81ED-4DB2-BD59-A6C34878D82A}">
                    <a16:rowId xmlns:a16="http://schemas.microsoft.com/office/drawing/2014/main" val="640987029"/>
                  </a:ext>
                </a:extLst>
              </a:tr>
              <a:tr h="198120">
                <a:tc>
                  <a:txBody>
                    <a:bodyPr/>
                    <a:lstStyle/>
                    <a:p>
                      <a:pPr algn="ctr" fontAlgn="b"/>
                      <a:r>
                        <a:rPr lang="en-US" sz="1400" b="0" u="none" strike="noStrike" dirty="0">
                          <a:solidFill>
                            <a:srgbClr val="000000"/>
                          </a:solidFill>
                          <a:effectLst/>
                        </a:rPr>
                        <a:t>Foster</a:t>
                      </a:r>
                      <a:endParaRPr lang="en-US" sz="1400" b="0" i="0" u="none" strike="noStrike" dirty="0">
                        <a:solidFill>
                          <a:srgbClr val="000000"/>
                        </a:solidFill>
                        <a:effectLst/>
                        <a:latin typeface="Tahoma" panose="020B0604030504040204" pitchFamily="34" charset="0"/>
                      </a:endParaRPr>
                    </a:p>
                  </a:txBody>
                  <a:tcPr marL="7620" marR="7620" marT="7620" marB="0" anchor="b"/>
                </a:tc>
                <a:tc>
                  <a:txBody>
                    <a:bodyPr/>
                    <a:lstStyle/>
                    <a:p>
                      <a:pPr algn="l" fontAlgn="b"/>
                      <a:r>
                        <a:rPr lang="en-US" sz="1400" b="0" u="none" strike="noStrike" dirty="0">
                          <a:solidFill>
                            <a:srgbClr val="000000"/>
                          </a:solidFill>
                          <a:effectLst/>
                        </a:rPr>
                        <a:t>Entered the school After 2nd year of High school</a:t>
                      </a:r>
                      <a:endParaRPr lang="en-US" sz="1400" b="0" i="0" u="none" strike="noStrike" dirty="0">
                        <a:solidFill>
                          <a:srgbClr val="000000"/>
                        </a:solidFill>
                        <a:effectLst/>
                        <a:latin typeface="Tahoma" panose="020B0604030504040204" pitchFamily="34" charset="0"/>
                      </a:endParaRPr>
                    </a:p>
                  </a:txBody>
                  <a:tcPr marL="7620" marR="7620" marT="7620" marB="0" anchor="b"/>
                </a:tc>
                <a:extLst>
                  <a:ext uri="{0D108BD9-81ED-4DB2-BD59-A6C34878D82A}">
                    <a16:rowId xmlns:a16="http://schemas.microsoft.com/office/drawing/2014/main" val="2832091587"/>
                  </a:ext>
                </a:extLst>
              </a:tr>
              <a:tr h="198120">
                <a:tc>
                  <a:txBody>
                    <a:bodyPr/>
                    <a:lstStyle/>
                    <a:p>
                      <a:pPr algn="ctr" fontAlgn="b"/>
                      <a:r>
                        <a:rPr lang="en-US" sz="1400" b="0" u="none" strike="noStrike" dirty="0">
                          <a:solidFill>
                            <a:srgbClr val="000000"/>
                          </a:solidFill>
                          <a:effectLst/>
                        </a:rPr>
                        <a:t>Homeless</a:t>
                      </a:r>
                      <a:endParaRPr lang="en-US" sz="1400" b="0" i="0" u="none" strike="noStrike" dirty="0">
                        <a:solidFill>
                          <a:srgbClr val="000000"/>
                        </a:solidFill>
                        <a:effectLst/>
                        <a:latin typeface="Tahoma" panose="020B060403050404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Entered the school After 2nd year of High school</a:t>
                      </a: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txBody>
                  <a:tcPr marL="7620" marR="7620" marT="7620" marB="0" anchor="b"/>
                </a:tc>
                <a:extLst>
                  <a:ext uri="{0D108BD9-81ED-4DB2-BD59-A6C34878D82A}">
                    <a16:rowId xmlns:a16="http://schemas.microsoft.com/office/drawing/2014/main" val="1207828836"/>
                  </a:ext>
                </a:extLst>
              </a:tr>
              <a:tr h="198120">
                <a:tc>
                  <a:txBody>
                    <a:bodyPr/>
                    <a:lstStyle/>
                    <a:p>
                      <a:pPr algn="ctr" fontAlgn="b"/>
                      <a:r>
                        <a:rPr lang="en-US" sz="1400" b="0" u="none" strike="noStrike" dirty="0">
                          <a:solidFill>
                            <a:srgbClr val="000000"/>
                          </a:solidFill>
                          <a:effectLst/>
                        </a:rPr>
                        <a:t>Former Juvenile Court school</a:t>
                      </a:r>
                      <a:endParaRPr lang="en-US" sz="1400" b="0" i="0" u="none" strike="noStrike" dirty="0">
                        <a:solidFill>
                          <a:srgbClr val="000000"/>
                        </a:solidFill>
                        <a:effectLst/>
                        <a:latin typeface="Tahoma" panose="020B060403050404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Entered the school After 2nd year of High school</a:t>
                      </a: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txBody>
                  <a:tcPr marL="7620" marR="7620" marT="7620" marB="0" anchor="b"/>
                </a:tc>
                <a:extLst>
                  <a:ext uri="{0D108BD9-81ED-4DB2-BD59-A6C34878D82A}">
                    <a16:rowId xmlns:a16="http://schemas.microsoft.com/office/drawing/2014/main" val="4272468895"/>
                  </a:ext>
                </a:extLst>
              </a:tr>
              <a:tr h="198120">
                <a:tc>
                  <a:txBody>
                    <a:bodyPr/>
                    <a:lstStyle/>
                    <a:p>
                      <a:pPr algn="ctr" fontAlgn="b"/>
                      <a:r>
                        <a:rPr lang="en-US" sz="1400" b="0" u="none" strike="noStrike" dirty="0">
                          <a:solidFill>
                            <a:srgbClr val="000000"/>
                          </a:solidFill>
                          <a:effectLst/>
                        </a:rPr>
                        <a:t>Military Family</a:t>
                      </a:r>
                      <a:endParaRPr lang="en-US" sz="1400" b="0" i="0" u="none" strike="noStrike" dirty="0">
                        <a:solidFill>
                          <a:srgbClr val="000000"/>
                        </a:solidFill>
                        <a:effectLst/>
                        <a:latin typeface="Tahoma" panose="020B060403050404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Entered the school After 2nd year of High school</a:t>
                      </a: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txBody>
                  <a:tcPr marL="7620" marR="7620" marT="7620" marB="0" anchor="b"/>
                </a:tc>
                <a:extLst>
                  <a:ext uri="{0D108BD9-81ED-4DB2-BD59-A6C34878D82A}">
                    <a16:rowId xmlns:a16="http://schemas.microsoft.com/office/drawing/2014/main" val="1548503740"/>
                  </a:ext>
                </a:extLst>
              </a:tr>
              <a:tr h="198120">
                <a:tc>
                  <a:txBody>
                    <a:bodyPr/>
                    <a:lstStyle/>
                    <a:p>
                      <a:pPr algn="ctr" fontAlgn="b"/>
                      <a:r>
                        <a:rPr lang="en-US" sz="1400" b="0" u="none" strike="noStrike" dirty="0">
                          <a:solidFill>
                            <a:srgbClr val="000000"/>
                          </a:solidFill>
                          <a:effectLst/>
                        </a:rPr>
                        <a:t>Migrant</a:t>
                      </a:r>
                      <a:endParaRPr lang="en-US" sz="1400" b="0" i="0" u="none" strike="noStrike" dirty="0">
                        <a:solidFill>
                          <a:srgbClr val="000000"/>
                        </a:solidFill>
                        <a:effectLst/>
                        <a:latin typeface="Tahoma" panose="020B060403050404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000000"/>
                          </a:solidFill>
                          <a:effectLst/>
                          <a:uLnTx/>
                          <a:uFillTx/>
                        </a:rPr>
                        <a:t>Entered the school After 2nd year of High school</a:t>
                      </a: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txBody>
                  <a:tcPr marL="7620" marR="7620" marT="7620" marB="0" anchor="b"/>
                </a:tc>
                <a:extLst>
                  <a:ext uri="{0D108BD9-81ED-4DB2-BD59-A6C34878D82A}">
                    <a16:rowId xmlns:a16="http://schemas.microsoft.com/office/drawing/2014/main" val="1947408284"/>
                  </a:ext>
                </a:extLst>
              </a:tr>
              <a:tr h="198120">
                <a:tc>
                  <a:txBody>
                    <a:bodyPr/>
                    <a:lstStyle/>
                    <a:p>
                      <a:pPr algn="ctr" fontAlgn="b"/>
                      <a:r>
                        <a:rPr lang="en-US" sz="1400" b="0" u="none" strike="noStrike" dirty="0">
                          <a:solidFill>
                            <a:srgbClr val="000000"/>
                          </a:solidFill>
                          <a:effectLst/>
                        </a:rPr>
                        <a:t>EL</a:t>
                      </a:r>
                      <a:endParaRPr lang="en-US" sz="1400" b="0" i="0" u="none" strike="noStrike" dirty="0">
                        <a:solidFill>
                          <a:srgbClr val="000000"/>
                        </a:solidFill>
                        <a:effectLst/>
                        <a:latin typeface="Tahoma" panose="020B0604030504040204" pitchFamily="34" charset="0"/>
                      </a:endParaRPr>
                    </a:p>
                  </a:txBody>
                  <a:tcPr marL="7620" marR="7620" marT="7620" marB="0" anchor="b"/>
                </a:tc>
                <a:tc>
                  <a:txBody>
                    <a:bodyPr/>
                    <a:lstStyle/>
                    <a:p>
                      <a:pPr algn="l" fontAlgn="b"/>
                      <a:r>
                        <a:rPr lang="en-US" sz="1400" b="0" u="none" strike="noStrike" dirty="0">
                          <a:solidFill>
                            <a:srgbClr val="000000"/>
                          </a:solidFill>
                          <a:effectLst/>
                        </a:rPr>
                        <a:t>New Immigrant and in 3rd or 4th Year of </a:t>
                      </a:r>
                      <a:r>
                        <a:rPr kumimoji="0" lang="en-US" sz="1400" b="0" u="none" strike="noStrike" kern="1200" cap="none" spc="0" normalizeH="0" baseline="0" noProof="0" dirty="0">
                          <a:ln>
                            <a:noFill/>
                          </a:ln>
                          <a:solidFill>
                            <a:srgbClr val="000000"/>
                          </a:solidFill>
                          <a:effectLst/>
                          <a:uLnTx/>
                          <a:uFillTx/>
                        </a:rPr>
                        <a:t>High school</a:t>
                      </a:r>
                      <a:endParaRPr lang="en-US" sz="1400" b="0" i="0" u="none" strike="noStrike" dirty="0">
                        <a:solidFill>
                          <a:srgbClr val="000000"/>
                        </a:solidFill>
                        <a:effectLst/>
                        <a:latin typeface="Tahoma" panose="020B0604030504040204" pitchFamily="34" charset="0"/>
                      </a:endParaRPr>
                    </a:p>
                  </a:txBody>
                  <a:tcPr marL="7620" marR="7620" marT="7620" marB="0" anchor="b"/>
                </a:tc>
                <a:extLst>
                  <a:ext uri="{0D108BD9-81ED-4DB2-BD59-A6C34878D82A}">
                    <a16:rowId xmlns:a16="http://schemas.microsoft.com/office/drawing/2014/main" val="798957529"/>
                  </a:ext>
                </a:extLst>
              </a:tr>
            </a:tbl>
          </a:graphicData>
        </a:graphic>
      </p:graphicFrame>
    </p:spTree>
    <p:extLst>
      <p:ext uri="{BB962C8B-B14F-4D97-AF65-F5344CB8AC3E}">
        <p14:creationId xmlns:p14="http://schemas.microsoft.com/office/powerpoint/2010/main" val="1328452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5759-5A61-E3F5-33B7-60E8BD482D02}"/>
              </a:ext>
            </a:extLst>
          </p:cNvPr>
          <p:cNvSpPr>
            <a:spLocks noGrp="1"/>
          </p:cNvSpPr>
          <p:nvPr>
            <p:ph type="title"/>
          </p:nvPr>
        </p:nvSpPr>
        <p:spPr>
          <a:xfrm>
            <a:off x="4592520" y="397080"/>
            <a:ext cx="7451460" cy="432000"/>
          </a:xfrm>
        </p:spPr>
        <p:txBody>
          <a:bodyPr/>
          <a:lstStyle/>
          <a:p>
            <a:r>
              <a:rPr lang="en-US" dirty="0"/>
              <a:t>Cohort Re-enrollment Reminder </a:t>
            </a:r>
          </a:p>
        </p:txBody>
      </p:sp>
      <p:sp>
        <p:nvSpPr>
          <p:cNvPr id="3" name="Footer Placeholder 2">
            <a:extLst>
              <a:ext uri="{FF2B5EF4-FFF2-40B4-BE49-F238E27FC236}">
                <a16:creationId xmlns:a16="http://schemas.microsoft.com/office/drawing/2014/main" id="{EE4E22FB-FAD0-9078-B84F-169F0FE57E22}"/>
              </a:ext>
            </a:extLst>
          </p:cNvPr>
          <p:cNvSpPr>
            <a:spLocks noGrp="1"/>
          </p:cNvSpPr>
          <p:nvPr>
            <p:ph type="ftr" sz="quarter" idx="10"/>
          </p:nvPr>
        </p:nvSpPr>
        <p:spPr/>
        <p:txBody>
          <a:bodyPr/>
          <a:lstStyle/>
          <a:p>
            <a:r>
              <a:rPr lang="en-US" noProof="0"/>
              <a:t>EOY 3 Reporting and Certification v1.0 April 23, 2025</a:t>
            </a:r>
          </a:p>
        </p:txBody>
      </p:sp>
      <p:sp>
        <p:nvSpPr>
          <p:cNvPr id="4" name="Slide Number Placeholder 3">
            <a:extLst>
              <a:ext uri="{FF2B5EF4-FFF2-40B4-BE49-F238E27FC236}">
                <a16:creationId xmlns:a16="http://schemas.microsoft.com/office/drawing/2014/main" id="{503141CD-986E-3D5F-FE52-7F3E45AB0050}"/>
              </a:ext>
            </a:extLst>
          </p:cNvPr>
          <p:cNvSpPr>
            <a:spLocks noGrp="1"/>
          </p:cNvSpPr>
          <p:nvPr>
            <p:ph type="sldNum" sz="quarter" idx="11"/>
          </p:nvPr>
        </p:nvSpPr>
        <p:spPr/>
        <p:txBody>
          <a:bodyPr/>
          <a:lstStyle/>
          <a:p>
            <a:fld id="{4B73C415-D670-4716-A5EC-CC4D52CA2BAC}" type="slidenum">
              <a:rPr lang="en-US" noProof="0" smtClean="0"/>
              <a:pPr/>
              <a:t>43</a:t>
            </a:fld>
            <a:endParaRPr lang="en-US" noProof="0"/>
          </a:p>
        </p:txBody>
      </p:sp>
      <p:sp>
        <p:nvSpPr>
          <p:cNvPr id="6" name="TextBox 5">
            <a:extLst>
              <a:ext uri="{FF2B5EF4-FFF2-40B4-BE49-F238E27FC236}">
                <a16:creationId xmlns:a16="http://schemas.microsoft.com/office/drawing/2014/main" id="{1E1962C1-D24F-B034-A57B-361BE6D4B81F}"/>
              </a:ext>
            </a:extLst>
          </p:cNvPr>
          <p:cNvSpPr txBox="1"/>
          <p:nvPr/>
        </p:nvSpPr>
        <p:spPr>
          <a:xfrm>
            <a:off x="4693920" y="1676400"/>
            <a:ext cx="6944160" cy="3170099"/>
          </a:xfrm>
          <a:prstGeom prst="rect">
            <a:avLst/>
          </a:prstGeom>
          <a:noFill/>
        </p:spPr>
        <p:txBody>
          <a:bodyPr wrap="square" rtlCol="0">
            <a:spAutoFit/>
          </a:bodyPr>
          <a:lstStyle/>
          <a:p>
            <a:r>
              <a:rPr lang="en-US" sz="2400" dirty="0">
                <a:solidFill>
                  <a:schemeClr val="tx1">
                    <a:lumMod val="85000"/>
                    <a:lumOff val="15000"/>
                  </a:schemeClr>
                </a:solidFill>
                <a:latin typeface="Arial" panose="020B0604020202020204" pitchFamily="34" charset="0"/>
                <a:cs typeface="Arial" panose="020B0604020202020204" pitchFamily="34" charset="0"/>
              </a:rPr>
              <a:t>LEAs with students included in this year’s 4-year cohort who are expected to be re-enrolling in AY 2025-26, must submit their 2025-26 SENR record by August 15, 2025.</a:t>
            </a:r>
          </a:p>
          <a:p>
            <a:endParaRPr lang="en-US" sz="2400" dirty="0">
              <a:solidFill>
                <a:schemeClr val="tx1">
                  <a:lumMod val="85000"/>
                  <a:lumOff val="15000"/>
                </a:schemeClr>
              </a:solidFill>
              <a:latin typeface="Arial" panose="020B0604020202020204" pitchFamily="34" charset="0"/>
              <a:cs typeface="Arial" panose="020B0604020202020204" pitchFamily="34" charset="0"/>
            </a:endParaRPr>
          </a:p>
          <a:p>
            <a:r>
              <a:rPr lang="en-US" sz="2400" dirty="0">
                <a:solidFill>
                  <a:schemeClr val="tx1">
                    <a:lumMod val="85000"/>
                    <a:lumOff val="15000"/>
                  </a:schemeClr>
                </a:solidFill>
                <a:latin typeface="Arial" panose="020B0604020202020204" pitchFamily="34" charset="0"/>
                <a:cs typeface="Arial" panose="020B0604020202020204" pitchFamily="34" charset="0"/>
              </a:rPr>
              <a:t>Failure to do so will classify the students as a Cohort Dropout</a:t>
            </a:r>
            <a:r>
              <a:rPr lang="en-US" dirty="0">
                <a:solidFill>
                  <a:schemeClr val="tx1">
                    <a:lumMod val="85000"/>
                    <a:lumOff val="15000"/>
                  </a:schemeClr>
                </a:solidFill>
                <a:latin typeface="Arial" panose="020B0604020202020204" pitchFamily="34" charset="0"/>
                <a:cs typeface="Arial" panose="020B0604020202020204" pitchFamily="34" charset="0"/>
              </a:rPr>
              <a:t>.</a:t>
            </a:r>
          </a:p>
          <a:p>
            <a:endParaRPr lang="en-US" dirty="0">
              <a:solidFill>
                <a:schemeClr val="tx1">
                  <a:lumMod val="85000"/>
                  <a:lumOff val="15000"/>
                </a:schemeClr>
              </a:solidFill>
              <a:latin typeface="Arial" panose="020B0604020202020204" pitchFamily="34" charset="0"/>
              <a:cs typeface="Arial" panose="020B0604020202020204" pitchFamily="34" charset="0"/>
            </a:endParaRPr>
          </a:p>
          <a:p>
            <a:r>
              <a:rPr lang="en-US" sz="1400" dirty="0">
                <a:solidFill>
                  <a:schemeClr val="tx1">
                    <a:lumMod val="85000"/>
                    <a:lumOff val="15000"/>
                  </a:schemeClr>
                </a:solidFill>
                <a:latin typeface="Arial" panose="020B0604020202020204" pitchFamily="34" charset="0"/>
                <a:cs typeface="Arial" panose="020B0604020202020204" pitchFamily="34" charset="0"/>
              </a:rPr>
              <a:t>https://documentation.calpads.org/Glossary/Cohort/CohortGlossaryMain/#dropouts</a:t>
            </a:r>
          </a:p>
        </p:txBody>
      </p:sp>
      <p:pic>
        <p:nvPicPr>
          <p:cNvPr id="7" name="Picture 6" descr="Graphic of bullhorn with audio cloud.">
            <a:extLst>
              <a:ext uri="{FF2B5EF4-FFF2-40B4-BE49-F238E27FC236}">
                <a16:creationId xmlns:a16="http://schemas.microsoft.com/office/drawing/2014/main" id="{6A431130-DF18-46BA-5B60-9DCC1258DC57}"/>
              </a:ext>
            </a:extLst>
          </p:cNvPr>
          <p:cNvPicPr>
            <a:picLocks noChangeAspect="1"/>
          </p:cNvPicPr>
          <p:nvPr/>
        </p:nvPicPr>
        <p:blipFill>
          <a:blip r:embed="rId3"/>
          <a:stretch>
            <a:fillRect/>
          </a:stretch>
        </p:blipFill>
        <p:spPr>
          <a:xfrm>
            <a:off x="-9924" y="-1418"/>
            <a:ext cx="4246644" cy="6366782"/>
          </a:xfrm>
          <a:prstGeom prst="rect">
            <a:avLst/>
          </a:prstGeom>
        </p:spPr>
      </p:pic>
    </p:spTree>
    <p:extLst>
      <p:ext uri="{BB962C8B-B14F-4D97-AF65-F5344CB8AC3E}">
        <p14:creationId xmlns:p14="http://schemas.microsoft.com/office/powerpoint/2010/main" val="3125312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8616"/>
            <a:ext cx="11760000" cy="6341300"/>
          </a:xfrm>
          <a:prstGeom prst="rect">
            <a:avLst/>
          </a:prstGeom>
          <a:gradFill>
            <a:gsLst>
              <a:gs pos="70000">
                <a:schemeClr val="tx1">
                  <a:alpha val="42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 y="24064"/>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6893552" cy="2387600"/>
          </a:xfrm>
        </p:spPr>
        <p:txBody>
          <a:bodyPr/>
          <a:lstStyle/>
          <a:p>
            <a:r>
              <a:rPr lang="en-US" sz="4000" dirty="0">
                <a:latin typeface="Arial Black" panose="020B0A04020102020204" pitchFamily="34" charset="0"/>
              </a:rPr>
              <a:t>EOY 3 Certification Process</a:t>
            </a:r>
            <a:endParaRPr lang="en-US" dirty="0"/>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lstStyle/>
          <a:p>
            <a:pPr>
              <a:spcBef>
                <a:spcPts val="0"/>
              </a:spcBef>
              <a:spcAft>
                <a:spcPts val="0"/>
              </a:spcAft>
            </a:pPr>
            <a:r>
              <a:rPr lang="en-US" dirty="0"/>
              <a:t>CERT and CDD Error Resolution</a:t>
            </a:r>
          </a:p>
          <a:p>
            <a:pPr>
              <a:spcBef>
                <a:spcPts val="0"/>
              </a:spcBef>
              <a:spcAft>
                <a:spcPts val="0"/>
              </a:spcAft>
            </a:pPr>
            <a:r>
              <a:rPr lang="en-US" dirty="0"/>
              <a:t>LEA and SELPA Approval</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BAE83E-7487-AF5E-2030-E45FDB879C1A}"/>
              </a:ext>
            </a:extLst>
          </p:cNvPr>
          <p:cNvSpPr>
            <a:spLocks noGrp="1"/>
          </p:cNvSpPr>
          <p:nvPr>
            <p:ph type="ftr" sz="quarter" idx="13"/>
          </p:nvPr>
        </p:nvSpPr>
        <p:spPr/>
        <p:txBody>
          <a:bodyPr/>
          <a:lstStyle/>
          <a:p>
            <a:r>
              <a:rPr lang="en-US" noProof="0"/>
              <a:t>EOY 3 Reporting and Certification v1.0 April 23, 2025</a:t>
            </a:r>
          </a:p>
        </p:txBody>
      </p:sp>
      <p:sp>
        <p:nvSpPr>
          <p:cNvPr id="7" name="Slide Number Placeholder 6">
            <a:extLst>
              <a:ext uri="{FF2B5EF4-FFF2-40B4-BE49-F238E27FC236}">
                <a16:creationId xmlns:a16="http://schemas.microsoft.com/office/drawing/2014/main" id="{CFDCF3DA-7A79-65D9-B396-F32FD23A562F}"/>
              </a:ext>
            </a:extLst>
          </p:cNvPr>
          <p:cNvSpPr>
            <a:spLocks noGrp="1"/>
          </p:cNvSpPr>
          <p:nvPr>
            <p:ph type="sldNum" sz="quarter" idx="12"/>
          </p:nvPr>
        </p:nvSpPr>
        <p:spPr/>
        <p:txBody>
          <a:bodyPr/>
          <a:lstStyle/>
          <a:p>
            <a:fld id="{4B73C415-D670-4716-A5EC-CC4D52CA2BAC}" type="slidenum">
              <a:rPr lang="en-US" noProof="0" smtClean="0"/>
              <a:pPr/>
              <a:t>44</a:t>
            </a:fld>
            <a:endParaRPr lang="en-US" noProof="0" dirty="0"/>
          </a:p>
        </p:txBody>
      </p:sp>
    </p:spTree>
    <p:extLst>
      <p:ext uri="{BB962C8B-B14F-4D97-AF65-F5344CB8AC3E}">
        <p14:creationId xmlns:p14="http://schemas.microsoft.com/office/powerpoint/2010/main" val="2186070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925-3943-49F3-8FF2-0413E22C5342}"/>
              </a:ext>
            </a:extLst>
          </p:cNvPr>
          <p:cNvSpPr>
            <a:spLocks noGrp="1"/>
          </p:cNvSpPr>
          <p:nvPr>
            <p:ph type="title"/>
          </p:nvPr>
        </p:nvSpPr>
        <p:spPr/>
        <p:txBody>
          <a:bodyPr/>
          <a:lstStyle/>
          <a:p>
            <a:r>
              <a:rPr lang="en-US"/>
              <a:t>Certification </a:t>
            </a:r>
            <a:r>
              <a:rPr lang="en-US">
                <a:latin typeface="Arial Black" panose="020B0A04020102020204" pitchFamily="34" charset="0"/>
              </a:rPr>
              <a:t>Workflow</a:t>
            </a:r>
          </a:p>
        </p:txBody>
      </p:sp>
      <p:graphicFrame>
        <p:nvGraphicFramePr>
          <p:cNvPr id="5" name="Diagram 4" descr="Graphic of the CALPADS Certification Workflow&#10;1. LEA Submission Process&#10;2. CERT Error Correction&#10;3. Review Reports&#10;4. Approval">
            <a:extLst>
              <a:ext uri="{FF2B5EF4-FFF2-40B4-BE49-F238E27FC236}">
                <a16:creationId xmlns:a16="http://schemas.microsoft.com/office/drawing/2014/main" id="{48BBFE23-AFA8-457D-BC46-DD15C008FCD1}"/>
              </a:ext>
            </a:extLst>
          </p:cNvPr>
          <p:cNvGraphicFramePr/>
          <p:nvPr/>
        </p:nvGraphicFramePr>
        <p:xfrm>
          <a:off x="2878217" y="1383030"/>
          <a:ext cx="6045835" cy="42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8E67254E-6F76-4D07-8C75-B9D3542B4E6C}"/>
              </a:ext>
            </a:extLst>
          </p:cNvPr>
          <p:cNvSpPr/>
          <p:nvPr/>
        </p:nvSpPr>
        <p:spPr>
          <a:xfrm>
            <a:off x="597060" y="1223010"/>
            <a:ext cx="3188970" cy="2045970"/>
          </a:xfrm>
          <a:prstGeom prst="roundRect">
            <a:avLst>
              <a:gd name="adj" fmla="val 6548"/>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Error Correction</a:t>
            </a:r>
            <a:endParaRPr lang="en-US" sz="1400" b="1">
              <a:solidFill>
                <a:prstClr val="black">
                  <a:lumMod val="75000"/>
                  <a:lumOff val="25000"/>
                </a:prstClr>
              </a:solidFill>
              <a:latin typeface="Tahoma"/>
            </a:endParaRPr>
          </a:p>
          <a:p>
            <a:pPr defTabSz="914446">
              <a:defRPr/>
            </a:pPr>
            <a:endParaRPr lang="en-US" sz="1400">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Resolve Cert errors and CDDs before reviewing reports.</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Refer to the downloadable CALPADS Error List on suggested resolutions</a:t>
            </a:r>
          </a:p>
        </p:txBody>
      </p:sp>
      <p:sp>
        <p:nvSpPr>
          <p:cNvPr id="16" name="Rectangle: Rounded Corners 15">
            <a:extLst>
              <a:ext uri="{FF2B5EF4-FFF2-40B4-BE49-F238E27FC236}">
                <a16:creationId xmlns:a16="http://schemas.microsoft.com/office/drawing/2014/main" id="{EB978AAC-9B7A-4BCE-8EF8-EAAE0F2B79C2}"/>
              </a:ext>
            </a:extLst>
          </p:cNvPr>
          <p:cNvSpPr/>
          <p:nvPr/>
        </p:nvSpPr>
        <p:spPr>
          <a:xfrm>
            <a:off x="8016240" y="1223010"/>
            <a:ext cx="3578700" cy="2045970"/>
          </a:xfrm>
          <a:prstGeom prst="roundRect">
            <a:avLst>
              <a:gd name="adj" fmla="val 65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Report Review</a:t>
            </a:r>
            <a:endParaRPr lang="en-US" sz="1200" b="1">
              <a:solidFill>
                <a:prstClr val="black">
                  <a:lumMod val="75000"/>
                  <a:lumOff val="25000"/>
                </a:prstClr>
              </a:solidFill>
              <a:latin typeface="Tahoma"/>
            </a:endParaRPr>
          </a:p>
          <a:p>
            <a:pPr defTabSz="914446">
              <a:defRPr/>
            </a:pPr>
            <a:endParaRPr lang="en-US" sz="1200" b="1">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Generate reports and disseminate to appropriate staff responsible for the data.</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Utilize report mapping guide to check for data inclusion and column count source</a:t>
            </a:r>
          </a:p>
          <a:p>
            <a:pPr marL="285764" indent="-285764" defTabSz="914446">
              <a:buFont typeface="Arial" panose="020B0604020202020204" pitchFamily="34" charset="0"/>
              <a:buChar char="•"/>
              <a:defRPr/>
            </a:pPr>
            <a:endParaRPr lang="en-US" sz="1400">
              <a:solidFill>
                <a:prstClr val="black">
                  <a:lumMod val="75000"/>
                  <a:lumOff val="25000"/>
                </a:prstClr>
              </a:solidFill>
              <a:latin typeface="Tahoma"/>
            </a:endParaRPr>
          </a:p>
        </p:txBody>
      </p:sp>
      <p:sp>
        <p:nvSpPr>
          <p:cNvPr id="17" name="Rectangle: Rounded Corners 16">
            <a:extLst>
              <a:ext uri="{FF2B5EF4-FFF2-40B4-BE49-F238E27FC236}">
                <a16:creationId xmlns:a16="http://schemas.microsoft.com/office/drawing/2014/main" id="{B2009138-ED29-4DE0-BC25-428B39269192}"/>
              </a:ext>
            </a:extLst>
          </p:cNvPr>
          <p:cNvSpPr/>
          <p:nvPr/>
        </p:nvSpPr>
        <p:spPr>
          <a:xfrm>
            <a:off x="8016240" y="3506735"/>
            <a:ext cx="3578699" cy="2323615"/>
          </a:xfrm>
          <a:prstGeom prst="roundRect">
            <a:avLst>
              <a:gd name="adj" fmla="val 654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LEA &amp; SELPA Approvals</a:t>
            </a:r>
          </a:p>
          <a:p>
            <a:pPr defTabSz="914446">
              <a:defRPr/>
            </a:pPr>
            <a:endParaRPr lang="en-US" sz="1200" b="1">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Generate reports and disseminate to appropriate staff responsible for the data.</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Review all aggregate reports to activate checkbox</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Check box to activate approval button</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Click on LEA Approve to signal SELPA your data is ready for their approval</a:t>
            </a:r>
          </a:p>
        </p:txBody>
      </p:sp>
      <p:sp>
        <p:nvSpPr>
          <p:cNvPr id="18" name="Rectangle: Rounded Corners 17">
            <a:extLst>
              <a:ext uri="{FF2B5EF4-FFF2-40B4-BE49-F238E27FC236}">
                <a16:creationId xmlns:a16="http://schemas.microsoft.com/office/drawing/2014/main" id="{D757CD64-B850-456F-9F60-C223B23CD642}"/>
              </a:ext>
            </a:extLst>
          </p:cNvPr>
          <p:cNvSpPr/>
          <p:nvPr/>
        </p:nvSpPr>
        <p:spPr>
          <a:xfrm>
            <a:off x="597060" y="3506736"/>
            <a:ext cx="3188970" cy="2045970"/>
          </a:xfrm>
          <a:prstGeom prst="roundRect">
            <a:avLst>
              <a:gd name="adj" fmla="val 65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46">
              <a:defRPr/>
            </a:pPr>
            <a:r>
              <a:rPr lang="en-US" b="1">
                <a:solidFill>
                  <a:prstClr val="black">
                    <a:lumMod val="75000"/>
                    <a:lumOff val="25000"/>
                  </a:prstClr>
                </a:solidFill>
                <a:latin typeface="Tahoma"/>
              </a:rPr>
              <a:t>Submit files</a:t>
            </a:r>
            <a:endParaRPr lang="en-US" sz="1200" b="1">
              <a:solidFill>
                <a:prstClr val="black">
                  <a:lumMod val="75000"/>
                  <a:lumOff val="25000"/>
                </a:prstClr>
              </a:solidFill>
              <a:latin typeface="Tahoma"/>
            </a:endParaRPr>
          </a:p>
          <a:p>
            <a:pPr defTabSz="914446">
              <a:defRPr/>
            </a:pPr>
            <a:endParaRPr lang="en-US" sz="1200">
              <a:solidFill>
                <a:prstClr val="black">
                  <a:lumMod val="75000"/>
                  <a:lumOff val="25000"/>
                </a:prstClr>
              </a:solidFill>
              <a:latin typeface="Tahoma"/>
            </a:endParaRP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All files are submitted from your SIS</a:t>
            </a:r>
          </a:p>
          <a:p>
            <a:pPr marL="285764" indent="-285764" defTabSz="914446">
              <a:buFont typeface="Arial" panose="020B0604020202020204" pitchFamily="34" charset="0"/>
              <a:buChar char="•"/>
              <a:defRPr/>
            </a:pPr>
            <a:r>
              <a:rPr lang="en-US" sz="1300">
                <a:solidFill>
                  <a:prstClr val="black">
                    <a:lumMod val="75000"/>
                    <a:lumOff val="25000"/>
                  </a:prstClr>
                </a:solidFill>
                <a:latin typeface="Tahoma"/>
              </a:rPr>
              <a:t>Any corrections should be done in the SIS system and resubmitted to CALPADS.</a:t>
            </a:r>
          </a:p>
          <a:p>
            <a:pPr defTabSz="914446">
              <a:defRPr/>
            </a:pPr>
            <a:endParaRPr lang="en-US">
              <a:solidFill>
                <a:prstClr val="black">
                  <a:lumMod val="75000"/>
                  <a:lumOff val="25000"/>
                </a:prstClr>
              </a:solidFill>
              <a:latin typeface="Tahoma"/>
            </a:endParaRPr>
          </a:p>
        </p:txBody>
      </p:sp>
      <p:pic>
        <p:nvPicPr>
          <p:cNvPr id="9" name="Graphic 8" descr="Badge with solid fill">
            <a:extLst>
              <a:ext uri="{FF2B5EF4-FFF2-40B4-BE49-F238E27FC236}">
                <a16:creationId xmlns:a16="http://schemas.microsoft.com/office/drawing/2014/main" id="{9566049A-D739-4995-8972-CFFB74FCC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720" y="1507623"/>
            <a:ext cx="685800" cy="685800"/>
          </a:xfrm>
          <a:prstGeom prst="rect">
            <a:avLst/>
          </a:prstGeom>
        </p:spPr>
      </p:pic>
      <p:pic>
        <p:nvPicPr>
          <p:cNvPr id="7" name="Graphic 6" descr="Badge 1 with solid fill">
            <a:extLst>
              <a:ext uri="{FF2B5EF4-FFF2-40B4-BE49-F238E27FC236}">
                <a16:creationId xmlns:a16="http://schemas.microsoft.com/office/drawing/2014/main" id="{7CD302E0-3201-4B80-ADB1-BD8B491640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1720" y="4529720"/>
            <a:ext cx="685800" cy="685800"/>
          </a:xfrm>
          <a:prstGeom prst="rect">
            <a:avLst/>
          </a:prstGeom>
        </p:spPr>
      </p:pic>
      <p:pic>
        <p:nvPicPr>
          <p:cNvPr id="13" name="Graphic 12" descr="Badge 4 with solid fill">
            <a:extLst>
              <a:ext uri="{FF2B5EF4-FFF2-40B4-BE49-F238E27FC236}">
                <a16:creationId xmlns:a16="http://schemas.microsoft.com/office/drawing/2014/main" id="{D9CEBEE9-008E-47F0-8E2F-F8E7D2E4E8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4750" y="4529720"/>
            <a:ext cx="685800" cy="685800"/>
          </a:xfrm>
          <a:prstGeom prst="rect">
            <a:avLst/>
          </a:prstGeom>
        </p:spPr>
      </p:pic>
      <p:pic>
        <p:nvPicPr>
          <p:cNvPr id="11" name="Graphic 10" descr="Badge 3 with solid fill">
            <a:extLst>
              <a:ext uri="{FF2B5EF4-FFF2-40B4-BE49-F238E27FC236}">
                <a16:creationId xmlns:a16="http://schemas.microsoft.com/office/drawing/2014/main" id="{1ACCC560-93CB-4ADD-9F36-7DDDBADE991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24750" y="1507623"/>
            <a:ext cx="685800" cy="685800"/>
          </a:xfrm>
          <a:prstGeom prst="rect">
            <a:avLst/>
          </a:prstGeom>
        </p:spPr>
      </p:pic>
      <p:sp>
        <p:nvSpPr>
          <p:cNvPr id="3" name="Footer Placeholder 2">
            <a:extLst>
              <a:ext uri="{FF2B5EF4-FFF2-40B4-BE49-F238E27FC236}">
                <a16:creationId xmlns:a16="http://schemas.microsoft.com/office/drawing/2014/main" id="{7B4A8EF8-4344-B36D-306E-AE5230FDD73A}"/>
              </a:ext>
            </a:extLst>
          </p:cNvPr>
          <p:cNvSpPr>
            <a:spLocks noGrp="1"/>
          </p:cNvSpPr>
          <p:nvPr>
            <p:ph type="ftr" sz="quarter" idx="10"/>
          </p:nvPr>
        </p:nvSpPr>
        <p:spPr/>
        <p:txBody>
          <a:bodyPr/>
          <a:lstStyle/>
          <a:p>
            <a:r>
              <a:rPr lang="en-US" noProof="0"/>
              <a:t>EOY 3 Reporting and Certification v1.0 April 23, 2025</a:t>
            </a:r>
          </a:p>
        </p:txBody>
      </p:sp>
      <p:sp>
        <p:nvSpPr>
          <p:cNvPr id="4" name="Slide Number Placeholder 3">
            <a:extLst>
              <a:ext uri="{FF2B5EF4-FFF2-40B4-BE49-F238E27FC236}">
                <a16:creationId xmlns:a16="http://schemas.microsoft.com/office/drawing/2014/main" id="{DC329C49-0399-1DBE-4605-AEA78A5227B6}"/>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spTree>
    <p:extLst>
      <p:ext uri="{BB962C8B-B14F-4D97-AF65-F5344CB8AC3E}">
        <p14:creationId xmlns:p14="http://schemas.microsoft.com/office/powerpoint/2010/main" val="2745797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1B4D65-7643-4BC5-A230-0F0EED986926}"/>
              </a:ext>
            </a:extLst>
          </p:cNvPr>
          <p:cNvSpPr txBox="1">
            <a:spLocks noGrp="1"/>
          </p:cNvSpPr>
          <p:nvPr>
            <p:ph type="title" idx="4294967295"/>
          </p:nvPr>
        </p:nvSpPr>
        <p:spPr>
          <a:xfrm>
            <a:off x="432000" y="169595"/>
            <a:ext cx="827371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mn-cs"/>
              </a:rPr>
              <a:t>EOY 3 Certification Status</a:t>
            </a:r>
          </a:p>
        </p:txBody>
      </p:sp>
      <p:pic>
        <p:nvPicPr>
          <p:cNvPr id="4" name="Picture 3" descr="Screen shot of the LEA certification Status screen.">
            <a:extLst>
              <a:ext uri="{FF2B5EF4-FFF2-40B4-BE49-F238E27FC236}">
                <a16:creationId xmlns:a16="http://schemas.microsoft.com/office/drawing/2014/main" id="{1701551B-D91D-4370-AA79-AED1AA51495E}"/>
              </a:ext>
            </a:extLst>
          </p:cNvPr>
          <p:cNvPicPr>
            <a:picLocks noChangeAspect="1"/>
          </p:cNvPicPr>
          <p:nvPr/>
        </p:nvPicPr>
        <p:blipFill>
          <a:blip r:embed="rId3"/>
          <a:stretch>
            <a:fillRect/>
          </a:stretch>
        </p:blipFill>
        <p:spPr>
          <a:xfrm>
            <a:off x="1485609" y="1085830"/>
            <a:ext cx="9220782" cy="4686339"/>
          </a:xfrm>
          <a:prstGeom prst="rect">
            <a:avLst/>
          </a:prstGeom>
          <a:ln>
            <a:noFill/>
          </a:ln>
          <a:effectLst>
            <a:outerShdw blurRad="190500" algn="tl" rotWithShape="0">
              <a:srgbClr val="000000">
                <a:alpha val="70000"/>
              </a:srgbClr>
            </a:outerShdw>
          </a:effectLst>
        </p:spPr>
      </p:pic>
      <p:sp>
        <p:nvSpPr>
          <p:cNvPr id="5" name="Rectangle: Rounded Corners 4">
            <a:extLst>
              <a:ext uri="{FF2B5EF4-FFF2-40B4-BE49-F238E27FC236}">
                <a16:creationId xmlns:a16="http://schemas.microsoft.com/office/drawing/2014/main" id="{89A8595A-3C50-4236-B62F-493E8EF2C3C6}"/>
              </a:ext>
              <a:ext uri="{C183D7F6-B498-43B3-948B-1728B52AA6E4}">
                <adec:decorative xmlns:adec="http://schemas.microsoft.com/office/drawing/2017/decorative" val="1"/>
              </a:ext>
            </a:extLst>
          </p:cNvPr>
          <p:cNvSpPr/>
          <p:nvPr/>
        </p:nvSpPr>
        <p:spPr>
          <a:xfrm>
            <a:off x="1485607" y="4762608"/>
            <a:ext cx="9220783" cy="263623"/>
          </a:xfrm>
          <a:prstGeom prst="round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Footer Placeholder 1">
            <a:extLst>
              <a:ext uri="{FF2B5EF4-FFF2-40B4-BE49-F238E27FC236}">
                <a16:creationId xmlns:a16="http://schemas.microsoft.com/office/drawing/2014/main" id="{AE3F19F8-79CD-47C1-8037-DFA9B2A6A184}"/>
              </a:ext>
            </a:extLst>
          </p:cNvPr>
          <p:cNvSpPr>
            <a:spLocks noGrp="1"/>
          </p:cNvSpPr>
          <p:nvPr>
            <p:ph type="ftr" sz="quarter" idx="10"/>
          </p:nvPr>
        </p:nvSpPr>
        <p:spPr/>
        <p:txBody>
          <a:bodyPr/>
          <a:lstStyle/>
          <a:p>
            <a:r>
              <a:rPr lang="en-US" noProof="0"/>
              <a:t>EOY 3 Reporting and Certification v1.0 April 23, 2025</a:t>
            </a:r>
          </a:p>
        </p:txBody>
      </p:sp>
      <p:sp>
        <p:nvSpPr>
          <p:cNvPr id="6" name="Slide Number Placeholder 5">
            <a:extLst>
              <a:ext uri="{FF2B5EF4-FFF2-40B4-BE49-F238E27FC236}">
                <a16:creationId xmlns:a16="http://schemas.microsoft.com/office/drawing/2014/main" id="{6ECD2453-C3C2-55CC-CDB9-5DD95122971E}"/>
              </a:ext>
            </a:extLst>
          </p:cNvPr>
          <p:cNvSpPr>
            <a:spLocks noGrp="1"/>
          </p:cNvSpPr>
          <p:nvPr>
            <p:ph type="sldNum" sz="quarter" idx="11"/>
          </p:nvPr>
        </p:nvSpPr>
        <p:spPr/>
        <p:txBody>
          <a:bodyPr/>
          <a:lstStyle/>
          <a:p>
            <a:fld id="{4B73C415-D670-4716-A5EC-CC4D52CA2BAC}" type="slidenum">
              <a:rPr lang="en-US" noProof="0" smtClean="0"/>
              <a:pPr/>
              <a:t>46</a:t>
            </a:fld>
            <a:endParaRPr lang="en-US" noProof="0"/>
          </a:p>
        </p:txBody>
      </p:sp>
    </p:spTree>
    <p:extLst>
      <p:ext uri="{BB962C8B-B14F-4D97-AF65-F5344CB8AC3E}">
        <p14:creationId xmlns:p14="http://schemas.microsoft.com/office/powerpoint/2010/main" val="1954432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CCC4-A1FC-44DB-911F-13C6C064DB86}"/>
              </a:ext>
            </a:extLst>
          </p:cNvPr>
          <p:cNvSpPr>
            <a:spLocks noGrp="1"/>
          </p:cNvSpPr>
          <p:nvPr>
            <p:ph type="title"/>
          </p:nvPr>
        </p:nvSpPr>
        <p:spPr>
          <a:xfrm>
            <a:off x="432000" y="218640"/>
            <a:ext cx="11340000" cy="432000"/>
          </a:xfrm>
        </p:spPr>
        <p:txBody>
          <a:bodyPr/>
          <a:lstStyle/>
          <a:p>
            <a:r>
              <a:rPr kumimoji="0" lang="en-US" sz="32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j-ea"/>
                <a:cs typeface="+mj-cs"/>
              </a:rPr>
              <a:t>General EOY 3 Errors</a:t>
            </a:r>
            <a:endParaRPr lang="en-US" dirty="0">
              <a:latin typeface="Aeries Sans Ultra-Bold"/>
            </a:endParaRPr>
          </a:p>
        </p:txBody>
      </p:sp>
      <p:sp>
        <p:nvSpPr>
          <p:cNvPr id="6" name="Footer Placeholder 5">
            <a:extLst>
              <a:ext uri="{FF2B5EF4-FFF2-40B4-BE49-F238E27FC236}">
                <a16:creationId xmlns:a16="http://schemas.microsoft.com/office/drawing/2014/main" id="{F9261B39-E287-FA22-5F8B-6DEFAFEF2B3E}"/>
              </a:ext>
            </a:extLst>
          </p:cNvPr>
          <p:cNvSpPr>
            <a:spLocks noGrp="1"/>
          </p:cNvSpPr>
          <p:nvPr>
            <p:ph type="ftr" sz="quarter" idx="10"/>
          </p:nvPr>
        </p:nvSpPr>
        <p:spPr/>
        <p:txBody>
          <a:bodyPr/>
          <a:lstStyle/>
          <a:p>
            <a:r>
              <a:rPr lang="en-US"/>
              <a:t>EOY 3 Reporting and Certification v1.0 April 23, 2025</a:t>
            </a:r>
          </a:p>
        </p:txBody>
      </p:sp>
      <p:sp>
        <p:nvSpPr>
          <p:cNvPr id="7" name="Slide Number Placeholder 6">
            <a:extLst>
              <a:ext uri="{FF2B5EF4-FFF2-40B4-BE49-F238E27FC236}">
                <a16:creationId xmlns:a16="http://schemas.microsoft.com/office/drawing/2014/main" id="{126BAE1C-57D2-0A36-1D69-ECA12359322A}"/>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47</a:t>
            </a:fld>
            <a:endParaRPr lang="en-US"/>
          </a:p>
        </p:txBody>
      </p:sp>
      <p:graphicFrame>
        <p:nvGraphicFramePr>
          <p:cNvPr id="8" name="Table 7">
            <a:extLst>
              <a:ext uri="{FF2B5EF4-FFF2-40B4-BE49-F238E27FC236}">
                <a16:creationId xmlns:a16="http://schemas.microsoft.com/office/drawing/2014/main" id="{7523F8AB-5A7C-87EB-D2AD-5FD9A3469254}"/>
              </a:ext>
            </a:extLst>
          </p:cNvPr>
          <p:cNvGraphicFramePr>
            <a:graphicFrameLocks noGrp="1"/>
          </p:cNvGraphicFramePr>
          <p:nvPr>
            <p:extLst>
              <p:ext uri="{D42A27DB-BD31-4B8C-83A1-F6EECF244321}">
                <p14:modId xmlns:p14="http://schemas.microsoft.com/office/powerpoint/2010/main" val="2311710406"/>
              </p:ext>
            </p:extLst>
          </p:nvPr>
        </p:nvGraphicFramePr>
        <p:xfrm>
          <a:off x="525780" y="922020"/>
          <a:ext cx="11064240" cy="5145810"/>
        </p:xfrm>
        <a:graphic>
          <a:graphicData uri="http://schemas.openxmlformats.org/drawingml/2006/table">
            <a:tbl>
              <a:tblPr firstRow="1" bandRow="1">
                <a:tableStyleId>{72833802-FEF1-4C79-8D5D-14CF1EAF98D9}</a:tableStyleId>
              </a:tblPr>
              <a:tblGrid>
                <a:gridCol w="1356360">
                  <a:extLst>
                    <a:ext uri="{9D8B030D-6E8A-4147-A177-3AD203B41FA5}">
                      <a16:colId xmlns:a16="http://schemas.microsoft.com/office/drawing/2014/main" val="1288439412"/>
                    </a:ext>
                  </a:extLst>
                </a:gridCol>
                <a:gridCol w="1196340">
                  <a:extLst>
                    <a:ext uri="{9D8B030D-6E8A-4147-A177-3AD203B41FA5}">
                      <a16:colId xmlns:a16="http://schemas.microsoft.com/office/drawing/2014/main" val="837984766"/>
                    </a:ext>
                  </a:extLst>
                </a:gridCol>
                <a:gridCol w="4591653">
                  <a:extLst>
                    <a:ext uri="{9D8B030D-6E8A-4147-A177-3AD203B41FA5}">
                      <a16:colId xmlns:a16="http://schemas.microsoft.com/office/drawing/2014/main" val="1180068926"/>
                    </a:ext>
                  </a:extLst>
                </a:gridCol>
                <a:gridCol w="1707039">
                  <a:extLst>
                    <a:ext uri="{9D8B030D-6E8A-4147-A177-3AD203B41FA5}">
                      <a16:colId xmlns:a16="http://schemas.microsoft.com/office/drawing/2014/main" val="1811092432"/>
                    </a:ext>
                  </a:extLst>
                </a:gridCol>
                <a:gridCol w="2212848">
                  <a:extLst>
                    <a:ext uri="{9D8B030D-6E8A-4147-A177-3AD203B41FA5}">
                      <a16:colId xmlns:a16="http://schemas.microsoft.com/office/drawing/2014/main" val="2942615751"/>
                    </a:ext>
                  </a:extLst>
                </a:gridCol>
              </a:tblGrid>
              <a:tr h="314956">
                <a:tc>
                  <a:txBody>
                    <a:bodyPr/>
                    <a:lstStyle/>
                    <a:p>
                      <a:pPr algn="ctr" rtl="0" fontAlgn="t"/>
                      <a:r>
                        <a:rPr lang="en-US" sz="1600" u="none" strike="noStrike" dirty="0">
                          <a:solidFill>
                            <a:schemeClr val="tx1">
                              <a:lumMod val="75000"/>
                              <a:lumOff val="25000"/>
                            </a:schemeClr>
                          </a:solidFill>
                          <a:effectLst/>
                        </a:rPr>
                        <a:t>Error #</a:t>
                      </a:r>
                      <a:endParaRPr lang="en-US" sz="1600" b="1" i="0" u="none" strike="noStrike" dirty="0">
                        <a:solidFill>
                          <a:schemeClr val="tx1">
                            <a:lumMod val="75000"/>
                            <a:lumOff val="25000"/>
                          </a:schemeClr>
                        </a:solidFill>
                        <a:effectLst/>
                        <a:latin typeface="Tahoma" panose="020B0604030504040204" pitchFamily="34" charset="0"/>
                      </a:endParaRPr>
                    </a:p>
                  </a:txBody>
                  <a:tcPr marL="2244" marR="2244" marT="2244" marB="0" anchor="ctr"/>
                </a:tc>
                <a:tc>
                  <a:txBody>
                    <a:bodyPr/>
                    <a:lstStyle/>
                    <a:p>
                      <a:pPr algn="ctr" rtl="0" fontAlgn="t"/>
                      <a:r>
                        <a:rPr lang="en-US" sz="1600" u="none" strike="noStrike">
                          <a:solidFill>
                            <a:schemeClr val="tx1">
                              <a:lumMod val="75000"/>
                              <a:lumOff val="25000"/>
                            </a:schemeClr>
                          </a:solidFill>
                          <a:effectLst/>
                        </a:rPr>
                        <a:t>Old Error # </a:t>
                      </a:r>
                      <a:endParaRPr lang="en-US" sz="1600" b="1" i="0" u="none" strike="noStrike">
                        <a:solidFill>
                          <a:schemeClr val="tx1">
                            <a:lumMod val="75000"/>
                            <a:lumOff val="25000"/>
                          </a:schemeClr>
                        </a:solidFill>
                        <a:effectLst/>
                        <a:latin typeface="Tahoma" panose="020B0604030504040204" pitchFamily="34" charset="0"/>
                      </a:endParaRPr>
                    </a:p>
                  </a:txBody>
                  <a:tcPr marL="2244" marR="2244" marT="2244" marB="0" anchor="ctr"/>
                </a:tc>
                <a:tc>
                  <a:txBody>
                    <a:bodyPr/>
                    <a:lstStyle/>
                    <a:p>
                      <a:pPr algn="ctr" rtl="0" fontAlgn="t"/>
                      <a:r>
                        <a:rPr lang="en-US" sz="1600" u="none" strike="noStrike" dirty="0">
                          <a:solidFill>
                            <a:schemeClr val="tx1">
                              <a:lumMod val="75000"/>
                              <a:lumOff val="25000"/>
                            </a:schemeClr>
                          </a:solidFill>
                          <a:effectLst/>
                        </a:rPr>
                        <a:t>Error Name</a:t>
                      </a:r>
                      <a:endParaRPr lang="en-US" sz="1600" b="1" i="0" u="none" strike="noStrike" dirty="0">
                        <a:solidFill>
                          <a:schemeClr val="tx1">
                            <a:lumMod val="75000"/>
                            <a:lumOff val="2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solidFill>
                            <a:schemeClr val="tx1">
                              <a:lumMod val="75000"/>
                              <a:lumOff val="25000"/>
                            </a:schemeClr>
                          </a:solidFill>
                          <a:effectLst/>
                        </a:rPr>
                        <a:t>Severity</a:t>
                      </a:r>
                      <a:endParaRPr lang="en-US" sz="1600" b="1" i="0" u="none" strike="noStrike">
                        <a:solidFill>
                          <a:schemeClr val="tx1">
                            <a:lumMod val="75000"/>
                            <a:lumOff val="2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dirty="0">
                          <a:solidFill>
                            <a:schemeClr val="tx1">
                              <a:lumMod val="75000"/>
                              <a:lumOff val="25000"/>
                            </a:schemeClr>
                          </a:solidFill>
                          <a:effectLst/>
                        </a:rPr>
                        <a:t>Error Type</a:t>
                      </a:r>
                      <a:endParaRPr lang="en-US" sz="1600" b="1" i="0" u="none" strike="noStrike" dirty="0">
                        <a:solidFill>
                          <a:schemeClr val="tx1">
                            <a:lumMod val="75000"/>
                            <a:lumOff val="25000"/>
                          </a:schemeClr>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59460232"/>
                  </a:ext>
                </a:extLst>
              </a:tr>
              <a:tr h="305199">
                <a:tc>
                  <a:txBody>
                    <a:bodyPr/>
                    <a:lstStyle/>
                    <a:p>
                      <a:pPr algn="ctr" rtl="0" fontAlgn="t"/>
                      <a:r>
                        <a:rPr lang="en-US" sz="1400" u="none" strike="noStrike" dirty="0">
                          <a:effectLst/>
                        </a:rPr>
                        <a:t>CERT001</a:t>
                      </a:r>
                      <a:endParaRPr lang="en-US" sz="1400" b="0" i="0" u="none" strike="noStrike" dirty="0">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Enrollment Data Missing for Expected Open School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CVR</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1609364310"/>
                  </a:ext>
                </a:extLst>
              </a:tr>
              <a:tr h="152600">
                <a:tc>
                  <a:txBody>
                    <a:bodyPr/>
                    <a:lstStyle/>
                    <a:p>
                      <a:pPr algn="ctr" rtl="0" fontAlgn="t"/>
                      <a:r>
                        <a:rPr lang="en-US" sz="1400" u="none" strike="noStrike">
                          <a:effectLst/>
                        </a:rPr>
                        <a:t>CERT114</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dirty="0">
                          <a:effectLst/>
                        </a:rPr>
                        <a:t> </a:t>
                      </a:r>
                      <a:endParaRPr lang="en-US" sz="1400" b="0" i="0" u="none" strike="noStrike" dirty="0">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No Enrollment following E150 exit</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a:effectLst/>
                        </a:rPr>
                        <a:t>CVR</a:t>
                      </a:r>
                      <a:endParaRPr lang="en-US" sz="14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2629274707"/>
                  </a:ext>
                </a:extLst>
              </a:tr>
              <a:tr h="305199">
                <a:tc>
                  <a:txBody>
                    <a:bodyPr/>
                    <a:lstStyle/>
                    <a:p>
                      <a:pPr algn="ctr" rtl="0" fontAlgn="t"/>
                      <a:r>
                        <a:rPr lang="en-US" sz="1400" u="none" strike="noStrike" dirty="0">
                          <a:effectLst/>
                        </a:rPr>
                        <a:t>CERT148</a:t>
                      </a:r>
                      <a:endParaRPr lang="en-US" sz="1400" b="0" i="0" u="none" strike="noStrike" dirty="0">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No Student Incident Data Submitted for a School</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u="none" strike="noStrike">
                          <a:effectLst/>
                        </a:rPr>
                        <a:t>W</a:t>
                      </a:r>
                      <a:endParaRPr lang="en-US" sz="1400" b="0" i="0" u="none" strike="noStrike">
                        <a:solidFill>
                          <a:srgbClr val="000000"/>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CVR</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3064008674"/>
                  </a:ext>
                </a:extLst>
              </a:tr>
              <a:tr h="228900">
                <a:tc>
                  <a:txBody>
                    <a:bodyPr/>
                    <a:lstStyle/>
                    <a:p>
                      <a:pPr algn="ctr" rtl="0" fontAlgn="t"/>
                      <a:r>
                        <a:rPr lang="en-US" sz="1400" u="none" strike="noStrike">
                          <a:effectLst/>
                        </a:rPr>
                        <a:t>CERT155</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Missing Student Offense (SOFF) Record for Student</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a:effectLst/>
                        </a:rPr>
                        <a:t>CVR</a:t>
                      </a:r>
                      <a:endParaRPr lang="en-US" sz="14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1930377406"/>
                  </a:ext>
                </a:extLst>
              </a:tr>
              <a:tr h="228900">
                <a:tc>
                  <a:txBody>
                    <a:bodyPr/>
                    <a:lstStyle/>
                    <a:p>
                      <a:pPr algn="ctr" rtl="0" fontAlgn="t"/>
                      <a:r>
                        <a:rPr lang="en-US" sz="1400" u="none" strike="noStrike">
                          <a:effectLst/>
                        </a:rPr>
                        <a:t>CERT175</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dirty="0">
                          <a:effectLst/>
                        </a:rPr>
                        <a:t>Significant Change in Percent of Graduates</a:t>
                      </a:r>
                      <a:endParaRPr lang="en-US" sz="1400" b="0" i="0" u="none" strike="noStrike" dirty="0">
                        <a:solidFill>
                          <a:srgbClr val="000000"/>
                        </a:solidFill>
                        <a:effectLst/>
                        <a:latin typeface="Tahoma" panose="020B0604030504040204" pitchFamily="34" charset="0"/>
                      </a:endParaRPr>
                    </a:p>
                  </a:txBody>
                  <a:tcPr marL="2244" marR="2244" marT="2244" marB="0"/>
                </a:tc>
                <a:tc>
                  <a:txBody>
                    <a:bodyPr/>
                    <a:lstStyle/>
                    <a:p>
                      <a:pPr algn="ctr" rtl="0" fontAlgn="ctr"/>
                      <a:r>
                        <a:rPr lang="en-US" sz="1400" u="none" strike="noStrike">
                          <a:effectLst/>
                        </a:rPr>
                        <a:t>W</a:t>
                      </a:r>
                      <a:endParaRPr lang="en-US" sz="1400" b="0" i="0" u="none" strike="noStrike">
                        <a:solidFill>
                          <a:srgbClr val="000000"/>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CVR</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3265841640"/>
                  </a:ext>
                </a:extLst>
              </a:tr>
              <a:tr h="457799">
                <a:tc>
                  <a:txBody>
                    <a:bodyPr/>
                    <a:lstStyle/>
                    <a:p>
                      <a:pPr algn="ctr" rtl="0" fontAlgn="t"/>
                      <a:r>
                        <a:rPr lang="en-US" sz="1400" u="none" strike="noStrike">
                          <a:effectLst/>
                        </a:rPr>
                        <a:t>CERT176</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dirty="0">
                          <a:effectLst/>
                        </a:rPr>
                        <a:t>Significant Change in Percent of Graduates Completing UC/CSU Requirements</a:t>
                      </a:r>
                      <a:endParaRPr lang="en-US" sz="1400" b="0" i="0" u="none" strike="noStrike" dirty="0">
                        <a:solidFill>
                          <a:srgbClr val="000000"/>
                        </a:solidFill>
                        <a:effectLst/>
                        <a:latin typeface="Tahoma" panose="020B0604030504040204" pitchFamily="34" charset="0"/>
                      </a:endParaRPr>
                    </a:p>
                  </a:txBody>
                  <a:tcPr marL="2244" marR="2244" marT="2244" marB="0"/>
                </a:tc>
                <a:tc>
                  <a:txBody>
                    <a:bodyPr/>
                    <a:lstStyle/>
                    <a:p>
                      <a:pPr algn="ctr" rtl="0" fontAlgn="ctr"/>
                      <a:r>
                        <a:rPr lang="en-US" sz="1400" u="none" strike="noStrike">
                          <a:effectLst/>
                        </a:rPr>
                        <a:t>W</a:t>
                      </a:r>
                      <a:endParaRPr lang="en-US" sz="1400" b="0" i="0" u="none" strike="noStrike">
                        <a:solidFill>
                          <a:srgbClr val="000000"/>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CVR</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3836433030"/>
                  </a:ext>
                </a:extLst>
              </a:tr>
              <a:tr h="305199">
                <a:tc>
                  <a:txBody>
                    <a:bodyPr/>
                    <a:lstStyle/>
                    <a:p>
                      <a:pPr algn="ctr" rtl="0" fontAlgn="t"/>
                      <a:r>
                        <a:rPr lang="en-US" sz="1400" u="none" strike="noStrike">
                          <a:effectLst/>
                        </a:rPr>
                        <a:t>SELA0054E3</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English Language Acquisition Status Start Date Less Than Birth Date</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a:solidFill>
                            <a:schemeClr val="accent2">
                              <a:lumMod val="75000"/>
                            </a:schemeClr>
                          </a:solidFill>
                          <a:effectLst/>
                        </a:rPr>
                        <a:t>F</a:t>
                      </a:r>
                      <a:endParaRPr lang="en-US" sz="14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601754814"/>
                  </a:ext>
                </a:extLst>
              </a:tr>
              <a:tr h="228900">
                <a:tc>
                  <a:txBody>
                    <a:bodyPr/>
                    <a:lstStyle/>
                    <a:p>
                      <a:pPr algn="ctr" rtl="0" fontAlgn="t"/>
                      <a:r>
                        <a:rPr lang="en-US" sz="1400" u="none" strike="noStrike">
                          <a:effectLst/>
                        </a:rPr>
                        <a:t>SENR0026E3</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Invalid Birth Date or Grade for CHSPE Completion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a:solidFill>
                            <a:schemeClr val="accent2">
                              <a:lumMod val="75000"/>
                            </a:schemeClr>
                          </a:solidFill>
                          <a:effectLst/>
                        </a:rPr>
                        <a:t>F</a:t>
                      </a:r>
                      <a:endParaRPr lang="en-US" sz="14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a:effectLst/>
                        </a:rPr>
                        <a:t>CDD</a:t>
                      </a:r>
                      <a:endParaRPr lang="en-US" sz="14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882932541"/>
                  </a:ext>
                </a:extLst>
              </a:tr>
              <a:tr h="305199">
                <a:tc>
                  <a:txBody>
                    <a:bodyPr/>
                    <a:lstStyle/>
                    <a:p>
                      <a:pPr algn="ctr" rtl="0" fontAlgn="t"/>
                      <a:r>
                        <a:rPr lang="en-US" sz="1400" u="none" strike="noStrike">
                          <a:effectLst/>
                        </a:rPr>
                        <a:t>SENR0286E3</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E150 exit requires new enrollment at same school within 1 day</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a:solidFill>
                            <a:schemeClr val="accent2">
                              <a:lumMod val="75000"/>
                            </a:schemeClr>
                          </a:solidFill>
                          <a:effectLst/>
                        </a:rPr>
                        <a:t>F</a:t>
                      </a:r>
                      <a:endParaRPr lang="en-US" sz="14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2935360268"/>
                  </a:ext>
                </a:extLst>
              </a:tr>
              <a:tr h="305199">
                <a:tc>
                  <a:txBody>
                    <a:bodyPr/>
                    <a:lstStyle/>
                    <a:p>
                      <a:pPr algn="ctr" rtl="0" fontAlgn="t"/>
                      <a:r>
                        <a:rPr lang="en-US" sz="1400" u="none" strike="noStrike">
                          <a:effectLst/>
                        </a:rPr>
                        <a:t>SENR0317E3</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CERT112</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Student Enrollment Record in Previous AY Not Exited</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a:solidFill>
                            <a:schemeClr val="accent2">
                              <a:lumMod val="75000"/>
                            </a:schemeClr>
                          </a:solidFill>
                          <a:effectLst/>
                        </a:rPr>
                        <a:t>F</a:t>
                      </a:r>
                      <a:endParaRPr lang="en-US" sz="14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4164189218"/>
                  </a:ext>
                </a:extLst>
              </a:tr>
              <a:tr h="305199">
                <a:tc>
                  <a:txBody>
                    <a:bodyPr/>
                    <a:lstStyle/>
                    <a:p>
                      <a:pPr algn="ctr" rtl="0" fontAlgn="t"/>
                      <a:r>
                        <a:rPr lang="en-US" sz="1400" u="none" strike="noStrike">
                          <a:effectLst/>
                        </a:rPr>
                        <a:t>SENR0320E3</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Missing Student School Transfer Code for District of Choice Transfer</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a:solidFill>
                            <a:schemeClr val="accent2">
                              <a:lumMod val="75000"/>
                            </a:schemeClr>
                          </a:solidFill>
                          <a:effectLst/>
                        </a:rPr>
                        <a:t>F</a:t>
                      </a:r>
                      <a:endParaRPr lang="en-US" sz="14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2557058187"/>
                  </a:ext>
                </a:extLst>
              </a:tr>
              <a:tr h="228900">
                <a:tc>
                  <a:txBody>
                    <a:bodyPr/>
                    <a:lstStyle/>
                    <a:p>
                      <a:pPr algn="ctr" rtl="0" fontAlgn="t"/>
                      <a:r>
                        <a:rPr lang="en-US" sz="1400" u="none" strike="noStrike">
                          <a:effectLst/>
                        </a:rPr>
                        <a:t>SENR0454E3</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Student must have previous Grade 12 SENR record</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a:solidFill>
                            <a:schemeClr val="accent2">
                              <a:lumMod val="75000"/>
                            </a:schemeClr>
                          </a:solidFill>
                          <a:effectLst/>
                        </a:rPr>
                        <a:t>F</a:t>
                      </a:r>
                      <a:endParaRPr lang="en-US" sz="14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4165025203"/>
                  </a:ext>
                </a:extLst>
              </a:tr>
              <a:tr h="305199">
                <a:tc>
                  <a:txBody>
                    <a:bodyPr/>
                    <a:lstStyle/>
                    <a:p>
                      <a:pPr algn="ctr" rtl="0" fontAlgn="t"/>
                      <a:r>
                        <a:rPr lang="en-US" sz="1400" u="none" strike="noStrike">
                          <a:effectLst/>
                        </a:rPr>
                        <a:t>SENR0519E3</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Special Education Exit Code for Student without Disabilities</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a:solidFill>
                            <a:schemeClr val="accent2">
                              <a:lumMod val="75000"/>
                            </a:schemeClr>
                          </a:solidFill>
                          <a:effectLst/>
                        </a:rPr>
                        <a:t>F</a:t>
                      </a:r>
                      <a:endParaRPr lang="en-US" sz="14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4233030270"/>
                  </a:ext>
                </a:extLst>
              </a:tr>
              <a:tr h="305199">
                <a:tc>
                  <a:txBody>
                    <a:bodyPr/>
                    <a:lstStyle/>
                    <a:p>
                      <a:pPr algn="ctr" rtl="0" fontAlgn="t"/>
                      <a:r>
                        <a:rPr lang="en-US" sz="1400" u="none" strike="noStrike">
                          <a:effectLst/>
                        </a:rPr>
                        <a:t>SENR0526E3</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a:effectLst/>
                        </a:rPr>
                        <a:t>CERT165</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Invalid "EL" English Language Acquisition Status Code</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a:solidFill>
                            <a:schemeClr val="accent2">
                              <a:lumMod val="75000"/>
                            </a:schemeClr>
                          </a:solidFill>
                          <a:effectLst/>
                        </a:rPr>
                        <a:t>F</a:t>
                      </a:r>
                      <a:endParaRPr lang="en-US" sz="14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2427151828"/>
                  </a:ext>
                </a:extLst>
              </a:tr>
              <a:tr h="305199">
                <a:tc>
                  <a:txBody>
                    <a:bodyPr/>
                    <a:lstStyle/>
                    <a:p>
                      <a:pPr algn="ctr" rtl="0" fontAlgn="t"/>
                      <a:r>
                        <a:rPr lang="en-US" sz="1400" u="none" strike="noStrike" dirty="0">
                          <a:effectLst/>
                        </a:rPr>
                        <a:t>SENR0607E3</a:t>
                      </a:r>
                      <a:endParaRPr lang="en-US" sz="1400" b="0" i="0" u="none" strike="noStrike" dirty="0">
                        <a:solidFill>
                          <a:srgbClr val="000000"/>
                        </a:solidFill>
                        <a:effectLst/>
                        <a:latin typeface="Tahoma" panose="020B0604030504040204" pitchFamily="34" charset="0"/>
                      </a:endParaRPr>
                    </a:p>
                  </a:txBody>
                  <a:tcPr marL="2244" marR="2244" marT="2244" marB="0"/>
                </a:tc>
                <a:tc>
                  <a:txBody>
                    <a:bodyPr/>
                    <a:lstStyle/>
                    <a:p>
                      <a:pPr algn="ctr" rtl="0" fontAlgn="t"/>
                      <a:r>
                        <a:rPr lang="en-US" sz="1400" u="none" strike="noStrike" dirty="0">
                          <a:effectLst/>
                        </a:rPr>
                        <a:t> </a:t>
                      </a:r>
                      <a:endParaRPr lang="en-US" sz="1400" b="0" i="0" u="none" strike="noStrike" dirty="0">
                        <a:solidFill>
                          <a:srgbClr val="000000"/>
                        </a:solidFill>
                        <a:effectLst/>
                        <a:latin typeface="Tahoma" panose="020B0604030504040204" pitchFamily="34" charset="0"/>
                      </a:endParaRPr>
                    </a:p>
                  </a:txBody>
                  <a:tcPr marL="2244" marR="2244" marT="2244" marB="0"/>
                </a:tc>
                <a:tc>
                  <a:txBody>
                    <a:bodyPr/>
                    <a:lstStyle/>
                    <a:p>
                      <a:pPr algn="l" rtl="0" fontAlgn="t"/>
                      <a:r>
                        <a:rPr lang="en-US" sz="1400" u="none" strike="noStrike">
                          <a:effectLst/>
                        </a:rPr>
                        <a:t>Invalid Adult Age with Students with Disabilities Transition </a:t>
                      </a:r>
                      <a:endParaRPr lang="en-US" sz="14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3857172805"/>
                  </a:ext>
                </a:extLst>
              </a:tr>
            </a:tbl>
          </a:graphicData>
        </a:graphic>
      </p:graphicFrame>
    </p:spTree>
    <p:extLst>
      <p:ext uri="{BB962C8B-B14F-4D97-AF65-F5344CB8AC3E}">
        <p14:creationId xmlns:p14="http://schemas.microsoft.com/office/powerpoint/2010/main" val="2820224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BA135-4499-0C2A-6DD4-1226326FC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2D56E-F787-8E5F-9CC8-04CC56E7ABCA}"/>
              </a:ext>
            </a:extLst>
          </p:cNvPr>
          <p:cNvSpPr>
            <a:spLocks noGrp="1"/>
          </p:cNvSpPr>
          <p:nvPr>
            <p:ph type="title"/>
          </p:nvPr>
        </p:nvSpPr>
        <p:spPr>
          <a:xfrm>
            <a:off x="432000" y="276637"/>
            <a:ext cx="11340000" cy="432000"/>
          </a:xfrm>
        </p:spPr>
        <p:txBody>
          <a:bodyPr/>
          <a:lstStyle/>
          <a:p>
            <a:r>
              <a:rPr kumimoji="0" lang="en-US" sz="32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j-ea"/>
                <a:cs typeface="+mj-cs"/>
              </a:rPr>
              <a:t>General EOY 3 Errors (more)</a:t>
            </a:r>
            <a:endParaRPr lang="en-US" dirty="0">
              <a:latin typeface="Aeries Sans Ultra-Bold"/>
            </a:endParaRPr>
          </a:p>
        </p:txBody>
      </p:sp>
      <p:sp>
        <p:nvSpPr>
          <p:cNvPr id="6" name="Footer Placeholder 5">
            <a:extLst>
              <a:ext uri="{FF2B5EF4-FFF2-40B4-BE49-F238E27FC236}">
                <a16:creationId xmlns:a16="http://schemas.microsoft.com/office/drawing/2014/main" id="{CF3637E6-2174-010A-EBAC-C2C0D7309893}"/>
              </a:ext>
            </a:extLst>
          </p:cNvPr>
          <p:cNvSpPr>
            <a:spLocks noGrp="1"/>
          </p:cNvSpPr>
          <p:nvPr>
            <p:ph type="ftr" sz="quarter" idx="10"/>
          </p:nvPr>
        </p:nvSpPr>
        <p:spPr/>
        <p:txBody>
          <a:bodyPr/>
          <a:lstStyle/>
          <a:p>
            <a:r>
              <a:rPr lang="en-US"/>
              <a:t>EOY 3 Reporting and Certification v1.0 April 23, 2025</a:t>
            </a:r>
          </a:p>
        </p:txBody>
      </p:sp>
      <p:sp>
        <p:nvSpPr>
          <p:cNvPr id="7" name="Slide Number Placeholder 6">
            <a:extLst>
              <a:ext uri="{FF2B5EF4-FFF2-40B4-BE49-F238E27FC236}">
                <a16:creationId xmlns:a16="http://schemas.microsoft.com/office/drawing/2014/main" id="{EBB40B3F-36A3-12F4-6403-3937E23AB970}"/>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48</a:t>
            </a:fld>
            <a:endParaRPr lang="en-US"/>
          </a:p>
        </p:txBody>
      </p:sp>
      <p:graphicFrame>
        <p:nvGraphicFramePr>
          <p:cNvPr id="3" name="Table 2">
            <a:extLst>
              <a:ext uri="{FF2B5EF4-FFF2-40B4-BE49-F238E27FC236}">
                <a16:creationId xmlns:a16="http://schemas.microsoft.com/office/drawing/2014/main" id="{0D3F978C-B374-04F2-3CC4-2187D5DDEB5A}"/>
              </a:ext>
            </a:extLst>
          </p:cNvPr>
          <p:cNvGraphicFramePr>
            <a:graphicFrameLocks noGrp="1"/>
          </p:cNvGraphicFramePr>
          <p:nvPr>
            <p:extLst>
              <p:ext uri="{D42A27DB-BD31-4B8C-83A1-F6EECF244321}">
                <p14:modId xmlns:p14="http://schemas.microsoft.com/office/powerpoint/2010/main" val="822414874"/>
              </p:ext>
            </p:extLst>
          </p:nvPr>
        </p:nvGraphicFramePr>
        <p:xfrm>
          <a:off x="432000" y="879003"/>
          <a:ext cx="11340000" cy="5099994"/>
        </p:xfrm>
        <a:graphic>
          <a:graphicData uri="http://schemas.openxmlformats.org/drawingml/2006/table">
            <a:tbl>
              <a:tblPr firstRow="1" bandRow="1">
                <a:tableStyleId>{72833802-FEF1-4C79-8D5D-14CF1EAF98D9}</a:tableStyleId>
              </a:tblPr>
              <a:tblGrid>
                <a:gridCol w="1174200">
                  <a:extLst>
                    <a:ext uri="{9D8B030D-6E8A-4147-A177-3AD203B41FA5}">
                      <a16:colId xmlns:a16="http://schemas.microsoft.com/office/drawing/2014/main" val="98358347"/>
                    </a:ext>
                  </a:extLst>
                </a:gridCol>
                <a:gridCol w="1386840">
                  <a:extLst>
                    <a:ext uri="{9D8B030D-6E8A-4147-A177-3AD203B41FA5}">
                      <a16:colId xmlns:a16="http://schemas.microsoft.com/office/drawing/2014/main" val="2249743257"/>
                    </a:ext>
                  </a:extLst>
                </a:gridCol>
                <a:gridCol w="4242960">
                  <a:extLst>
                    <a:ext uri="{9D8B030D-6E8A-4147-A177-3AD203B41FA5}">
                      <a16:colId xmlns:a16="http://schemas.microsoft.com/office/drawing/2014/main" val="916432424"/>
                    </a:ext>
                  </a:extLst>
                </a:gridCol>
                <a:gridCol w="2268000">
                  <a:extLst>
                    <a:ext uri="{9D8B030D-6E8A-4147-A177-3AD203B41FA5}">
                      <a16:colId xmlns:a16="http://schemas.microsoft.com/office/drawing/2014/main" val="437083909"/>
                    </a:ext>
                  </a:extLst>
                </a:gridCol>
                <a:gridCol w="2268000">
                  <a:extLst>
                    <a:ext uri="{9D8B030D-6E8A-4147-A177-3AD203B41FA5}">
                      <a16:colId xmlns:a16="http://schemas.microsoft.com/office/drawing/2014/main" val="2985995948"/>
                    </a:ext>
                  </a:extLst>
                </a:gridCol>
              </a:tblGrid>
              <a:tr h="317844">
                <a:tc>
                  <a:txBody>
                    <a:bodyPr/>
                    <a:lstStyle/>
                    <a:p>
                      <a:pPr algn="ctr" rtl="0" fontAlgn="t"/>
                      <a:r>
                        <a:rPr lang="en-US" sz="1600" b="1" u="none" strike="noStrike" dirty="0">
                          <a:solidFill>
                            <a:schemeClr val="tx1">
                              <a:lumMod val="75000"/>
                              <a:lumOff val="25000"/>
                            </a:schemeClr>
                          </a:solidFill>
                          <a:effectLst/>
                        </a:rPr>
                        <a:t>Error #</a:t>
                      </a:r>
                      <a:endParaRPr lang="en-US" sz="1600" b="1" i="0" u="none" strike="noStrike" dirty="0">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t"/>
                      <a:r>
                        <a:rPr lang="en-US" sz="1600" b="1" u="none" strike="noStrike">
                          <a:solidFill>
                            <a:schemeClr val="tx1">
                              <a:lumMod val="75000"/>
                              <a:lumOff val="25000"/>
                            </a:schemeClr>
                          </a:solidFill>
                          <a:effectLst/>
                        </a:rPr>
                        <a:t>Old Error # </a:t>
                      </a:r>
                      <a:endParaRPr lang="en-US" sz="16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t"/>
                      <a:r>
                        <a:rPr lang="en-US" sz="1600" b="1" u="none" strike="noStrike">
                          <a:solidFill>
                            <a:schemeClr val="tx1">
                              <a:lumMod val="75000"/>
                              <a:lumOff val="25000"/>
                            </a:schemeClr>
                          </a:solidFill>
                          <a:effectLst/>
                        </a:rPr>
                        <a:t>Error Name</a:t>
                      </a:r>
                      <a:endParaRPr lang="en-US" sz="16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ctr"/>
                      <a:r>
                        <a:rPr lang="en-US" sz="1600" b="1" u="none" strike="noStrike">
                          <a:solidFill>
                            <a:schemeClr val="tx1">
                              <a:lumMod val="75000"/>
                              <a:lumOff val="25000"/>
                            </a:schemeClr>
                          </a:solidFill>
                          <a:effectLst/>
                        </a:rPr>
                        <a:t>Severity</a:t>
                      </a:r>
                      <a:endParaRPr lang="en-US" sz="16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ctr"/>
                      <a:r>
                        <a:rPr lang="en-US" sz="1600" b="1" u="none" strike="noStrike" dirty="0">
                          <a:solidFill>
                            <a:schemeClr val="tx1">
                              <a:lumMod val="75000"/>
                              <a:lumOff val="25000"/>
                            </a:schemeClr>
                          </a:solidFill>
                          <a:effectLst/>
                        </a:rPr>
                        <a:t>Error Type</a:t>
                      </a:r>
                      <a:endParaRPr lang="en-US" sz="1600" b="1" i="0" u="none" strike="noStrike" dirty="0">
                        <a:solidFill>
                          <a:schemeClr val="tx1">
                            <a:lumMod val="75000"/>
                            <a:lumOff val="25000"/>
                          </a:schemeClr>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3000978781"/>
                  </a:ext>
                </a:extLst>
              </a:tr>
              <a:tr h="150046">
                <a:tc>
                  <a:txBody>
                    <a:bodyPr/>
                    <a:lstStyle/>
                    <a:p>
                      <a:pPr algn="ctr" rtl="0" fontAlgn="t"/>
                      <a:r>
                        <a:rPr lang="en-US" sz="1400" u="none" strike="noStrike">
                          <a:effectLst/>
                        </a:rPr>
                        <a:t>SENR0643E3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a:effectLst/>
                        </a:rPr>
                        <a:t>CERT067</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a:effectLst/>
                        </a:rPr>
                        <a:t>ELAS Student Not Reported</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278731830"/>
                  </a:ext>
                </a:extLst>
              </a:tr>
              <a:tr h="525161">
                <a:tc>
                  <a:txBody>
                    <a:bodyPr/>
                    <a:lstStyle/>
                    <a:p>
                      <a:pPr algn="ctr" rtl="0" fontAlgn="t"/>
                      <a:r>
                        <a:rPr lang="en-US" sz="1400" u="none" strike="noStrike">
                          <a:effectLst/>
                        </a:rPr>
                        <a:t>SENR0654E3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dirty="0">
                          <a:effectLst/>
                        </a:rPr>
                        <a:t> </a:t>
                      </a:r>
                      <a:endParaRPr lang="en-US" sz="1400" b="0" i="0" u="none" strike="noStrike" dirty="0">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a:effectLst/>
                        </a:rPr>
                        <a:t>EL student enrolled during the reporting period has invalid Student Initial US School Enrollment Date K-12</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3242909079"/>
                  </a:ext>
                </a:extLst>
              </a:tr>
              <a:tr h="225069">
                <a:tc>
                  <a:txBody>
                    <a:bodyPr/>
                    <a:lstStyle/>
                    <a:p>
                      <a:pPr algn="ctr" rtl="0" fontAlgn="t"/>
                      <a:r>
                        <a:rPr lang="en-US" sz="1400" u="none" strike="noStrike">
                          <a:effectLst/>
                        </a:rPr>
                        <a:t>SENR0656E3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a:effectLst/>
                        </a:rPr>
                        <a:t>CERT113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dirty="0">
                          <a:effectLst/>
                        </a:rPr>
                        <a:t>Missing Student Initial US School Enrollment Date</a:t>
                      </a:r>
                      <a:endParaRPr lang="en-US" sz="1400" b="0" i="0" u="none" strike="noStrike" dirty="0">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a:effectLst/>
                        </a:rPr>
                        <a:t>CVR</a:t>
                      </a:r>
                      <a:endParaRPr lang="en-US" sz="14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942888192"/>
                  </a:ext>
                </a:extLst>
              </a:tr>
              <a:tr h="300092">
                <a:tc>
                  <a:txBody>
                    <a:bodyPr/>
                    <a:lstStyle/>
                    <a:p>
                      <a:pPr algn="ctr" rtl="0" fontAlgn="t"/>
                      <a:r>
                        <a:rPr lang="en-US" sz="1400" u="none" strike="noStrike">
                          <a:effectLst/>
                        </a:rPr>
                        <a:t>SENR0660E3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a:effectLst/>
                        </a:rPr>
                        <a:t>CERT166</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dirty="0">
                          <a:effectLst/>
                        </a:rPr>
                        <a:t>Invalid "TBD" English Language Acquisition Status Code</a:t>
                      </a:r>
                      <a:endParaRPr lang="en-US" sz="1400" b="0" i="0" u="none" strike="noStrike" dirty="0">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2172643193"/>
                  </a:ext>
                </a:extLst>
              </a:tr>
              <a:tr h="375115">
                <a:tc>
                  <a:txBody>
                    <a:bodyPr/>
                    <a:lstStyle/>
                    <a:p>
                      <a:pPr algn="ctr" rtl="0" fontAlgn="t"/>
                      <a:r>
                        <a:rPr lang="en-US" sz="1400" u="none" strike="noStrike">
                          <a:effectLst/>
                        </a:rPr>
                        <a:t>SENR0661E3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a:effectLst/>
                        </a:rPr>
                        <a:t>CERT004</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a:effectLst/>
                        </a:rPr>
                        <a:t>Invalid Student Race Missing Indicator and Student Race Code Combination</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a:effectLst/>
                        </a:rPr>
                        <a:t>CDD</a:t>
                      </a:r>
                      <a:endParaRPr lang="en-US" sz="14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1525589916"/>
                  </a:ext>
                </a:extLst>
              </a:tr>
              <a:tr h="300092">
                <a:tc>
                  <a:txBody>
                    <a:bodyPr/>
                    <a:lstStyle/>
                    <a:p>
                      <a:pPr algn="ctr" rtl="0" fontAlgn="t"/>
                      <a:r>
                        <a:rPr lang="en-US" sz="1400" u="none" strike="noStrike" dirty="0">
                          <a:effectLst/>
                        </a:rPr>
                        <a:t>SENR0696E3</a:t>
                      </a:r>
                      <a:endParaRPr lang="en-US" sz="1400" b="0" i="0" u="none" strike="noStrike" dirty="0">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a:effectLst/>
                        </a:rPr>
                        <a:t>CERT131</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a:effectLst/>
                        </a:rPr>
                        <a:t>Student Enrollment Record in Active AY Not Exited</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3807826211"/>
                  </a:ext>
                </a:extLst>
              </a:tr>
              <a:tr h="300092">
                <a:tc>
                  <a:txBody>
                    <a:bodyPr/>
                    <a:lstStyle/>
                    <a:p>
                      <a:pPr algn="ctr" rtl="0" fontAlgn="t"/>
                      <a:r>
                        <a:rPr lang="en-US" sz="1400" u="none" strike="noStrike">
                          <a:effectLst/>
                        </a:rPr>
                        <a:t>SENR0714E3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a:effectLst/>
                        </a:rPr>
                        <a:t>CERT106</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a:effectLst/>
                        </a:rPr>
                        <a:t>Invalid "TBD" English Language Acquisition Status Code</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ctr"/>
                      <a:r>
                        <a:rPr lang="en-US" sz="1400" u="none" strike="noStrike">
                          <a:effectLst/>
                        </a:rPr>
                        <a:t>W</a:t>
                      </a:r>
                      <a:endParaRPr lang="en-US" sz="14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400" u="none" strike="noStrike" dirty="0">
                          <a:effectLst/>
                        </a:rPr>
                        <a:t>DD</a:t>
                      </a:r>
                      <a:endParaRPr lang="en-US" sz="1400" b="0" i="0" u="none" strike="noStrike" dirty="0">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964016968"/>
                  </a:ext>
                </a:extLst>
              </a:tr>
              <a:tr h="300092">
                <a:tc>
                  <a:txBody>
                    <a:bodyPr/>
                    <a:lstStyle/>
                    <a:p>
                      <a:pPr algn="ctr" rtl="0" fontAlgn="t"/>
                      <a:r>
                        <a:rPr lang="en-US" sz="1400" u="none" strike="noStrike">
                          <a:effectLst/>
                        </a:rPr>
                        <a:t>SENR0715E3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a:effectLst/>
                        </a:rPr>
                        <a:t>CERT131</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a:effectLst/>
                        </a:rPr>
                        <a:t>Student Enrollment Record in Active AY Not Exited</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a:effectLst/>
                        </a:rPr>
                        <a:t>CDD</a:t>
                      </a:r>
                      <a:endParaRPr lang="en-US" sz="14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904662320"/>
                  </a:ext>
                </a:extLst>
              </a:tr>
              <a:tr h="375115">
                <a:tc>
                  <a:txBody>
                    <a:bodyPr/>
                    <a:lstStyle/>
                    <a:p>
                      <a:pPr algn="ctr" rtl="0" fontAlgn="t"/>
                      <a:r>
                        <a:rPr lang="en-US" sz="1400" u="none" strike="noStrike">
                          <a:effectLst/>
                        </a:rPr>
                        <a:t>SENR0716E3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a:effectLst/>
                        </a:rPr>
                        <a:t>CERT004</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a:effectLst/>
                        </a:rPr>
                        <a:t>Invalid Student Ethnicity Missing Indicator and Student Hispanic Ethnicity Indicator</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2468575683"/>
                  </a:ext>
                </a:extLst>
              </a:tr>
              <a:tr h="600184">
                <a:tc>
                  <a:txBody>
                    <a:bodyPr/>
                    <a:lstStyle/>
                    <a:p>
                      <a:pPr algn="ctr" rtl="0" fontAlgn="t"/>
                      <a:r>
                        <a:rPr lang="en-US" sz="1400" u="none" strike="noStrike">
                          <a:effectLst/>
                        </a:rPr>
                        <a:t>SINF0452E3</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a:effectLst/>
                        </a:rPr>
                        <a:t> </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a:effectLst/>
                        </a:rPr>
                        <a:t>Missing Student Birth Country Code</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2875647992"/>
                  </a:ext>
                </a:extLst>
              </a:tr>
              <a:tr h="900277">
                <a:tc>
                  <a:txBody>
                    <a:bodyPr/>
                    <a:lstStyle/>
                    <a:p>
                      <a:pPr algn="ctr" rtl="0" fontAlgn="t"/>
                      <a:r>
                        <a:rPr lang="en-US" sz="1400" u="none" strike="noStrike" dirty="0">
                          <a:effectLst/>
                        </a:rPr>
                        <a:t>SINF0453E3</a:t>
                      </a:r>
                      <a:endParaRPr lang="en-US" sz="1400" b="0" i="0" u="none" strike="noStrike" dirty="0">
                        <a:solidFill>
                          <a:srgbClr val="000000"/>
                        </a:solidFill>
                        <a:effectLst/>
                        <a:latin typeface="Tahoma" panose="020B0604030504040204" pitchFamily="34" charset="0"/>
                      </a:endParaRPr>
                    </a:p>
                  </a:txBody>
                  <a:tcPr marL="2207" marR="2207" marT="2207" marB="0"/>
                </a:tc>
                <a:tc>
                  <a:txBody>
                    <a:bodyPr/>
                    <a:lstStyle/>
                    <a:p>
                      <a:pPr algn="ctr" rtl="0" fontAlgn="t"/>
                      <a:r>
                        <a:rPr lang="en-US" sz="1400" u="none" strike="noStrike" dirty="0">
                          <a:effectLst/>
                        </a:rPr>
                        <a:t> </a:t>
                      </a:r>
                      <a:endParaRPr lang="en-US" sz="1400" b="0" i="0" u="none" strike="noStrike" dirty="0">
                        <a:solidFill>
                          <a:srgbClr val="000000"/>
                        </a:solidFill>
                        <a:effectLst/>
                        <a:latin typeface="Tahoma" panose="020B0604030504040204" pitchFamily="34" charset="0"/>
                      </a:endParaRPr>
                    </a:p>
                  </a:txBody>
                  <a:tcPr marL="2207" marR="2207" marT="2207" marB="0"/>
                </a:tc>
                <a:tc>
                  <a:txBody>
                    <a:bodyPr/>
                    <a:lstStyle/>
                    <a:p>
                      <a:pPr algn="l" rtl="0" fontAlgn="t"/>
                      <a:r>
                        <a:rPr lang="en-US" sz="1400" u="none" strike="noStrike">
                          <a:effectLst/>
                        </a:rPr>
                        <a:t>Missing Parent Guardian Highest Education Level Code</a:t>
                      </a:r>
                      <a:endParaRPr lang="en-US" sz="1400" b="0" i="0" u="none" strike="noStrike">
                        <a:solidFill>
                          <a:srgbClr val="000000"/>
                        </a:solidFill>
                        <a:effectLst/>
                        <a:latin typeface="Tahoma" panose="020B0604030504040204" pitchFamily="34" charset="0"/>
                      </a:endParaRPr>
                    </a:p>
                  </a:txBody>
                  <a:tcPr marL="2207" marR="2207" marT="2207"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443511121"/>
                  </a:ext>
                </a:extLst>
              </a:tr>
            </a:tbl>
          </a:graphicData>
        </a:graphic>
      </p:graphicFrame>
    </p:spTree>
    <p:extLst>
      <p:ext uri="{BB962C8B-B14F-4D97-AF65-F5344CB8AC3E}">
        <p14:creationId xmlns:p14="http://schemas.microsoft.com/office/powerpoint/2010/main" val="2768949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0E83AE-8D96-4C93-8B15-8F7CA1B4A24C}"/>
              </a:ext>
            </a:extLst>
          </p:cNvPr>
          <p:cNvSpPr txBox="1">
            <a:spLocks noGrp="1"/>
          </p:cNvSpPr>
          <p:nvPr>
            <p:ph type="title"/>
          </p:nvPr>
        </p:nvSpPr>
        <p:spPr>
          <a:xfrm>
            <a:off x="432000" y="345875"/>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pc="0" dirty="0">
                <a:latin typeface="Arial Black"/>
                <a:ea typeface="+mn-ea"/>
                <a:cs typeface="+mn-cs"/>
              </a:rPr>
              <a:t>Incident Errors</a:t>
            </a:r>
          </a:p>
        </p:txBody>
      </p:sp>
      <p:sp>
        <p:nvSpPr>
          <p:cNvPr id="7" name="Slide Number Placeholder 6">
            <a:extLst>
              <a:ext uri="{FF2B5EF4-FFF2-40B4-BE49-F238E27FC236}">
                <a16:creationId xmlns:a16="http://schemas.microsoft.com/office/drawing/2014/main" id="{B98360B4-C136-1369-0F3D-48AD5B971171}"/>
              </a:ext>
            </a:extLst>
          </p:cNvPr>
          <p:cNvSpPr>
            <a:spLocks noGrp="1"/>
          </p:cNvSpPr>
          <p:nvPr>
            <p:ph type="sldNum" sz="quarter" idx="4294967295"/>
          </p:nvPr>
        </p:nvSpPr>
        <p:spPr>
          <a:xfrm>
            <a:off x="0" y="96075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49</a:t>
            </a:fld>
            <a:endParaRPr lang="en-US"/>
          </a:p>
        </p:txBody>
      </p:sp>
      <p:sp>
        <p:nvSpPr>
          <p:cNvPr id="2" name="Footer Placeholder 1">
            <a:extLst>
              <a:ext uri="{FF2B5EF4-FFF2-40B4-BE49-F238E27FC236}">
                <a16:creationId xmlns:a16="http://schemas.microsoft.com/office/drawing/2014/main" id="{9E067FA4-DF24-3583-C907-F47FD20C7945}"/>
              </a:ext>
            </a:extLst>
          </p:cNvPr>
          <p:cNvSpPr>
            <a:spLocks noGrp="1"/>
          </p:cNvSpPr>
          <p:nvPr>
            <p:ph type="ftr" sz="quarter" idx="10"/>
          </p:nvPr>
        </p:nvSpPr>
        <p:spPr/>
        <p:txBody>
          <a:bodyPr/>
          <a:lstStyle/>
          <a:p>
            <a:r>
              <a:rPr lang="en-US" noProof="0"/>
              <a:t>EOY 3 Reporting and Certification v1.0 April 23, 2025</a:t>
            </a:r>
          </a:p>
        </p:txBody>
      </p:sp>
      <p:graphicFrame>
        <p:nvGraphicFramePr>
          <p:cNvPr id="3" name="Table 2">
            <a:extLst>
              <a:ext uri="{FF2B5EF4-FFF2-40B4-BE49-F238E27FC236}">
                <a16:creationId xmlns:a16="http://schemas.microsoft.com/office/drawing/2014/main" id="{52EF46FC-ED5E-8A9E-C4F2-A50F712B9DCF}"/>
              </a:ext>
            </a:extLst>
          </p:cNvPr>
          <p:cNvGraphicFramePr>
            <a:graphicFrameLocks noGrp="1"/>
          </p:cNvGraphicFramePr>
          <p:nvPr>
            <p:extLst>
              <p:ext uri="{D42A27DB-BD31-4B8C-83A1-F6EECF244321}">
                <p14:modId xmlns:p14="http://schemas.microsoft.com/office/powerpoint/2010/main" val="117660418"/>
              </p:ext>
            </p:extLst>
          </p:nvPr>
        </p:nvGraphicFramePr>
        <p:xfrm>
          <a:off x="432000" y="956063"/>
          <a:ext cx="11340000" cy="5159087"/>
        </p:xfrm>
        <a:graphic>
          <a:graphicData uri="http://schemas.openxmlformats.org/drawingml/2006/table">
            <a:tbl>
              <a:tblPr firstRow="1" bandRow="1">
                <a:tableStyleId>{72833802-FEF1-4C79-8D5D-14CF1EAF98D9}</a:tableStyleId>
              </a:tblPr>
              <a:tblGrid>
                <a:gridCol w="1229160">
                  <a:extLst>
                    <a:ext uri="{9D8B030D-6E8A-4147-A177-3AD203B41FA5}">
                      <a16:colId xmlns:a16="http://schemas.microsoft.com/office/drawing/2014/main" val="1396596680"/>
                    </a:ext>
                  </a:extLst>
                </a:gridCol>
                <a:gridCol w="1226820">
                  <a:extLst>
                    <a:ext uri="{9D8B030D-6E8A-4147-A177-3AD203B41FA5}">
                      <a16:colId xmlns:a16="http://schemas.microsoft.com/office/drawing/2014/main" val="3820239901"/>
                    </a:ext>
                  </a:extLst>
                </a:gridCol>
                <a:gridCol w="5654040">
                  <a:extLst>
                    <a:ext uri="{9D8B030D-6E8A-4147-A177-3AD203B41FA5}">
                      <a16:colId xmlns:a16="http://schemas.microsoft.com/office/drawing/2014/main" val="892078338"/>
                    </a:ext>
                  </a:extLst>
                </a:gridCol>
                <a:gridCol w="1333500">
                  <a:extLst>
                    <a:ext uri="{9D8B030D-6E8A-4147-A177-3AD203B41FA5}">
                      <a16:colId xmlns:a16="http://schemas.microsoft.com/office/drawing/2014/main" val="879168400"/>
                    </a:ext>
                  </a:extLst>
                </a:gridCol>
                <a:gridCol w="1896480">
                  <a:extLst>
                    <a:ext uri="{9D8B030D-6E8A-4147-A177-3AD203B41FA5}">
                      <a16:colId xmlns:a16="http://schemas.microsoft.com/office/drawing/2014/main" val="3617444600"/>
                    </a:ext>
                  </a:extLst>
                </a:gridCol>
              </a:tblGrid>
              <a:tr h="284229">
                <a:tc>
                  <a:txBody>
                    <a:bodyPr/>
                    <a:lstStyle/>
                    <a:p>
                      <a:pPr algn="ctr" rtl="0" fontAlgn="t"/>
                      <a:r>
                        <a:rPr lang="en-US" sz="1600" u="none" strike="noStrike">
                          <a:solidFill>
                            <a:schemeClr val="tx1">
                              <a:lumMod val="75000"/>
                              <a:lumOff val="25000"/>
                            </a:schemeClr>
                          </a:solidFill>
                          <a:effectLst/>
                        </a:rPr>
                        <a:t>Error #</a:t>
                      </a:r>
                      <a:endParaRPr lang="en-US" sz="1600" b="1" i="0" u="none" strike="noStrike">
                        <a:solidFill>
                          <a:schemeClr val="tx1">
                            <a:lumMod val="75000"/>
                            <a:lumOff val="25000"/>
                          </a:schemeClr>
                        </a:solidFill>
                        <a:effectLst/>
                        <a:latin typeface="Tahoma" panose="020B0604030504040204" pitchFamily="34" charset="0"/>
                      </a:endParaRPr>
                    </a:p>
                  </a:txBody>
                  <a:tcPr marL="2508" marR="2508" marT="2508" marB="0" anchor="ctr"/>
                </a:tc>
                <a:tc>
                  <a:txBody>
                    <a:bodyPr/>
                    <a:lstStyle/>
                    <a:p>
                      <a:pPr algn="ctr" rtl="0" fontAlgn="t"/>
                      <a:r>
                        <a:rPr lang="en-US" sz="1600" u="none" strike="noStrike">
                          <a:solidFill>
                            <a:schemeClr val="tx1">
                              <a:lumMod val="75000"/>
                              <a:lumOff val="25000"/>
                            </a:schemeClr>
                          </a:solidFill>
                          <a:effectLst/>
                        </a:rPr>
                        <a:t>Old Error # </a:t>
                      </a:r>
                      <a:endParaRPr lang="en-US" sz="1600" b="1" i="0" u="none" strike="noStrike">
                        <a:solidFill>
                          <a:schemeClr val="tx1">
                            <a:lumMod val="75000"/>
                            <a:lumOff val="25000"/>
                          </a:schemeClr>
                        </a:solidFill>
                        <a:effectLst/>
                        <a:latin typeface="Tahoma" panose="020B0604030504040204" pitchFamily="34" charset="0"/>
                      </a:endParaRPr>
                    </a:p>
                  </a:txBody>
                  <a:tcPr marL="2508" marR="2508" marT="2508" marB="0" anchor="ctr"/>
                </a:tc>
                <a:tc>
                  <a:txBody>
                    <a:bodyPr/>
                    <a:lstStyle/>
                    <a:p>
                      <a:pPr algn="ctr" rtl="0" fontAlgn="t"/>
                      <a:r>
                        <a:rPr lang="en-US" sz="1600" u="none" strike="noStrike">
                          <a:solidFill>
                            <a:schemeClr val="tx1">
                              <a:lumMod val="75000"/>
                              <a:lumOff val="25000"/>
                            </a:schemeClr>
                          </a:solidFill>
                          <a:effectLst/>
                        </a:rPr>
                        <a:t>Error Name</a:t>
                      </a:r>
                      <a:endParaRPr lang="en-US" sz="1600" b="1" i="0" u="none" strike="noStrike">
                        <a:solidFill>
                          <a:schemeClr val="tx1">
                            <a:lumMod val="75000"/>
                            <a:lumOff val="25000"/>
                          </a:schemeClr>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solidFill>
                            <a:schemeClr val="tx1">
                              <a:lumMod val="75000"/>
                              <a:lumOff val="25000"/>
                            </a:schemeClr>
                          </a:solidFill>
                          <a:effectLst/>
                        </a:rPr>
                        <a:t>Severity</a:t>
                      </a:r>
                      <a:endParaRPr lang="en-US" sz="1600" b="1" i="0" u="none" strike="noStrike">
                        <a:solidFill>
                          <a:schemeClr val="tx1">
                            <a:lumMod val="75000"/>
                            <a:lumOff val="25000"/>
                          </a:schemeClr>
                        </a:solidFill>
                        <a:effectLst/>
                        <a:latin typeface="Tahoma" panose="020B0604030504040204" pitchFamily="34" charset="0"/>
                      </a:endParaRPr>
                    </a:p>
                  </a:txBody>
                  <a:tcPr marL="2508" marR="2508" marT="2508" marB="0" anchor="ctr"/>
                </a:tc>
                <a:tc>
                  <a:txBody>
                    <a:bodyPr/>
                    <a:lstStyle/>
                    <a:p>
                      <a:pPr algn="ctr" rtl="0" fontAlgn="ctr"/>
                      <a:r>
                        <a:rPr lang="en-US" sz="1600" u="none" strike="noStrike" dirty="0">
                          <a:solidFill>
                            <a:schemeClr val="tx1">
                              <a:lumMod val="75000"/>
                              <a:lumOff val="25000"/>
                            </a:schemeClr>
                          </a:solidFill>
                          <a:effectLst/>
                        </a:rPr>
                        <a:t>Error Type</a:t>
                      </a:r>
                      <a:endParaRPr lang="en-US" sz="1600" b="1" i="0" u="none" strike="noStrike" dirty="0">
                        <a:solidFill>
                          <a:schemeClr val="tx1">
                            <a:lumMod val="75000"/>
                            <a:lumOff val="25000"/>
                          </a:schemeClr>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60023640"/>
                  </a:ext>
                </a:extLst>
              </a:tr>
              <a:tr h="292491">
                <a:tc>
                  <a:txBody>
                    <a:bodyPr/>
                    <a:lstStyle/>
                    <a:p>
                      <a:pPr algn="ctr" rtl="0" fontAlgn="t"/>
                      <a:r>
                        <a:rPr lang="en-US" sz="1400" u="none" strike="noStrike">
                          <a:effectLst/>
                        </a:rPr>
                        <a:t>SENR0697E3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CERT150</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Missing Expulsion Incident Result Record</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u="none" strike="noStrike">
                          <a:effectLst/>
                        </a:rPr>
                        <a:t>W</a:t>
                      </a:r>
                      <a:endParaRPr lang="en-US" sz="1400" b="0" i="0" u="none" strike="noStrike">
                        <a:solidFill>
                          <a:srgbClr val="000000"/>
                        </a:solidFill>
                        <a:effectLst/>
                        <a:latin typeface="Tahoma" panose="020B0604030504040204" pitchFamily="34" charset="0"/>
                      </a:endParaRPr>
                    </a:p>
                  </a:txBody>
                  <a:tcPr marL="2508" marR="2508" marT="2508" marB="0" anchor="ctr"/>
                </a:tc>
                <a:tc>
                  <a:txBody>
                    <a:bodyPr/>
                    <a:lstStyle/>
                    <a:p>
                      <a:pPr algn="ctr" rtl="0" fontAlgn="ctr"/>
                      <a:r>
                        <a:rPr lang="en-US" sz="1400" u="none" strike="noStrike">
                          <a:effectLst/>
                        </a:rPr>
                        <a:t>DD</a:t>
                      </a:r>
                      <a:endParaRPr lang="en-US" sz="14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3810874195"/>
                  </a:ext>
                </a:extLst>
              </a:tr>
              <a:tr h="389989">
                <a:tc>
                  <a:txBody>
                    <a:bodyPr/>
                    <a:lstStyle/>
                    <a:p>
                      <a:pPr algn="ctr" rtl="0" fontAlgn="t"/>
                      <a:r>
                        <a:rPr lang="en-US" sz="1400" u="none" strike="noStrike">
                          <a:effectLst/>
                        </a:rPr>
                        <a:t>SENR0712E3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CERT149</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Missing Expulsion or Suspension Incident Result Record</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u="none" strike="noStrike">
                          <a:effectLst/>
                        </a:rPr>
                        <a:t>W</a:t>
                      </a:r>
                      <a:endParaRPr lang="en-US" sz="1400" b="0" i="0" u="none" strike="noStrike">
                        <a:solidFill>
                          <a:srgbClr val="000000"/>
                        </a:solidFill>
                        <a:effectLst/>
                        <a:latin typeface="Tahoma" panose="020B0604030504040204" pitchFamily="34" charset="0"/>
                      </a:endParaRPr>
                    </a:p>
                  </a:txBody>
                  <a:tcPr marL="2508" marR="2508" marT="2508" marB="0" anchor="ctr"/>
                </a:tc>
                <a:tc>
                  <a:txBody>
                    <a:bodyPr/>
                    <a:lstStyle/>
                    <a:p>
                      <a:pPr algn="ctr" rtl="0" fontAlgn="ctr"/>
                      <a:r>
                        <a:rPr lang="en-US" sz="1400" u="none" strike="noStrike">
                          <a:effectLst/>
                        </a:rPr>
                        <a:t>DD</a:t>
                      </a:r>
                      <a:endParaRPr lang="en-US" sz="14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3702489599"/>
                  </a:ext>
                </a:extLst>
              </a:tr>
              <a:tr h="389989">
                <a:tc>
                  <a:txBody>
                    <a:bodyPr/>
                    <a:lstStyle/>
                    <a:p>
                      <a:pPr algn="ctr" rtl="0" fontAlgn="t"/>
                      <a:r>
                        <a:rPr lang="en-US" sz="1400" u="none" strike="noStrike">
                          <a:effectLst/>
                        </a:rPr>
                        <a:t>SINC0699E3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CERT153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Missing Student Incident Result (SIRS) Record for Student</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400" u="none" strike="noStrike">
                          <a:effectLst/>
                        </a:rPr>
                        <a:t>CVR</a:t>
                      </a:r>
                      <a:endParaRPr lang="en-US" sz="14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811489807"/>
                  </a:ext>
                </a:extLst>
              </a:tr>
              <a:tr h="292491">
                <a:tc>
                  <a:txBody>
                    <a:bodyPr/>
                    <a:lstStyle/>
                    <a:p>
                      <a:pPr algn="ctr" rtl="0" fontAlgn="t"/>
                      <a:r>
                        <a:rPr lang="en-US" sz="1400" u="none" strike="noStrike">
                          <a:effectLst/>
                        </a:rPr>
                        <a:t>SINC0700E3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CERT154</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Missing Student Offense (SOFF) Record for Student</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1460495565"/>
                  </a:ext>
                </a:extLst>
              </a:tr>
              <a:tr h="584983">
                <a:tc>
                  <a:txBody>
                    <a:bodyPr/>
                    <a:lstStyle/>
                    <a:p>
                      <a:pPr algn="ctr" rtl="0" fontAlgn="t"/>
                      <a:r>
                        <a:rPr lang="en-US" sz="1400" u="none" strike="noStrike">
                          <a:effectLst/>
                        </a:rPr>
                        <a:t>SINC0701E3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CERT157</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Invalid Incident Result Code and Removal to Alternative Setting Reason Code combination</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400" u="none" strike="noStrike">
                          <a:effectLst/>
                        </a:rPr>
                        <a:t>CVR</a:t>
                      </a:r>
                      <a:endParaRPr lang="en-US" sz="14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2064499297"/>
                  </a:ext>
                </a:extLst>
              </a:tr>
              <a:tr h="389989">
                <a:tc>
                  <a:txBody>
                    <a:bodyPr/>
                    <a:lstStyle/>
                    <a:p>
                      <a:pPr algn="ctr" rtl="0" fontAlgn="t"/>
                      <a:r>
                        <a:rPr lang="en-US" sz="1400" u="none" strike="noStrike">
                          <a:effectLst/>
                        </a:rPr>
                        <a:t>SINC0702E3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CERT158</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dirty="0">
                          <a:effectLst/>
                        </a:rPr>
                        <a:t>Missing Removal to Interim Alternative Setting Reason Code</a:t>
                      </a:r>
                      <a:endParaRPr lang="en-US" sz="1400" b="0" i="0" u="none" strike="noStrike" dirty="0">
                        <a:solidFill>
                          <a:srgbClr val="000000"/>
                        </a:solidFill>
                        <a:effectLst/>
                        <a:latin typeface="Tahoma" panose="020B0604030504040204" pitchFamily="34" charset="0"/>
                      </a:endParaRPr>
                    </a:p>
                  </a:txBody>
                  <a:tcPr marL="2508" marR="2508" marT="2508"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400" u="none" strike="noStrike">
                          <a:effectLst/>
                        </a:rPr>
                        <a:t>CVR</a:t>
                      </a:r>
                      <a:endParaRPr lang="en-US" sz="14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2820317512"/>
                  </a:ext>
                </a:extLst>
              </a:tr>
              <a:tr h="584983">
                <a:tc>
                  <a:txBody>
                    <a:bodyPr/>
                    <a:lstStyle/>
                    <a:p>
                      <a:pPr algn="ctr" rtl="0" fontAlgn="t"/>
                      <a:r>
                        <a:rPr lang="en-US" sz="1400" u="none" strike="noStrike">
                          <a:effectLst/>
                        </a:rPr>
                        <a:t>SIRS0703E3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CERT154</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Missing Student Incident (SINC) Record for Student with Student Results Record (SIRS)</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400" u="none" strike="noStrike">
                          <a:effectLst/>
                        </a:rPr>
                        <a:t>CDD</a:t>
                      </a:r>
                      <a:endParaRPr lang="en-US" sz="14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1205874653"/>
                  </a:ext>
                </a:extLst>
              </a:tr>
              <a:tr h="487486">
                <a:tc>
                  <a:txBody>
                    <a:bodyPr/>
                    <a:lstStyle/>
                    <a:p>
                      <a:pPr algn="ctr" rtl="0" fontAlgn="t"/>
                      <a:r>
                        <a:rPr lang="en-US" sz="1400" u="none" strike="noStrike">
                          <a:effectLst/>
                        </a:rPr>
                        <a:t>SIRS0704E3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CERT162</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Missing Student Offense (SOFF) Record for suspended and/or Expelled Student</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400" u="none" strike="noStrike">
                          <a:effectLst/>
                        </a:rPr>
                        <a:t>CVR</a:t>
                      </a:r>
                      <a:endParaRPr lang="en-US" sz="14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1362664198"/>
                  </a:ext>
                </a:extLst>
              </a:tr>
              <a:tr h="292491">
                <a:tc>
                  <a:txBody>
                    <a:bodyPr/>
                    <a:lstStyle/>
                    <a:p>
                      <a:pPr algn="ctr" rtl="0" fontAlgn="t"/>
                      <a:r>
                        <a:rPr lang="en-US" sz="1400" u="none" strike="noStrike">
                          <a:effectLst/>
                        </a:rPr>
                        <a:t>SIRS0705E3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CERT163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Missing Student Instructional Support Indicator</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b="1" u="none" strike="noStrike" dirty="0">
                          <a:solidFill>
                            <a:schemeClr val="accent2">
                              <a:lumMod val="75000"/>
                            </a:schemeClr>
                          </a:solidFill>
                          <a:effectLst/>
                        </a:rPr>
                        <a:t>F</a:t>
                      </a:r>
                      <a:endParaRPr lang="en-US" sz="1400" b="1" i="0" u="none" strike="noStrike" dirty="0">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400" u="none" strike="noStrike">
                          <a:effectLst/>
                        </a:rPr>
                        <a:t>CDD</a:t>
                      </a:r>
                      <a:endParaRPr lang="en-US" sz="14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574189599"/>
                  </a:ext>
                </a:extLst>
              </a:tr>
              <a:tr h="389989">
                <a:tc>
                  <a:txBody>
                    <a:bodyPr/>
                    <a:lstStyle/>
                    <a:p>
                      <a:pPr algn="ctr" rtl="0" fontAlgn="t"/>
                      <a:r>
                        <a:rPr lang="en-US" sz="1400" u="none" strike="noStrike">
                          <a:effectLst/>
                        </a:rPr>
                        <a:t>SOFF0709E3</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a:effectLst/>
                        </a:rPr>
                        <a:t>CERT151</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Invalid Student Offense and Incident Result Code Combination</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u="none" strike="noStrike">
                          <a:effectLst/>
                        </a:rPr>
                        <a:t>W</a:t>
                      </a:r>
                      <a:endParaRPr lang="en-US" sz="1400" b="0" i="0" u="none" strike="noStrike">
                        <a:solidFill>
                          <a:srgbClr val="000000"/>
                        </a:solidFill>
                        <a:effectLst/>
                        <a:latin typeface="Tahoma" panose="020B0604030504040204" pitchFamily="34" charset="0"/>
                      </a:endParaRPr>
                    </a:p>
                  </a:txBody>
                  <a:tcPr marL="2508" marR="2508" marT="2508" marB="0" anchor="ctr"/>
                </a:tc>
                <a:tc>
                  <a:txBody>
                    <a:bodyPr/>
                    <a:lstStyle/>
                    <a:p>
                      <a:pPr algn="ctr" rtl="0" fontAlgn="ctr"/>
                      <a:r>
                        <a:rPr lang="en-US" sz="1400" u="none" strike="noStrike">
                          <a:effectLst/>
                        </a:rPr>
                        <a:t>DD</a:t>
                      </a:r>
                      <a:endParaRPr lang="en-US" sz="14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1154961336"/>
                  </a:ext>
                </a:extLst>
              </a:tr>
              <a:tr h="779977">
                <a:tc>
                  <a:txBody>
                    <a:bodyPr/>
                    <a:lstStyle/>
                    <a:p>
                      <a:pPr algn="ctr" rtl="0" fontAlgn="t"/>
                      <a:r>
                        <a:rPr lang="en-US" sz="1400" u="none" strike="noStrike" dirty="0">
                          <a:effectLst/>
                        </a:rPr>
                        <a:t>SOFF0710E3</a:t>
                      </a:r>
                      <a:endParaRPr lang="en-US" sz="1400" b="0" i="0" u="none" strike="noStrike" dirty="0">
                        <a:solidFill>
                          <a:srgbClr val="000000"/>
                        </a:solidFill>
                        <a:effectLst/>
                        <a:latin typeface="Tahoma" panose="020B0604030504040204" pitchFamily="34" charset="0"/>
                      </a:endParaRPr>
                    </a:p>
                  </a:txBody>
                  <a:tcPr marL="2508" marR="2508" marT="2508" marB="0"/>
                </a:tc>
                <a:tc>
                  <a:txBody>
                    <a:bodyPr/>
                    <a:lstStyle/>
                    <a:p>
                      <a:pPr algn="ctr" rtl="0" fontAlgn="t"/>
                      <a:r>
                        <a:rPr lang="en-US" sz="1400" u="none" strike="noStrike" dirty="0">
                          <a:effectLst/>
                        </a:rPr>
                        <a:t>CERT152</a:t>
                      </a:r>
                      <a:endParaRPr lang="en-US" sz="1400" b="0" i="0" u="none" strike="noStrike" dirty="0">
                        <a:solidFill>
                          <a:srgbClr val="000000"/>
                        </a:solidFill>
                        <a:effectLst/>
                        <a:latin typeface="Tahoma" panose="020B0604030504040204" pitchFamily="34" charset="0"/>
                      </a:endParaRPr>
                    </a:p>
                  </a:txBody>
                  <a:tcPr marL="2508" marR="2508" marT="2508" marB="0"/>
                </a:tc>
                <a:tc>
                  <a:txBody>
                    <a:bodyPr/>
                    <a:lstStyle/>
                    <a:p>
                      <a:pPr algn="l" rtl="0" fontAlgn="t"/>
                      <a:r>
                        <a:rPr lang="en-US" sz="1400" u="none" strike="noStrike">
                          <a:effectLst/>
                        </a:rPr>
                        <a:t>Invalid Incident Result Code and Grade Level Combination for Student Offense Code 511 (disruption, defiance)</a:t>
                      </a:r>
                      <a:endParaRPr lang="en-US" sz="14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400" u="none" strike="noStrike">
                          <a:effectLst/>
                        </a:rPr>
                        <a:t>W</a:t>
                      </a:r>
                      <a:endParaRPr lang="en-US" sz="1400" b="0" i="0" u="none" strike="noStrike">
                        <a:solidFill>
                          <a:srgbClr val="000000"/>
                        </a:solidFill>
                        <a:effectLst/>
                        <a:latin typeface="Tahoma" panose="020B0604030504040204" pitchFamily="34" charset="0"/>
                      </a:endParaRPr>
                    </a:p>
                  </a:txBody>
                  <a:tcPr marL="2508" marR="2508" marT="2508" marB="0" anchor="ctr"/>
                </a:tc>
                <a:tc>
                  <a:txBody>
                    <a:bodyPr/>
                    <a:lstStyle/>
                    <a:p>
                      <a:pPr algn="ctr" rtl="0" fontAlgn="ctr"/>
                      <a:r>
                        <a:rPr lang="en-US" sz="1400" u="none" strike="noStrike" dirty="0">
                          <a:effectLst/>
                        </a:rPr>
                        <a:t>DD</a:t>
                      </a:r>
                      <a:endParaRPr lang="en-US" sz="1400" b="0" i="0" u="none" strike="noStrike" dirty="0">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2955401965"/>
                  </a:ext>
                </a:extLst>
              </a:tr>
            </a:tbl>
          </a:graphicData>
        </a:graphic>
      </p:graphicFrame>
    </p:spTree>
    <p:extLst>
      <p:ext uri="{BB962C8B-B14F-4D97-AF65-F5344CB8AC3E}">
        <p14:creationId xmlns:p14="http://schemas.microsoft.com/office/powerpoint/2010/main" val="221038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Where do we go from here?</a:t>
            </a: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90" r="99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sz="4400" b="1" dirty="0">
                <a:latin typeface="Arial Black" panose="020B0A04020102020204" pitchFamily="34" charset="0"/>
              </a:rPr>
              <a:t>Agenda</a:t>
            </a: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3"/>
          </p:nvPr>
        </p:nvSpPr>
        <p:spPr>
          <a:xfrm>
            <a:off x="7209635" y="2260967"/>
            <a:ext cx="1800000" cy="360000"/>
          </a:xfrm>
        </p:spPr>
        <p:txBody>
          <a:bodyPr/>
          <a:lstStyle/>
          <a:p>
            <a:r>
              <a:rPr lang="en-US" dirty="0">
                <a:solidFill>
                  <a:schemeClr val="tx1">
                    <a:lumMod val="75000"/>
                    <a:lumOff val="25000"/>
                  </a:schemeClr>
                </a:solidFill>
              </a:rPr>
              <a:t>Overview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4"/>
          </p:nvPr>
        </p:nvSpPr>
        <p:spPr>
          <a:xfrm>
            <a:off x="9194958" y="2125398"/>
            <a:ext cx="1800000" cy="468479"/>
          </a:xfrm>
        </p:spPr>
        <p:txBody>
          <a:bodyPr>
            <a:noAutofit/>
          </a:bodyPr>
          <a:lstStyle/>
          <a:p>
            <a:r>
              <a:rPr lang="en-US" sz="1800" dirty="0">
                <a:solidFill>
                  <a:schemeClr val="tx1">
                    <a:lumMod val="75000"/>
                    <a:lumOff val="25000"/>
                  </a:schemeClr>
                </a:solidFill>
              </a:rPr>
              <a:t>Reporting Requirements</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563936" y="98225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347147" y="2731078"/>
            <a:ext cx="1548000" cy="0"/>
          </a:xfrm>
          <a:prstGeom prst="line">
            <a:avLst/>
          </a:prstGeom>
          <a:ln w="28575">
            <a:solidFill>
              <a:srgbClr val="3EC1BD"/>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537747" y="98225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320958" y="2731078"/>
            <a:ext cx="1548000" cy="0"/>
          </a:xfrm>
          <a:prstGeom prst="line">
            <a:avLst/>
          </a:prstGeom>
          <a:ln w="28575">
            <a:solidFill>
              <a:srgbClr val="E65016"/>
            </a:solidFill>
          </a:ln>
        </p:spPr>
        <p:style>
          <a:lnRef idx="1">
            <a:schemeClr val="accent1"/>
          </a:lnRef>
          <a:fillRef idx="0">
            <a:schemeClr val="accent1"/>
          </a:fillRef>
          <a:effectRef idx="0">
            <a:schemeClr val="accent1"/>
          </a:effectRef>
          <a:fontRef idx="minor">
            <a:schemeClr val="tx1"/>
          </a:fontRef>
        </p:style>
      </p:cxnSp>
      <p:pic>
        <p:nvPicPr>
          <p:cNvPr id="1028" name="Picture 4" descr="Picture Icon of a orange fist">
            <a:extLst>
              <a:ext uri="{FF2B5EF4-FFF2-40B4-BE49-F238E27FC236}">
                <a16:creationId xmlns:a16="http://schemas.microsoft.com/office/drawing/2014/main" id="{89CF1F92-DDBA-47F1-9245-20DA4DA4F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1848" y="1045225"/>
            <a:ext cx="686219" cy="94630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descr="Two picture icons grouped together. On the left is a green thumb in circled by arrows signifying a process. This illustrates approval. On the right a pink gift is wrapped signifying wrap up.">
            <a:extLst>
              <a:ext uri="{FF2B5EF4-FFF2-40B4-BE49-F238E27FC236}">
                <a16:creationId xmlns:a16="http://schemas.microsoft.com/office/drawing/2014/main" id="{678318DB-F62B-4769-BB0B-474563E8751A}"/>
              </a:ext>
            </a:extLst>
          </p:cNvPr>
          <p:cNvGrpSpPr/>
          <p:nvPr/>
        </p:nvGrpSpPr>
        <p:grpSpPr>
          <a:xfrm>
            <a:off x="7347147" y="3153147"/>
            <a:ext cx="3693454" cy="1947550"/>
            <a:chOff x="6428068" y="3007675"/>
            <a:chExt cx="3693454" cy="1947550"/>
          </a:xfrm>
        </p:grpSpPr>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6750025" y="320640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555660" y="4955225"/>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44F00E13-15CA-494D-B214-B1BE3271E558}"/>
                </a:ext>
              </a:extLst>
            </p:cNvPr>
            <p:cNvSpPr txBox="1">
              <a:spLocks/>
            </p:cNvSpPr>
            <p:nvPr/>
          </p:nvSpPr>
          <p:spPr>
            <a:xfrm>
              <a:off x="6428068" y="4349545"/>
              <a:ext cx="1882726" cy="36000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Certification Process</a:t>
              </a:r>
            </a:p>
          </p:txBody>
        </p:sp>
        <p:sp>
          <p:nvSpPr>
            <p:cNvPr id="37" name="Rectangle 36">
              <a:extLst>
                <a:ext uri="{FF2B5EF4-FFF2-40B4-BE49-F238E27FC236}">
                  <a16:creationId xmlns:a16="http://schemas.microsoft.com/office/drawing/2014/main" id="{5EC2DCB0-DB7B-478C-812E-2FC0F5BBACD5}"/>
                </a:ext>
                <a:ext uri="{C183D7F6-B498-43B3-948B-1728B52AA6E4}">
                  <adec:decorative xmlns:adec="http://schemas.microsoft.com/office/drawing/2017/decorative" val="1"/>
                </a:ext>
              </a:extLst>
            </p:cNvPr>
            <p:cNvSpPr/>
            <p:nvPr/>
          </p:nvSpPr>
          <p:spPr>
            <a:xfrm>
              <a:off x="8641887" y="320640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Graphic 37" descr="Present">
              <a:extLst>
                <a:ext uri="{FF2B5EF4-FFF2-40B4-BE49-F238E27FC236}">
                  <a16:creationId xmlns:a16="http://schemas.microsoft.com/office/drawing/2014/main" id="{220A5C8B-1A6F-440A-A41D-767726831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4025" y="3206403"/>
              <a:ext cx="1062283" cy="1062283"/>
            </a:xfrm>
            <a:prstGeom prst="rect">
              <a:avLst/>
            </a:prstGeom>
          </p:spPr>
        </p:pic>
        <p:sp>
          <p:nvSpPr>
            <p:cNvPr id="39" name="Text Placeholder 7">
              <a:extLst>
                <a:ext uri="{FF2B5EF4-FFF2-40B4-BE49-F238E27FC236}">
                  <a16:creationId xmlns:a16="http://schemas.microsoft.com/office/drawing/2014/main" id="{6A399BBB-6047-4857-AF3C-24EF8C879B11}"/>
                </a:ext>
              </a:extLst>
            </p:cNvPr>
            <p:cNvSpPr txBox="1">
              <a:spLocks/>
            </p:cNvSpPr>
            <p:nvPr/>
          </p:nvSpPr>
          <p:spPr>
            <a:xfrm>
              <a:off x="8439606" y="4459972"/>
              <a:ext cx="1681916"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4472C4"/>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Wrap-Up </a:t>
              </a:r>
            </a:p>
          </p:txBody>
        </p:sp>
        <p:cxnSp>
          <p:nvCxnSpPr>
            <p:cNvPr id="40" name="Straight Connector 39">
              <a:extLst>
                <a:ext uri="{FF2B5EF4-FFF2-40B4-BE49-F238E27FC236}">
                  <a16:creationId xmlns:a16="http://schemas.microsoft.com/office/drawing/2014/main" id="{34B0A723-3434-416D-A305-DCE8D7D9FE03}"/>
                </a:ext>
                <a:ext uri="{C183D7F6-B498-43B3-948B-1728B52AA6E4}">
                  <adec:decorative xmlns:adec="http://schemas.microsoft.com/office/drawing/2017/decorative" val="1"/>
                </a:ext>
              </a:extLst>
            </p:cNvPr>
            <p:cNvCxnSpPr>
              <a:cxnSpLocks/>
            </p:cNvCxnSpPr>
            <p:nvPr/>
          </p:nvCxnSpPr>
          <p:spPr>
            <a:xfrm>
              <a:off x="8447522" y="4955225"/>
              <a:ext cx="1548000" cy="0"/>
            </a:xfrm>
            <a:prstGeom prst="line">
              <a:avLst/>
            </a:prstGeom>
            <a:ln w="28575">
              <a:solidFill>
                <a:srgbClr val="FF99CC"/>
              </a:solidFill>
            </a:ln>
          </p:spPr>
          <p:style>
            <a:lnRef idx="1">
              <a:schemeClr val="accent1"/>
            </a:lnRef>
            <a:fillRef idx="0">
              <a:schemeClr val="accent1"/>
            </a:fillRef>
            <a:effectRef idx="0">
              <a:schemeClr val="accent1"/>
            </a:effectRef>
            <a:fontRef idx="minor">
              <a:schemeClr val="tx1"/>
            </a:fontRef>
          </p:style>
        </p:cxnSp>
        <p:pic>
          <p:nvPicPr>
            <p:cNvPr id="14" name="Picture 13" descr="Arrow circle">
              <a:extLst>
                <a:ext uri="{FF2B5EF4-FFF2-40B4-BE49-F238E27FC236}">
                  <a16:creationId xmlns:a16="http://schemas.microsoft.com/office/drawing/2014/main" id="{5B750CA9-4FE3-4F0B-B9EB-B60320864E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581087" y="3007675"/>
              <a:ext cx="1452297" cy="1452297"/>
            </a:xfrm>
            <a:prstGeom prst="rect">
              <a:avLst/>
            </a:prstGeom>
          </p:spPr>
        </p:pic>
        <p:pic>
          <p:nvPicPr>
            <p:cNvPr id="23" name="Graphic 22" descr="Thumbs up sign">
              <a:extLst>
                <a:ext uri="{FF2B5EF4-FFF2-40B4-BE49-F238E27FC236}">
                  <a16:creationId xmlns:a16="http://schemas.microsoft.com/office/drawing/2014/main" id="{64A32F59-4D67-41E8-B18E-B894F3282F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48561" y="3395792"/>
              <a:ext cx="624208" cy="624208"/>
            </a:xfrm>
            <a:prstGeom prst="rect">
              <a:avLst/>
            </a:prstGeom>
          </p:spPr>
        </p:pic>
      </p:grpSp>
      <p:sp>
        <p:nvSpPr>
          <p:cNvPr id="24" name="Graphic 33" descr="World">
            <a:extLst>
              <a:ext uri="{FF2B5EF4-FFF2-40B4-BE49-F238E27FC236}">
                <a16:creationId xmlns:a16="http://schemas.microsoft.com/office/drawing/2014/main" id="{01B04A53-CFF0-41E3-A36F-790D2F6B6357}"/>
              </a:ext>
            </a:extLst>
          </p:cNvPr>
          <p:cNvSpPr/>
          <p:nvPr/>
        </p:nvSpPr>
        <p:spPr>
          <a:xfrm>
            <a:off x="7690169" y="1123807"/>
            <a:ext cx="804172" cy="804172"/>
          </a:xfrm>
          <a:custGeom>
            <a:avLst/>
            <a:gdLst>
              <a:gd name="connsiteX0" fmla="*/ 460283 w 804172"/>
              <a:gd name="connsiteY0" fmla="*/ 735395 h 804172"/>
              <a:gd name="connsiteX1" fmla="*/ 612653 w 804172"/>
              <a:gd name="connsiteY1" fmla="*/ 423249 h 804172"/>
              <a:gd name="connsiteX2" fmla="*/ 739627 w 804172"/>
              <a:gd name="connsiteY2" fmla="*/ 423249 h 804172"/>
              <a:gd name="connsiteX3" fmla="*/ 460283 w 804172"/>
              <a:gd name="connsiteY3" fmla="*/ 735395 h 804172"/>
              <a:gd name="connsiteX4" fmla="*/ 64545 w 804172"/>
              <a:gd name="connsiteY4" fmla="*/ 423249 h 804172"/>
              <a:gd name="connsiteX5" fmla="*/ 191520 w 804172"/>
              <a:gd name="connsiteY5" fmla="*/ 423249 h 804172"/>
              <a:gd name="connsiteX6" fmla="*/ 343890 w 804172"/>
              <a:gd name="connsiteY6" fmla="*/ 735395 h 804172"/>
              <a:gd name="connsiteX7" fmla="*/ 64545 w 804172"/>
              <a:gd name="connsiteY7" fmla="*/ 423249 h 804172"/>
              <a:gd name="connsiteX8" fmla="*/ 343890 w 804172"/>
              <a:gd name="connsiteY8" fmla="*/ 68778 h 804172"/>
              <a:gd name="connsiteX9" fmla="*/ 191520 w 804172"/>
              <a:gd name="connsiteY9" fmla="*/ 380924 h 804172"/>
              <a:gd name="connsiteX10" fmla="*/ 64545 w 804172"/>
              <a:gd name="connsiteY10" fmla="*/ 380924 h 804172"/>
              <a:gd name="connsiteX11" fmla="*/ 343890 w 804172"/>
              <a:gd name="connsiteY11" fmla="*/ 68778 h 804172"/>
              <a:gd name="connsiteX12" fmla="*/ 423249 w 804172"/>
              <a:gd name="connsiteY12" fmla="*/ 423249 h 804172"/>
              <a:gd name="connsiteX13" fmla="*/ 570328 w 804172"/>
              <a:gd name="connsiteY13" fmla="*/ 423249 h 804172"/>
              <a:gd name="connsiteX14" fmla="*/ 423249 w 804172"/>
              <a:gd name="connsiteY14" fmla="*/ 714232 h 804172"/>
              <a:gd name="connsiteX15" fmla="*/ 423249 w 804172"/>
              <a:gd name="connsiteY15" fmla="*/ 423249 h 804172"/>
              <a:gd name="connsiteX16" fmla="*/ 380924 w 804172"/>
              <a:gd name="connsiteY16" fmla="*/ 423249 h 804172"/>
              <a:gd name="connsiteX17" fmla="*/ 380924 w 804172"/>
              <a:gd name="connsiteY17" fmla="*/ 714232 h 804172"/>
              <a:gd name="connsiteX18" fmla="*/ 233845 w 804172"/>
              <a:gd name="connsiteY18" fmla="*/ 423249 h 804172"/>
              <a:gd name="connsiteX19" fmla="*/ 380924 w 804172"/>
              <a:gd name="connsiteY19" fmla="*/ 423249 h 804172"/>
              <a:gd name="connsiteX20" fmla="*/ 423249 w 804172"/>
              <a:gd name="connsiteY20" fmla="*/ 89940 h 804172"/>
              <a:gd name="connsiteX21" fmla="*/ 570328 w 804172"/>
              <a:gd name="connsiteY21" fmla="*/ 380924 h 804172"/>
              <a:gd name="connsiteX22" fmla="*/ 423249 w 804172"/>
              <a:gd name="connsiteY22" fmla="*/ 380924 h 804172"/>
              <a:gd name="connsiteX23" fmla="*/ 423249 w 804172"/>
              <a:gd name="connsiteY23" fmla="*/ 89940 h 804172"/>
              <a:gd name="connsiteX24" fmla="*/ 380924 w 804172"/>
              <a:gd name="connsiteY24" fmla="*/ 380924 h 804172"/>
              <a:gd name="connsiteX25" fmla="*/ 233845 w 804172"/>
              <a:gd name="connsiteY25" fmla="*/ 380924 h 804172"/>
              <a:gd name="connsiteX26" fmla="*/ 380924 w 804172"/>
              <a:gd name="connsiteY26" fmla="*/ 89940 h 804172"/>
              <a:gd name="connsiteX27" fmla="*/ 380924 w 804172"/>
              <a:gd name="connsiteY27" fmla="*/ 380924 h 804172"/>
              <a:gd name="connsiteX28" fmla="*/ 739627 w 804172"/>
              <a:gd name="connsiteY28" fmla="*/ 380924 h 804172"/>
              <a:gd name="connsiteX29" fmla="*/ 612653 w 804172"/>
              <a:gd name="connsiteY29" fmla="*/ 380924 h 804172"/>
              <a:gd name="connsiteX30" fmla="*/ 460283 w 804172"/>
              <a:gd name="connsiteY30" fmla="*/ 68778 h 804172"/>
              <a:gd name="connsiteX31" fmla="*/ 739627 w 804172"/>
              <a:gd name="connsiteY31" fmla="*/ 380924 h 804172"/>
              <a:gd name="connsiteX32" fmla="*/ 402086 w 804172"/>
              <a:gd name="connsiteY32" fmla="*/ 0 h 804172"/>
              <a:gd name="connsiteX33" fmla="*/ 0 w 804172"/>
              <a:gd name="connsiteY33" fmla="*/ 402086 h 804172"/>
              <a:gd name="connsiteX34" fmla="*/ 402086 w 804172"/>
              <a:gd name="connsiteY34" fmla="*/ 804173 h 804172"/>
              <a:gd name="connsiteX35" fmla="*/ 804173 w 804172"/>
              <a:gd name="connsiteY35" fmla="*/ 402086 h 804172"/>
              <a:gd name="connsiteX36" fmla="*/ 402086 w 804172"/>
              <a:gd name="connsiteY36" fmla="*/ 0 h 80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4172" h="804172">
                <a:moveTo>
                  <a:pt x="460283" y="735395"/>
                </a:moveTo>
                <a:cubicBezTo>
                  <a:pt x="529061" y="650745"/>
                  <a:pt x="605246" y="543875"/>
                  <a:pt x="612653" y="423249"/>
                </a:cubicBezTo>
                <a:lnTo>
                  <a:pt x="739627" y="423249"/>
                </a:lnTo>
                <a:cubicBezTo>
                  <a:pt x="730104" y="580909"/>
                  <a:pt x="612653" y="708942"/>
                  <a:pt x="460283" y="735395"/>
                </a:cubicBezTo>
                <a:close/>
                <a:moveTo>
                  <a:pt x="64545" y="423249"/>
                </a:moveTo>
                <a:lnTo>
                  <a:pt x="191520" y="423249"/>
                </a:lnTo>
                <a:cubicBezTo>
                  <a:pt x="199985" y="543875"/>
                  <a:pt x="275112" y="650745"/>
                  <a:pt x="343890" y="735395"/>
                </a:cubicBezTo>
                <a:cubicBezTo>
                  <a:pt x="191520" y="708942"/>
                  <a:pt x="74069" y="580909"/>
                  <a:pt x="64545" y="423249"/>
                </a:cubicBezTo>
                <a:close/>
                <a:moveTo>
                  <a:pt x="343890" y="68778"/>
                </a:moveTo>
                <a:cubicBezTo>
                  <a:pt x="275112" y="153428"/>
                  <a:pt x="198927" y="260298"/>
                  <a:pt x="191520" y="380924"/>
                </a:cubicBezTo>
                <a:lnTo>
                  <a:pt x="64545" y="380924"/>
                </a:lnTo>
                <a:cubicBezTo>
                  <a:pt x="74069" y="223264"/>
                  <a:pt x="191520" y="95231"/>
                  <a:pt x="343890" y="68778"/>
                </a:cubicBezTo>
                <a:close/>
                <a:moveTo>
                  <a:pt x="423249" y="423249"/>
                </a:moveTo>
                <a:lnTo>
                  <a:pt x="570328" y="423249"/>
                </a:lnTo>
                <a:cubicBezTo>
                  <a:pt x="561863" y="532235"/>
                  <a:pt x="490969" y="630641"/>
                  <a:pt x="423249" y="714232"/>
                </a:cubicBezTo>
                <a:lnTo>
                  <a:pt x="423249" y="423249"/>
                </a:lnTo>
                <a:close/>
                <a:moveTo>
                  <a:pt x="380924" y="423249"/>
                </a:moveTo>
                <a:lnTo>
                  <a:pt x="380924" y="714232"/>
                </a:lnTo>
                <a:cubicBezTo>
                  <a:pt x="313204" y="630641"/>
                  <a:pt x="242310" y="532235"/>
                  <a:pt x="233845" y="423249"/>
                </a:cubicBezTo>
                <a:lnTo>
                  <a:pt x="380924" y="423249"/>
                </a:lnTo>
                <a:close/>
                <a:moveTo>
                  <a:pt x="423249" y="89940"/>
                </a:moveTo>
                <a:cubicBezTo>
                  <a:pt x="490969" y="173532"/>
                  <a:pt x="561863" y="270879"/>
                  <a:pt x="570328" y="380924"/>
                </a:cubicBezTo>
                <a:lnTo>
                  <a:pt x="423249" y="380924"/>
                </a:lnTo>
                <a:lnTo>
                  <a:pt x="423249" y="89940"/>
                </a:lnTo>
                <a:close/>
                <a:moveTo>
                  <a:pt x="380924" y="380924"/>
                </a:moveTo>
                <a:lnTo>
                  <a:pt x="233845" y="380924"/>
                </a:lnTo>
                <a:cubicBezTo>
                  <a:pt x="242310" y="271937"/>
                  <a:pt x="313204" y="173532"/>
                  <a:pt x="380924" y="89940"/>
                </a:cubicBezTo>
                <a:lnTo>
                  <a:pt x="380924" y="380924"/>
                </a:lnTo>
                <a:close/>
                <a:moveTo>
                  <a:pt x="739627" y="380924"/>
                </a:moveTo>
                <a:lnTo>
                  <a:pt x="612653" y="380924"/>
                </a:lnTo>
                <a:cubicBezTo>
                  <a:pt x="605246" y="260298"/>
                  <a:pt x="529061" y="153428"/>
                  <a:pt x="460283" y="68778"/>
                </a:cubicBezTo>
                <a:cubicBezTo>
                  <a:pt x="612653" y="95231"/>
                  <a:pt x="730104" y="223264"/>
                  <a:pt x="739627" y="380924"/>
                </a:cubicBezTo>
                <a:close/>
                <a:moveTo>
                  <a:pt x="402086" y="0"/>
                </a:moveTo>
                <a:cubicBezTo>
                  <a:pt x="179881" y="0"/>
                  <a:pt x="0" y="179881"/>
                  <a:pt x="0" y="402086"/>
                </a:cubicBezTo>
                <a:cubicBezTo>
                  <a:pt x="0" y="624292"/>
                  <a:pt x="179881" y="804173"/>
                  <a:pt x="402086" y="804173"/>
                </a:cubicBezTo>
                <a:cubicBezTo>
                  <a:pt x="624292" y="804173"/>
                  <a:pt x="804173" y="624292"/>
                  <a:pt x="804173" y="402086"/>
                </a:cubicBezTo>
                <a:cubicBezTo>
                  <a:pt x="804173" y="179881"/>
                  <a:pt x="624292" y="0"/>
                  <a:pt x="402086" y="0"/>
                </a:cubicBezTo>
                <a:close/>
              </a:path>
            </a:pathLst>
          </a:custGeom>
          <a:solidFill>
            <a:srgbClr val="3EC1BD"/>
          </a:solidFill>
          <a:ln w="10517"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F4307B91-3988-6B2A-A0CB-E746D0D0E91E}"/>
              </a:ext>
            </a:extLst>
          </p:cNvPr>
          <p:cNvSpPr>
            <a:spLocks noGrp="1"/>
          </p:cNvSpPr>
          <p:nvPr>
            <p:ph type="sldNum" sz="quarter" idx="11"/>
          </p:nvPr>
        </p:nvSpPr>
        <p:spPr/>
        <p:txBody>
          <a:bodyPr/>
          <a:lstStyle/>
          <a:p>
            <a:fld id="{4B73C415-D670-4716-A5EC-CC4D52CA2BAC}" type="slidenum">
              <a:rPr lang="en-US" noProof="0" smtClean="0"/>
              <a:pPr/>
              <a:t>5</a:t>
            </a:fld>
            <a:endParaRPr lang="en-US" noProof="0"/>
          </a:p>
        </p:txBody>
      </p:sp>
    </p:spTree>
    <p:extLst>
      <p:ext uri="{BB962C8B-B14F-4D97-AF65-F5344CB8AC3E}">
        <p14:creationId xmlns:p14="http://schemas.microsoft.com/office/powerpoint/2010/main" val="785800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0DE79-229F-4B9E-09DA-0C6C20E0E8B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7AE17D4-BCE2-F456-91B0-9E8657905743}"/>
              </a:ext>
            </a:extLst>
          </p:cNvPr>
          <p:cNvSpPr txBox="1">
            <a:spLocks noGrp="1"/>
          </p:cNvSpPr>
          <p:nvPr>
            <p:ph type="title"/>
          </p:nvPr>
        </p:nvSpPr>
        <p:spPr>
          <a:xfrm>
            <a:off x="304080" y="210408"/>
            <a:ext cx="11340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pc="0" dirty="0">
                <a:latin typeface="Arial Black"/>
                <a:ea typeface="+mn-ea"/>
                <a:cs typeface="+mn-cs"/>
              </a:rPr>
              <a:t>More Incident Errors</a:t>
            </a:r>
          </a:p>
        </p:txBody>
      </p:sp>
      <p:sp>
        <p:nvSpPr>
          <p:cNvPr id="7" name="Slide Number Placeholder 6">
            <a:extLst>
              <a:ext uri="{FF2B5EF4-FFF2-40B4-BE49-F238E27FC236}">
                <a16:creationId xmlns:a16="http://schemas.microsoft.com/office/drawing/2014/main" id="{D7A4466B-D4CE-BF9A-34BF-FC0DB10BCC26}"/>
              </a:ext>
            </a:extLst>
          </p:cNvPr>
          <p:cNvSpPr>
            <a:spLocks noGrp="1"/>
          </p:cNvSpPr>
          <p:nvPr>
            <p:ph type="sldNum" sz="quarter" idx="4294967295"/>
          </p:nvPr>
        </p:nvSpPr>
        <p:spPr>
          <a:xfrm>
            <a:off x="0" y="9607550"/>
            <a:ext cx="11430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50</a:t>
            </a:fld>
            <a:endParaRPr lang="en-US"/>
          </a:p>
        </p:txBody>
      </p:sp>
      <p:sp>
        <p:nvSpPr>
          <p:cNvPr id="2" name="Footer Placeholder 1">
            <a:extLst>
              <a:ext uri="{FF2B5EF4-FFF2-40B4-BE49-F238E27FC236}">
                <a16:creationId xmlns:a16="http://schemas.microsoft.com/office/drawing/2014/main" id="{1BE21C5E-11F6-D0AB-83AE-A0809311D681}"/>
              </a:ext>
            </a:extLst>
          </p:cNvPr>
          <p:cNvSpPr>
            <a:spLocks noGrp="1"/>
          </p:cNvSpPr>
          <p:nvPr>
            <p:ph type="ftr" sz="quarter" idx="10"/>
          </p:nvPr>
        </p:nvSpPr>
        <p:spPr/>
        <p:txBody>
          <a:bodyPr/>
          <a:lstStyle/>
          <a:p>
            <a:r>
              <a:rPr lang="en-US" noProof="0"/>
              <a:t>EOY 3 Reporting and Certification v1.0 April 23, 2025</a:t>
            </a:r>
          </a:p>
        </p:txBody>
      </p:sp>
      <p:graphicFrame>
        <p:nvGraphicFramePr>
          <p:cNvPr id="4" name="Table 3">
            <a:extLst>
              <a:ext uri="{FF2B5EF4-FFF2-40B4-BE49-F238E27FC236}">
                <a16:creationId xmlns:a16="http://schemas.microsoft.com/office/drawing/2014/main" id="{CA2171DF-4DD8-7417-121F-EB5AD2DC3B0A}"/>
              </a:ext>
            </a:extLst>
          </p:cNvPr>
          <p:cNvGraphicFramePr>
            <a:graphicFrameLocks noGrp="1"/>
          </p:cNvGraphicFramePr>
          <p:nvPr>
            <p:extLst>
              <p:ext uri="{D42A27DB-BD31-4B8C-83A1-F6EECF244321}">
                <p14:modId xmlns:p14="http://schemas.microsoft.com/office/powerpoint/2010/main" val="1721009733"/>
              </p:ext>
            </p:extLst>
          </p:nvPr>
        </p:nvGraphicFramePr>
        <p:xfrm>
          <a:off x="432000" y="859120"/>
          <a:ext cx="11212080" cy="4889035"/>
        </p:xfrm>
        <a:graphic>
          <a:graphicData uri="http://schemas.openxmlformats.org/drawingml/2006/table">
            <a:tbl>
              <a:tblPr firstRow="1" bandRow="1">
                <a:tableStyleId>{72833802-FEF1-4C79-8D5D-14CF1EAF98D9}</a:tableStyleId>
              </a:tblPr>
              <a:tblGrid>
                <a:gridCol w="1268273">
                  <a:extLst>
                    <a:ext uri="{9D8B030D-6E8A-4147-A177-3AD203B41FA5}">
                      <a16:colId xmlns:a16="http://schemas.microsoft.com/office/drawing/2014/main" val="1440925534"/>
                    </a:ext>
                  </a:extLst>
                </a:gridCol>
                <a:gridCol w="1539624">
                  <a:extLst>
                    <a:ext uri="{9D8B030D-6E8A-4147-A177-3AD203B41FA5}">
                      <a16:colId xmlns:a16="http://schemas.microsoft.com/office/drawing/2014/main" val="1594190571"/>
                    </a:ext>
                  </a:extLst>
                </a:gridCol>
                <a:gridCol w="5521411">
                  <a:extLst>
                    <a:ext uri="{9D8B030D-6E8A-4147-A177-3AD203B41FA5}">
                      <a16:colId xmlns:a16="http://schemas.microsoft.com/office/drawing/2014/main" val="1222628583"/>
                    </a:ext>
                  </a:extLst>
                </a:gridCol>
                <a:gridCol w="1516871">
                  <a:extLst>
                    <a:ext uri="{9D8B030D-6E8A-4147-A177-3AD203B41FA5}">
                      <a16:colId xmlns:a16="http://schemas.microsoft.com/office/drawing/2014/main" val="4055139351"/>
                    </a:ext>
                  </a:extLst>
                </a:gridCol>
                <a:gridCol w="1365901">
                  <a:extLst>
                    <a:ext uri="{9D8B030D-6E8A-4147-A177-3AD203B41FA5}">
                      <a16:colId xmlns:a16="http://schemas.microsoft.com/office/drawing/2014/main" val="1433841269"/>
                    </a:ext>
                  </a:extLst>
                </a:gridCol>
              </a:tblGrid>
              <a:tr h="448556">
                <a:tc>
                  <a:txBody>
                    <a:bodyPr/>
                    <a:lstStyle/>
                    <a:p>
                      <a:pPr algn="ctr" rtl="0" fontAlgn="t"/>
                      <a:r>
                        <a:rPr lang="en-US" sz="1600" b="1" u="none" strike="noStrike" dirty="0">
                          <a:solidFill>
                            <a:schemeClr val="tx1">
                              <a:lumMod val="75000"/>
                              <a:lumOff val="25000"/>
                            </a:schemeClr>
                          </a:solidFill>
                          <a:effectLst/>
                        </a:rPr>
                        <a:t>Error #</a:t>
                      </a:r>
                      <a:endParaRPr lang="en-US" sz="1600" b="1" i="0" u="none" strike="noStrike" dirty="0">
                        <a:solidFill>
                          <a:schemeClr val="tx1">
                            <a:lumMod val="75000"/>
                            <a:lumOff val="25000"/>
                          </a:schemeClr>
                        </a:solidFill>
                        <a:effectLst/>
                        <a:latin typeface="+mn-lt"/>
                      </a:endParaRPr>
                    </a:p>
                  </a:txBody>
                  <a:tcPr marL="7620" marR="7620" marT="7620" marB="0" anchor="ctr"/>
                </a:tc>
                <a:tc>
                  <a:txBody>
                    <a:bodyPr/>
                    <a:lstStyle/>
                    <a:p>
                      <a:pPr algn="ctr" rtl="0" fontAlgn="t"/>
                      <a:r>
                        <a:rPr lang="en-US" sz="1600" b="1" u="none" strike="noStrike">
                          <a:solidFill>
                            <a:schemeClr val="tx1">
                              <a:lumMod val="75000"/>
                              <a:lumOff val="25000"/>
                            </a:schemeClr>
                          </a:solidFill>
                          <a:effectLst/>
                        </a:rPr>
                        <a:t>Old Error # </a:t>
                      </a:r>
                      <a:endParaRPr lang="en-US" sz="1600" b="1" i="0" u="none" strike="noStrike">
                        <a:solidFill>
                          <a:schemeClr val="tx1">
                            <a:lumMod val="75000"/>
                            <a:lumOff val="25000"/>
                          </a:schemeClr>
                        </a:solidFill>
                        <a:effectLst/>
                        <a:latin typeface="+mn-lt"/>
                      </a:endParaRPr>
                    </a:p>
                  </a:txBody>
                  <a:tcPr marL="7620" marR="7620" marT="7620" marB="0" anchor="ctr"/>
                </a:tc>
                <a:tc>
                  <a:txBody>
                    <a:bodyPr/>
                    <a:lstStyle/>
                    <a:p>
                      <a:pPr algn="ctr" rtl="0" fontAlgn="t"/>
                      <a:r>
                        <a:rPr lang="en-US" sz="1600" b="1" u="none" strike="noStrike">
                          <a:solidFill>
                            <a:schemeClr val="tx1">
                              <a:lumMod val="75000"/>
                              <a:lumOff val="25000"/>
                            </a:schemeClr>
                          </a:solidFill>
                          <a:effectLst/>
                        </a:rPr>
                        <a:t>Error Name</a:t>
                      </a:r>
                      <a:endParaRPr lang="en-US" sz="1600" b="1" i="0" u="none" strike="noStrike">
                        <a:solidFill>
                          <a:schemeClr val="tx1">
                            <a:lumMod val="75000"/>
                            <a:lumOff val="25000"/>
                          </a:schemeClr>
                        </a:solidFill>
                        <a:effectLst/>
                        <a:latin typeface="+mn-lt"/>
                      </a:endParaRPr>
                    </a:p>
                  </a:txBody>
                  <a:tcPr marL="7620" marR="7620" marT="7620" marB="0" anchor="ctr"/>
                </a:tc>
                <a:tc>
                  <a:txBody>
                    <a:bodyPr/>
                    <a:lstStyle/>
                    <a:p>
                      <a:pPr algn="ctr" rtl="0" fontAlgn="ctr"/>
                      <a:r>
                        <a:rPr lang="en-US" sz="1600" b="1" u="none" strike="noStrike">
                          <a:solidFill>
                            <a:schemeClr val="tx1">
                              <a:lumMod val="75000"/>
                              <a:lumOff val="25000"/>
                            </a:schemeClr>
                          </a:solidFill>
                          <a:effectLst/>
                        </a:rPr>
                        <a:t>Severity</a:t>
                      </a:r>
                      <a:endParaRPr lang="en-US" sz="1600" b="1" i="0" u="none" strike="noStrike">
                        <a:solidFill>
                          <a:schemeClr val="tx1">
                            <a:lumMod val="75000"/>
                            <a:lumOff val="25000"/>
                          </a:schemeClr>
                        </a:solidFill>
                        <a:effectLst/>
                        <a:latin typeface="+mn-lt"/>
                      </a:endParaRPr>
                    </a:p>
                  </a:txBody>
                  <a:tcPr marL="7620" marR="7620" marT="7620" marB="0" anchor="ctr"/>
                </a:tc>
                <a:tc>
                  <a:txBody>
                    <a:bodyPr/>
                    <a:lstStyle/>
                    <a:p>
                      <a:pPr algn="ctr" rtl="0" fontAlgn="ctr"/>
                      <a:r>
                        <a:rPr lang="en-US" sz="1600" b="1" u="none" strike="noStrike" dirty="0">
                          <a:solidFill>
                            <a:schemeClr val="tx1">
                              <a:lumMod val="75000"/>
                              <a:lumOff val="25000"/>
                            </a:schemeClr>
                          </a:solidFill>
                          <a:effectLst/>
                        </a:rPr>
                        <a:t>Error Type</a:t>
                      </a:r>
                      <a:endParaRPr lang="en-US" sz="1600" b="1" i="0" u="none" strike="noStrike" dirty="0">
                        <a:solidFill>
                          <a:schemeClr val="tx1">
                            <a:lumMod val="75000"/>
                            <a:lumOff val="25000"/>
                          </a:schemeClr>
                        </a:solidFill>
                        <a:effectLst/>
                        <a:latin typeface="+mn-lt"/>
                      </a:endParaRPr>
                    </a:p>
                  </a:txBody>
                  <a:tcPr marL="7620" marR="7620" marT="7620" marB="0" anchor="ctr"/>
                </a:tc>
                <a:extLst>
                  <a:ext uri="{0D108BD9-81ED-4DB2-BD59-A6C34878D82A}">
                    <a16:rowId xmlns:a16="http://schemas.microsoft.com/office/drawing/2014/main" val="4009440827"/>
                  </a:ext>
                </a:extLst>
              </a:tr>
              <a:tr h="745317">
                <a:tc>
                  <a:txBody>
                    <a:bodyPr/>
                    <a:lstStyle/>
                    <a:p>
                      <a:pPr algn="ctr" rtl="0" fontAlgn="t"/>
                      <a:r>
                        <a:rPr lang="en-US" sz="1400" u="none" strike="noStrike" dirty="0">
                          <a:effectLst/>
                        </a:rPr>
                        <a:t>SOFF0711E3</a:t>
                      </a:r>
                      <a:endParaRPr lang="en-US" sz="1400" b="0" i="0" u="none" strike="noStrike" dirty="0">
                        <a:solidFill>
                          <a:srgbClr val="000000"/>
                        </a:solidFill>
                        <a:effectLst/>
                        <a:latin typeface="+mn-lt"/>
                      </a:endParaRPr>
                    </a:p>
                  </a:txBody>
                  <a:tcPr marL="3654" marR="3654" marT="3654" marB="0"/>
                </a:tc>
                <a:tc>
                  <a:txBody>
                    <a:bodyPr/>
                    <a:lstStyle/>
                    <a:p>
                      <a:pPr algn="ctr" rtl="0" fontAlgn="t"/>
                      <a:r>
                        <a:rPr lang="en-US" sz="1400" u="none" strike="noStrike">
                          <a:effectLst/>
                        </a:rPr>
                        <a:t>CERT154</a:t>
                      </a:r>
                      <a:endParaRPr lang="en-US" sz="1400" b="0" i="0" u="none" strike="noStrike">
                        <a:solidFill>
                          <a:srgbClr val="000000"/>
                        </a:solidFill>
                        <a:effectLst/>
                        <a:latin typeface="+mn-lt"/>
                      </a:endParaRPr>
                    </a:p>
                  </a:txBody>
                  <a:tcPr marL="3654" marR="3654" marT="3654" marB="0"/>
                </a:tc>
                <a:tc>
                  <a:txBody>
                    <a:bodyPr/>
                    <a:lstStyle/>
                    <a:p>
                      <a:pPr algn="l" rtl="0" fontAlgn="t"/>
                      <a:r>
                        <a:rPr lang="en-US" sz="1400" u="none" strike="noStrike" dirty="0">
                          <a:effectLst/>
                        </a:rPr>
                        <a:t>Missing Student Incident (SINC) Record for Student with Student Offense Record (SOFF)</a:t>
                      </a:r>
                      <a:endParaRPr lang="en-US" sz="1400" b="0" i="0" u="none" strike="noStrike" dirty="0">
                        <a:solidFill>
                          <a:srgbClr val="000000"/>
                        </a:solidFill>
                        <a:effectLst/>
                        <a:latin typeface="+mn-lt"/>
                      </a:endParaRPr>
                    </a:p>
                  </a:txBody>
                  <a:tcPr marL="3654" marR="3654" marT="3654" marB="0"/>
                </a:tc>
                <a:tc>
                  <a:txBody>
                    <a:bodyPr/>
                    <a:lstStyle/>
                    <a:p>
                      <a:pPr algn="ctr" rtl="0" fontAlgn="ctr"/>
                      <a:r>
                        <a:rPr lang="en-US" sz="1400" u="none" strike="noStrike">
                          <a:effectLst/>
                        </a:rPr>
                        <a:t>F</a:t>
                      </a:r>
                      <a:endParaRPr lang="en-US" sz="1400" b="0" i="0" u="none" strike="noStrike">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3169194222"/>
                  </a:ext>
                </a:extLst>
              </a:tr>
              <a:tr h="496878">
                <a:tc>
                  <a:txBody>
                    <a:bodyPr/>
                    <a:lstStyle/>
                    <a:p>
                      <a:pPr algn="ctr" rtl="0" fontAlgn="t"/>
                      <a:r>
                        <a:rPr lang="en-US" sz="1400" u="none" strike="noStrike" dirty="0">
                          <a:effectLst/>
                        </a:rPr>
                        <a:t>SINC0494E3</a:t>
                      </a:r>
                      <a:endParaRPr lang="en-US" sz="1400" b="0" i="0" u="none" strike="noStrike" dirty="0">
                        <a:solidFill>
                          <a:srgbClr val="000000"/>
                        </a:solidFill>
                        <a:effectLst/>
                        <a:latin typeface="+mn-lt"/>
                      </a:endParaRPr>
                    </a:p>
                  </a:txBody>
                  <a:tcPr marL="3654" marR="3654" marT="3654" marB="0"/>
                </a:tc>
                <a:tc>
                  <a:txBody>
                    <a:bodyPr/>
                    <a:lstStyle/>
                    <a:p>
                      <a:pPr algn="ctr" rtl="0" fontAlgn="t"/>
                      <a:r>
                        <a:rPr lang="en-US" sz="1400" u="none" strike="noStrike">
                          <a:effectLst/>
                        </a:rPr>
                        <a:t> </a:t>
                      </a:r>
                      <a:endParaRPr lang="en-US" sz="1400" b="0" i="0" u="none" strike="noStrike">
                        <a:solidFill>
                          <a:srgbClr val="000000"/>
                        </a:solidFill>
                        <a:effectLst/>
                        <a:latin typeface="+mn-lt"/>
                      </a:endParaRPr>
                    </a:p>
                  </a:txBody>
                  <a:tcPr marL="3654" marR="3654" marT="3654" marB="0"/>
                </a:tc>
                <a:tc>
                  <a:txBody>
                    <a:bodyPr/>
                    <a:lstStyle/>
                    <a:p>
                      <a:pPr algn="l" rtl="0" fontAlgn="t"/>
                      <a:r>
                        <a:rPr lang="en-US" sz="1400" u="none" strike="noStrike" dirty="0">
                          <a:effectLst/>
                        </a:rPr>
                        <a:t>Duplicate Student Incident Record Exist for the Same Student </a:t>
                      </a:r>
                      <a:endParaRPr lang="en-US" sz="1400" b="0" i="0" u="none" strike="noStrike" dirty="0">
                        <a:solidFill>
                          <a:srgbClr val="000000"/>
                        </a:solidFill>
                        <a:effectLst/>
                        <a:latin typeface="+mn-lt"/>
                      </a:endParaRPr>
                    </a:p>
                  </a:txBody>
                  <a:tcPr marL="3654" marR="3654" marT="3654" marB="0"/>
                </a:tc>
                <a:tc>
                  <a:txBody>
                    <a:bodyPr/>
                    <a:lstStyle/>
                    <a:p>
                      <a:pPr algn="ctr" rtl="0" fontAlgn="ctr"/>
                      <a:r>
                        <a:rPr lang="en-US" sz="1400" u="none" strike="noStrike">
                          <a:effectLst/>
                        </a:rPr>
                        <a:t>F</a:t>
                      </a:r>
                      <a:endParaRPr lang="en-US" sz="1400" b="0" i="0" u="none" strike="noStrike">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2770263268"/>
                  </a:ext>
                </a:extLst>
              </a:tr>
              <a:tr h="621098">
                <a:tc>
                  <a:txBody>
                    <a:bodyPr/>
                    <a:lstStyle/>
                    <a:p>
                      <a:pPr algn="ctr" rtl="0" fontAlgn="t"/>
                      <a:r>
                        <a:rPr lang="en-US" sz="1400" u="none" strike="noStrike">
                          <a:effectLst/>
                        </a:rPr>
                        <a:t>SINC0499E3</a:t>
                      </a:r>
                      <a:endParaRPr lang="en-US" sz="1400" b="0" i="0" u="none" strike="noStrike">
                        <a:solidFill>
                          <a:srgbClr val="000000"/>
                        </a:solidFill>
                        <a:effectLst/>
                        <a:latin typeface="+mn-lt"/>
                      </a:endParaRPr>
                    </a:p>
                  </a:txBody>
                  <a:tcPr marL="3654" marR="3654" marT="3654" marB="0"/>
                </a:tc>
                <a:tc>
                  <a:txBody>
                    <a:bodyPr/>
                    <a:lstStyle/>
                    <a:p>
                      <a:pPr algn="ctr" rtl="0" fontAlgn="t"/>
                      <a:r>
                        <a:rPr lang="en-US" sz="1400" u="none" strike="noStrike">
                          <a:effectLst/>
                        </a:rPr>
                        <a:t> </a:t>
                      </a:r>
                      <a:endParaRPr lang="en-US" sz="1400" b="0" i="0" u="none" strike="noStrike">
                        <a:solidFill>
                          <a:srgbClr val="000000"/>
                        </a:solidFill>
                        <a:effectLst/>
                        <a:latin typeface="+mn-lt"/>
                      </a:endParaRPr>
                    </a:p>
                  </a:txBody>
                  <a:tcPr marL="3654" marR="3654" marT="3654" marB="0"/>
                </a:tc>
                <a:tc>
                  <a:txBody>
                    <a:bodyPr/>
                    <a:lstStyle/>
                    <a:p>
                      <a:pPr algn="l" rtl="0" fontAlgn="t"/>
                      <a:r>
                        <a:rPr lang="en-US" sz="1400" u="none" strike="noStrike" dirty="0">
                          <a:effectLst/>
                        </a:rPr>
                        <a:t>Removal to Interim Alt Setting Populated for Non-Special Education Student </a:t>
                      </a:r>
                      <a:endParaRPr lang="en-US" sz="1400" b="0" i="0" u="none" strike="noStrike" dirty="0">
                        <a:solidFill>
                          <a:srgbClr val="000000"/>
                        </a:solidFill>
                        <a:effectLst/>
                        <a:latin typeface="+mn-lt"/>
                      </a:endParaRPr>
                    </a:p>
                  </a:txBody>
                  <a:tcPr marL="3654" marR="3654" marT="3654" marB="0"/>
                </a:tc>
                <a:tc>
                  <a:txBody>
                    <a:bodyPr/>
                    <a:lstStyle/>
                    <a:p>
                      <a:pPr algn="ctr" rtl="0" fontAlgn="ctr"/>
                      <a:r>
                        <a:rPr lang="en-US" sz="1400" u="none" strike="noStrike">
                          <a:effectLst/>
                        </a:rPr>
                        <a:t>W</a:t>
                      </a:r>
                      <a:endParaRPr lang="en-US" sz="1400" b="0" i="0" u="none" strike="noStrike">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3198544228"/>
                  </a:ext>
                </a:extLst>
              </a:tr>
              <a:tr h="372659">
                <a:tc>
                  <a:txBody>
                    <a:bodyPr/>
                    <a:lstStyle/>
                    <a:p>
                      <a:pPr algn="ctr" rtl="0" fontAlgn="t"/>
                      <a:r>
                        <a:rPr lang="en-US" sz="1400" u="none" strike="noStrike">
                          <a:effectLst/>
                        </a:rPr>
                        <a:t>SINC0516E3</a:t>
                      </a:r>
                      <a:endParaRPr lang="en-US" sz="1400" b="0" i="0" u="none" strike="noStrike">
                        <a:solidFill>
                          <a:srgbClr val="000000"/>
                        </a:solidFill>
                        <a:effectLst/>
                        <a:latin typeface="+mn-lt"/>
                      </a:endParaRPr>
                    </a:p>
                  </a:txBody>
                  <a:tcPr marL="3654" marR="3654" marT="3654" marB="0"/>
                </a:tc>
                <a:tc>
                  <a:txBody>
                    <a:bodyPr/>
                    <a:lstStyle/>
                    <a:p>
                      <a:pPr algn="ctr" rtl="0" fontAlgn="t"/>
                      <a:r>
                        <a:rPr lang="en-US" sz="1400" u="none" strike="noStrike" dirty="0">
                          <a:effectLst/>
                        </a:rPr>
                        <a:t> </a:t>
                      </a:r>
                      <a:endParaRPr lang="en-US" sz="1400" b="0" i="0" u="none" strike="noStrike" dirty="0">
                        <a:solidFill>
                          <a:srgbClr val="000000"/>
                        </a:solidFill>
                        <a:effectLst/>
                        <a:latin typeface="+mn-lt"/>
                      </a:endParaRPr>
                    </a:p>
                  </a:txBody>
                  <a:tcPr marL="3654" marR="3654" marT="3654" marB="0"/>
                </a:tc>
                <a:tc>
                  <a:txBody>
                    <a:bodyPr/>
                    <a:lstStyle/>
                    <a:p>
                      <a:pPr algn="l" rtl="0" fontAlgn="t"/>
                      <a:r>
                        <a:rPr lang="en-US" sz="1400" u="none" strike="noStrike">
                          <a:effectLst/>
                        </a:rPr>
                        <a:t>Mismatch of Student Incident Attributes</a:t>
                      </a:r>
                      <a:endParaRPr lang="en-US" sz="1400" b="0" i="0" u="none" strike="noStrike">
                        <a:solidFill>
                          <a:srgbClr val="000000"/>
                        </a:solidFill>
                        <a:effectLst/>
                        <a:latin typeface="+mn-lt"/>
                      </a:endParaRPr>
                    </a:p>
                  </a:txBody>
                  <a:tcPr marL="3654" marR="3654" marT="3654" marB="0"/>
                </a:tc>
                <a:tc>
                  <a:txBody>
                    <a:bodyPr/>
                    <a:lstStyle/>
                    <a:p>
                      <a:pPr algn="ctr" rtl="0" fontAlgn="ctr"/>
                      <a:r>
                        <a:rPr lang="en-US" sz="1400" u="none" strike="noStrike">
                          <a:effectLst/>
                        </a:rPr>
                        <a:t>F</a:t>
                      </a:r>
                      <a:endParaRPr lang="en-US" sz="1400" b="0" i="0" u="none" strike="noStrike">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60778314"/>
                  </a:ext>
                </a:extLst>
              </a:tr>
              <a:tr h="496878">
                <a:tc>
                  <a:txBody>
                    <a:bodyPr/>
                    <a:lstStyle/>
                    <a:p>
                      <a:pPr algn="ctr" rtl="0" fontAlgn="t"/>
                      <a:r>
                        <a:rPr lang="en-US" sz="1400" u="none" strike="noStrike">
                          <a:effectLst/>
                        </a:rPr>
                        <a:t>SINC0653E3</a:t>
                      </a:r>
                      <a:endParaRPr lang="en-US" sz="1400" b="0" i="0" u="none" strike="noStrike">
                        <a:solidFill>
                          <a:srgbClr val="000000"/>
                        </a:solidFill>
                        <a:effectLst/>
                        <a:latin typeface="+mn-lt"/>
                      </a:endParaRPr>
                    </a:p>
                  </a:txBody>
                  <a:tcPr marL="3654" marR="3654" marT="3654" marB="0"/>
                </a:tc>
                <a:tc>
                  <a:txBody>
                    <a:bodyPr/>
                    <a:lstStyle/>
                    <a:p>
                      <a:pPr algn="ctr" rtl="0" fontAlgn="t"/>
                      <a:r>
                        <a:rPr lang="en-US" sz="1400" u="none" strike="noStrike">
                          <a:effectLst/>
                        </a:rPr>
                        <a:t> </a:t>
                      </a:r>
                      <a:endParaRPr lang="en-US" sz="1400" b="0" i="0" u="none" strike="noStrike">
                        <a:solidFill>
                          <a:srgbClr val="000000"/>
                        </a:solidFill>
                        <a:effectLst/>
                        <a:latin typeface="+mn-lt"/>
                      </a:endParaRPr>
                    </a:p>
                  </a:txBody>
                  <a:tcPr marL="3654" marR="3654" marT="3654" marB="0"/>
                </a:tc>
                <a:tc>
                  <a:txBody>
                    <a:bodyPr/>
                    <a:lstStyle/>
                    <a:p>
                      <a:pPr algn="l" rtl="0" fontAlgn="t"/>
                      <a:r>
                        <a:rPr lang="en-US" sz="1400" u="none" strike="noStrike">
                          <a:effectLst/>
                        </a:rPr>
                        <a:t>Student should not have the same Incident ID in two different schools</a:t>
                      </a:r>
                      <a:endParaRPr lang="en-US" sz="1400" b="0" i="0" u="none" strike="noStrike">
                        <a:solidFill>
                          <a:srgbClr val="000000"/>
                        </a:solidFill>
                        <a:effectLst/>
                        <a:latin typeface="+mn-lt"/>
                      </a:endParaRPr>
                    </a:p>
                  </a:txBody>
                  <a:tcPr marL="3654" marR="3654" marT="3654" marB="0"/>
                </a:tc>
                <a:tc>
                  <a:txBody>
                    <a:bodyPr/>
                    <a:lstStyle/>
                    <a:p>
                      <a:pPr algn="ctr" rtl="0" fontAlgn="ctr"/>
                      <a:r>
                        <a:rPr lang="en-US" sz="1400" u="none" strike="noStrike">
                          <a:effectLst/>
                        </a:rPr>
                        <a:t>W</a:t>
                      </a:r>
                      <a:endParaRPr lang="en-US" sz="1400" b="0" i="0" u="none" strike="noStrike">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131960551"/>
                  </a:ext>
                </a:extLst>
              </a:tr>
              <a:tr h="248439">
                <a:tc>
                  <a:txBody>
                    <a:bodyPr/>
                    <a:lstStyle/>
                    <a:p>
                      <a:pPr algn="ctr" rtl="0" fontAlgn="t"/>
                      <a:r>
                        <a:rPr lang="en-US" sz="1400" u="none" strike="noStrike">
                          <a:effectLst/>
                        </a:rPr>
                        <a:t>SIRS0488E3</a:t>
                      </a:r>
                      <a:endParaRPr lang="en-US" sz="1400" b="0" i="0" u="none" strike="noStrike">
                        <a:solidFill>
                          <a:srgbClr val="000000"/>
                        </a:solidFill>
                        <a:effectLst/>
                        <a:latin typeface="+mn-lt"/>
                      </a:endParaRPr>
                    </a:p>
                  </a:txBody>
                  <a:tcPr marL="3654" marR="3654" marT="3654" marB="0"/>
                </a:tc>
                <a:tc>
                  <a:txBody>
                    <a:bodyPr/>
                    <a:lstStyle/>
                    <a:p>
                      <a:pPr algn="ctr" rtl="0" fontAlgn="t"/>
                      <a:r>
                        <a:rPr lang="en-US" sz="1400" u="none" strike="noStrike">
                          <a:effectLst/>
                        </a:rPr>
                        <a:t> </a:t>
                      </a:r>
                      <a:endParaRPr lang="en-US" sz="1400" b="0" i="0" u="none" strike="noStrike">
                        <a:solidFill>
                          <a:srgbClr val="000000"/>
                        </a:solidFill>
                        <a:effectLst/>
                        <a:latin typeface="+mn-lt"/>
                      </a:endParaRPr>
                    </a:p>
                  </a:txBody>
                  <a:tcPr marL="3654" marR="3654" marT="3654" marB="0"/>
                </a:tc>
                <a:tc>
                  <a:txBody>
                    <a:bodyPr/>
                    <a:lstStyle/>
                    <a:p>
                      <a:pPr algn="l" rtl="0" fontAlgn="t"/>
                      <a:r>
                        <a:rPr lang="en-US" sz="1400" u="none" strike="noStrike">
                          <a:effectLst/>
                        </a:rPr>
                        <a:t>Invalid Incident Local ID</a:t>
                      </a:r>
                      <a:endParaRPr lang="en-US" sz="1400" b="0" i="0" u="none" strike="noStrike">
                        <a:solidFill>
                          <a:srgbClr val="000000"/>
                        </a:solidFill>
                        <a:effectLst/>
                        <a:latin typeface="+mn-lt"/>
                      </a:endParaRPr>
                    </a:p>
                  </a:txBody>
                  <a:tcPr marL="3654" marR="3654" marT="3654" marB="0"/>
                </a:tc>
                <a:tc>
                  <a:txBody>
                    <a:bodyPr/>
                    <a:lstStyle/>
                    <a:p>
                      <a:pPr algn="ctr" rtl="0" fontAlgn="ctr"/>
                      <a:r>
                        <a:rPr lang="en-US" sz="1400" u="none" strike="noStrike">
                          <a:effectLst/>
                        </a:rPr>
                        <a:t>F</a:t>
                      </a:r>
                      <a:endParaRPr lang="en-US" sz="1400" b="0" i="0" u="none" strike="noStrike">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1207931467"/>
                  </a:ext>
                </a:extLst>
              </a:tr>
              <a:tr h="372659">
                <a:tc>
                  <a:txBody>
                    <a:bodyPr/>
                    <a:lstStyle/>
                    <a:p>
                      <a:pPr algn="ctr" rtl="0" fontAlgn="t"/>
                      <a:r>
                        <a:rPr lang="en-US" sz="1400" u="none" strike="noStrike">
                          <a:effectLst/>
                        </a:rPr>
                        <a:t>SIRS0490E3</a:t>
                      </a:r>
                      <a:endParaRPr lang="en-US" sz="1400" b="0" i="0" u="none" strike="noStrike">
                        <a:solidFill>
                          <a:srgbClr val="000000"/>
                        </a:solidFill>
                        <a:effectLst/>
                        <a:latin typeface="+mn-lt"/>
                      </a:endParaRPr>
                    </a:p>
                  </a:txBody>
                  <a:tcPr marL="3654" marR="3654" marT="3654" marB="0"/>
                </a:tc>
                <a:tc>
                  <a:txBody>
                    <a:bodyPr/>
                    <a:lstStyle/>
                    <a:p>
                      <a:pPr algn="ctr" rtl="0" fontAlgn="t"/>
                      <a:r>
                        <a:rPr lang="en-US" sz="1400" u="none" strike="noStrike">
                          <a:effectLst/>
                        </a:rPr>
                        <a:t> </a:t>
                      </a:r>
                      <a:endParaRPr lang="en-US" sz="1400" b="0" i="0" u="none" strike="noStrike">
                        <a:solidFill>
                          <a:srgbClr val="000000"/>
                        </a:solidFill>
                        <a:effectLst/>
                        <a:latin typeface="+mn-lt"/>
                      </a:endParaRPr>
                    </a:p>
                  </a:txBody>
                  <a:tcPr marL="3654" marR="3654" marT="3654" marB="0"/>
                </a:tc>
                <a:tc>
                  <a:txBody>
                    <a:bodyPr/>
                    <a:lstStyle/>
                    <a:p>
                      <a:pPr algn="l" rtl="0" fontAlgn="t"/>
                      <a:r>
                        <a:rPr lang="en-US" sz="1400" u="none" strike="noStrike">
                          <a:effectLst/>
                        </a:rPr>
                        <a:t>Missing Incident Result Authority Code</a:t>
                      </a:r>
                      <a:endParaRPr lang="en-US" sz="1400" b="0" i="0" u="none" strike="noStrike">
                        <a:solidFill>
                          <a:srgbClr val="000000"/>
                        </a:solidFill>
                        <a:effectLst/>
                        <a:latin typeface="+mn-lt"/>
                      </a:endParaRPr>
                    </a:p>
                  </a:txBody>
                  <a:tcPr marL="3654" marR="3654" marT="3654" marB="0"/>
                </a:tc>
                <a:tc>
                  <a:txBody>
                    <a:bodyPr/>
                    <a:lstStyle/>
                    <a:p>
                      <a:pPr algn="ctr" rtl="0" fontAlgn="ctr"/>
                      <a:r>
                        <a:rPr lang="en-US" sz="1400" u="none" strike="noStrike">
                          <a:effectLst/>
                        </a:rPr>
                        <a:t>F</a:t>
                      </a:r>
                      <a:endParaRPr lang="en-US" sz="1400" b="0" i="0" u="none" strike="noStrike">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1343346435"/>
                  </a:ext>
                </a:extLst>
              </a:tr>
              <a:tr h="372659">
                <a:tc>
                  <a:txBody>
                    <a:bodyPr/>
                    <a:lstStyle/>
                    <a:p>
                      <a:pPr algn="ctr" rtl="0" fontAlgn="t"/>
                      <a:r>
                        <a:rPr lang="en-US" sz="1400" u="none" strike="noStrike">
                          <a:effectLst/>
                        </a:rPr>
                        <a:t>SIRS0505E3</a:t>
                      </a:r>
                      <a:endParaRPr lang="en-US" sz="1400" b="0" i="0" u="none" strike="noStrike">
                        <a:solidFill>
                          <a:srgbClr val="000000"/>
                        </a:solidFill>
                        <a:effectLst/>
                        <a:latin typeface="+mn-lt"/>
                      </a:endParaRPr>
                    </a:p>
                  </a:txBody>
                  <a:tcPr marL="3654" marR="3654" marT="3654" marB="0"/>
                </a:tc>
                <a:tc>
                  <a:txBody>
                    <a:bodyPr/>
                    <a:lstStyle/>
                    <a:p>
                      <a:pPr algn="ctr" rtl="0" fontAlgn="t"/>
                      <a:r>
                        <a:rPr lang="en-US" sz="1400" u="none" strike="noStrike">
                          <a:effectLst/>
                        </a:rPr>
                        <a:t> </a:t>
                      </a:r>
                      <a:endParaRPr lang="en-US" sz="1400" b="0" i="0" u="none" strike="noStrike">
                        <a:solidFill>
                          <a:srgbClr val="000000"/>
                        </a:solidFill>
                        <a:effectLst/>
                        <a:latin typeface="+mn-lt"/>
                      </a:endParaRPr>
                    </a:p>
                  </a:txBody>
                  <a:tcPr marL="3654" marR="3654" marT="3654" marB="0"/>
                </a:tc>
                <a:tc>
                  <a:txBody>
                    <a:bodyPr/>
                    <a:lstStyle/>
                    <a:p>
                      <a:pPr algn="l" rtl="0" fontAlgn="t"/>
                      <a:r>
                        <a:rPr lang="en-US" sz="1400" u="none" strike="noStrike">
                          <a:effectLst/>
                        </a:rPr>
                        <a:t>Invalid No Action (400) Incident Result Code</a:t>
                      </a:r>
                      <a:endParaRPr lang="en-US" sz="1400" b="0" i="0" u="none" strike="noStrike">
                        <a:solidFill>
                          <a:srgbClr val="000000"/>
                        </a:solidFill>
                        <a:effectLst/>
                        <a:latin typeface="+mn-lt"/>
                      </a:endParaRPr>
                    </a:p>
                  </a:txBody>
                  <a:tcPr marL="3654" marR="3654" marT="3654" marB="0"/>
                </a:tc>
                <a:tc>
                  <a:txBody>
                    <a:bodyPr/>
                    <a:lstStyle/>
                    <a:p>
                      <a:pPr algn="ctr" rtl="0" fontAlgn="ctr"/>
                      <a:r>
                        <a:rPr lang="en-US" sz="1400" u="none" strike="noStrike">
                          <a:effectLst/>
                        </a:rPr>
                        <a:t>F</a:t>
                      </a:r>
                      <a:endParaRPr lang="en-US" sz="1400" b="0" i="0" u="none" strike="noStrike">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339931887"/>
                  </a:ext>
                </a:extLst>
              </a:tr>
              <a:tr h="496878">
                <a:tc>
                  <a:txBody>
                    <a:bodyPr/>
                    <a:lstStyle/>
                    <a:p>
                      <a:pPr algn="ctr" rtl="0" fontAlgn="t"/>
                      <a:r>
                        <a:rPr lang="en-US" sz="1400" u="none" strike="noStrike">
                          <a:effectLst/>
                        </a:rPr>
                        <a:t>SIRS0506E3</a:t>
                      </a:r>
                      <a:endParaRPr lang="en-US" sz="1400" b="0" i="0" u="none" strike="noStrike">
                        <a:solidFill>
                          <a:srgbClr val="000000"/>
                        </a:solidFill>
                        <a:effectLst/>
                        <a:latin typeface="+mn-lt"/>
                      </a:endParaRPr>
                    </a:p>
                  </a:txBody>
                  <a:tcPr marL="3654" marR="3654" marT="3654" marB="0"/>
                </a:tc>
                <a:tc>
                  <a:txBody>
                    <a:bodyPr/>
                    <a:lstStyle/>
                    <a:p>
                      <a:pPr algn="ctr" rtl="0" fontAlgn="t"/>
                      <a:r>
                        <a:rPr lang="en-US" sz="1400" u="none" strike="noStrike">
                          <a:effectLst/>
                        </a:rPr>
                        <a:t> </a:t>
                      </a:r>
                      <a:endParaRPr lang="en-US" sz="1400" b="0" i="0" u="none" strike="noStrike">
                        <a:solidFill>
                          <a:srgbClr val="000000"/>
                        </a:solidFill>
                        <a:effectLst/>
                        <a:latin typeface="+mn-lt"/>
                      </a:endParaRPr>
                    </a:p>
                  </a:txBody>
                  <a:tcPr marL="3654" marR="3654" marT="3654" marB="0"/>
                </a:tc>
                <a:tc>
                  <a:txBody>
                    <a:bodyPr/>
                    <a:lstStyle/>
                    <a:p>
                      <a:pPr algn="l" rtl="0" fontAlgn="t"/>
                      <a:r>
                        <a:rPr lang="en-US" sz="1400" u="none" strike="noStrike">
                          <a:effectLst/>
                        </a:rPr>
                        <a:t>Invalid Law Enforcement Referral Incident Result Code</a:t>
                      </a:r>
                      <a:endParaRPr lang="en-US" sz="1400" b="0" i="0" u="none" strike="noStrike">
                        <a:solidFill>
                          <a:srgbClr val="000000"/>
                        </a:solidFill>
                        <a:effectLst/>
                        <a:latin typeface="+mn-lt"/>
                      </a:endParaRPr>
                    </a:p>
                  </a:txBody>
                  <a:tcPr marL="3654" marR="3654" marT="3654" marB="0"/>
                </a:tc>
                <a:tc>
                  <a:txBody>
                    <a:bodyPr/>
                    <a:lstStyle/>
                    <a:p>
                      <a:pPr algn="ctr" rtl="0" fontAlgn="ctr"/>
                      <a:r>
                        <a:rPr lang="en-US" sz="1400" u="none" strike="noStrike">
                          <a:effectLst/>
                        </a:rPr>
                        <a:t>F</a:t>
                      </a:r>
                      <a:endParaRPr lang="en-US" sz="1400" b="0" i="0" u="none" strike="noStrike">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1716913528"/>
                  </a:ext>
                </a:extLst>
              </a:tr>
              <a:tr h="127873">
                <a:tc>
                  <a:txBody>
                    <a:bodyPr/>
                    <a:lstStyle/>
                    <a:p>
                      <a:pPr algn="ctr" rtl="0" fontAlgn="t"/>
                      <a:r>
                        <a:rPr lang="en-US" sz="1400" u="none" strike="noStrike" dirty="0">
                          <a:effectLst/>
                        </a:rPr>
                        <a:t>SOFF0502E3</a:t>
                      </a:r>
                      <a:endParaRPr lang="en-US" sz="1400" b="0" i="0" u="none" strike="noStrike" dirty="0">
                        <a:solidFill>
                          <a:srgbClr val="000000"/>
                        </a:solidFill>
                        <a:effectLst/>
                        <a:latin typeface="+mn-lt"/>
                      </a:endParaRPr>
                    </a:p>
                  </a:txBody>
                  <a:tcPr marL="3654" marR="3654" marT="3654" marB="0"/>
                </a:tc>
                <a:tc>
                  <a:txBody>
                    <a:bodyPr/>
                    <a:lstStyle/>
                    <a:p>
                      <a:pPr algn="ctr" rtl="0" fontAlgn="t"/>
                      <a:r>
                        <a:rPr lang="en-US" sz="1400" u="none" strike="noStrike" dirty="0">
                          <a:effectLst/>
                        </a:rPr>
                        <a:t> </a:t>
                      </a:r>
                      <a:endParaRPr lang="en-US" sz="1400" b="0" i="0" u="none" strike="noStrike" dirty="0">
                        <a:solidFill>
                          <a:srgbClr val="000000"/>
                        </a:solidFill>
                        <a:effectLst/>
                        <a:latin typeface="+mn-lt"/>
                      </a:endParaRPr>
                    </a:p>
                  </a:txBody>
                  <a:tcPr marL="3654" marR="3654" marT="3654" marB="0"/>
                </a:tc>
                <a:tc>
                  <a:txBody>
                    <a:bodyPr/>
                    <a:lstStyle/>
                    <a:p>
                      <a:pPr algn="l" rtl="0" fontAlgn="t"/>
                      <a:r>
                        <a:rPr lang="en-US" sz="1400" u="none" strike="noStrike">
                          <a:effectLst/>
                        </a:rPr>
                        <a:t>Invalid Incident ID</a:t>
                      </a:r>
                      <a:endParaRPr lang="en-US" sz="1400" b="0" i="0" u="none" strike="noStrike">
                        <a:solidFill>
                          <a:srgbClr val="000000"/>
                        </a:solidFill>
                        <a:effectLst/>
                        <a:latin typeface="+mn-lt"/>
                      </a:endParaRPr>
                    </a:p>
                  </a:txBody>
                  <a:tcPr marL="3654" marR="3654" marT="3654" marB="0"/>
                </a:tc>
                <a:tc>
                  <a:txBody>
                    <a:bodyPr/>
                    <a:lstStyle/>
                    <a:p>
                      <a:pPr algn="ctr" rtl="0" fontAlgn="ctr"/>
                      <a:r>
                        <a:rPr lang="en-US" sz="1400" u="none" strike="noStrike" dirty="0">
                          <a:effectLst/>
                        </a:rPr>
                        <a:t>F</a:t>
                      </a:r>
                      <a:endParaRPr lang="en-US" sz="1400" b="0" i="0" u="none" strike="noStrike" dirty="0">
                        <a:solidFill>
                          <a:srgbClr val="000000"/>
                        </a:solidFill>
                        <a:effectLst/>
                        <a:latin typeface="+mn-lt"/>
                      </a:endParaRPr>
                    </a:p>
                  </a:txBody>
                  <a:tcPr marL="3654" marR="3654" marT="3654"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mn-lt"/>
                      </a:endParaRPr>
                    </a:p>
                  </a:txBody>
                  <a:tcPr marL="3654" marR="3654" marT="3654" marB="0" anchor="ctr"/>
                </a:tc>
                <a:extLst>
                  <a:ext uri="{0D108BD9-81ED-4DB2-BD59-A6C34878D82A}">
                    <a16:rowId xmlns:a16="http://schemas.microsoft.com/office/drawing/2014/main" val="2012049119"/>
                  </a:ext>
                </a:extLst>
              </a:tr>
            </a:tbl>
          </a:graphicData>
        </a:graphic>
      </p:graphicFrame>
    </p:spTree>
    <p:extLst>
      <p:ext uri="{BB962C8B-B14F-4D97-AF65-F5344CB8AC3E}">
        <p14:creationId xmlns:p14="http://schemas.microsoft.com/office/powerpoint/2010/main" val="3378733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14A1-EA96-42DD-8BF8-77EB46852343}"/>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j-ea"/>
                <a:cs typeface="+mj-cs"/>
              </a:rPr>
              <a:t>STAS Errors</a:t>
            </a:r>
            <a:endParaRPr lang="en-US" dirty="0">
              <a:latin typeface="Aeries Sans Ultra-Bold"/>
            </a:endParaRPr>
          </a:p>
        </p:txBody>
      </p:sp>
      <p:sp>
        <p:nvSpPr>
          <p:cNvPr id="3" name="Footer Placeholder 2">
            <a:extLst>
              <a:ext uri="{FF2B5EF4-FFF2-40B4-BE49-F238E27FC236}">
                <a16:creationId xmlns:a16="http://schemas.microsoft.com/office/drawing/2014/main" id="{525AFE4E-6557-4A77-0CF6-121FE238E1C8}"/>
              </a:ext>
            </a:extLst>
          </p:cNvPr>
          <p:cNvSpPr>
            <a:spLocks noGrp="1"/>
          </p:cNvSpPr>
          <p:nvPr>
            <p:ph type="ftr" sz="quarter" idx="10"/>
          </p:nvPr>
        </p:nvSpPr>
        <p:spPr/>
        <p:txBody>
          <a:bodyPr/>
          <a:lstStyle/>
          <a:p>
            <a:r>
              <a:rPr lang="en-US" noProof="0" dirty="0"/>
              <a:t>EOY 3 Reporting and Certification v1.0 April 23, 2025</a:t>
            </a:r>
          </a:p>
        </p:txBody>
      </p:sp>
      <p:sp>
        <p:nvSpPr>
          <p:cNvPr id="7" name="Slide Number Placeholder 6">
            <a:extLst>
              <a:ext uri="{FF2B5EF4-FFF2-40B4-BE49-F238E27FC236}">
                <a16:creationId xmlns:a16="http://schemas.microsoft.com/office/drawing/2014/main" id="{24A69D7F-B362-FDDA-27F0-9E1508FDF61D}"/>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51</a:t>
            </a:fld>
            <a:endParaRPr lang="en-US"/>
          </a:p>
        </p:txBody>
      </p:sp>
      <p:graphicFrame>
        <p:nvGraphicFramePr>
          <p:cNvPr id="6" name="Table 5">
            <a:extLst>
              <a:ext uri="{FF2B5EF4-FFF2-40B4-BE49-F238E27FC236}">
                <a16:creationId xmlns:a16="http://schemas.microsoft.com/office/drawing/2014/main" id="{E327624A-8412-7796-C9AE-B5E868737D04}"/>
              </a:ext>
            </a:extLst>
          </p:cNvPr>
          <p:cNvGraphicFramePr>
            <a:graphicFrameLocks noGrp="1"/>
          </p:cNvGraphicFramePr>
          <p:nvPr>
            <p:extLst>
              <p:ext uri="{D42A27DB-BD31-4B8C-83A1-F6EECF244321}">
                <p14:modId xmlns:p14="http://schemas.microsoft.com/office/powerpoint/2010/main" val="2382844916"/>
              </p:ext>
            </p:extLst>
          </p:nvPr>
        </p:nvGraphicFramePr>
        <p:xfrm>
          <a:off x="571500" y="1205705"/>
          <a:ext cx="10680700" cy="3200243"/>
        </p:xfrm>
        <a:graphic>
          <a:graphicData uri="http://schemas.openxmlformats.org/drawingml/2006/table">
            <a:tbl>
              <a:tblPr firstRow="1" bandRow="1">
                <a:tableStyleId>{72833802-FEF1-4C79-8D5D-14CF1EAF98D9}</a:tableStyleId>
              </a:tblPr>
              <a:tblGrid>
                <a:gridCol w="1643380">
                  <a:extLst>
                    <a:ext uri="{9D8B030D-6E8A-4147-A177-3AD203B41FA5}">
                      <a16:colId xmlns:a16="http://schemas.microsoft.com/office/drawing/2014/main" val="1817970720"/>
                    </a:ext>
                  </a:extLst>
                </a:gridCol>
                <a:gridCol w="1571413">
                  <a:extLst>
                    <a:ext uri="{9D8B030D-6E8A-4147-A177-3AD203B41FA5}">
                      <a16:colId xmlns:a16="http://schemas.microsoft.com/office/drawing/2014/main" val="817629947"/>
                    </a:ext>
                  </a:extLst>
                </a:gridCol>
                <a:gridCol w="4809067">
                  <a:extLst>
                    <a:ext uri="{9D8B030D-6E8A-4147-A177-3AD203B41FA5}">
                      <a16:colId xmlns:a16="http://schemas.microsoft.com/office/drawing/2014/main" val="3927186944"/>
                    </a:ext>
                  </a:extLst>
                </a:gridCol>
                <a:gridCol w="993140">
                  <a:extLst>
                    <a:ext uri="{9D8B030D-6E8A-4147-A177-3AD203B41FA5}">
                      <a16:colId xmlns:a16="http://schemas.microsoft.com/office/drawing/2014/main" val="3981657735"/>
                    </a:ext>
                  </a:extLst>
                </a:gridCol>
                <a:gridCol w="1663700">
                  <a:extLst>
                    <a:ext uri="{9D8B030D-6E8A-4147-A177-3AD203B41FA5}">
                      <a16:colId xmlns:a16="http://schemas.microsoft.com/office/drawing/2014/main" val="1870798016"/>
                    </a:ext>
                  </a:extLst>
                </a:gridCol>
              </a:tblGrid>
              <a:tr h="266700">
                <a:tc>
                  <a:txBody>
                    <a:bodyPr/>
                    <a:lstStyle/>
                    <a:p>
                      <a:pPr algn="ctr" rtl="0" fontAlgn="t"/>
                      <a:r>
                        <a:rPr lang="en-US" sz="1600" u="none" strike="noStrike">
                          <a:solidFill>
                            <a:schemeClr val="tx1">
                              <a:lumMod val="75000"/>
                              <a:lumOff val="25000"/>
                            </a:schemeClr>
                          </a:solidFill>
                          <a:effectLst/>
                        </a:rPr>
                        <a:t>Error #</a:t>
                      </a:r>
                      <a:endParaRPr lang="en-US" sz="16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t"/>
                      <a:r>
                        <a:rPr lang="en-US" sz="1600" u="none" strike="noStrike">
                          <a:solidFill>
                            <a:schemeClr val="tx1">
                              <a:lumMod val="75000"/>
                              <a:lumOff val="25000"/>
                            </a:schemeClr>
                          </a:solidFill>
                          <a:effectLst/>
                        </a:rPr>
                        <a:t>Old Error # </a:t>
                      </a:r>
                      <a:endParaRPr lang="en-US" sz="16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t"/>
                      <a:r>
                        <a:rPr lang="en-US" sz="1600" u="none" strike="noStrike">
                          <a:solidFill>
                            <a:schemeClr val="tx1">
                              <a:lumMod val="75000"/>
                              <a:lumOff val="25000"/>
                            </a:schemeClr>
                          </a:solidFill>
                          <a:effectLst/>
                        </a:rPr>
                        <a:t>Error Name</a:t>
                      </a:r>
                      <a:endParaRPr lang="en-US" sz="16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ctr"/>
                      <a:r>
                        <a:rPr lang="en-US" sz="1600" u="none" strike="noStrike">
                          <a:solidFill>
                            <a:schemeClr val="tx1">
                              <a:lumMod val="75000"/>
                              <a:lumOff val="25000"/>
                            </a:schemeClr>
                          </a:solidFill>
                          <a:effectLst/>
                        </a:rPr>
                        <a:t>Severity</a:t>
                      </a:r>
                      <a:endParaRPr lang="en-US" sz="16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ctr"/>
                      <a:r>
                        <a:rPr lang="en-US" sz="1600" u="none" strike="noStrike" dirty="0">
                          <a:solidFill>
                            <a:schemeClr val="tx1">
                              <a:lumMod val="75000"/>
                              <a:lumOff val="25000"/>
                            </a:schemeClr>
                          </a:solidFill>
                          <a:effectLst/>
                        </a:rPr>
                        <a:t>Error Type</a:t>
                      </a:r>
                      <a:endParaRPr lang="en-US" sz="1600" b="1" i="0" u="none" strike="noStrike" dirty="0">
                        <a:solidFill>
                          <a:schemeClr val="tx1">
                            <a:lumMod val="75000"/>
                            <a:lumOff val="25000"/>
                          </a:schemeClr>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4020272086"/>
                  </a:ext>
                </a:extLst>
              </a:tr>
              <a:tr h="518160">
                <a:tc>
                  <a:txBody>
                    <a:bodyPr/>
                    <a:lstStyle/>
                    <a:p>
                      <a:pPr algn="ctr" rtl="0" fontAlgn="t"/>
                      <a:r>
                        <a:rPr lang="en-US" sz="1400" u="none" strike="noStrike">
                          <a:effectLst/>
                        </a:rPr>
                        <a:t>SENR0695E3</a:t>
                      </a:r>
                      <a:endParaRPr lang="en-US" sz="14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t"/>
                      <a:r>
                        <a:rPr lang="en-US" sz="1400" u="none" strike="noStrike" dirty="0">
                          <a:effectLst/>
                        </a:rPr>
                        <a:t>CERT128</a:t>
                      </a:r>
                      <a:endParaRPr lang="en-US" sz="1400" b="0" i="0" u="none" strike="noStrike" dirty="0">
                        <a:solidFill>
                          <a:srgbClr val="000000"/>
                        </a:solidFill>
                        <a:effectLst/>
                        <a:latin typeface="Tahoma" panose="020B0604030504040204" pitchFamily="34" charset="0"/>
                      </a:endParaRPr>
                    </a:p>
                  </a:txBody>
                  <a:tcPr marL="7620" marR="7620" marT="7620" marB="0" anchor="ctr"/>
                </a:tc>
                <a:tc>
                  <a:txBody>
                    <a:bodyPr/>
                    <a:lstStyle/>
                    <a:p>
                      <a:pPr algn="l" rtl="0" fontAlgn="t"/>
                      <a:r>
                        <a:rPr lang="en-US" sz="1400" u="none" strike="noStrike">
                          <a:effectLst/>
                        </a:rPr>
                        <a:t>Missing Absence Summary Data for Student </a:t>
                      </a:r>
                      <a:endParaRPr lang="en-US" sz="14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400" u="none" strike="noStrike">
                          <a:effectLst/>
                        </a:rPr>
                        <a:t>F</a:t>
                      </a:r>
                      <a:endParaRPr lang="en-US" sz="14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3124338163"/>
                  </a:ext>
                </a:extLst>
              </a:tr>
              <a:tr h="867781">
                <a:tc>
                  <a:txBody>
                    <a:bodyPr/>
                    <a:lstStyle/>
                    <a:p>
                      <a:pPr algn="ctr" rtl="0" fontAlgn="t"/>
                      <a:r>
                        <a:rPr lang="en-US" sz="1400" u="none" strike="noStrike">
                          <a:effectLst/>
                        </a:rPr>
                        <a:t>STAS0706E3</a:t>
                      </a:r>
                      <a:endParaRPr lang="en-US" sz="14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t"/>
                      <a:r>
                        <a:rPr lang="en-US" sz="1400" u="none" strike="noStrike" dirty="0">
                          <a:effectLst/>
                        </a:rPr>
                        <a:t>CERT126</a:t>
                      </a:r>
                      <a:endParaRPr lang="en-US" sz="1400" b="0" i="0" u="none" strike="noStrike" dirty="0">
                        <a:solidFill>
                          <a:srgbClr val="000000"/>
                        </a:solidFill>
                        <a:effectLst/>
                        <a:latin typeface="Tahoma" panose="020B0604030504040204" pitchFamily="34" charset="0"/>
                      </a:endParaRPr>
                    </a:p>
                  </a:txBody>
                  <a:tcPr marL="7620" marR="7620" marT="7620" marB="0" anchor="ctr"/>
                </a:tc>
                <a:tc>
                  <a:txBody>
                    <a:bodyPr/>
                    <a:lstStyle/>
                    <a:p>
                      <a:pPr algn="l" rtl="0" fontAlgn="t"/>
                      <a:r>
                        <a:rPr lang="en-US" sz="1400" u="none" strike="noStrike">
                          <a:effectLst/>
                        </a:rPr>
                        <a:t>Missing Primary or Short-term Enrollment record for a student with Absence Summary Data</a:t>
                      </a:r>
                      <a:endParaRPr lang="en-US" sz="14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400" u="none" strike="noStrike" dirty="0">
                          <a:effectLst/>
                        </a:rPr>
                        <a:t>F</a:t>
                      </a:r>
                      <a:endParaRPr lang="en-US" sz="1400" b="0" i="0" u="none" strike="noStrike" dirty="0">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999809368"/>
                  </a:ext>
                </a:extLst>
              </a:tr>
              <a:tr h="617168">
                <a:tc>
                  <a:txBody>
                    <a:bodyPr/>
                    <a:lstStyle/>
                    <a:p>
                      <a:pPr algn="ctr" rtl="0" fontAlgn="t"/>
                      <a:r>
                        <a:rPr lang="en-US" sz="1400" u="none" strike="noStrike">
                          <a:effectLst/>
                        </a:rPr>
                        <a:t>STAS0707E3</a:t>
                      </a:r>
                      <a:endParaRPr lang="en-US" sz="14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t"/>
                      <a:r>
                        <a:rPr lang="en-US" sz="1400" u="none" strike="noStrike">
                          <a:effectLst/>
                        </a:rPr>
                        <a:t>CERT129</a:t>
                      </a:r>
                      <a:endParaRPr lang="en-US" sz="1400" b="0" i="0" u="none" strike="noStrike">
                        <a:solidFill>
                          <a:srgbClr val="000000"/>
                        </a:solidFill>
                        <a:effectLst/>
                        <a:latin typeface="Tahoma" panose="020B0604030504040204" pitchFamily="34" charset="0"/>
                      </a:endParaRPr>
                    </a:p>
                  </a:txBody>
                  <a:tcPr marL="7620" marR="7620" marT="7620" marB="0" anchor="ctr"/>
                </a:tc>
                <a:tc>
                  <a:txBody>
                    <a:bodyPr/>
                    <a:lstStyle/>
                    <a:p>
                      <a:pPr algn="l" rtl="0" fontAlgn="t"/>
                      <a:r>
                        <a:rPr lang="en-US" sz="1400" u="none" strike="noStrike" dirty="0">
                          <a:effectLst/>
                        </a:rPr>
                        <a:t>Expected Attendance Days is greater than Total Enrollment Days</a:t>
                      </a:r>
                      <a:endParaRPr lang="en-US" sz="1400" b="0" i="0" u="none" strike="noStrike" dirty="0">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400" u="none" strike="noStrike">
                          <a:effectLst/>
                        </a:rPr>
                        <a:t>F</a:t>
                      </a:r>
                      <a:endParaRPr lang="en-US" sz="14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1986762583"/>
                  </a:ext>
                </a:extLst>
              </a:tr>
              <a:tr h="930434">
                <a:tc>
                  <a:txBody>
                    <a:bodyPr/>
                    <a:lstStyle/>
                    <a:p>
                      <a:pPr algn="ctr" rtl="0" fontAlgn="t"/>
                      <a:r>
                        <a:rPr lang="en-US" sz="1400" u="none" strike="noStrike" dirty="0">
                          <a:effectLst/>
                        </a:rPr>
                        <a:t>STAS0708E3</a:t>
                      </a:r>
                      <a:endParaRPr lang="en-US" sz="1400" b="0" i="0" u="none" strike="noStrike" dirty="0">
                        <a:solidFill>
                          <a:srgbClr val="000000"/>
                        </a:solidFill>
                        <a:effectLst/>
                        <a:latin typeface="Tahoma" panose="020B0604030504040204" pitchFamily="34" charset="0"/>
                      </a:endParaRPr>
                    </a:p>
                  </a:txBody>
                  <a:tcPr marL="7620" marR="7620" marT="7620" marB="0" anchor="ctr"/>
                </a:tc>
                <a:tc>
                  <a:txBody>
                    <a:bodyPr/>
                    <a:lstStyle/>
                    <a:p>
                      <a:pPr algn="ctr" rtl="0" fontAlgn="t"/>
                      <a:r>
                        <a:rPr lang="en-US" sz="1400" u="none" strike="noStrike" dirty="0">
                          <a:effectLst/>
                        </a:rPr>
                        <a:t>CERT156</a:t>
                      </a:r>
                      <a:endParaRPr lang="en-US" sz="1400" b="0" i="0" u="none" strike="noStrike" dirty="0">
                        <a:solidFill>
                          <a:srgbClr val="000000"/>
                        </a:solidFill>
                        <a:effectLst/>
                        <a:latin typeface="Tahoma" panose="020B0604030504040204" pitchFamily="34" charset="0"/>
                      </a:endParaRPr>
                    </a:p>
                  </a:txBody>
                  <a:tcPr marL="7620" marR="7620" marT="7620" marB="0" anchor="ctr"/>
                </a:tc>
                <a:tc>
                  <a:txBody>
                    <a:bodyPr/>
                    <a:lstStyle/>
                    <a:p>
                      <a:pPr algn="l" rtl="0" fontAlgn="t"/>
                      <a:r>
                        <a:rPr lang="en-US" sz="1400" u="none" strike="noStrike" dirty="0">
                          <a:effectLst/>
                        </a:rPr>
                        <a:t>Missing Suspension Data for a student who was reported as absent due to either out-of-school suspension or in-school suspension </a:t>
                      </a:r>
                      <a:endParaRPr lang="en-US" sz="1400" b="0" i="0" u="none" strike="noStrike" dirty="0">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400" u="none" strike="noStrike">
                          <a:effectLst/>
                        </a:rPr>
                        <a:t>F</a:t>
                      </a:r>
                      <a:endParaRPr lang="en-US" sz="14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400" u="none" strike="noStrike" dirty="0">
                          <a:effectLst/>
                        </a:rPr>
                        <a:t>CDD</a:t>
                      </a:r>
                      <a:endParaRPr lang="en-US" sz="1400" b="0" i="0" u="none" strike="noStrike" dirty="0">
                        <a:solidFill>
                          <a:srgbClr val="000000"/>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3913330013"/>
                  </a:ext>
                </a:extLst>
              </a:tr>
            </a:tbl>
          </a:graphicData>
        </a:graphic>
      </p:graphicFrame>
    </p:spTree>
    <p:extLst>
      <p:ext uri="{BB962C8B-B14F-4D97-AF65-F5344CB8AC3E}">
        <p14:creationId xmlns:p14="http://schemas.microsoft.com/office/powerpoint/2010/main" val="4141002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the Certification Details page.">
            <a:extLst>
              <a:ext uri="{FF2B5EF4-FFF2-40B4-BE49-F238E27FC236}">
                <a16:creationId xmlns:a16="http://schemas.microsoft.com/office/drawing/2014/main" id="{3C42C6F8-1797-44D9-9B4B-3AF45F9DD7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7907" y="871441"/>
            <a:ext cx="9861018" cy="5218454"/>
          </a:xfrm>
          <a:prstGeom prst="rect">
            <a:avLst/>
          </a:prstGeom>
          <a:ln>
            <a:noFill/>
          </a:ln>
          <a:effectLst>
            <a:outerShdw blurRad="63500" algn="ctr" rotWithShape="0">
              <a:prstClr val="black">
                <a:alpha val="40000"/>
              </a:prstClr>
            </a:outerShdw>
          </a:effectLst>
        </p:spPr>
      </p:pic>
      <p:sp>
        <p:nvSpPr>
          <p:cNvPr id="5" name="Title 4">
            <a:extLst>
              <a:ext uri="{FF2B5EF4-FFF2-40B4-BE49-F238E27FC236}">
                <a16:creationId xmlns:a16="http://schemas.microsoft.com/office/drawing/2014/main" id="{3C639144-B1F9-4ABF-B217-8FBF3F5F8BDF}"/>
              </a:ext>
            </a:extLst>
          </p:cNvPr>
          <p:cNvSpPr txBox="1">
            <a:spLocks noGrp="1"/>
          </p:cNvSpPr>
          <p:nvPr>
            <p:ph type="title" idx="4294967295"/>
          </p:nvPr>
        </p:nvSpPr>
        <p:spPr>
          <a:xfrm>
            <a:off x="281379" y="128097"/>
            <a:ext cx="74676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n-ea"/>
                <a:cs typeface="+mn-cs"/>
              </a:rPr>
              <a:t>LEA Approval</a:t>
            </a:r>
          </a:p>
        </p:txBody>
      </p:sp>
      <p:sp>
        <p:nvSpPr>
          <p:cNvPr id="6" name="Rectangle 5">
            <a:extLst>
              <a:ext uri="{FF2B5EF4-FFF2-40B4-BE49-F238E27FC236}">
                <a16:creationId xmlns:a16="http://schemas.microsoft.com/office/drawing/2014/main" id="{21420DCF-DB65-456B-AC5B-BFDF1EC5D4C5}"/>
              </a:ext>
            </a:extLst>
          </p:cNvPr>
          <p:cNvSpPr/>
          <p:nvPr/>
        </p:nvSpPr>
        <p:spPr>
          <a:xfrm>
            <a:off x="4560424" y="3102015"/>
            <a:ext cx="3599728" cy="13773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Approval Requirements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Resolve Fatal errors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FCFCFC"/>
                </a:solidFill>
                <a:effectLst/>
                <a:uLnTx/>
                <a:uFillTx/>
                <a:latin typeface="Tahoma"/>
                <a:ea typeface="+mn-ea"/>
                <a:cs typeface="+mn-cs"/>
              </a:rPr>
              <a:t>Review Certification reports</a:t>
            </a:r>
          </a:p>
        </p:txBody>
      </p:sp>
      <p:sp>
        <p:nvSpPr>
          <p:cNvPr id="2" name="Footer Placeholder 1">
            <a:extLst>
              <a:ext uri="{FF2B5EF4-FFF2-40B4-BE49-F238E27FC236}">
                <a16:creationId xmlns:a16="http://schemas.microsoft.com/office/drawing/2014/main" id="{4334FAE6-5F47-4A22-8D41-2EC4E7B63C95}"/>
              </a:ext>
            </a:extLst>
          </p:cNvPr>
          <p:cNvSpPr>
            <a:spLocks noGrp="1"/>
          </p:cNvSpPr>
          <p:nvPr>
            <p:ph type="ftr" sz="quarter" idx="10"/>
          </p:nvPr>
        </p:nvSpPr>
        <p:spPr/>
        <p:txBody>
          <a:bodyPr/>
          <a:lstStyle/>
          <a:p>
            <a:r>
              <a:rPr lang="en-US" noProof="0"/>
              <a:t>EOY 3 Reporting and Certification v1.0 April 23, 2025</a:t>
            </a:r>
          </a:p>
        </p:txBody>
      </p:sp>
      <p:sp>
        <p:nvSpPr>
          <p:cNvPr id="3" name="Slide Number Placeholder 2">
            <a:extLst>
              <a:ext uri="{FF2B5EF4-FFF2-40B4-BE49-F238E27FC236}">
                <a16:creationId xmlns:a16="http://schemas.microsoft.com/office/drawing/2014/main" id="{E7BC5310-5EE3-92B2-1449-6B84C099DB7D}"/>
              </a:ext>
            </a:extLst>
          </p:cNvPr>
          <p:cNvSpPr>
            <a:spLocks noGrp="1"/>
          </p:cNvSpPr>
          <p:nvPr>
            <p:ph type="sldNum" sz="quarter" idx="11"/>
          </p:nvPr>
        </p:nvSpPr>
        <p:spPr/>
        <p:txBody>
          <a:bodyPr/>
          <a:lstStyle/>
          <a:p>
            <a:fld id="{4B73C415-D670-4716-A5EC-CC4D52CA2BAC}" type="slidenum">
              <a:rPr lang="en-US" noProof="0" smtClean="0"/>
              <a:pPr/>
              <a:t>52</a:t>
            </a:fld>
            <a:endParaRPr lang="en-US" noProof="0"/>
          </a:p>
        </p:txBody>
      </p:sp>
    </p:spTree>
    <p:extLst>
      <p:ext uri="{BB962C8B-B14F-4D97-AF65-F5344CB8AC3E}">
        <p14:creationId xmlns:p14="http://schemas.microsoft.com/office/powerpoint/2010/main" val="2667758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24CCB-EB07-4712-8074-CD52D3B3E5CF}"/>
              </a:ext>
            </a:extLst>
          </p:cNvPr>
          <p:cNvSpPr>
            <a:spLocks noGrp="1"/>
          </p:cNvSpPr>
          <p:nvPr>
            <p:ph type="title"/>
          </p:nvPr>
        </p:nvSpPr>
        <p:spPr>
          <a:xfrm>
            <a:off x="432000" y="177958"/>
            <a:ext cx="11340000" cy="432000"/>
          </a:xfrm>
        </p:spPr>
        <p:txBody>
          <a:bodyPr/>
          <a:lstStyle/>
          <a:p>
            <a:r>
              <a:rPr lang="en-US" dirty="0"/>
              <a:t>SELPA Approval</a:t>
            </a:r>
          </a:p>
        </p:txBody>
      </p:sp>
      <p:sp>
        <p:nvSpPr>
          <p:cNvPr id="4" name="Footer Placeholder 3">
            <a:extLst>
              <a:ext uri="{FF2B5EF4-FFF2-40B4-BE49-F238E27FC236}">
                <a16:creationId xmlns:a16="http://schemas.microsoft.com/office/drawing/2014/main" id="{F85A4A04-7C10-4718-8F10-364DB03862BE}"/>
              </a:ext>
            </a:extLst>
          </p:cNvPr>
          <p:cNvSpPr>
            <a:spLocks noGrp="1"/>
          </p:cNvSpPr>
          <p:nvPr>
            <p:ph type="ftr" sz="quarter" idx="10"/>
          </p:nvPr>
        </p:nvSpPr>
        <p:spPr/>
        <p:txBody>
          <a:bodyPr/>
          <a:lstStyle/>
          <a:p>
            <a:r>
              <a:rPr lang="en-US" noProof="0"/>
              <a:t>EOY 3 Reporting and Certification v1.0 April 23, 2025</a:t>
            </a:r>
          </a:p>
        </p:txBody>
      </p:sp>
      <p:sp>
        <p:nvSpPr>
          <p:cNvPr id="6" name="Slide Number Placeholder 5">
            <a:extLst>
              <a:ext uri="{FF2B5EF4-FFF2-40B4-BE49-F238E27FC236}">
                <a16:creationId xmlns:a16="http://schemas.microsoft.com/office/drawing/2014/main" id="{F6A60B37-D4DA-702E-FCB7-36FA0D960906}"/>
              </a:ext>
            </a:extLst>
          </p:cNvPr>
          <p:cNvSpPr>
            <a:spLocks noGrp="1"/>
          </p:cNvSpPr>
          <p:nvPr>
            <p:ph type="sldNum" sz="quarter" idx="11"/>
          </p:nvPr>
        </p:nvSpPr>
        <p:spPr/>
        <p:txBody>
          <a:bodyPr/>
          <a:lstStyle/>
          <a:p>
            <a:fld id="{4B73C415-D670-4716-A5EC-CC4D52CA2BAC}" type="slidenum">
              <a:rPr lang="en-US" noProof="0" smtClean="0"/>
              <a:pPr/>
              <a:t>53</a:t>
            </a:fld>
            <a:endParaRPr lang="en-US" noProof="0"/>
          </a:p>
        </p:txBody>
      </p:sp>
      <p:sp>
        <p:nvSpPr>
          <p:cNvPr id="5" name="Rectangle 4">
            <a:extLst>
              <a:ext uri="{FF2B5EF4-FFF2-40B4-BE49-F238E27FC236}">
                <a16:creationId xmlns:a16="http://schemas.microsoft.com/office/drawing/2014/main" id="{E66BFCD2-7D10-4C5B-B652-3A250A935C22}"/>
              </a:ext>
            </a:extLst>
          </p:cNvPr>
          <p:cNvSpPr/>
          <p:nvPr/>
        </p:nvSpPr>
        <p:spPr>
          <a:xfrm>
            <a:off x="8377026" y="1552787"/>
            <a:ext cx="3281294" cy="2968050"/>
          </a:xfrm>
          <a:prstGeom prst="rect">
            <a:avLst/>
          </a:prstGeom>
          <a:solidFill>
            <a:srgbClr val="F5F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25000"/>
                  </a:schemeClr>
                </a:solidFill>
                <a:effectLst/>
                <a:uLnTx/>
                <a:uFillTx/>
                <a:latin typeface="Tahoma"/>
                <a:ea typeface="+mn-ea"/>
                <a:cs typeface="+mn-cs"/>
              </a:rPr>
              <a:t>LEA and SELPA should communicate as to what </a:t>
            </a:r>
            <a:r>
              <a:rPr lang="en-US" dirty="0">
                <a:solidFill>
                  <a:schemeClr val="bg1">
                    <a:lumMod val="25000"/>
                  </a:schemeClr>
                </a:solidFill>
                <a:latin typeface="Tahoma"/>
              </a:rPr>
              <a:t>S</a:t>
            </a:r>
            <a:r>
              <a:rPr kumimoji="0" lang="en-US" sz="1800" b="0" i="0" u="none" strike="noStrike" kern="1200" cap="none" spc="0" normalizeH="0" baseline="0" noProof="0" dirty="0" err="1">
                <a:ln>
                  <a:noFill/>
                </a:ln>
                <a:solidFill>
                  <a:schemeClr val="bg1">
                    <a:lumMod val="25000"/>
                  </a:schemeClr>
                </a:solidFill>
                <a:effectLst/>
                <a:uLnTx/>
                <a:uFillTx/>
                <a:latin typeface="Tahoma"/>
                <a:ea typeface="+mn-ea"/>
                <a:cs typeface="+mn-cs"/>
              </a:rPr>
              <a:t>napsho</a:t>
            </a:r>
            <a:r>
              <a:rPr lang="en-US" dirty="0">
                <a:solidFill>
                  <a:schemeClr val="bg1">
                    <a:lumMod val="25000"/>
                  </a:schemeClr>
                </a:solidFill>
                <a:latin typeface="Tahoma"/>
              </a:rPr>
              <a:t>t Revision ID should be reviewed.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25000"/>
                  </a:schemeClr>
                </a:solidFill>
                <a:effectLst/>
                <a:uLnTx/>
                <a:uFillTx/>
                <a:latin typeface="Tahoma"/>
                <a:ea typeface="+mn-ea"/>
                <a:cs typeface="+mn-cs"/>
              </a:rPr>
              <a:t>All LEAs and status are listed for the SELPA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25000"/>
                  </a:schemeClr>
                </a:solidFill>
                <a:effectLst/>
                <a:uLnTx/>
                <a:uFillTx/>
                <a:latin typeface="Tahoma"/>
                <a:ea typeface="+mn-ea"/>
                <a:cs typeface="+mn-cs"/>
              </a:rPr>
              <a:t>Approval button becomes functional after LEA status changes to approved</a:t>
            </a:r>
          </a:p>
        </p:txBody>
      </p:sp>
      <p:grpSp>
        <p:nvGrpSpPr>
          <p:cNvPr id="11" name="Group 10" descr="Screenshot of SELPA EOY 3certification page highlighting the Revision ID and Revision status columns. ">
            <a:extLst>
              <a:ext uri="{FF2B5EF4-FFF2-40B4-BE49-F238E27FC236}">
                <a16:creationId xmlns:a16="http://schemas.microsoft.com/office/drawing/2014/main" id="{C2E47789-50B4-4DAE-4CB7-E7BC4BD9BFE4}"/>
              </a:ext>
            </a:extLst>
          </p:cNvPr>
          <p:cNvGrpSpPr/>
          <p:nvPr/>
        </p:nvGrpSpPr>
        <p:grpSpPr>
          <a:xfrm>
            <a:off x="533680" y="752409"/>
            <a:ext cx="7611122" cy="5499500"/>
            <a:chOff x="533680" y="752409"/>
            <a:chExt cx="7611122" cy="5499500"/>
          </a:xfrm>
        </p:grpSpPr>
        <p:pic>
          <p:nvPicPr>
            <p:cNvPr id="2" name="Picture 1">
              <a:extLst>
                <a:ext uri="{FF2B5EF4-FFF2-40B4-BE49-F238E27FC236}">
                  <a16:creationId xmlns:a16="http://schemas.microsoft.com/office/drawing/2014/main" id="{2CC7AA47-45FB-41AD-A8D9-1A74CC351E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680" y="752409"/>
              <a:ext cx="7611122" cy="5499500"/>
            </a:xfrm>
            <a:prstGeom prst="rect">
              <a:avLst/>
            </a:prstGeom>
            <a:ln>
              <a:noFill/>
            </a:ln>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DF434891-1A0F-CDB2-A954-D3150282BA36}"/>
                </a:ext>
              </a:extLst>
            </p:cNvPr>
            <p:cNvSpPr/>
            <p:nvPr/>
          </p:nvSpPr>
          <p:spPr>
            <a:xfrm>
              <a:off x="2683029" y="2780453"/>
              <a:ext cx="628197" cy="1278120"/>
            </a:xfrm>
            <a:prstGeom prst="roundRect">
              <a:avLst>
                <a:gd name="adj" fmla="val 6561"/>
              </a:avLst>
            </a:prstGeom>
            <a:noFill/>
            <a:ln w="28575">
              <a:solidFill>
                <a:srgbClr val="3EC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E3A92C0-6D75-04FB-EFA7-34A35C8D29FF}"/>
                </a:ext>
              </a:extLst>
            </p:cNvPr>
            <p:cNvSpPr/>
            <p:nvPr/>
          </p:nvSpPr>
          <p:spPr>
            <a:xfrm>
              <a:off x="4029537" y="2799426"/>
              <a:ext cx="740758" cy="1259147"/>
            </a:xfrm>
            <a:prstGeom prst="roundRect">
              <a:avLst>
                <a:gd name="adj" fmla="val 6561"/>
              </a:avLst>
            </a:prstGeom>
            <a:noFill/>
            <a:ln w="28575">
              <a:solidFill>
                <a:srgbClr val="3EC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8762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D9898-F79E-457D-80A8-6288A9058DCA}"/>
              </a:ext>
              <a:ext uri="{C183D7F6-B498-43B3-948B-1728B52AA6E4}">
                <adec:decorative xmlns:adec="http://schemas.microsoft.com/office/drawing/2017/decorative" val="1"/>
              </a:ext>
            </a:extLst>
          </p:cNvPr>
          <p:cNvSpPr>
            <a:spLocks noGrp="1"/>
          </p:cNvSpPr>
          <p:nvPr>
            <p:ph type="pic" sz="quarter" idx="10"/>
          </p:nvPr>
        </p:nvSpPr>
        <p:spPr>
          <a:xfrm>
            <a:off x="34183" y="0"/>
            <a:ext cx="12192000" cy="6365363"/>
          </a:xfrm>
          <a:gradFill flip="none" rotWithShape="1">
            <a:gsLst>
              <a:gs pos="0">
                <a:schemeClr val="bg1"/>
              </a:gs>
              <a:gs pos="100000">
                <a:schemeClr val="tx1">
                  <a:lumMod val="85000"/>
                  <a:lumOff val="15000"/>
                  <a:alpha val="29000"/>
                </a:schemeClr>
              </a:gs>
            </a:gsLst>
            <a:lin ang="2700000" scaled="1"/>
            <a:tileRect/>
          </a:gradFill>
        </p:spPr>
        <p:txBody>
          <a:bodyPr/>
          <a:lstStyle/>
          <a:p>
            <a:endParaRPr lang="en-US"/>
          </a:p>
        </p:txBody>
      </p:sp>
      <p:sp>
        <p:nvSpPr>
          <p:cNvPr id="21" name="Footer Placeholder 5">
            <a:extLst>
              <a:ext uri="{FF2B5EF4-FFF2-40B4-BE49-F238E27FC236}">
                <a16:creationId xmlns:a16="http://schemas.microsoft.com/office/drawing/2014/main" id="{7EFE7F29-CB50-48EE-9BB5-A0EB52044D78}"/>
              </a:ext>
            </a:extLst>
          </p:cNvPr>
          <p:cNvSpPr>
            <a:spLocks noGrp="1"/>
          </p:cNvSpPr>
          <p:nvPr>
            <p:ph type="ftr" sz="quarter" idx="13"/>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15" name="Title 2">
            <a:extLst>
              <a:ext uri="{FF2B5EF4-FFF2-40B4-BE49-F238E27FC236}">
                <a16:creationId xmlns:a16="http://schemas.microsoft.com/office/drawing/2014/main" id="{34C67D03-BAC8-4C3E-AD07-F020D4EA39E0}"/>
              </a:ext>
            </a:extLst>
          </p:cNvPr>
          <p:cNvSpPr>
            <a:spLocks noGrp="1"/>
          </p:cNvSpPr>
          <p:nvPr>
            <p:ph type="ctrTitle"/>
          </p:nvPr>
        </p:nvSpPr>
        <p:spPr>
          <a:xfrm>
            <a:off x="680728" y="2377000"/>
            <a:ext cx="6299682" cy="2387600"/>
          </a:xfrm>
        </p:spPr>
        <p:txBody>
          <a:bodyPr/>
          <a:lstStyle/>
          <a:p>
            <a:r>
              <a:rPr lang="en-US" dirty="0">
                <a:solidFill>
                  <a:schemeClr val="tx1">
                    <a:lumMod val="75000"/>
                    <a:lumOff val="25000"/>
                  </a:schemeClr>
                </a:solidFill>
              </a:rPr>
              <a:t>Certification Reports </a:t>
            </a:r>
          </a:p>
        </p:txBody>
      </p:sp>
      <p:sp>
        <p:nvSpPr>
          <p:cNvPr id="17" name="Subtitle 3">
            <a:extLst>
              <a:ext uri="{FF2B5EF4-FFF2-40B4-BE49-F238E27FC236}">
                <a16:creationId xmlns:a16="http://schemas.microsoft.com/office/drawing/2014/main" id="{54AB9728-69E1-439C-BEAB-E8E2620F6405}"/>
              </a:ext>
            </a:extLst>
          </p:cNvPr>
          <p:cNvSpPr>
            <a:spLocks noGrp="1"/>
          </p:cNvSpPr>
          <p:nvPr>
            <p:ph type="subTitle" idx="1"/>
          </p:nvPr>
        </p:nvSpPr>
        <p:spPr>
          <a:xfrm>
            <a:off x="680728" y="4962525"/>
            <a:ext cx="6299682" cy="1219200"/>
          </a:xfrm>
        </p:spPr>
        <p:txBody>
          <a:bodyPr/>
          <a:lstStyle/>
          <a:p>
            <a:endParaRPr lang="en-US"/>
          </a:p>
        </p:txBody>
      </p:sp>
      <p:sp>
        <p:nvSpPr>
          <p:cNvPr id="2" name="Slide Number Placeholder 1">
            <a:extLst>
              <a:ext uri="{FF2B5EF4-FFF2-40B4-BE49-F238E27FC236}">
                <a16:creationId xmlns:a16="http://schemas.microsoft.com/office/drawing/2014/main" id="{C41AB532-B06D-B797-6DBB-100F01118B9B}"/>
              </a:ext>
            </a:extLst>
          </p:cNvPr>
          <p:cNvSpPr>
            <a:spLocks noGrp="1"/>
          </p:cNvSpPr>
          <p:nvPr>
            <p:ph type="sldNum" sz="quarter" idx="12"/>
          </p:nvPr>
        </p:nvSpPr>
        <p:spPr/>
        <p:txBody>
          <a:bodyPr/>
          <a:lstStyle/>
          <a:p>
            <a:fld id="{4B73C415-D670-4716-A5EC-CC4D52CA2BAC}" type="slidenum">
              <a:rPr lang="en-US" noProof="0" smtClean="0"/>
              <a:pPr/>
              <a:t>54</a:t>
            </a:fld>
            <a:endParaRPr lang="en-US" noProof="0"/>
          </a:p>
        </p:txBody>
      </p:sp>
    </p:spTree>
    <p:extLst>
      <p:ext uri="{BB962C8B-B14F-4D97-AF65-F5344CB8AC3E}">
        <p14:creationId xmlns:p14="http://schemas.microsoft.com/office/powerpoint/2010/main" val="2833011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descr="report 7.15">
            <a:extLst>
              <a:ext uri="{FF2B5EF4-FFF2-40B4-BE49-F238E27FC236}">
                <a16:creationId xmlns:a16="http://schemas.microsoft.com/office/drawing/2014/main" id="{FD3BE4AF-8EF4-D319-ACB7-98D202DFF958}"/>
              </a:ext>
            </a:extLst>
          </p:cNvPr>
          <p:cNvGraphicFramePr/>
          <p:nvPr>
            <p:extLst>
              <p:ext uri="{D42A27DB-BD31-4B8C-83A1-F6EECF244321}">
                <p14:modId xmlns:p14="http://schemas.microsoft.com/office/powerpoint/2010/main" val="343512492"/>
              </p:ext>
            </p:extLst>
          </p:nvPr>
        </p:nvGraphicFramePr>
        <p:xfrm>
          <a:off x="7102741" y="3355116"/>
          <a:ext cx="2180374" cy="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153277" y="1572382"/>
            <a:ext cx="2415540" cy="1622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3 Reports</a:t>
            </a:r>
          </a:p>
        </p:txBody>
      </p:sp>
      <p:grpSp>
        <p:nvGrpSpPr>
          <p:cNvPr id="51" name="Group 50" descr="legend showing aggregate report drill to supporting report">
            <a:extLst>
              <a:ext uri="{FF2B5EF4-FFF2-40B4-BE49-F238E27FC236}">
                <a16:creationId xmlns:a16="http://schemas.microsoft.com/office/drawing/2014/main" id="{83486EEE-2F9B-4F16-9041-3B3049AD1EBA}"/>
              </a:ext>
            </a:extLst>
          </p:cNvPr>
          <p:cNvGrpSpPr/>
          <p:nvPr/>
        </p:nvGrpSpPr>
        <p:grpSpPr>
          <a:xfrm>
            <a:off x="493448" y="3429000"/>
            <a:ext cx="1048995" cy="1640918"/>
            <a:chOff x="10121773" y="1125343"/>
            <a:chExt cx="1515107" cy="2303657"/>
          </a:xfrm>
          <a:solidFill>
            <a:schemeClr val="bg1"/>
          </a:solidFill>
          <a:effectLst>
            <a:outerShdw blurRad="63500" algn="ctr" rotWithShape="0">
              <a:prstClr val="black">
                <a:alpha val="40000"/>
              </a:prstClr>
            </a:outerShdw>
          </a:effectLst>
        </p:grpSpPr>
        <p:sp>
          <p:nvSpPr>
            <p:cNvPr id="52" name="Rectangle: Rounded Corners 51">
              <a:extLst>
                <a:ext uri="{FF2B5EF4-FFF2-40B4-BE49-F238E27FC236}">
                  <a16:creationId xmlns:a16="http://schemas.microsoft.com/office/drawing/2014/main" id="{9F252214-E796-4DAD-95C5-39E048635CDE}"/>
                </a:ext>
              </a:extLst>
            </p:cNvPr>
            <p:cNvSpPr/>
            <p:nvPr/>
          </p:nvSpPr>
          <p:spPr>
            <a:xfrm>
              <a:off x="10121773" y="1125343"/>
              <a:ext cx="1515107" cy="2303657"/>
            </a:xfrm>
            <a:prstGeom prst="roundRect">
              <a:avLst>
                <a:gd name="adj" fmla="val 6016"/>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aphicFrame>
          <p:nvGraphicFramePr>
            <p:cNvPr id="53" name="Diagram 52">
              <a:extLst>
                <a:ext uri="{FF2B5EF4-FFF2-40B4-BE49-F238E27FC236}">
                  <a16:creationId xmlns:a16="http://schemas.microsoft.com/office/drawing/2014/main" id="{F4CA37B2-976A-4614-A1C4-FB3A02E4DEAB}"/>
                </a:ext>
              </a:extLst>
            </p:cNvPr>
            <p:cNvGraphicFramePr/>
            <p:nvPr/>
          </p:nvGraphicFramePr>
          <p:xfrm>
            <a:off x="10383775" y="1557343"/>
            <a:ext cx="991107" cy="17082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4" name="AutoShape 2">
              <a:extLst>
                <a:ext uri="{FF2B5EF4-FFF2-40B4-BE49-F238E27FC236}">
                  <a16:creationId xmlns:a16="http://schemas.microsoft.com/office/drawing/2014/main" id="{16FE1AC0-C9B3-4C43-BCE8-7CBB2636706D}"/>
                </a:ext>
              </a:extLst>
            </p:cNvPr>
            <p:cNvSpPr txBox="1">
              <a:spLocks noChangeArrowheads="1"/>
            </p:cNvSpPr>
            <p:nvPr/>
          </p:nvSpPr>
          <p:spPr>
            <a:xfrm>
              <a:off x="10489646" y="1125343"/>
              <a:ext cx="779363" cy="432000"/>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graphicFrame>
        <p:nvGraphicFramePr>
          <p:cNvPr id="9" name="Diagram 8" descr="report 1.21 drill to report 8.1">
            <a:extLst>
              <a:ext uri="{FF2B5EF4-FFF2-40B4-BE49-F238E27FC236}">
                <a16:creationId xmlns:a16="http://schemas.microsoft.com/office/drawing/2014/main" id="{5525FB7B-E10A-8039-9817-E97A81D76F81}"/>
              </a:ext>
            </a:extLst>
          </p:cNvPr>
          <p:cNvGraphicFramePr/>
          <p:nvPr>
            <p:extLst>
              <p:ext uri="{D42A27DB-BD31-4B8C-83A1-F6EECF244321}">
                <p14:modId xmlns:p14="http://schemas.microsoft.com/office/powerpoint/2010/main" val="4185344355"/>
              </p:ext>
            </p:extLst>
          </p:nvPr>
        </p:nvGraphicFramePr>
        <p:xfrm>
          <a:off x="2016310" y="442084"/>
          <a:ext cx="4862559" cy="885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descr="report 1.22 drill to report 1.23">
            <a:extLst>
              <a:ext uri="{FF2B5EF4-FFF2-40B4-BE49-F238E27FC236}">
                <a16:creationId xmlns:a16="http://schemas.microsoft.com/office/drawing/2014/main" id="{829699ED-A162-CD98-6D93-71AF22597C87}"/>
              </a:ext>
            </a:extLst>
          </p:cNvPr>
          <p:cNvGraphicFramePr/>
          <p:nvPr>
            <p:extLst>
              <p:ext uri="{D42A27DB-BD31-4B8C-83A1-F6EECF244321}">
                <p14:modId xmlns:p14="http://schemas.microsoft.com/office/powerpoint/2010/main" val="3651713987"/>
              </p:ext>
            </p:extLst>
          </p:nvPr>
        </p:nvGraphicFramePr>
        <p:xfrm>
          <a:off x="2034931" y="1489328"/>
          <a:ext cx="486255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1" name="Diagram 10" descr="report 2.16 drill to report 2.17">
            <a:extLst>
              <a:ext uri="{FF2B5EF4-FFF2-40B4-BE49-F238E27FC236}">
                <a16:creationId xmlns:a16="http://schemas.microsoft.com/office/drawing/2014/main" id="{70DCF4EF-500D-B741-9C2A-0114E373DC0F}"/>
              </a:ext>
            </a:extLst>
          </p:cNvPr>
          <p:cNvGraphicFramePr/>
          <p:nvPr>
            <p:extLst>
              <p:ext uri="{D42A27DB-BD31-4B8C-83A1-F6EECF244321}">
                <p14:modId xmlns:p14="http://schemas.microsoft.com/office/powerpoint/2010/main" val="4241219808"/>
              </p:ext>
            </p:extLst>
          </p:nvPr>
        </p:nvGraphicFramePr>
        <p:xfrm>
          <a:off x="1986983" y="2608541"/>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2" name="Diagram 11" descr="report 5.4 drill to report 5.5">
            <a:extLst>
              <a:ext uri="{FF2B5EF4-FFF2-40B4-BE49-F238E27FC236}">
                <a16:creationId xmlns:a16="http://schemas.microsoft.com/office/drawing/2014/main" id="{3F006A73-7D5B-EC65-221A-CF7A2C35E729}"/>
              </a:ext>
            </a:extLst>
          </p:cNvPr>
          <p:cNvGraphicFramePr/>
          <p:nvPr>
            <p:extLst>
              <p:ext uri="{D42A27DB-BD31-4B8C-83A1-F6EECF244321}">
                <p14:modId xmlns:p14="http://schemas.microsoft.com/office/powerpoint/2010/main" val="814237781"/>
              </p:ext>
            </p:extLst>
          </p:nvPr>
        </p:nvGraphicFramePr>
        <p:xfrm>
          <a:off x="1956160" y="3806949"/>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cxnSp>
        <p:nvCxnSpPr>
          <p:cNvPr id="13" name="Straight Connector 12">
            <a:extLst>
              <a:ext uri="{FF2B5EF4-FFF2-40B4-BE49-F238E27FC236}">
                <a16:creationId xmlns:a16="http://schemas.microsoft.com/office/drawing/2014/main" id="{3831E244-3918-265B-0DB4-F7567003689F}"/>
              </a:ext>
              <a:ext uri="{C183D7F6-B498-43B3-948B-1728B52AA6E4}">
                <adec:decorative xmlns:adec="http://schemas.microsoft.com/office/drawing/2017/decorative" val="1"/>
              </a:ext>
            </a:extLst>
          </p:cNvPr>
          <p:cNvCxnSpPr/>
          <p:nvPr/>
        </p:nvCxnSpPr>
        <p:spPr>
          <a:xfrm>
            <a:off x="7000116" y="441893"/>
            <a:ext cx="0" cy="5743626"/>
          </a:xfrm>
          <a:prstGeom prst="line">
            <a:avLst/>
          </a:prstGeom>
          <a:noFill/>
          <a:ln w="19050" cap="flat" cmpd="sng" algn="ctr">
            <a:solidFill>
              <a:srgbClr val="151569"/>
            </a:solidFill>
            <a:prstDash val="solid"/>
            <a:miter lim="800000"/>
          </a:ln>
          <a:effectLst/>
        </p:spPr>
      </p:cxnSp>
      <p:graphicFrame>
        <p:nvGraphicFramePr>
          <p:cNvPr id="14" name="Diagram 13" descr="report 14.1 drill to report 14.2">
            <a:extLst>
              <a:ext uri="{FF2B5EF4-FFF2-40B4-BE49-F238E27FC236}">
                <a16:creationId xmlns:a16="http://schemas.microsoft.com/office/drawing/2014/main" id="{A906D285-4883-8668-04C3-BA3F9E211F15}"/>
              </a:ext>
            </a:extLst>
          </p:cNvPr>
          <p:cNvGraphicFramePr/>
          <p:nvPr>
            <p:extLst>
              <p:ext uri="{D42A27DB-BD31-4B8C-83A1-F6EECF244321}">
                <p14:modId xmlns:p14="http://schemas.microsoft.com/office/powerpoint/2010/main" val="1748003568"/>
              </p:ext>
            </p:extLst>
          </p:nvPr>
        </p:nvGraphicFramePr>
        <p:xfrm>
          <a:off x="1956161" y="4926162"/>
          <a:ext cx="4862559"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5" name="Diagram 14" descr="report 7.10 drill to report 7.12">
            <a:extLst>
              <a:ext uri="{FF2B5EF4-FFF2-40B4-BE49-F238E27FC236}">
                <a16:creationId xmlns:a16="http://schemas.microsoft.com/office/drawing/2014/main" id="{ECC7CD7B-6F13-AF01-960A-C3AFD2F635D8}"/>
              </a:ext>
            </a:extLst>
          </p:cNvPr>
          <p:cNvGraphicFramePr/>
          <p:nvPr>
            <p:extLst>
              <p:ext uri="{D42A27DB-BD31-4B8C-83A1-F6EECF244321}">
                <p14:modId xmlns:p14="http://schemas.microsoft.com/office/powerpoint/2010/main" val="3462094960"/>
              </p:ext>
            </p:extLst>
          </p:nvPr>
        </p:nvGraphicFramePr>
        <p:xfrm>
          <a:off x="7102741" y="453037"/>
          <a:ext cx="4708112" cy="885020"/>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6" name="Diagram 15" descr="report 7.11">
            <a:extLst>
              <a:ext uri="{FF2B5EF4-FFF2-40B4-BE49-F238E27FC236}">
                <a16:creationId xmlns:a16="http://schemas.microsoft.com/office/drawing/2014/main" id="{3218A6B2-3EF7-C577-C756-C464E80F925D}"/>
              </a:ext>
            </a:extLst>
          </p:cNvPr>
          <p:cNvGraphicFramePr/>
          <p:nvPr>
            <p:extLst>
              <p:ext uri="{D42A27DB-BD31-4B8C-83A1-F6EECF244321}">
                <p14:modId xmlns:p14="http://schemas.microsoft.com/office/powerpoint/2010/main" val="411210725"/>
              </p:ext>
            </p:extLst>
          </p:nvPr>
        </p:nvGraphicFramePr>
        <p:xfrm>
          <a:off x="7102741" y="1415573"/>
          <a:ext cx="2079461" cy="885019"/>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8" name="Diagram 17" descr="report 7.13 drill to report 7.14">
            <a:extLst>
              <a:ext uri="{FF2B5EF4-FFF2-40B4-BE49-F238E27FC236}">
                <a16:creationId xmlns:a16="http://schemas.microsoft.com/office/drawing/2014/main" id="{6F76EF9F-7323-A79A-89A6-28BB7C6E25BD}"/>
              </a:ext>
            </a:extLst>
          </p:cNvPr>
          <p:cNvGraphicFramePr/>
          <p:nvPr>
            <p:extLst>
              <p:ext uri="{D42A27DB-BD31-4B8C-83A1-F6EECF244321}">
                <p14:modId xmlns:p14="http://schemas.microsoft.com/office/powerpoint/2010/main" val="3346087965"/>
              </p:ext>
            </p:extLst>
          </p:nvPr>
        </p:nvGraphicFramePr>
        <p:xfrm>
          <a:off x="7102743" y="2389585"/>
          <a:ext cx="4708110" cy="88502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19" name="Diagram 18" descr="report 7.16 drill to report 7.18">
            <a:extLst>
              <a:ext uri="{FF2B5EF4-FFF2-40B4-BE49-F238E27FC236}">
                <a16:creationId xmlns:a16="http://schemas.microsoft.com/office/drawing/2014/main" id="{26440E78-69D8-3E42-B2F0-046BDB1880B9}"/>
              </a:ext>
            </a:extLst>
          </p:cNvPr>
          <p:cNvGraphicFramePr/>
          <p:nvPr>
            <p:extLst>
              <p:ext uri="{D42A27DB-BD31-4B8C-83A1-F6EECF244321}">
                <p14:modId xmlns:p14="http://schemas.microsoft.com/office/powerpoint/2010/main" val="492854694"/>
              </p:ext>
            </p:extLst>
          </p:nvPr>
        </p:nvGraphicFramePr>
        <p:xfrm>
          <a:off x="7121364" y="4376295"/>
          <a:ext cx="4708110" cy="885020"/>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aphicFrame>
        <p:nvGraphicFramePr>
          <p:cNvPr id="22" name="Diagram 21" descr="report 7.17">
            <a:extLst>
              <a:ext uri="{FF2B5EF4-FFF2-40B4-BE49-F238E27FC236}">
                <a16:creationId xmlns:a16="http://schemas.microsoft.com/office/drawing/2014/main" id="{89234EED-44D5-3DDB-0164-7F42D14E061F}"/>
              </a:ext>
            </a:extLst>
          </p:cNvPr>
          <p:cNvGraphicFramePr/>
          <p:nvPr>
            <p:extLst>
              <p:ext uri="{D42A27DB-BD31-4B8C-83A1-F6EECF244321}">
                <p14:modId xmlns:p14="http://schemas.microsoft.com/office/powerpoint/2010/main" val="1263491839"/>
              </p:ext>
            </p:extLst>
          </p:nvPr>
        </p:nvGraphicFramePr>
        <p:xfrm>
          <a:off x="7150691" y="5363447"/>
          <a:ext cx="2079461" cy="885019"/>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sp>
        <p:nvSpPr>
          <p:cNvPr id="3" name="Footer Placeholder 2">
            <a:extLst>
              <a:ext uri="{FF2B5EF4-FFF2-40B4-BE49-F238E27FC236}">
                <a16:creationId xmlns:a16="http://schemas.microsoft.com/office/drawing/2014/main" id="{65F5FA43-E35B-4F0F-DFCA-81223CA5065F}"/>
              </a:ext>
            </a:extLst>
          </p:cNvPr>
          <p:cNvSpPr>
            <a:spLocks noGrp="1"/>
          </p:cNvSpPr>
          <p:nvPr>
            <p:ph type="ftr" sz="quarter" idx="10"/>
          </p:nvPr>
        </p:nvSpPr>
        <p:spPr/>
        <p:txBody>
          <a:bodyPr/>
          <a:lstStyle/>
          <a:p>
            <a:r>
              <a:rPr lang="en-US" noProof="0"/>
              <a:t>EOY 3 Reporting and Certification v1.0 April 23, 2025</a:t>
            </a:r>
          </a:p>
        </p:txBody>
      </p:sp>
      <p:sp>
        <p:nvSpPr>
          <p:cNvPr id="4" name="Slide Number Placeholder 3">
            <a:extLst>
              <a:ext uri="{FF2B5EF4-FFF2-40B4-BE49-F238E27FC236}">
                <a16:creationId xmlns:a16="http://schemas.microsoft.com/office/drawing/2014/main" id="{B285398F-73AE-DC73-DF84-06971A7E52AF}"/>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spTree>
    <p:extLst>
      <p:ext uri="{BB962C8B-B14F-4D97-AF65-F5344CB8AC3E}">
        <p14:creationId xmlns:p14="http://schemas.microsoft.com/office/powerpoint/2010/main" val="1498302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port 1.21, Cumulative Enrollment counts the number of students with an enrollment record in the academic year. The total primary, secondary and short term enrollment counts are grouped. All students with enrollment at any time during the Report Period for the Academic Year are included. Primary, Secondary, Short-term cumulative count is used to calculate suspension/expulsion rates. Just primary and short-term cumulative count is used to calculate attendance rates.&#10;" title="Report 1.21 Cumulative enrollment count"/>
          <p:cNvPicPr>
            <a:picLocks noChangeAspect="1"/>
          </p:cNvPicPr>
          <p:nvPr/>
        </p:nvPicPr>
        <p:blipFill>
          <a:blip r:embed="rId3"/>
          <a:stretch>
            <a:fillRect/>
          </a:stretch>
        </p:blipFill>
        <p:spPr>
          <a:xfrm>
            <a:off x="1631883" y="756990"/>
            <a:ext cx="8928233" cy="4974566"/>
          </a:xfrm>
          <a:prstGeom prst="rect">
            <a:avLst/>
          </a:prstGeom>
          <a:ln>
            <a:solidFill>
              <a:schemeClr val="bg2"/>
            </a:solidFill>
          </a:ln>
          <a:effectLst>
            <a:outerShdw blurRad="63500" algn="ctr" rotWithShape="0">
              <a:prstClr val="black">
                <a:alpha val="40000"/>
              </a:prstClr>
            </a:outerShdw>
          </a:effectLst>
        </p:spPr>
      </p:pic>
      <p:sp>
        <p:nvSpPr>
          <p:cNvPr id="2" name="Title 1"/>
          <p:cNvSpPr>
            <a:spLocks noGrp="1"/>
          </p:cNvSpPr>
          <p:nvPr>
            <p:ph type="title"/>
          </p:nvPr>
        </p:nvSpPr>
        <p:spPr>
          <a:xfrm>
            <a:off x="394316" y="242399"/>
            <a:ext cx="11340000" cy="432000"/>
          </a:xfrm>
        </p:spPr>
        <p:txBody>
          <a:bodyPr>
            <a:noAutofit/>
          </a:bodyPr>
          <a:lstStyle/>
          <a:p>
            <a:r>
              <a:rPr lang="en-US" cap="small"/>
              <a:t>Report 1.21 Cumulative Enrollment - Count</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grpSp>
        <p:nvGrpSpPr>
          <p:cNvPr id="8" name="Group 7">
            <a:extLst>
              <a:ext uri="{C183D7F6-B498-43B3-948B-1728B52AA6E4}">
                <adec:decorative xmlns:adec="http://schemas.microsoft.com/office/drawing/2017/decorative" val="1"/>
              </a:ext>
            </a:extLst>
          </p:cNvPr>
          <p:cNvGrpSpPr/>
          <p:nvPr/>
        </p:nvGrpSpPr>
        <p:grpSpPr>
          <a:xfrm>
            <a:off x="4679885" y="1948874"/>
            <a:ext cx="4343401" cy="495325"/>
            <a:chOff x="3046645" y="2057400"/>
            <a:chExt cx="4266186" cy="495325"/>
          </a:xfrm>
        </p:grpSpPr>
        <p:pic>
          <p:nvPicPr>
            <p:cNvPr id="5" name="Picture 4"/>
            <p:cNvPicPr>
              <a:picLocks noChangeAspect="1"/>
            </p:cNvPicPr>
            <p:nvPr/>
          </p:nvPicPr>
          <p:blipFill>
            <a:blip r:embed="rId4"/>
            <a:stretch>
              <a:fillRect/>
            </a:stretch>
          </p:blipFill>
          <p:spPr>
            <a:xfrm>
              <a:off x="5922110" y="2057400"/>
              <a:ext cx="1390721" cy="495325"/>
            </a:xfrm>
            <a:prstGeom prst="rect">
              <a:avLst/>
            </a:prstGeom>
            <a:ln w="38100">
              <a:solidFill>
                <a:srgbClr val="FF9900"/>
              </a:solidFill>
            </a:ln>
            <a:effectLst>
              <a:outerShdw blurRad="50800" dist="635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pic>
        <p:sp>
          <p:nvSpPr>
            <p:cNvPr id="7" name="Rectangle 6"/>
            <p:cNvSpPr/>
            <p:nvPr/>
          </p:nvSpPr>
          <p:spPr bwMode="auto">
            <a:xfrm>
              <a:off x="3046645" y="2057400"/>
              <a:ext cx="2819400" cy="228600"/>
            </a:xfrm>
            <a:prstGeom prst="rect">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6" name="Rectangle 5">
            <a:extLst>
              <a:ext uri="{FF2B5EF4-FFF2-40B4-BE49-F238E27FC236}">
                <a16:creationId xmlns:a16="http://schemas.microsoft.com/office/drawing/2014/main" id="{545B58A1-7F59-4BD0-891D-4786C7DAF72A}"/>
              </a:ext>
            </a:extLst>
          </p:cNvPr>
          <p:cNvSpPr/>
          <p:nvPr/>
        </p:nvSpPr>
        <p:spPr>
          <a:xfrm>
            <a:off x="1600199" y="5750841"/>
            <a:ext cx="8928233" cy="584775"/>
          </a:xfrm>
          <a:prstGeom prst="rect">
            <a:avLst/>
          </a:prstGeom>
          <a:solidFill>
            <a:schemeClr val="accent2">
              <a:lumMod val="40000"/>
              <a:lumOff val="60000"/>
            </a:schemeClr>
          </a:solidFill>
          <a:effectLst>
            <a:outerShdw blurRad="63500" algn="ctr" rotWithShape="0">
              <a:prstClr val="black">
                <a:alpha val="40000"/>
              </a:prstClr>
            </a:outerShdw>
          </a:effectLst>
        </p:spPr>
        <p:txBody>
          <a:bodyPr wrap="square">
            <a:spAutoFit/>
          </a:bodyPr>
          <a:lstStyle/>
          <a:p>
            <a:pPr marL="457200" marR="0" lvl="1"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rPr>
              <a:t>The Cumulative enrollment report in EOY 3 </a:t>
            </a:r>
            <a:r>
              <a:rPr lang="en-US" sz="1600" dirty="0">
                <a:solidFill>
                  <a:prstClr val="black"/>
                </a:solidFill>
                <a:latin typeface="Tahoma"/>
              </a:rPr>
              <a:t>prior to 2020-21 </a:t>
            </a:r>
            <a:r>
              <a:rPr kumimoji="0" lang="en-US" sz="1600" b="0" i="0" u="none" strike="noStrike" kern="1200" cap="none" spc="0" normalizeH="0" baseline="0" noProof="0" dirty="0">
                <a:ln>
                  <a:noFill/>
                </a:ln>
                <a:solidFill>
                  <a:prstClr val="black"/>
                </a:solidFill>
                <a:effectLst/>
                <a:uLnTx/>
                <a:uFillTx/>
                <a:latin typeface="Tahoma"/>
                <a:ea typeface="+mn-ea"/>
                <a:cs typeface="+mn-cs"/>
              </a:rPr>
              <a:t>will include one-year graduate counts. </a:t>
            </a:r>
            <a:r>
              <a:rPr lang="en-US" sz="1600" dirty="0">
                <a:solidFill>
                  <a:prstClr val="black"/>
                </a:solidFill>
                <a:latin typeface="Tahoma"/>
              </a:rPr>
              <a:t>For 2020 onwards it will be replaced by Report 1.22/ 1.23</a:t>
            </a:r>
            <a:endParaRPr kumimoji="0" lang="en-US" sz="1600" b="0" i="0" u="none" strike="noStrike" kern="1200" cap="none" spc="0" normalizeH="0" baseline="0" noProof="0" dirty="0">
              <a:ln>
                <a:noFill/>
              </a:ln>
              <a:solidFill>
                <a:prstClr val="black"/>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8DF4A9A-E33F-B68A-829C-A0B55B2074BB}"/>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spTree>
    <p:extLst>
      <p:ext uri="{BB962C8B-B14F-4D97-AF65-F5344CB8AC3E}">
        <p14:creationId xmlns:p14="http://schemas.microsoft.com/office/powerpoint/2010/main" val="35270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9943-F183-4DC2-8673-73F79D6E1F68}"/>
              </a:ext>
            </a:extLst>
          </p:cNvPr>
          <p:cNvSpPr>
            <a:spLocks noGrp="1"/>
          </p:cNvSpPr>
          <p:nvPr>
            <p:ph type="title"/>
          </p:nvPr>
        </p:nvSpPr>
        <p:spPr>
          <a:xfrm>
            <a:off x="426000" y="436593"/>
            <a:ext cx="11340000" cy="432000"/>
          </a:xfrm>
        </p:spPr>
        <p:txBody>
          <a:bodyPr/>
          <a:lstStyle/>
          <a:p>
            <a:r>
              <a:rPr lang="en-US" dirty="0"/>
              <a:t>Report 1.22 – Graduates and Completers</a:t>
            </a:r>
          </a:p>
        </p:txBody>
      </p:sp>
      <p:sp>
        <p:nvSpPr>
          <p:cNvPr id="3" name="Footer Placeholder 2">
            <a:extLst>
              <a:ext uri="{FF2B5EF4-FFF2-40B4-BE49-F238E27FC236}">
                <a16:creationId xmlns:a16="http://schemas.microsoft.com/office/drawing/2014/main" id="{C3D8C90B-72A1-4855-866A-369C5E0ED417}"/>
              </a:ext>
            </a:extLst>
          </p:cNvPr>
          <p:cNvSpPr>
            <a:spLocks noGrp="1"/>
          </p:cNvSpPr>
          <p:nvPr>
            <p:ph type="ftr" sz="quarter" idx="10"/>
          </p:nvPr>
        </p:nvSpPr>
        <p:spPr/>
        <p:txBody>
          <a:bodyPr/>
          <a:lstStyle/>
          <a:p>
            <a:r>
              <a:rPr lang="en-US" noProof="0"/>
              <a:t>EOY 3 Reporting and Certification v1.0 April 23, 2025</a:t>
            </a:r>
          </a:p>
        </p:txBody>
      </p:sp>
      <p:sp>
        <p:nvSpPr>
          <p:cNvPr id="4" name="Slide Number Placeholder 3">
            <a:extLst>
              <a:ext uri="{FF2B5EF4-FFF2-40B4-BE49-F238E27FC236}">
                <a16:creationId xmlns:a16="http://schemas.microsoft.com/office/drawing/2014/main" id="{E8AF428A-E873-EAF1-4BBF-2273D230B272}"/>
              </a:ext>
            </a:extLst>
          </p:cNvPr>
          <p:cNvSpPr>
            <a:spLocks noGrp="1"/>
          </p:cNvSpPr>
          <p:nvPr>
            <p:ph type="sldNum" sz="quarter" idx="11"/>
          </p:nvPr>
        </p:nvSpPr>
        <p:spPr/>
        <p:txBody>
          <a:bodyPr/>
          <a:lstStyle/>
          <a:p>
            <a:fld id="{4B73C415-D670-4716-A5EC-CC4D52CA2BAC}" type="slidenum">
              <a:rPr lang="en-US" noProof="0" smtClean="0"/>
              <a:pPr/>
              <a:t>57</a:t>
            </a:fld>
            <a:endParaRPr lang="en-US" noProof="0"/>
          </a:p>
        </p:txBody>
      </p:sp>
      <p:grpSp>
        <p:nvGrpSpPr>
          <p:cNvPr id="12" name="Group 11" descr="Report 1.22 – Graduates and Completers">
            <a:extLst>
              <a:ext uri="{FF2B5EF4-FFF2-40B4-BE49-F238E27FC236}">
                <a16:creationId xmlns:a16="http://schemas.microsoft.com/office/drawing/2014/main" id="{54CB994B-11BA-E684-68D1-B8B3307D382F}"/>
              </a:ext>
            </a:extLst>
          </p:cNvPr>
          <p:cNvGrpSpPr/>
          <p:nvPr/>
        </p:nvGrpSpPr>
        <p:grpSpPr>
          <a:xfrm>
            <a:off x="426000" y="1035097"/>
            <a:ext cx="11652069" cy="4787806"/>
            <a:chOff x="426000" y="1035097"/>
            <a:chExt cx="11652069" cy="4787806"/>
          </a:xfrm>
        </p:grpSpPr>
        <p:grpSp>
          <p:nvGrpSpPr>
            <p:cNvPr id="6" name="Group 5" descr="Screen Shot of report 1.22-Graduates and Completers.">
              <a:extLst>
                <a:ext uri="{FF2B5EF4-FFF2-40B4-BE49-F238E27FC236}">
                  <a16:creationId xmlns:a16="http://schemas.microsoft.com/office/drawing/2014/main" id="{792DAF14-A73C-4A66-973F-D88B2EDFA34E}"/>
                </a:ext>
              </a:extLst>
            </p:cNvPr>
            <p:cNvGrpSpPr/>
            <p:nvPr/>
          </p:nvGrpSpPr>
          <p:grpSpPr>
            <a:xfrm>
              <a:off x="1194621" y="1495548"/>
              <a:ext cx="8961905" cy="4076221"/>
              <a:chOff x="1194621" y="1495548"/>
              <a:chExt cx="8961905" cy="4076221"/>
            </a:xfrm>
          </p:grpSpPr>
          <p:pic>
            <p:nvPicPr>
              <p:cNvPr id="7" name="Picture 6">
                <a:extLst>
                  <a:ext uri="{FF2B5EF4-FFF2-40B4-BE49-F238E27FC236}">
                    <a16:creationId xmlns:a16="http://schemas.microsoft.com/office/drawing/2014/main" id="{1D88AC79-7424-439F-903F-EFB12EFC73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4621" y="1495548"/>
                <a:ext cx="8961905" cy="4076221"/>
              </a:xfrm>
              <a:prstGeom prst="rect">
                <a:avLst/>
              </a:prstGeom>
              <a:ln>
                <a:noFill/>
              </a:ln>
              <a:effectLst>
                <a:outerShdw blurRad="63500" algn="ctr" rotWithShape="0">
                  <a:prstClr val="black">
                    <a:alpha val="40000"/>
                  </a:prstClr>
                </a:outerShdw>
              </a:effectLst>
            </p:spPr>
          </p:pic>
          <p:sp>
            <p:nvSpPr>
              <p:cNvPr id="5" name="Rectangle 4">
                <a:extLst>
                  <a:ext uri="{FF2B5EF4-FFF2-40B4-BE49-F238E27FC236}">
                    <a16:creationId xmlns:a16="http://schemas.microsoft.com/office/drawing/2014/main" id="{193219AA-5A40-47D4-A9C2-33DE4CD312AA}"/>
                  </a:ext>
                </a:extLst>
              </p:cNvPr>
              <p:cNvSpPr/>
              <p:nvPr/>
            </p:nvSpPr>
            <p:spPr>
              <a:xfrm>
                <a:off x="4829175" y="2457449"/>
                <a:ext cx="2057400" cy="1071563"/>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Report 1.22 – Graduates and Completers">
              <a:extLst>
                <a:ext uri="{FF2B5EF4-FFF2-40B4-BE49-F238E27FC236}">
                  <a16:creationId xmlns:a16="http://schemas.microsoft.com/office/drawing/2014/main" id="{B8C1018E-AEAE-CCF5-757C-A5784909ECF1}"/>
                </a:ext>
              </a:extLst>
            </p:cNvPr>
            <p:cNvPicPr>
              <a:picLocks noChangeAspect="1"/>
            </p:cNvPicPr>
            <p:nvPr/>
          </p:nvPicPr>
          <p:blipFill>
            <a:blip r:embed="rId4"/>
            <a:stretch>
              <a:fillRect/>
            </a:stretch>
          </p:blipFill>
          <p:spPr>
            <a:xfrm>
              <a:off x="426000" y="1035097"/>
              <a:ext cx="11652069" cy="4787806"/>
            </a:xfrm>
            <a:prstGeom prst="rect">
              <a:avLst/>
            </a:prstGeom>
          </p:spPr>
        </p:pic>
        <p:sp>
          <p:nvSpPr>
            <p:cNvPr id="8" name="Rectangle 7">
              <a:extLst>
                <a:ext uri="{FF2B5EF4-FFF2-40B4-BE49-F238E27FC236}">
                  <a16:creationId xmlns:a16="http://schemas.microsoft.com/office/drawing/2014/main" id="{38834489-E446-29D1-D6E7-2863B0F5BF38}"/>
                </a:ext>
              </a:extLst>
            </p:cNvPr>
            <p:cNvSpPr/>
            <p:nvPr/>
          </p:nvSpPr>
          <p:spPr>
            <a:xfrm>
              <a:off x="4362994" y="2124440"/>
              <a:ext cx="740228" cy="1541868"/>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18AE43-C896-4C3C-87AB-21A0C381BB6D}"/>
                </a:ext>
              </a:extLst>
            </p:cNvPr>
            <p:cNvSpPr/>
            <p:nvPr/>
          </p:nvSpPr>
          <p:spPr>
            <a:xfrm>
              <a:off x="8077199" y="2124440"/>
              <a:ext cx="740228" cy="1541868"/>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2FDDFD-428B-6951-88BA-59B860CA35EE}"/>
                </a:ext>
              </a:extLst>
            </p:cNvPr>
            <p:cNvSpPr/>
            <p:nvPr/>
          </p:nvSpPr>
          <p:spPr>
            <a:xfrm>
              <a:off x="2427772" y="2124440"/>
              <a:ext cx="1062304" cy="1541868"/>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7970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988E-68F7-4982-BF56-C812D6699E01}"/>
              </a:ext>
            </a:extLst>
          </p:cNvPr>
          <p:cNvSpPr>
            <a:spLocks noGrp="1"/>
          </p:cNvSpPr>
          <p:nvPr>
            <p:ph type="title"/>
          </p:nvPr>
        </p:nvSpPr>
        <p:spPr>
          <a:xfrm>
            <a:off x="426000" y="420414"/>
            <a:ext cx="11340000" cy="432000"/>
          </a:xfrm>
        </p:spPr>
        <p:txBody>
          <a:bodyPr/>
          <a:lstStyle/>
          <a:p>
            <a:r>
              <a:rPr lang="en-US" dirty="0"/>
              <a:t>Report 1.23 – Graduates and Completers Student List</a:t>
            </a:r>
          </a:p>
        </p:txBody>
      </p:sp>
      <p:sp>
        <p:nvSpPr>
          <p:cNvPr id="3" name="Footer Placeholder 2">
            <a:extLst>
              <a:ext uri="{FF2B5EF4-FFF2-40B4-BE49-F238E27FC236}">
                <a16:creationId xmlns:a16="http://schemas.microsoft.com/office/drawing/2014/main" id="{0F95B856-C3CA-4609-AE85-3D6063F3E424}"/>
              </a:ext>
            </a:extLst>
          </p:cNvPr>
          <p:cNvSpPr>
            <a:spLocks noGrp="1"/>
          </p:cNvSpPr>
          <p:nvPr>
            <p:ph type="ftr" sz="quarter" idx="10"/>
          </p:nvPr>
        </p:nvSpPr>
        <p:spPr/>
        <p:txBody>
          <a:bodyPr/>
          <a:lstStyle/>
          <a:p>
            <a:r>
              <a:rPr lang="en-US" noProof="0"/>
              <a:t>EOY 3 Reporting and Certification v1.0 April 23, 2025</a:t>
            </a:r>
          </a:p>
        </p:txBody>
      </p:sp>
      <p:sp>
        <p:nvSpPr>
          <p:cNvPr id="4" name="Slide Number Placeholder 3">
            <a:extLst>
              <a:ext uri="{FF2B5EF4-FFF2-40B4-BE49-F238E27FC236}">
                <a16:creationId xmlns:a16="http://schemas.microsoft.com/office/drawing/2014/main" id="{D77A0281-62E9-342A-5C82-DB8D9F89CD0E}"/>
              </a:ext>
            </a:extLst>
          </p:cNvPr>
          <p:cNvSpPr>
            <a:spLocks noGrp="1"/>
          </p:cNvSpPr>
          <p:nvPr>
            <p:ph type="sldNum" sz="quarter" idx="11"/>
          </p:nvPr>
        </p:nvSpPr>
        <p:spPr/>
        <p:txBody>
          <a:bodyPr/>
          <a:lstStyle/>
          <a:p>
            <a:fld id="{4B73C415-D670-4716-A5EC-CC4D52CA2BAC}" type="slidenum">
              <a:rPr lang="en-US" noProof="0" smtClean="0"/>
              <a:pPr/>
              <a:t>58</a:t>
            </a:fld>
            <a:endParaRPr lang="en-US" noProof="0"/>
          </a:p>
        </p:txBody>
      </p:sp>
      <p:pic>
        <p:nvPicPr>
          <p:cNvPr id="6" name="Picture 5" descr="Report 1.23 – Graduates and Completers Student List">
            <a:extLst>
              <a:ext uri="{FF2B5EF4-FFF2-40B4-BE49-F238E27FC236}">
                <a16:creationId xmlns:a16="http://schemas.microsoft.com/office/drawing/2014/main" id="{45A41488-111C-43F9-DB74-A0DA6382A3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40327" y="1173113"/>
            <a:ext cx="8448505" cy="4871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3315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357C-3F64-4D8B-8C7C-EA814B48B289}"/>
              </a:ext>
            </a:extLst>
          </p:cNvPr>
          <p:cNvSpPr>
            <a:spLocks noGrp="1"/>
          </p:cNvSpPr>
          <p:nvPr>
            <p:ph type="title"/>
          </p:nvPr>
        </p:nvSpPr>
        <p:spPr/>
        <p:txBody>
          <a:bodyPr/>
          <a:lstStyle/>
          <a:p>
            <a:r>
              <a:rPr lang="en-US" dirty="0"/>
              <a:t>Report 2.16 ELA Status – Els Reclassified RFEP (EOY 3)</a:t>
            </a:r>
          </a:p>
        </p:txBody>
      </p:sp>
      <p:sp>
        <p:nvSpPr>
          <p:cNvPr id="3" name="Footer Placeholder 2">
            <a:extLst>
              <a:ext uri="{FF2B5EF4-FFF2-40B4-BE49-F238E27FC236}">
                <a16:creationId xmlns:a16="http://schemas.microsoft.com/office/drawing/2014/main" id="{EC49134B-2539-4EF1-97EA-6C1288C0961D}"/>
              </a:ext>
            </a:extLst>
          </p:cNvPr>
          <p:cNvSpPr>
            <a:spLocks noGrp="1"/>
          </p:cNvSpPr>
          <p:nvPr>
            <p:ph type="ftr" sz="quarter" idx="10"/>
          </p:nvPr>
        </p:nvSpPr>
        <p:spPr/>
        <p:txBody>
          <a:bodyPr/>
          <a:lstStyle/>
          <a:p>
            <a:r>
              <a:rPr lang="en-US" noProof="0"/>
              <a:t>EOY 3 Reporting and Certification v1.0 April 23, 2025</a:t>
            </a:r>
          </a:p>
        </p:txBody>
      </p:sp>
      <p:pic>
        <p:nvPicPr>
          <p:cNvPr id="7" name="Picture 6" descr="Screen shot of Report 2.16 ELA Status ELs Reclassified RFEP.">
            <a:extLst>
              <a:ext uri="{FF2B5EF4-FFF2-40B4-BE49-F238E27FC236}">
                <a16:creationId xmlns:a16="http://schemas.microsoft.com/office/drawing/2014/main" id="{049B2C9D-1BC5-49B7-A76A-2EB1F92A6A73}"/>
              </a:ext>
            </a:extLst>
          </p:cNvPr>
          <p:cNvPicPr>
            <a:picLocks noChangeAspect="1"/>
          </p:cNvPicPr>
          <p:nvPr/>
        </p:nvPicPr>
        <p:blipFill>
          <a:blip r:embed="rId2"/>
          <a:stretch>
            <a:fillRect/>
          </a:stretch>
        </p:blipFill>
        <p:spPr>
          <a:xfrm>
            <a:off x="2266050" y="1512000"/>
            <a:ext cx="9505263" cy="4604369"/>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EEF1C0AF-9341-5830-2347-953B41773EDE}"/>
              </a:ext>
            </a:extLst>
          </p:cNvPr>
          <p:cNvSpPr>
            <a:spLocks noGrp="1"/>
          </p:cNvSpPr>
          <p:nvPr>
            <p:ph type="sldNum" sz="quarter" idx="11"/>
          </p:nvPr>
        </p:nvSpPr>
        <p:spPr/>
        <p:txBody>
          <a:bodyPr/>
          <a:lstStyle/>
          <a:p>
            <a:fld id="{4B73C415-D670-4716-A5EC-CC4D52CA2BAC}" type="slidenum">
              <a:rPr lang="en-US" noProof="0" smtClean="0"/>
              <a:pPr/>
              <a:t>59</a:t>
            </a:fld>
            <a:endParaRPr lang="en-US" noProof="0"/>
          </a:p>
        </p:txBody>
      </p:sp>
    </p:spTree>
    <p:extLst>
      <p:ext uri="{BB962C8B-B14F-4D97-AF65-F5344CB8AC3E}">
        <p14:creationId xmlns:p14="http://schemas.microsoft.com/office/powerpoint/2010/main" val="1953488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68090AF-F8FC-4C76-87EE-A30C62B61572}"/>
              </a:ext>
            </a:extLst>
          </p:cNvPr>
          <p:cNvSpPr>
            <a:spLocks noGrp="1"/>
          </p:cNvSpPr>
          <p:nvPr>
            <p:ph type="ftr" sz="quarter" idx="13"/>
          </p:nvPr>
        </p:nvSpPr>
        <p:spPr/>
        <p:txBody>
          <a:bodyPr/>
          <a:lstStyle/>
          <a:p>
            <a:r>
              <a:rPr lang="en-US" noProof="0"/>
              <a:t>EOY 3 Reporting and Certification v1.0 April 23, 2025</a:t>
            </a:r>
            <a:endParaRPr lang="en-US" noProof="0" dirty="0"/>
          </a:p>
        </p:txBody>
      </p:sp>
      <p:sp>
        <p:nvSpPr>
          <p:cNvPr id="13" name="Rectangle 12">
            <a:extLst>
              <a:ext uri="{FF2B5EF4-FFF2-40B4-BE49-F238E27FC236}">
                <a16:creationId xmlns:a16="http://schemas.microsoft.com/office/drawing/2014/main" id="{3703016F-C8A7-4D9A-8072-D2984F58F152}"/>
              </a:ext>
              <a:ext uri="{C183D7F6-B498-43B3-948B-1728B52AA6E4}">
                <adec:decorative xmlns:adec="http://schemas.microsoft.com/office/drawing/2017/decorative" val="1"/>
              </a:ext>
            </a:extLst>
          </p:cNvPr>
          <p:cNvSpPr/>
          <p:nvPr/>
        </p:nvSpPr>
        <p:spPr>
          <a:xfrm>
            <a:off x="-1" y="10993"/>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normAutofit/>
          </a:bodyPr>
          <a:lstStyle/>
          <a:p>
            <a:r>
              <a:rPr lang="en-US" sz="3600" dirty="0">
                <a:solidFill>
                  <a:schemeClr val="tx1">
                    <a:lumMod val="75000"/>
                    <a:lumOff val="25000"/>
                  </a:schemeClr>
                </a:solidFill>
                <a:latin typeface="Arial Black" panose="020B0A04020102020204" pitchFamily="34" charset="0"/>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normAutofit/>
          </a:bodyPr>
          <a:lstStyle/>
          <a:p>
            <a:r>
              <a:rPr lang="en-US" sz="2000" b="1" dirty="0">
                <a:solidFill>
                  <a:schemeClr val="tx1">
                    <a:lumMod val="75000"/>
                    <a:lumOff val="25000"/>
                  </a:schemeClr>
                </a:solidFill>
              </a:rPr>
              <a:t>Discuss EOY 3 data collection &amp; reporting timeline</a:t>
            </a:r>
          </a:p>
        </p:txBody>
      </p:sp>
      <p:sp>
        <p:nvSpPr>
          <p:cNvPr id="22" name="Rectangle 21">
            <a:extLst>
              <a:ext uri="{FF2B5EF4-FFF2-40B4-BE49-F238E27FC236}">
                <a16:creationId xmlns:a16="http://schemas.microsoft.com/office/drawing/2014/main" id="{FED5A824-0002-14BC-524C-F2C8D99D4ACF}"/>
              </a:ext>
              <a:ext uri="{C183D7F6-B498-43B3-948B-1728B52AA6E4}">
                <adec:decorative xmlns:adec="http://schemas.microsoft.com/office/drawing/2017/decorative" val="1"/>
              </a:ext>
            </a:extLst>
          </p:cNvPr>
          <p:cNvSpPr/>
          <p:nvPr/>
        </p:nvSpPr>
        <p:spPr bwMode="gray">
          <a:xfrm>
            <a:off x="432000" y="-27037"/>
            <a:ext cx="11760000" cy="6365363"/>
          </a:xfrm>
          <a:prstGeom prst="rect">
            <a:avLst/>
          </a:prstGeom>
          <a:gradFill>
            <a:gsLst>
              <a:gs pos="36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7DB3A27-454C-98CF-E2FB-EF08F958F15E}"/>
              </a:ext>
            </a:extLst>
          </p:cNvPr>
          <p:cNvSpPr>
            <a:spLocks noGrp="1"/>
          </p:cNvSpPr>
          <p:nvPr>
            <p:ph type="sldNum" sz="quarter" idx="12"/>
          </p:nvPr>
        </p:nvSpPr>
        <p:spPr/>
        <p:txBody>
          <a:bodyPr/>
          <a:lstStyle/>
          <a:p>
            <a:fld id="{4B73C415-D670-4716-A5EC-CC4D52CA2BAC}" type="slidenum">
              <a:rPr lang="en-US" noProof="0" smtClean="0"/>
              <a:pPr/>
              <a:t>6</a:t>
            </a:fld>
            <a:endParaRPr lang="en-US" noProof="0"/>
          </a:p>
        </p:txBody>
      </p:sp>
    </p:spTree>
    <p:extLst>
      <p:ext uri="{BB962C8B-B14F-4D97-AF65-F5344CB8AC3E}">
        <p14:creationId xmlns:p14="http://schemas.microsoft.com/office/powerpoint/2010/main" val="11120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45B6-FECC-4F20-93B2-E75BE2AF70F4}"/>
              </a:ext>
            </a:extLst>
          </p:cNvPr>
          <p:cNvSpPr>
            <a:spLocks noGrp="1"/>
          </p:cNvSpPr>
          <p:nvPr>
            <p:ph type="title"/>
          </p:nvPr>
        </p:nvSpPr>
        <p:spPr/>
        <p:txBody>
          <a:bodyPr/>
          <a:lstStyle/>
          <a:p>
            <a:r>
              <a:rPr lang="en-US" dirty="0"/>
              <a:t>Report 2.17 ELA Status  </a:t>
            </a:r>
          </a:p>
        </p:txBody>
      </p:sp>
      <p:sp>
        <p:nvSpPr>
          <p:cNvPr id="3" name="Footer Placeholder 2">
            <a:extLst>
              <a:ext uri="{FF2B5EF4-FFF2-40B4-BE49-F238E27FC236}">
                <a16:creationId xmlns:a16="http://schemas.microsoft.com/office/drawing/2014/main" id="{4A3CE0E9-8EEA-4EF9-8385-494C6216DAC7}"/>
              </a:ext>
            </a:extLst>
          </p:cNvPr>
          <p:cNvSpPr>
            <a:spLocks noGrp="1"/>
          </p:cNvSpPr>
          <p:nvPr>
            <p:ph type="ftr" sz="quarter" idx="10"/>
          </p:nvPr>
        </p:nvSpPr>
        <p:spPr/>
        <p:txBody>
          <a:bodyPr/>
          <a:lstStyle/>
          <a:p>
            <a:r>
              <a:rPr lang="en-US" noProof="0"/>
              <a:t>EOY 3 Reporting and Certification v1.0 April 23, 2025</a:t>
            </a:r>
          </a:p>
        </p:txBody>
      </p:sp>
      <p:sp>
        <p:nvSpPr>
          <p:cNvPr id="5" name="Text Placeholder 4">
            <a:extLst>
              <a:ext uri="{FF2B5EF4-FFF2-40B4-BE49-F238E27FC236}">
                <a16:creationId xmlns:a16="http://schemas.microsoft.com/office/drawing/2014/main" id="{1051D02B-7AE1-424F-BB07-CD7B0F5C50EE}"/>
              </a:ext>
            </a:extLst>
          </p:cNvPr>
          <p:cNvSpPr>
            <a:spLocks noGrp="1"/>
          </p:cNvSpPr>
          <p:nvPr>
            <p:ph type="body" sz="quarter" idx="32"/>
          </p:nvPr>
        </p:nvSpPr>
        <p:spPr/>
        <p:txBody>
          <a:bodyPr/>
          <a:lstStyle/>
          <a:p>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Els Reclassified RFEP Student List</a:t>
            </a:r>
            <a:endParaRPr lang="en-US" dirty="0"/>
          </a:p>
        </p:txBody>
      </p:sp>
      <p:pic>
        <p:nvPicPr>
          <p:cNvPr id="9" name="Picture 8" descr="Screen shot of Report 2.17 ELA Status – Els Reclassified RFEP Student List .">
            <a:extLst>
              <a:ext uri="{FF2B5EF4-FFF2-40B4-BE49-F238E27FC236}">
                <a16:creationId xmlns:a16="http://schemas.microsoft.com/office/drawing/2014/main" id="{378BB919-B747-45A3-A307-506D14FB0EA4}"/>
              </a:ext>
            </a:extLst>
          </p:cNvPr>
          <p:cNvPicPr>
            <a:picLocks noChangeAspect="1"/>
          </p:cNvPicPr>
          <p:nvPr/>
        </p:nvPicPr>
        <p:blipFill>
          <a:blip r:embed="rId2"/>
          <a:stretch>
            <a:fillRect/>
          </a:stretch>
        </p:blipFill>
        <p:spPr>
          <a:xfrm>
            <a:off x="318593" y="2262882"/>
            <a:ext cx="10625631" cy="2703599"/>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2248DEE7-0523-6F15-7A5C-E871EB71540A}"/>
              </a:ext>
            </a:extLst>
          </p:cNvPr>
          <p:cNvSpPr>
            <a:spLocks noGrp="1"/>
          </p:cNvSpPr>
          <p:nvPr>
            <p:ph type="sldNum" sz="quarter" idx="11"/>
          </p:nvPr>
        </p:nvSpPr>
        <p:spPr/>
        <p:txBody>
          <a:bodyPr/>
          <a:lstStyle/>
          <a:p>
            <a:fld id="{4B73C415-D670-4716-A5EC-CC4D52CA2BAC}" type="slidenum">
              <a:rPr lang="en-US" noProof="0" smtClean="0"/>
              <a:pPr/>
              <a:t>60</a:t>
            </a:fld>
            <a:endParaRPr lang="en-US" noProof="0"/>
          </a:p>
        </p:txBody>
      </p:sp>
    </p:spTree>
    <p:extLst>
      <p:ext uri="{BB962C8B-B14F-4D97-AF65-F5344CB8AC3E}">
        <p14:creationId xmlns:p14="http://schemas.microsoft.com/office/powerpoint/2010/main" val="1267938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 shot Report Report 5.4 –Homeless Students Enrolled."/>
          <p:cNvSpPr>
            <a:spLocks noGrp="1"/>
          </p:cNvSpPr>
          <p:nvPr>
            <p:ph type="title"/>
          </p:nvPr>
        </p:nvSpPr>
        <p:spPr>
          <a:xfrm>
            <a:off x="381000" y="241200"/>
            <a:ext cx="11340000" cy="432000"/>
          </a:xfrm>
        </p:spPr>
        <p:txBody>
          <a:bodyPr>
            <a:noAutofit/>
          </a:bodyPr>
          <a:lstStyle/>
          <a:p>
            <a:r>
              <a:rPr lang="en-US" cap="small" dirty="0"/>
              <a:t>Report 5.4 –Homeless Students Enrolled</a:t>
            </a:r>
          </a:p>
        </p:txBody>
      </p:sp>
      <p:sp>
        <p:nvSpPr>
          <p:cNvPr id="3"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Text Placeholder 3">
            <a:extLst>
              <a:ext uri="{FF2B5EF4-FFF2-40B4-BE49-F238E27FC236}">
                <a16:creationId xmlns:a16="http://schemas.microsoft.com/office/drawing/2014/main" id="{F4CBB7B7-DD74-4535-84EA-2D858A7D19E0}"/>
              </a:ext>
            </a:extLst>
          </p:cNvPr>
          <p:cNvSpPr>
            <a:spLocks noGrp="1"/>
          </p:cNvSpPr>
          <p:nvPr>
            <p:ph type="body" sz="quarter" idx="32"/>
          </p:nvPr>
        </p:nvSpPr>
        <p:spPr/>
        <p:txBody>
          <a:bodyPr/>
          <a:lstStyle/>
          <a:p>
            <a:endParaRPr lang="en-US"/>
          </a:p>
        </p:txBody>
      </p:sp>
      <p:sp>
        <p:nvSpPr>
          <p:cNvPr id="7" name="Rectangle 6"/>
          <p:cNvSpPr/>
          <p:nvPr/>
        </p:nvSpPr>
        <p:spPr>
          <a:xfrm>
            <a:off x="8763000" y="1042288"/>
            <a:ext cx="3200400" cy="1169551"/>
          </a:xfrm>
          <a:prstGeom prst="rect">
            <a:avLst/>
          </a:prstGeom>
          <a:solidFill>
            <a:srgbClr val="FFFFC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Homeless program records should be submitted for any infants, toddlers, and pre-K children who are homeless, as these students are included in all homeless reports in CALPADS.</a:t>
            </a:r>
          </a:p>
        </p:txBody>
      </p:sp>
      <p:pic>
        <p:nvPicPr>
          <p:cNvPr id="6" name="Picture 5" descr="Screen shot of Report Report 5.4 –Homeless Students Enrolled.">
            <a:extLst>
              <a:ext uri="{FF2B5EF4-FFF2-40B4-BE49-F238E27FC236}">
                <a16:creationId xmlns:a16="http://schemas.microsoft.com/office/drawing/2014/main" id="{4B11F061-F0C1-4531-864A-F721C17ED276}"/>
              </a:ext>
            </a:extLst>
          </p:cNvPr>
          <p:cNvPicPr>
            <a:picLocks noChangeAspect="1"/>
          </p:cNvPicPr>
          <p:nvPr/>
        </p:nvPicPr>
        <p:blipFill>
          <a:blip r:embed="rId3"/>
          <a:stretch>
            <a:fillRect/>
          </a:stretch>
        </p:blipFill>
        <p:spPr>
          <a:xfrm>
            <a:off x="381000" y="878553"/>
            <a:ext cx="8118958" cy="5358512"/>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78343CDC-4A61-C488-5AF8-3725C9E611BE}"/>
              </a:ext>
            </a:extLst>
          </p:cNvPr>
          <p:cNvSpPr>
            <a:spLocks noGrp="1"/>
          </p:cNvSpPr>
          <p:nvPr>
            <p:ph type="sldNum" sz="quarter" idx="11"/>
          </p:nvPr>
        </p:nvSpPr>
        <p:spPr/>
        <p:txBody>
          <a:bodyPr/>
          <a:lstStyle/>
          <a:p>
            <a:fld id="{4B73C415-D670-4716-A5EC-CC4D52CA2BAC}" type="slidenum">
              <a:rPr lang="en-US" noProof="0" smtClean="0"/>
              <a:pPr/>
              <a:t>61</a:t>
            </a:fld>
            <a:endParaRPr lang="en-US" noProof="0"/>
          </a:p>
        </p:txBody>
      </p:sp>
    </p:spTree>
    <p:extLst>
      <p:ext uri="{BB962C8B-B14F-4D97-AF65-F5344CB8AC3E}">
        <p14:creationId xmlns:p14="http://schemas.microsoft.com/office/powerpoint/2010/main" val="1290614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246F-B3F8-43A2-B2DF-C6919D3A7E23}"/>
              </a:ext>
            </a:extLst>
          </p:cNvPr>
          <p:cNvSpPr>
            <a:spLocks noGrp="1"/>
          </p:cNvSpPr>
          <p:nvPr>
            <p:ph type="title"/>
          </p:nvPr>
        </p:nvSpPr>
        <p:spPr>
          <a:xfrm>
            <a:off x="642000" y="765375"/>
            <a:ext cx="11340000" cy="432000"/>
          </a:xfrm>
        </p:spPr>
        <p:txBody>
          <a:bodyPr/>
          <a:lstStyle/>
          <a:p>
            <a:r>
              <a:rPr lang="en-US" dirty="0"/>
              <a:t>Report Review</a:t>
            </a:r>
          </a:p>
        </p:txBody>
      </p:sp>
      <p:sp>
        <p:nvSpPr>
          <p:cNvPr id="3" name="Footer Placeholder 2">
            <a:extLst>
              <a:ext uri="{FF2B5EF4-FFF2-40B4-BE49-F238E27FC236}">
                <a16:creationId xmlns:a16="http://schemas.microsoft.com/office/drawing/2014/main" id="{BE265E29-006E-4880-8FD2-7E6A5598CB61}"/>
              </a:ext>
            </a:extLst>
          </p:cNvPr>
          <p:cNvSpPr>
            <a:spLocks noGrp="1"/>
          </p:cNvSpPr>
          <p:nvPr>
            <p:ph type="ftr" sz="quarter" idx="10"/>
          </p:nvPr>
        </p:nvSpPr>
        <p:spPr/>
        <p:txBody>
          <a:bodyPr/>
          <a:lstStyle/>
          <a:p>
            <a:r>
              <a:rPr lang="en-US" noProof="0"/>
              <a:t>EOY 3 Reporting and Certification v1.0 April 23, 2025</a:t>
            </a:r>
          </a:p>
        </p:txBody>
      </p:sp>
      <p:sp>
        <p:nvSpPr>
          <p:cNvPr id="5" name="TextBox 4">
            <a:extLst>
              <a:ext uri="{FF2B5EF4-FFF2-40B4-BE49-F238E27FC236}">
                <a16:creationId xmlns:a16="http://schemas.microsoft.com/office/drawing/2014/main" id="{9ABEC84D-1A06-432E-B3CC-60F987FFDA0D}"/>
              </a:ext>
            </a:extLst>
          </p:cNvPr>
          <p:cNvSpPr txBox="1"/>
          <p:nvPr/>
        </p:nvSpPr>
        <p:spPr>
          <a:xfrm>
            <a:off x="837235" y="2137410"/>
            <a:ext cx="5334965" cy="2923877"/>
          </a:xfrm>
          <a:prstGeom prst="rect">
            <a:avLst/>
          </a:prstGeom>
          <a:noFill/>
        </p:spPr>
        <p:txBody>
          <a:bodyPr wrap="square" rtlCol="0">
            <a:spAutoFit/>
          </a:bodyPr>
          <a:lstStyle/>
          <a:p>
            <a:r>
              <a:rPr lang="en-US" sz="2400" dirty="0"/>
              <a:t>Will the same students reported as homeless in Fall 1 be reported in EOY?</a:t>
            </a:r>
          </a:p>
          <a:p>
            <a:pPr marL="742950" lvl="1" indent="-285750">
              <a:buFont typeface="Arial" panose="020B0604020202020204" pitchFamily="34" charset="0"/>
              <a:buChar char="•"/>
            </a:pPr>
            <a:r>
              <a:rPr lang="en-US" sz="2000" dirty="0"/>
              <a:t>If yes, why?</a:t>
            </a:r>
          </a:p>
          <a:p>
            <a:pPr marL="742950" lvl="1" indent="-285750">
              <a:buFont typeface="Arial" panose="020B0604020202020204" pitchFamily="34" charset="0"/>
              <a:buChar char="•"/>
            </a:pPr>
            <a:r>
              <a:rPr lang="en-US" sz="2000" dirty="0"/>
              <a:t>If no, Why not?</a:t>
            </a:r>
          </a:p>
          <a:p>
            <a:r>
              <a:rPr lang="en-US" sz="2400" dirty="0"/>
              <a:t>How can you determine which students will be included on the report?</a:t>
            </a:r>
          </a:p>
        </p:txBody>
      </p:sp>
      <p:pic>
        <p:nvPicPr>
          <p:cNvPr id="5122" name="Picture 2" descr="Comparison sites, customer reviews and legal services - Legal Futures">
            <a:extLst>
              <a:ext uri="{FF2B5EF4-FFF2-40B4-BE49-F238E27FC236}">
                <a16:creationId xmlns:a16="http://schemas.microsoft.com/office/drawing/2014/main" id="{E0BA6D12-57F3-4E2D-B104-2E06F5581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427" y="873525"/>
            <a:ext cx="4404345" cy="4333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56BA68A-2629-9D88-AA81-DD1F543519ED}"/>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Tree>
    <p:extLst>
      <p:ext uri="{BB962C8B-B14F-4D97-AF65-F5344CB8AC3E}">
        <p14:creationId xmlns:p14="http://schemas.microsoft.com/office/powerpoint/2010/main" val="1114569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3BE4FD-C1B8-4A76-8FAB-673945B442B9}"/>
              </a:ext>
            </a:extLst>
          </p:cNvPr>
          <p:cNvSpPr>
            <a:spLocks noGrp="1"/>
          </p:cNvSpPr>
          <p:nvPr>
            <p:ph type="title"/>
          </p:nvPr>
        </p:nvSpPr>
        <p:spPr>
          <a:xfrm>
            <a:off x="642000" y="276637"/>
            <a:ext cx="11340000" cy="432000"/>
          </a:xfrm>
        </p:spPr>
        <p:txBody>
          <a:bodyPr/>
          <a:lstStyle/>
          <a:p>
            <a:r>
              <a:rPr lang="en-US" dirty="0"/>
              <a:t>Report 7.10 Incident - Count</a:t>
            </a:r>
            <a:br>
              <a:rPr lang="en-US" dirty="0"/>
            </a:br>
            <a:endParaRPr lang="en-US" dirty="0"/>
          </a:p>
        </p:txBody>
      </p:sp>
      <p:sp>
        <p:nvSpPr>
          <p:cNvPr id="2" name="Footer Placeholder 1">
            <a:extLst>
              <a:ext uri="{FF2B5EF4-FFF2-40B4-BE49-F238E27FC236}">
                <a16:creationId xmlns:a16="http://schemas.microsoft.com/office/drawing/2014/main" id="{AE1EF7DE-C9BF-4C77-BD89-3A40C66CB4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grpSp>
        <p:nvGrpSpPr>
          <p:cNvPr id="5" name="Group 4" descr="Screen shot of Report Report 7.10 Incident - Count.">
            <a:extLst>
              <a:ext uri="{FF2B5EF4-FFF2-40B4-BE49-F238E27FC236}">
                <a16:creationId xmlns:a16="http://schemas.microsoft.com/office/drawing/2014/main" id="{23ECA12A-76D4-4DD1-824B-BB8CE21233CE}"/>
              </a:ext>
            </a:extLst>
          </p:cNvPr>
          <p:cNvGrpSpPr/>
          <p:nvPr/>
        </p:nvGrpSpPr>
        <p:grpSpPr>
          <a:xfrm>
            <a:off x="431800" y="809413"/>
            <a:ext cx="11105730" cy="5239174"/>
            <a:chOff x="431800" y="809413"/>
            <a:chExt cx="11105730" cy="5239174"/>
          </a:xfrm>
        </p:grpSpPr>
        <p:pic>
          <p:nvPicPr>
            <p:cNvPr id="4" name="Picture 3">
              <a:extLst>
                <a:ext uri="{FF2B5EF4-FFF2-40B4-BE49-F238E27FC236}">
                  <a16:creationId xmlns:a16="http://schemas.microsoft.com/office/drawing/2014/main" id="{84D6C849-7937-45C2-BA61-511B00A11C99}"/>
                </a:ext>
              </a:extLst>
            </p:cNvPr>
            <p:cNvPicPr>
              <a:picLocks noChangeAspect="1"/>
            </p:cNvPicPr>
            <p:nvPr/>
          </p:nvPicPr>
          <p:blipFill>
            <a:blip r:embed="rId3"/>
            <a:stretch>
              <a:fillRect/>
            </a:stretch>
          </p:blipFill>
          <p:spPr>
            <a:xfrm>
              <a:off x="431800" y="809413"/>
              <a:ext cx="9601200" cy="3352904"/>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F51BFD4B-9E7B-42C5-9B64-BAF13CA3BE77}"/>
                </a:ext>
              </a:extLst>
            </p:cNvPr>
            <p:cNvPicPr>
              <a:picLocks noChangeAspect="1"/>
            </p:cNvPicPr>
            <p:nvPr/>
          </p:nvPicPr>
          <p:blipFill>
            <a:blip r:embed="rId4"/>
            <a:stretch>
              <a:fillRect/>
            </a:stretch>
          </p:blipFill>
          <p:spPr>
            <a:xfrm>
              <a:off x="4634313" y="3305387"/>
              <a:ext cx="6903217" cy="2743200"/>
            </a:xfrm>
            <a:prstGeom prst="rect">
              <a:avLst/>
            </a:prstGeom>
            <a:effectLst>
              <a:outerShdw blurRad="63500" algn="ctr" rotWithShape="0">
                <a:prstClr val="black">
                  <a:alpha val="40000"/>
                </a:prstClr>
              </a:outerShdw>
            </a:effectLst>
          </p:spPr>
        </p:pic>
      </p:grpSp>
      <p:sp>
        <p:nvSpPr>
          <p:cNvPr id="3" name="Slide Number Placeholder 2">
            <a:extLst>
              <a:ext uri="{FF2B5EF4-FFF2-40B4-BE49-F238E27FC236}">
                <a16:creationId xmlns:a16="http://schemas.microsoft.com/office/drawing/2014/main" id="{50CFC6E7-9B90-D58F-4458-5810909F7D2B}"/>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Tree>
    <p:extLst>
      <p:ext uri="{BB962C8B-B14F-4D97-AF65-F5344CB8AC3E}">
        <p14:creationId xmlns:p14="http://schemas.microsoft.com/office/powerpoint/2010/main" val="3881773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Report Report 7.11 Incident Result - Count.">
            <a:extLst>
              <a:ext uri="{FF2B5EF4-FFF2-40B4-BE49-F238E27FC236}">
                <a16:creationId xmlns:a16="http://schemas.microsoft.com/office/drawing/2014/main" id="{EB8147DA-80F8-4D59-AB75-96F3DD35FE0D}"/>
              </a:ext>
            </a:extLst>
          </p:cNvPr>
          <p:cNvPicPr>
            <a:picLocks noChangeAspect="1"/>
          </p:cNvPicPr>
          <p:nvPr/>
        </p:nvPicPr>
        <p:blipFill>
          <a:blip r:embed="rId3"/>
          <a:stretch>
            <a:fillRect/>
          </a:stretch>
        </p:blipFill>
        <p:spPr>
          <a:xfrm>
            <a:off x="609600" y="1285170"/>
            <a:ext cx="10972800" cy="3213177"/>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843BE4FD-C1B8-4A76-8FAB-673945B442B9}"/>
              </a:ext>
            </a:extLst>
          </p:cNvPr>
          <p:cNvSpPr>
            <a:spLocks noGrp="1"/>
          </p:cNvSpPr>
          <p:nvPr>
            <p:ph type="title"/>
          </p:nvPr>
        </p:nvSpPr>
        <p:spPr>
          <a:xfrm>
            <a:off x="432000" y="339636"/>
            <a:ext cx="11340000" cy="432000"/>
          </a:xfrm>
        </p:spPr>
        <p:txBody>
          <a:bodyPr/>
          <a:lstStyle/>
          <a:p>
            <a:r>
              <a:rPr lang="en-US" dirty="0"/>
              <a:t>Report 7.11 Incident Result - Count</a:t>
            </a:r>
            <a:br>
              <a:rPr lang="en-US" dirty="0"/>
            </a:br>
            <a:endParaRPr lang="en-US" dirty="0"/>
          </a:p>
        </p:txBody>
      </p:sp>
      <p:sp>
        <p:nvSpPr>
          <p:cNvPr id="2" name="Footer Placeholder 1">
            <a:extLst>
              <a:ext uri="{FF2B5EF4-FFF2-40B4-BE49-F238E27FC236}">
                <a16:creationId xmlns:a16="http://schemas.microsoft.com/office/drawing/2014/main" id="{AE1EF7DE-C9BF-4C77-BD89-3A40C66CB4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3" name="Slide Number Placeholder 2">
            <a:extLst>
              <a:ext uri="{FF2B5EF4-FFF2-40B4-BE49-F238E27FC236}">
                <a16:creationId xmlns:a16="http://schemas.microsoft.com/office/drawing/2014/main" id="{5725CDAF-E8EA-3541-E364-B68F651934D8}"/>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Tree>
    <p:extLst>
      <p:ext uri="{BB962C8B-B14F-4D97-AF65-F5344CB8AC3E}">
        <p14:creationId xmlns:p14="http://schemas.microsoft.com/office/powerpoint/2010/main" val="3807812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Report 7.12 Incident Results –Student List">
            <a:extLst>
              <a:ext uri="{FF2B5EF4-FFF2-40B4-BE49-F238E27FC236}">
                <a16:creationId xmlns:a16="http://schemas.microsoft.com/office/drawing/2014/main" id="{EB8147DA-80F8-4D59-AB75-96F3DD35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2411" y="1195876"/>
            <a:ext cx="10972800" cy="3796173"/>
          </a:xfrm>
          <a:prstGeom prst="rect">
            <a:avLst/>
          </a:prstGeom>
          <a:effectLst>
            <a:outerShdw blurRad="63500" algn="ctr" rotWithShape="0">
              <a:prstClr val="black">
                <a:alpha val="40000"/>
              </a:prstClr>
            </a:outerShdw>
          </a:effectLst>
        </p:spPr>
      </p:pic>
      <p:sp>
        <p:nvSpPr>
          <p:cNvPr id="5" name="Title 4" descr="Screen shot of Report 7.12 Incident Results –Student List.">
            <a:extLst>
              <a:ext uri="{FF2B5EF4-FFF2-40B4-BE49-F238E27FC236}">
                <a16:creationId xmlns:a16="http://schemas.microsoft.com/office/drawing/2014/main" id="{F993F5A7-A272-4D4E-8422-EC59B9E81BA6}"/>
              </a:ext>
            </a:extLst>
          </p:cNvPr>
          <p:cNvSpPr>
            <a:spLocks noGrp="1"/>
          </p:cNvSpPr>
          <p:nvPr>
            <p:ph type="title"/>
          </p:nvPr>
        </p:nvSpPr>
        <p:spPr/>
        <p:txBody>
          <a:bodyPr/>
          <a:lstStyle/>
          <a:p>
            <a:r>
              <a:rPr lang="en-US" dirty="0"/>
              <a:t>Report 7.12 Incident Results –Student List</a:t>
            </a:r>
          </a:p>
        </p:txBody>
      </p:sp>
      <p:sp>
        <p:nvSpPr>
          <p:cNvPr id="2" name="Footer Placeholder 1">
            <a:extLst>
              <a:ext uri="{FF2B5EF4-FFF2-40B4-BE49-F238E27FC236}">
                <a16:creationId xmlns:a16="http://schemas.microsoft.com/office/drawing/2014/main" id="{872F610F-8E03-47EA-AE53-819088D78D1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3" name="Slide Number Placeholder 2">
            <a:extLst>
              <a:ext uri="{FF2B5EF4-FFF2-40B4-BE49-F238E27FC236}">
                <a16:creationId xmlns:a16="http://schemas.microsoft.com/office/drawing/2014/main" id="{40E1DB4C-5613-CADB-215D-B23A1B737A66}"/>
              </a:ext>
            </a:extLst>
          </p:cNvPr>
          <p:cNvSpPr>
            <a:spLocks noGrp="1"/>
          </p:cNvSpPr>
          <p:nvPr>
            <p:ph type="sldNum" sz="quarter" idx="11"/>
          </p:nvPr>
        </p:nvSpPr>
        <p:spPr/>
        <p:txBody>
          <a:bodyPr/>
          <a:lstStyle/>
          <a:p>
            <a:fld id="{4B73C415-D670-4716-A5EC-CC4D52CA2BAC}" type="slidenum">
              <a:rPr lang="en-US" noProof="0" smtClean="0"/>
              <a:pPr/>
              <a:t>65</a:t>
            </a:fld>
            <a:endParaRPr lang="en-US" noProof="0"/>
          </a:p>
        </p:txBody>
      </p:sp>
    </p:spTree>
    <p:extLst>
      <p:ext uri="{BB962C8B-B14F-4D97-AF65-F5344CB8AC3E}">
        <p14:creationId xmlns:p14="http://schemas.microsoft.com/office/powerpoint/2010/main" val="25704990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3 Student Offense – Count by Offense.">
            <a:extLst>
              <a:ext uri="{FF2B5EF4-FFF2-40B4-BE49-F238E27FC236}">
                <a16:creationId xmlns:a16="http://schemas.microsoft.com/office/drawing/2014/main" id="{87ECC213-BB48-4C8F-AE48-FBD6703596F6}"/>
              </a:ext>
            </a:extLst>
          </p:cNvPr>
          <p:cNvPicPr>
            <a:picLocks noChangeAspect="1"/>
          </p:cNvPicPr>
          <p:nvPr/>
        </p:nvPicPr>
        <p:blipFill>
          <a:blip r:embed="rId3"/>
          <a:stretch>
            <a:fillRect/>
          </a:stretch>
        </p:blipFill>
        <p:spPr>
          <a:xfrm>
            <a:off x="798513" y="812156"/>
            <a:ext cx="10972800" cy="5411512"/>
          </a:xfrm>
          <a:prstGeom prst="rect">
            <a:avLst/>
          </a:prstGeom>
          <a:ln>
            <a:noFill/>
          </a:ln>
          <a:effectLst>
            <a:outerShdw blurRad="63500" algn="ctr" rotWithShape="0">
              <a:prstClr val="black">
                <a:alpha val="40000"/>
              </a:prst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38462"/>
            <a:ext cx="11340000" cy="432000"/>
          </a:xfrm>
        </p:spPr>
        <p:txBody>
          <a:bodyPr/>
          <a:lstStyle/>
          <a:p>
            <a:r>
              <a:rPr lang="en-US" dirty="0"/>
              <a:t>Report 7.13 Student Offense – Count by Offense</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ECD20958-2B93-3E91-7675-A08A541FE07A}"/>
              </a:ext>
            </a:extLst>
          </p:cNvPr>
          <p:cNvSpPr>
            <a:spLocks noGrp="1"/>
          </p:cNvSpPr>
          <p:nvPr>
            <p:ph type="sldNum" sz="quarter" idx="11"/>
          </p:nvPr>
        </p:nvSpPr>
        <p:spPr/>
        <p:txBody>
          <a:bodyPr/>
          <a:lstStyle/>
          <a:p>
            <a:fld id="{4B73C415-D670-4716-A5EC-CC4D52CA2BAC}" type="slidenum">
              <a:rPr lang="en-US" noProof="0" smtClean="0"/>
              <a:pPr/>
              <a:t>66</a:t>
            </a:fld>
            <a:endParaRPr lang="en-US" noProof="0"/>
          </a:p>
        </p:txBody>
      </p:sp>
    </p:spTree>
    <p:extLst>
      <p:ext uri="{BB962C8B-B14F-4D97-AF65-F5344CB8AC3E}">
        <p14:creationId xmlns:p14="http://schemas.microsoft.com/office/powerpoint/2010/main" val="2880572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4 Incident Offense – Student Lis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548423"/>
            <a:ext cx="10972800" cy="3991191"/>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p:txBody>
          <a:bodyPr/>
          <a:lstStyle/>
          <a:p>
            <a:r>
              <a:rPr lang="en-US" dirty="0"/>
              <a:t>Report 7.14 Incident Offense – Student List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D128DAC3-111E-69BE-97C4-12DC199675ED}"/>
              </a:ext>
            </a:extLst>
          </p:cNvPr>
          <p:cNvSpPr>
            <a:spLocks noGrp="1"/>
          </p:cNvSpPr>
          <p:nvPr>
            <p:ph type="sldNum" sz="quarter" idx="11"/>
          </p:nvPr>
        </p:nvSpPr>
        <p:spPr/>
        <p:txBody>
          <a:bodyPr/>
          <a:lstStyle/>
          <a:p>
            <a:fld id="{4B73C415-D670-4716-A5EC-CC4D52CA2BAC}" type="slidenum">
              <a:rPr lang="en-US" noProof="0" smtClean="0"/>
              <a:pPr/>
              <a:t>67</a:t>
            </a:fld>
            <a:endParaRPr lang="en-US" noProof="0"/>
          </a:p>
        </p:txBody>
      </p:sp>
    </p:spTree>
    <p:extLst>
      <p:ext uri="{BB962C8B-B14F-4D97-AF65-F5344CB8AC3E}">
        <p14:creationId xmlns:p14="http://schemas.microsoft.com/office/powerpoint/2010/main" val="2194471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5 Incident Results Persistently Dangerous Expulsions.">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800" y="1298232"/>
            <a:ext cx="10972800" cy="4838172"/>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45521"/>
            <a:ext cx="11340000" cy="432000"/>
          </a:xfrm>
        </p:spPr>
        <p:txBody>
          <a:bodyPr/>
          <a:lstStyle/>
          <a:p>
            <a:r>
              <a:rPr lang="en-US" dirty="0"/>
              <a:t>Report 7.15 Incident Results Persistently Dangerous Expulsions</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22AC7B41-AC38-983A-CBAA-62C27B3959A8}"/>
              </a:ext>
            </a:extLst>
          </p:cNvPr>
          <p:cNvSpPr>
            <a:spLocks noGrp="1"/>
          </p:cNvSpPr>
          <p:nvPr>
            <p:ph type="sldNum" sz="quarter" idx="11"/>
          </p:nvPr>
        </p:nvSpPr>
        <p:spPr/>
        <p:txBody>
          <a:bodyPr/>
          <a:lstStyle/>
          <a:p>
            <a:fld id="{4B73C415-D670-4716-A5EC-CC4D52CA2BAC}" type="slidenum">
              <a:rPr lang="en-US" noProof="0" smtClean="0"/>
              <a:pPr/>
              <a:t>68</a:t>
            </a:fld>
            <a:endParaRPr lang="en-US" noProof="0"/>
          </a:p>
        </p:txBody>
      </p:sp>
    </p:spTree>
    <p:extLst>
      <p:ext uri="{BB962C8B-B14F-4D97-AF65-F5344CB8AC3E}">
        <p14:creationId xmlns:p14="http://schemas.microsoft.com/office/powerpoint/2010/main" val="3026327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6 Incident Restraints, Seclusion, and Removals for Student with Disabilities - Coun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519034"/>
            <a:ext cx="10972800" cy="465628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88000"/>
            <a:ext cx="11340000" cy="432000"/>
          </a:xfrm>
        </p:spPr>
        <p:txBody>
          <a:bodyPr/>
          <a:lstStyle/>
          <a:p>
            <a:r>
              <a:rPr lang="en-US" dirty="0"/>
              <a:t>Report 7.16 Incident Restraints, Seclusion, and Removals for Student with Disabilities - Count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21617AB3-FC10-C9BD-4AC9-60FEB365D050}"/>
              </a:ext>
            </a:extLst>
          </p:cNvPr>
          <p:cNvSpPr>
            <a:spLocks noGrp="1"/>
          </p:cNvSpPr>
          <p:nvPr>
            <p:ph type="sldNum" sz="quarter" idx="11"/>
          </p:nvPr>
        </p:nvSpPr>
        <p:spPr/>
        <p:txBody>
          <a:bodyPr/>
          <a:lstStyle/>
          <a:p>
            <a:fld id="{4B73C415-D670-4716-A5EC-CC4D52CA2BAC}" type="slidenum">
              <a:rPr lang="en-US" noProof="0" smtClean="0"/>
              <a:pPr/>
              <a:t>69</a:t>
            </a:fld>
            <a:endParaRPr lang="en-US" noProof="0"/>
          </a:p>
        </p:txBody>
      </p:sp>
    </p:spTree>
    <p:extLst>
      <p:ext uri="{BB962C8B-B14F-4D97-AF65-F5344CB8AC3E}">
        <p14:creationId xmlns:p14="http://schemas.microsoft.com/office/powerpoint/2010/main" val="299699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59F-E459-41DB-985E-2CF08A5D0B6A}"/>
              </a:ext>
            </a:extLst>
          </p:cNvPr>
          <p:cNvSpPr>
            <a:spLocks noGrp="1"/>
          </p:cNvSpPr>
          <p:nvPr>
            <p:ph type="title"/>
          </p:nvPr>
        </p:nvSpPr>
        <p:spPr/>
        <p:txBody>
          <a:bodyPr/>
          <a:lstStyle/>
          <a:p>
            <a:r>
              <a:rPr lang="en-US" dirty="0"/>
              <a:t>Data Collection Window for 2024-25</a:t>
            </a:r>
          </a:p>
        </p:txBody>
      </p:sp>
      <p:sp>
        <p:nvSpPr>
          <p:cNvPr id="6" name="Text Placeholder 5">
            <a:extLst>
              <a:ext uri="{FF2B5EF4-FFF2-40B4-BE49-F238E27FC236}">
                <a16:creationId xmlns:a16="http://schemas.microsoft.com/office/drawing/2014/main" id="{47257058-2973-4B53-836C-41233BC0D27B}"/>
              </a:ext>
            </a:extLst>
          </p:cNvPr>
          <p:cNvSpPr>
            <a:spLocks noGrp="1"/>
          </p:cNvSpPr>
          <p:nvPr>
            <p:ph type="body" sz="quarter" idx="33"/>
          </p:nvPr>
        </p:nvSpPr>
        <p:spPr>
          <a:xfrm>
            <a:off x="412908" y="3677492"/>
            <a:ext cx="415608" cy="201776"/>
          </a:xfrm>
        </p:spPr>
        <p:txBody>
          <a:bodyPr/>
          <a:lstStyle/>
          <a:p>
            <a:r>
              <a:rPr lang="en-US" b="1" dirty="0">
                <a:solidFill>
                  <a:schemeClr val="tx1">
                    <a:lumMod val="75000"/>
                    <a:lumOff val="25000"/>
                  </a:schemeClr>
                </a:solidFill>
              </a:rPr>
              <a:t>Oct</a:t>
            </a:r>
          </a:p>
        </p:txBody>
      </p:sp>
      <p:sp>
        <p:nvSpPr>
          <p:cNvPr id="8" name="Text Placeholder 7">
            <a:extLst>
              <a:ext uri="{FF2B5EF4-FFF2-40B4-BE49-F238E27FC236}">
                <a16:creationId xmlns:a16="http://schemas.microsoft.com/office/drawing/2014/main" id="{7CCA00F5-B440-406B-A716-A13092CBFC24}"/>
              </a:ext>
            </a:extLst>
          </p:cNvPr>
          <p:cNvSpPr>
            <a:spLocks noGrp="1"/>
          </p:cNvSpPr>
          <p:nvPr>
            <p:ph type="body" sz="quarter" idx="34"/>
          </p:nvPr>
        </p:nvSpPr>
        <p:spPr>
          <a:xfrm>
            <a:off x="1653627" y="3308334"/>
            <a:ext cx="377825" cy="201776"/>
          </a:xfrm>
        </p:spPr>
        <p:txBody>
          <a:bodyPr/>
          <a:lstStyle/>
          <a:p>
            <a:r>
              <a:rPr lang="en-US" dirty="0">
                <a:solidFill>
                  <a:schemeClr val="tx1">
                    <a:lumMod val="75000"/>
                    <a:lumOff val="25000"/>
                  </a:schemeClr>
                </a:solidFill>
              </a:rPr>
              <a:t>Nov</a:t>
            </a:r>
          </a:p>
        </p:txBody>
      </p:sp>
      <p:sp>
        <p:nvSpPr>
          <p:cNvPr id="11" name="Text Placeholder 10">
            <a:extLst>
              <a:ext uri="{FF2B5EF4-FFF2-40B4-BE49-F238E27FC236}">
                <a16:creationId xmlns:a16="http://schemas.microsoft.com/office/drawing/2014/main" id="{7BB9576B-97C2-4B6F-8D7A-D3D94B000C9A}"/>
              </a:ext>
            </a:extLst>
          </p:cNvPr>
          <p:cNvSpPr>
            <a:spLocks noGrp="1"/>
          </p:cNvSpPr>
          <p:nvPr>
            <p:ph type="body" sz="quarter" idx="35"/>
          </p:nvPr>
        </p:nvSpPr>
        <p:spPr>
          <a:xfrm>
            <a:off x="2670868" y="3308334"/>
            <a:ext cx="377825" cy="201776"/>
          </a:xfrm>
        </p:spPr>
        <p:txBody>
          <a:bodyPr/>
          <a:lstStyle/>
          <a:p>
            <a:r>
              <a:rPr lang="en-US" dirty="0">
                <a:solidFill>
                  <a:schemeClr val="tx1">
                    <a:lumMod val="75000"/>
                    <a:lumOff val="25000"/>
                  </a:schemeClr>
                </a:solidFill>
              </a:rPr>
              <a:t>Dec</a:t>
            </a:r>
          </a:p>
        </p:txBody>
      </p:sp>
      <p:sp>
        <p:nvSpPr>
          <p:cNvPr id="13" name="Text Placeholder 12">
            <a:extLst>
              <a:ext uri="{FF2B5EF4-FFF2-40B4-BE49-F238E27FC236}">
                <a16:creationId xmlns:a16="http://schemas.microsoft.com/office/drawing/2014/main" id="{F5F410E5-8F7F-4F9E-9FFE-E7BAE98D72FE}"/>
              </a:ext>
            </a:extLst>
          </p:cNvPr>
          <p:cNvSpPr>
            <a:spLocks noGrp="1"/>
          </p:cNvSpPr>
          <p:nvPr>
            <p:ph type="body" sz="quarter" idx="36"/>
          </p:nvPr>
        </p:nvSpPr>
        <p:spPr>
          <a:xfrm>
            <a:off x="3618210" y="3308082"/>
            <a:ext cx="377825" cy="201776"/>
          </a:xfrm>
        </p:spPr>
        <p:txBody>
          <a:bodyPr/>
          <a:lstStyle/>
          <a:p>
            <a:r>
              <a:rPr lang="en-US" b="1" dirty="0">
                <a:solidFill>
                  <a:schemeClr val="tx1">
                    <a:lumMod val="75000"/>
                    <a:lumOff val="25000"/>
                  </a:schemeClr>
                </a:solidFill>
              </a:rPr>
              <a:t>Jan</a:t>
            </a:r>
          </a:p>
        </p:txBody>
      </p:sp>
      <p:sp>
        <p:nvSpPr>
          <p:cNvPr id="16" name="Text Placeholder 15">
            <a:extLst>
              <a:ext uri="{FF2B5EF4-FFF2-40B4-BE49-F238E27FC236}">
                <a16:creationId xmlns:a16="http://schemas.microsoft.com/office/drawing/2014/main" id="{BE55EE5B-B6FB-4321-9477-52192E27D65C}"/>
              </a:ext>
            </a:extLst>
          </p:cNvPr>
          <p:cNvSpPr>
            <a:spLocks noGrp="1"/>
          </p:cNvSpPr>
          <p:nvPr>
            <p:ph type="body" sz="quarter" idx="37"/>
          </p:nvPr>
        </p:nvSpPr>
        <p:spPr>
          <a:xfrm>
            <a:off x="4799977" y="3287220"/>
            <a:ext cx="377825" cy="201776"/>
          </a:xfrm>
        </p:spPr>
        <p:txBody>
          <a:bodyPr/>
          <a:lstStyle/>
          <a:p>
            <a:r>
              <a:rPr lang="en-US" dirty="0">
                <a:solidFill>
                  <a:schemeClr val="tx1">
                    <a:lumMod val="75000"/>
                    <a:lumOff val="25000"/>
                  </a:schemeClr>
                </a:solidFill>
              </a:rPr>
              <a:t>Feb</a:t>
            </a:r>
          </a:p>
        </p:txBody>
      </p:sp>
      <p:sp>
        <p:nvSpPr>
          <p:cNvPr id="17" name="Text Placeholder 16">
            <a:extLst>
              <a:ext uri="{FF2B5EF4-FFF2-40B4-BE49-F238E27FC236}">
                <a16:creationId xmlns:a16="http://schemas.microsoft.com/office/drawing/2014/main" id="{5D9E0D54-DF90-4CE3-B2EF-54C50783B7CC}"/>
              </a:ext>
            </a:extLst>
          </p:cNvPr>
          <p:cNvSpPr>
            <a:spLocks noGrp="1"/>
          </p:cNvSpPr>
          <p:nvPr>
            <p:ph type="body" sz="quarter" idx="38"/>
          </p:nvPr>
        </p:nvSpPr>
        <p:spPr>
          <a:xfrm>
            <a:off x="5631402" y="3683047"/>
            <a:ext cx="415608" cy="201776"/>
          </a:xfrm>
        </p:spPr>
        <p:txBody>
          <a:bodyPr/>
          <a:lstStyle/>
          <a:p>
            <a:r>
              <a:rPr lang="en-US" b="1" dirty="0">
                <a:solidFill>
                  <a:schemeClr val="tx1">
                    <a:lumMod val="75000"/>
                    <a:lumOff val="25000"/>
                  </a:schemeClr>
                </a:solidFill>
              </a:rPr>
              <a:t>Mar</a:t>
            </a:r>
          </a:p>
        </p:txBody>
      </p:sp>
      <p:sp>
        <p:nvSpPr>
          <p:cNvPr id="19" name="Text Placeholder 18">
            <a:extLst>
              <a:ext uri="{FF2B5EF4-FFF2-40B4-BE49-F238E27FC236}">
                <a16:creationId xmlns:a16="http://schemas.microsoft.com/office/drawing/2014/main" id="{645EDCB7-4237-4A5E-9B93-7DD3CD3C4FF5}"/>
              </a:ext>
            </a:extLst>
          </p:cNvPr>
          <p:cNvSpPr>
            <a:spLocks noGrp="1"/>
          </p:cNvSpPr>
          <p:nvPr>
            <p:ph type="body" sz="quarter" idx="39"/>
          </p:nvPr>
        </p:nvSpPr>
        <p:spPr>
          <a:xfrm>
            <a:off x="6756903" y="3295077"/>
            <a:ext cx="377825" cy="201776"/>
          </a:xfrm>
        </p:spPr>
        <p:txBody>
          <a:bodyPr/>
          <a:lstStyle/>
          <a:p>
            <a:r>
              <a:rPr lang="en-US" dirty="0">
                <a:solidFill>
                  <a:schemeClr val="tx1">
                    <a:lumMod val="75000"/>
                    <a:lumOff val="25000"/>
                  </a:schemeClr>
                </a:solidFill>
              </a:rPr>
              <a:t>Apr</a:t>
            </a:r>
          </a:p>
        </p:txBody>
      </p:sp>
      <p:sp>
        <p:nvSpPr>
          <p:cNvPr id="21" name="Text Placeholder 20">
            <a:extLst>
              <a:ext uri="{FF2B5EF4-FFF2-40B4-BE49-F238E27FC236}">
                <a16:creationId xmlns:a16="http://schemas.microsoft.com/office/drawing/2014/main" id="{3E1BC326-1FAE-422A-BA37-4C92724EF472}"/>
              </a:ext>
            </a:extLst>
          </p:cNvPr>
          <p:cNvSpPr>
            <a:spLocks noGrp="1"/>
          </p:cNvSpPr>
          <p:nvPr>
            <p:ph type="body" sz="quarter" idx="40"/>
          </p:nvPr>
        </p:nvSpPr>
        <p:spPr>
          <a:xfrm>
            <a:off x="7418715" y="3295077"/>
            <a:ext cx="377825" cy="201776"/>
          </a:xfrm>
        </p:spPr>
        <p:txBody>
          <a:bodyPr/>
          <a:lstStyle/>
          <a:p>
            <a:r>
              <a:rPr lang="en-US" dirty="0">
                <a:solidFill>
                  <a:schemeClr val="tx1">
                    <a:lumMod val="75000"/>
                    <a:lumOff val="25000"/>
                  </a:schemeClr>
                </a:solidFill>
              </a:rPr>
              <a:t>May</a:t>
            </a:r>
          </a:p>
        </p:txBody>
      </p:sp>
      <p:sp>
        <p:nvSpPr>
          <p:cNvPr id="23" name="Text Placeholder 22">
            <a:extLst>
              <a:ext uri="{FF2B5EF4-FFF2-40B4-BE49-F238E27FC236}">
                <a16:creationId xmlns:a16="http://schemas.microsoft.com/office/drawing/2014/main" id="{5DD0D4ED-8247-483E-A339-415BFA0545C5}"/>
              </a:ext>
            </a:extLst>
          </p:cNvPr>
          <p:cNvSpPr>
            <a:spLocks noGrp="1"/>
          </p:cNvSpPr>
          <p:nvPr>
            <p:ph type="body" sz="quarter" idx="41"/>
          </p:nvPr>
        </p:nvSpPr>
        <p:spPr>
          <a:xfrm>
            <a:off x="8653677" y="3301765"/>
            <a:ext cx="377825" cy="201776"/>
          </a:xfrm>
        </p:spPr>
        <p:txBody>
          <a:bodyPr/>
          <a:lstStyle/>
          <a:p>
            <a:r>
              <a:rPr lang="en-US" dirty="0">
                <a:solidFill>
                  <a:schemeClr val="tx1">
                    <a:lumMod val="75000"/>
                    <a:lumOff val="25000"/>
                  </a:schemeClr>
                </a:solidFill>
              </a:rPr>
              <a:t>Jun</a:t>
            </a:r>
          </a:p>
        </p:txBody>
      </p:sp>
      <p:sp>
        <p:nvSpPr>
          <p:cNvPr id="25" name="Text Placeholder 24">
            <a:extLst>
              <a:ext uri="{FF2B5EF4-FFF2-40B4-BE49-F238E27FC236}">
                <a16:creationId xmlns:a16="http://schemas.microsoft.com/office/drawing/2014/main" id="{BED3DA06-A855-49CE-8356-4A9D947FC823}"/>
              </a:ext>
            </a:extLst>
          </p:cNvPr>
          <p:cNvSpPr>
            <a:spLocks noGrp="1"/>
          </p:cNvSpPr>
          <p:nvPr>
            <p:ph type="body" sz="quarter" idx="42"/>
          </p:nvPr>
        </p:nvSpPr>
        <p:spPr>
          <a:xfrm>
            <a:off x="9375641" y="3295077"/>
            <a:ext cx="377825" cy="201776"/>
          </a:xfrm>
        </p:spPr>
        <p:txBody>
          <a:bodyPr/>
          <a:lstStyle/>
          <a:p>
            <a:r>
              <a:rPr lang="en-US" dirty="0">
                <a:solidFill>
                  <a:schemeClr val="tx1">
                    <a:lumMod val="75000"/>
                    <a:lumOff val="25000"/>
                  </a:schemeClr>
                </a:solidFill>
              </a:rPr>
              <a:t>Jul</a:t>
            </a:r>
          </a:p>
        </p:txBody>
      </p:sp>
      <p:sp>
        <p:nvSpPr>
          <p:cNvPr id="28" name="Text Placeholder 27">
            <a:extLst>
              <a:ext uri="{FF2B5EF4-FFF2-40B4-BE49-F238E27FC236}">
                <a16:creationId xmlns:a16="http://schemas.microsoft.com/office/drawing/2014/main" id="{B7E6CCF4-3AC5-455D-B1E1-9CDCE79FA2DA}"/>
              </a:ext>
            </a:extLst>
          </p:cNvPr>
          <p:cNvSpPr>
            <a:spLocks noGrp="1"/>
          </p:cNvSpPr>
          <p:nvPr>
            <p:ph type="body" sz="quarter" idx="43"/>
          </p:nvPr>
        </p:nvSpPr>
        <p:spPr>
          <a:xfrm>
            <a:off x="10681585" y="3288985"/>
            <a:ext cx="377825" cy="201776"/>
          </a:xfrm>
        </p:spPr>
        <p:txBody>
          <a:bodyPr/>
          <a:lstStyle/>
          <a:p>
            <a:r>
              <a:rPr lang="en-US" b="1" dirty="0">
                <a:solidFill>
                  <a:schemeClr val="tx1">
                    <a:lumMod val="75000"/>
                    <a:lumOff val="25000"/>
                  </a:schemeClr>
                </a:solidFill>
              </a:rPr>
              <a:t>Aug</a:t>
            </a:r>
          </a:p>
        </p:txBody>
      </p:sp>
      <p:sp>
        <p:nvSpPr>
          <p:cNvPr id="29" name="Text Placeholder 28">
            <a:extLst>
              <a:ext uri="{FF2B5EF4-FFF2-40B4-BE49-F238E27FC236}">
                <a16:creationId xmlns:a16="http://schemas.microsoft.com/office/drawing/2014/main" id="{AF84C149-B9E1-4CEB-AC25-65E5E0C9ECDB}"/>
              </a:ext>
            </a:extLst>
          </p:cNvPr>
          <p:cNvSpPr>
            <a:spLocks noGrp="1"/>
          </p:cNvSpPr>
          <p:nvPr>
            <p:ph type="body" sz="quarter" idx="44"/>
          </p:nvPr>
        </p:nvSpPr>
        <p:spPr>
          <a:xfrm>
            <a:off x="11217756" y="3291117"/>
            <a:ext cx="377825" cy="201776"/>
          </a:xfrm>
        </p:spPr>
        <p:txBody>
          <a:bodyPr/>
          <a:lstStyle/>
          <a:p>
            <a:r>
              <a:rPr lang="en-US" dirty="0">
                <a:solidFill>
                  <a:schemeClr val="tx1">
                    <a:lumMod val="75000"/>
                    <a:lumOff val="25000"/>
                  </a:schemeClr>
                </a:solidFill>
              </a:rPr>
              <a:t>Sep</a:t>
            </a:r>
          </a:p>
        </p:txBody>
      </p:sp>
      <p:sp>
        <p:nvSpPr>
          <p:cNvPr id="31" name="Text Placeholder 30">
            <a:extLst>
              <a:ext uri="{FF2B5EF4-FFF2-40B4-BE49-F238E27FC236}">
                <a16:creationId xmlns:a16="http://schemas.microsoft.com/office/drawing/2014/main" id="{0FBB9E34-9406-4432-A2AA-735C161D6F11}"/>
              </a:ext>
            </a:extLst>
          </p:cNvPr>
          <p:cNvSpPr>
            <a:spLocks noGrp="1"/>
          </p:cNvSpPr>
          <p:nvPr>
            <p:ph type="body" sz="quarter" idx="45"/>
          </p:nvPr>
        </p:nvSpPr>
        <p:spPr>
          <a:xfrm>
            <a:off x="438368" y="2600309"/>
            <a:ext cx="3735636" cy="282229"/>
          </a:xfrm>
          <a:solidFill>
            <a:srgbClr val="40C1BD"/>
          </a:solidFill>
        </p:spPr>
        <p:txBody>
          <a:bodyPr anchor="ctr"/>
          <a:lstStyle/>
          <a:p>
            <a:r>
              <a:rPr lang="en-US" sz="1200" b="1" dirty="0">
                <a:solidFill>
                  <a:schemeClr val="bg1"/>
                </a:solidFill>
              </a:rPr>
              <a:t>Fall 1 Submission</a:t>
            </a:r>
          </a:p>
        </p:txBody>
      </p:sp>
      <p:sp>
        <p:nvSpPr>
          <p:cNvPr id="100" name="Text Placeholder 9">
            <a:extLst>
              <a:ext uri="{FF2B5EF4-FFF2-40B4-BE49-F238E27FC236}">
                <a16:creationId xmlns:a16="http://schemas.microsoft.com/office/drawing/2014/main" id="{548BEBE1-71B7-49CB-8BA4-28695B014966}"/>
              </a:ext>
            </a:extLst>
          </p:cNvPr>
          <p:cNvSpPr txBox="1">
            <a:spLocks/>
          </p:cNvSpPr>
          <p:nvPr/>
        </p:nvSpPr>
        <p:spPr>
          <a:xfrm>
            <a:off x="3231257" y="3501015"/>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2023</a:t>
            </a:r>
          </a:p>
        </p:txBody>
      </p:sp>
      <p:sp>
        <p:nvSpPr>
          <p:cNvPr id="70" name="Text Placeholder 30">
            <a:extLst>
              <a:ext uri="{FF2B5EF4-FFF2-40B4-BE49-F238E27FC236}">
                <a16:creationId xmlns:a16="http://schemas.microsoft.com/office/drawing/2014/main" id="{A37C69C5-CA39-4466-A217-168F9BF6ADBF}"/>
              </a:ext>
            </a:extLst>
          </p:cNvPr>
          <p:cNvSpPr txBox="1">
            <a:spLocks/>
          </p:cNvSpPr>
          <p:nvPr/>
        </p:nvSpPr>
        <p:spPr>
          <a:xfrm>
            <a:off x="3096630" y="2302550"/>
            <a:ext cx="1058475" cy="282229"/>
          </a:xfrm>
          <a:prstGeom prst="rect">
            <a:avLst/>
          </a:prstGeom>
          <a:solidFill>
            <a:srgbClr val="B0E6E5"/>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sp>
        <p:nvSpPr>
          <p:cNvPr id="77" name="Text Placeholder 30">
            <a:extLst>
              <a:ext uri="{FF2B5EF4-FFF2-40B4-BE49-F238E27FC236}">
                <a16:creationId xmlns:a16="http://schemas.microsoft.com/office/drawing/2014/main" id="{2354FA69-34BD-43D2-BBBF-30A5431BDFB0}"/>
              </a:ext>
            </a:extLst>
          </p:cNvPr>
          <p:cNvSpPr txBox="1">
            <a:spLocks/>
          </p:cNvSpPr>
          <p:nvPr/>
        </p:nvSpPr>
        <p:spPr>
          <a:xfrm>
            <a:off x="437231" y="3931408"/>
            <a:ext cx="5049165" cy="282229"/>
          </a:xfrm>
          <a:prstGeom prst="rect">
            <a:avLst/>
          </a:prstGeom>
          <a:solidFill>
            <a:srgbClr val="FD7C69"/>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Fall 2 Submission</a:t>
            </a:r>
          </a:p>
        </p:txBody>
      </p:sp>
      <p:sp>
        <p:nvSpPr>
          <p:cNvPr id="78" name="Text Placeholder 30">
            <a:extLst>
              <a:ext uri="{FF2B5EF4-FFF2-40B4-BE49-F238E27FC236}">
                <a16:creationId xmlns:a16="http://schemas.microsoft.com/office/drawing/2014/main" id="{16B98577-FB55-4314-8BEB-3C8FF552ED45}"/>
              </a:ext>
            </a:extLst>
          </p:cNvPr>
          <p:cNvSpPr txBox="1">
            <a:spLocks/>
          </p:cNvSpPr>
          <p:nvPr/>
        </p:nvSpPr>
        <p:spPr>
          <a:xfrm>
            <a:off x="7700936" y="3927994"/>
            <a:ext cx="3303757" cy="282229"/>
          </a:xfrm>
          <a:prstGeom prst="rect">
            <a:avLst/>
          </a:prstGeom>
          <a:solidFill>
            <a:srgbClr val="555FAD"/>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EOY Submissions </a:t>
            </a:r>
          </a:p>
        </p:txBody>
      </p:sp>
      <p:sp>
        <p:nvSpPr>
          <p:cNvPr id="87" name="Text Placeholder 30">
            <a:extLst>
              <a:ext uri="{FF2B5EF4-FFF2-40B4-BE49-F238E27FC236}">
                <a16:creationId xmlns:a16="http://schemas.microsoft.com/office/drawing/2014/main" id="{5610FC17-57C0-43BC-9B1B-383C049A62BF}"/>
              </a:ext>
            </a:extLst>
          </p:cNvPr>
          <p:cNvSpPr txBox="1">
            <a:spLocks/>
          </p:cNvSpPr>
          <p:nvPr/>
        </p:nvSpPr>
        <p:spPr>
          <a:xfrm>
            <a:off x="430993" y="2948655"/>
            <a:ext cx="10573698" cy="285334"/>
          </a:xfrm>
          <a:prstGeom prst="rect">
            <a:avLst/>
          </a:prstGeom>
          <a:solidFill>
            <a:schemeClr val="accent1">
              <a:lumMod val="75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Cohort Processing - </a:t>
            </a:r>
            <a:r>
              <a:rPr kumimoji="0" lang="en-US" sz="1200" b="1" i="1" u="none" strike="noStrike" kern="1200" cap="none" spc="0" normalizeH="0" baseline="0" noProof="0" dirty="0">
                <a:ln>
                  <a:noFill/>
                </a:ln>
                <a:solidFill>
                  <a:srgbClr val="FCFCFC"/>
                </a:solidFill>
                <a:effectLst/>
                <a:uLnTx/>
                <a:uFillTx/>
                <a:latin typeface="Tahoma"/>
                <a:ea typeface="+mn-ea"/>
                <a:cs typeface="+mn-cs"/>
              </a:rPr>
              <a:t>ongoing</a:t>
            </a:r>
          </a:p>
        </p:txBody>
      </p:sp>
      <p:sp>
        <p:nvSpPr>
          <p:cNvPr id="88" name="Text Placeholder 30">
            <a:extLst>
              <a:ext uri="{FF2B5EF4-FFF2-40B4-BE49-F238E27FC236}">
                <a16:creationId xmlns:a16="http://schemas.microsoft.com/office/drawing/2014/main" id="{DACF765D-70F0-4E7D-9EB7-38FDB434E5FE}"/>
              </a:ext>
            </a:extLst>
          </p:cNvPr>
          <p:cNvSpPr txBox="1">
            <a:spLocks/>
          </p:cNvSpPr>
          <p:nvPr/>
        </p:nvSpPr>
        <p:spPr>
          <a:xfrm>
            <a:off x="439912" y="4282001"/>
            <a:ext cx="4984609" cy="253006"/>
          </a:xfrm>
          <a:prstGeom prst="rect">
            <a:avLst/>
          </a:prstGeom>
          <a:solidFill>
            <a:srgbClr val="FECDC6"/>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Submit Fall 2 Data</a:t>
            </a:r>
          </a:p>
        </p:txBody>
      </p:sp>
      <p:sp>
        <p:nvSpPr>
          <p:cNvPr id="138" name="Rectangle 137">
            <a:extLst>
              <a:ext uri="{FF2B5EF4-FFF2-40B4-BE49-F238E27FC236}">
                <a16:creationId xmlns:a16="http://schemas.microsoft.com/office/drawing/2014/main" id="{62A0D600-8082-4B4A-9411-EFD5CD75A906}"/>
              </a:ext>
            </a:extLst>
          </p:cNvPr>
          <p:cNvSpPr/>
          <p:nvPr/>
        </p:nvSpPr>
        <p:spPr>
          <a:xfrm>
            <a:off x="3414684" y="5560280"/>
            <a:ext cx="5161135" cy="384721"/>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https://www.cde.ca.gov/ds/sp/cl/rptcalendar.asp</a:t>
            </a:r>
            <a:endPar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endParaRPr>
          </a:p>
        </p:txBody>
      </p:sp>
      <p:sp>
        <p:nvSpPr>
          <p:cNvPr id="9" name="Text Placeholder 30">
            <a:extLst>
              <a:ext uri="{FF2B5EF4-FFF2-40B4-BE49-F238E27FC236}">
                <a16:creationId xmlns:a16="http://schemas.microsoft.com/office/drawing/2014/main" id="{81DFD004-8D27-839E-9D95-89D7919991B2}"/>
              </a:ext>
            </a:extLst>
          </p:cNvPr>
          <p:cNvSpPr txBox="1">
            <a:spLocks/>
          </p:cNvSpPr>
          <p:nvPr/>
        </p:nvSpPr>
        <p:spPr>
          <a:xfrm>
            <a:off x="9753466" y="4235861"/>
            <a:ext cx="1251225" cy="282229"/>
          </a:xfrm>
          <a:prstGeom prst="rect">
            <a:avLst/>
          </a:prstGeom>
          <a:solidFill>
            <a:schemeClr val="accent3">
              <a:lumMod val="40000"/>
              <a:lumOff val="60000"/>
            </a:schemeClr>
          </a:solidFill>
          <a:ln>
            <a:solidFill>
              <a:schemeClr val="accent3">
                <a:lumMod val="40000"/>
                <a:lumOff val="60000"/>
              </a:schemeClr>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cxnSp>
        <p:nvCxnSpPr>
          <p:cNvPr id="12" name="Connector: Elbow 11" descr="Graphic timeline of CALPADS Data Collection window for AY 24-25.">
            <a:extLst>
              <a:ext uri="{FF2B5EF4-FFF2-40B4-BE49-F238E27FC236}">
                <a16:creationId xmlns:a16="http://schemas.microsoft.com/office/drawing/2014/main" id="{6E8A11DA-C76D-881A-ABDD-21630DF3C83F}"/>
              </a:ext>
            </a:extLst>
          </p:cNvPr>
          <p:cNvCxnSpPr>
            <a:stCxn id="98" idx="2"/>
            <a:endCxn id="70" idx="3"/>
          </p:cNvCxnSpPr>
          <p:nvPr/>
        </p:nvCxnSpPr>
        <p:spPr>
          <a:xfrm rot="5400000">
            <a:off x="3931146" y="1977978"/>
            <a:ext cx="689647" cy="2417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93735AA-BF66-CF09-38C7-114FFC838BF0}"/>
              </a:ext>
              <a:ext uri="{C183D7F6-B498-43B3-948B-1728B52AA6E4}">
                <adec:decorative xmlns:adec="http://schemas.microsoft.com/office/drawing/2017/decorative" val="1"/>
              </a:ext>
            </a:extLst>
          </p:cNvPr>
          <p:cNvCxnSpPr>
            <a:stCxn id="83" idx="2"/>
          </p:cNvCxnSpPr>
          <p:nvPr/>
        </p:nvCxnSpPr>
        <p:spPr>
          <a:xfrm flipH="1">
            <a:off x="2845113" y="1769869"/>
            <a:ext cx="1" cy="83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5" name="Group 134" descr="Graphic of CALPADS Data Collection Window for AY 24-25">
            <a:extLst>
              <a:ext uri="{FF2B5EF4-FFF2-40B4-BE49-F238E27FC236}">
                <a16:creationId xmlns:a16="http://schemas.microsoft.com/office/drawing/2014/main" id="{EA49A182-F92C-082E-5450-D2ABE50EBEC1}"/>
              </a:ext>
            </a:extLst>
          </p:cNvPr>
          <p:cNvGrpSpPr/>
          <p:nvPr/>
        </p:nvGrpSpPr>
        <p:grpSpPr>
          <a:xfrm>
            <a:off x="438368" y="1341712"/>
            <a:ext cx="11400162" cy="4589567"/>
            <a:chOff x="438368" y="1341712"/>
            <a:chExt cx="11400162" cy="4589567"/>
          </a:xfrm>
        </p:grpSpPr>
        <p:grpSp>
          <p:nvGrpSpPr>
            <p:cNvPr id="134" name="Group 133">
              <a:extLst>
                <a:ext uri="{FF2B5EF4-FFF2-40B4-BE49-F238E27FC236}">
                  <a16:creationId xmlns:a16="http://schemas.microsoft.com/office/drawing/2014/main" id="{1144B0DD-0E48-0B59-4B18-8506D8EA1A53}"/>
                </a:ext>
              </a:extLst>
            </p:cNvPr>
            <p:cNvGrpSpPr/>
            <p:nvPr/>
          </p:nvGrpSpPr>
          <p:grpSpPr>
            <a:xfrm>
              <a:off x="620712" y="3503541"/>
              <a:ext cx="10856346" cy="450534"/>
              <a:chOff x="620712" y="3503541"/>
              <a:chExt cx="10856346" cy="450534"/>
            </a:xfrm>
          </p:grpSpPr>
          <p:cxnSp>
            <p:nvCxnSpPr>
              <p:cNvPr id="34" name="Straight Connector 33">
                <a:extLst>
                  <a:ext uri="{FF2B5EF4-FFF2-40B4-BE49-F238E27FC236}">
                    <a16:creationId xmlns:a16="http://schemas.microsoft.com/office/drawing/2014/main" id="{1851F931-A22B-44AA-B078-8F13276740C5}"/>
                  </a:ext>
                </a:extLst>
              </p:cNvPr>
              <p:cNvCxnSpPr>
                <a:cxnSpLocks/>
                <a:stCxn id="6" idx="2"/>
              </p:cNvCxnSpPr>
              <p:nvPr/>
            </p:nvCxnSpPr>
            <p:spPr>
              <a:xfrm>
                <a:off x="620712" y="3503541"/>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3A16F3-2319-4900-94E3-2D1EE11FE250}"/>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FC807E-B2A8-4953-AA5C-6D49F5FE3128}"/>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129982-9661-4201-A7A9-D830435CAF7C}"/>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9CA8C-382D-4780-857E-7923D6612296}"/>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124F5F-0D19-4683-ABFD-3276BD8C0D2A}"/>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740EF7-5BAA-4406-9463-F2DBFE3F1764}"/>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722C75-9D4B-4ACF-8624-346EBA52AB0C}"/>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341D20-3335-4187-B094-E72F119FBFA6}"/>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A093FB-4616-49E8-A8CB-7A95CC81F7BF}"/>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37583E-E0FF-431F-AEFC-A3E007B41FEF}"/>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CC9F1D-9948-435E-B101-CE530C3C415D}"/>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D2865-67EC-4583-B0BC-2A7549CA14FE}"/>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E72E4E-F5B7-469D-9C2A-54960B3814DA}"/>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5CFE2-8B3A-4FE1-B4D5-A3C1CDD0D60B}"/>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45B65-A1FD-4893-8E5B-694EBE6ABE48}"/>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559BBA-B1D3-41F3-BCBE-CB4BB933EEA0}"/>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F8D889-DFE8-4946-8A9F-E89EBA86CE55}"/>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FC3E1-760C-485D-A894-659E36DBFBA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2AD8BF-2DAB-46F3-9334-006C0E60141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D0E7-AEC7-4FC2-AD8C-FD1309F9C4A9}"/>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C5386D-5D43-4282-AB46-61FD65332554}"/>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974A3F-6B41-4413-8B89-13F538C736F8}"/>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ABC7720-8A37-473F-B4FC-E67552008163}"/>
                  </a:ext>
                </a:extLst>
              </p:cNvPr>
              <p:cNvCxnSpPr/>
              <p:nvPr/>
            </p:nvCxnSpPr>
            <p:spPr>
              <a:xfrm>
                <a:off x="1147705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F6D5F786-9204-FAA5-4B1E-0122305665FF}"/>
                </a:ext>
              </a:extLst>
            </p:cNvPr>
            <p:cNvGrpSpPr/>
            <p:nvPr/>
          </p:nvGrpSpPr>
          <p:grpSpPr>
            <a:xfrm>
              <a:off x="438368" y="1360198"/>
              <a:ext cx="1321859" cy="1245608"/>
              <a:chOff x="438368" y="1360198"/>
              <a:chExt cx="1321859" cy="1245608"/>
            </a:xfrm>
          </p:grpSpPr>
          <p:cxnSp>
            <p:nvCxnSpPr>
              <p:cNvPr id="79" name="Straight Arrow Connector 78">
                <a:extLst>
                  <a:ext uri="{FF2B5EF4-FFF2-40B4-BE49-F238E27FC236}">
                    <a16:creationId xmlns:a16="http://schemas.microsoft.com/office/drawing/2014/main" id="{C7E3C3C7-6D96-4D78-9ECB-EFB52891CFD3}"/>
                  </a:ext>
                  <a:ext uri="{C183D7F6-B498-43B3-948B-1728B52AA6E4}">
                    <adec:decorative xmlns:adec="http://schemas.microsoft.com/office/drawing/2017/decorative" val="1"/>
                  </a:ext>
                </a:extLst>
              </p:cNvPr>
              <p:cNvCxnSpPr>
                <a:cxnSpLocks/>
              </p:cNvCxnSpPr>
              <p:nvPr/>
            </p:nvCxnSpPr>
            <p:spPr>
              <a:xfrm>
                <a:off x="627280" y="1783007"/>
                <a:ext cx="0" cy="8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51A6925B-A32C-4F0E-9240-88880B50441E}"/>
                  </a:ext>
                </a:extLst>
              </p:cNvPr>
              <p:cNvGrpSpPr/>
              <p:nvPr/>
            </p:nvGrpSpPr>
            <p:grpSpPr>
              <a:xfrm>
                <a:off x="438368" y="1360198"/>
                <a:ext cx="1321859" cy="432000"/>
                <a:chOff x="431799" y="1724805"/>
                <a:chExt cx="1809315" cy="561975"/>
              </a:xfrm>
            </p:grpSpPr>
            <p:sp>
              <p:nvSpPr>
                <p:cNvPr id="80" name="Text Placeholder 30">
                  <a:extLst>
                    <a:ext uri="{FF2B5EF4-FFF2-40B4-BE49-F238E27FC236}">
                      <a16:creationId xmlns:a16="http://schemas.microsoft.com/office/drawing/2014/main" id="{AEF1F936-E3CE-4058-8113-04560BB2F90B}"/>
                    </a:ext>
                  </a:extLst>
                </p:cNvPr>
                <p:cNvSpPr txBox="1">
                  <a:spLocks/>
                </p:cNvSpPr>
                <p:nvPr/>
              </p:nvSpPr>
              <p:spPr>
                <a:xfrm>
                  <a:off x="431799"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Census Day</a:t>
                  </a:r>
                </a:p>
              </p:txBody>
            </p:sp>
            <p:sp>
              <p:nvSpPr>
                <p:cNvPr id="81" name="Text Placeholder 31">
                  <a:extLst>
                    <a:ext uri="{FF2B5EF4-FFF2-40B4-BE49-F238E27FC236}">
                      <a16:creationId xmlns:a16="http://schemas.microsoft.com/office/drawing/2014/main" id="{77C5EEF7-0110-4703-84A0-9B01F054555F}"/>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Oct 2, 2024</a:t>
                  </a:r>
                </a:p>
              </p:txBody>
            </p:sp>
          </p:grpSp>
        </p:grpSp>
        <p:grpSp>
          <p:nvGrpSpPr>
            <p:cNvPr id="129" name="Group 128">
              <a:extLst>
                <a:ext uri="{FF2B5EF4-FFF2-40B4-BE49-F238E27FC236}">
                  <a16:creationId xmlns:a16="http://schemas.microsoft.com/office/drawing/2014/main" id="{DD0B75FD-4E05-C485-2885-F82990CA7785}"/>
                </a:ext>
              </a:extLst>
            </p:cNvPr>
            <p:cNvGrpSpPr/>
            <p:nvPr/>
          </p:nvGrpSpPr>
          <p:grpSpPr>
            <a:xfrm>
              <a:off x="2032406" y="1341712"/>
              <a:ext cx="1625415" cy="428157"/>
              <a:chOff x="2032406" y="1341712"/>
              <a:chExt cx="1625415" cy="428157"/>
            </a:xfrm>
          </p:grpSpPr>
          <p:sp>
            <p:nvSpPr>
              <p:cNvPr id="83" name="Text Placeholder 30">
                <a:extLst>
                  <a:ext uri="{FF2B5EF4-FFF2-40B4-BE49-F238E27FC236}">
                    <a16:creationId xmlns:a16="http://schemas.microsoft.com/office/drawing/2014/main" id="{372FB940-CA34-44E9-92F4-04EAA8F70E17}"/>
                  </a:ext>
                </a:extLst>
              </p:cNvPr>
              <p:cNvSpPr txBox="1">
                <a:spLocks/>
              </p:cNvSpPr>
              <p:nvPr/>
            </p:nvSpPr>
            <p:spPr>
              <a:xfrm>
                <a:off x="2032406" y="1341712"/>
                <a:ext cx="1625415" cy="428157"/>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84" name="Text Placeholder 31">
                <a:extLst>
                  <a:ext uri="{FF2B5EF4-FFF2-40B4-BE49-F238E27FC236}">
                    <a16:creationId xmlns:a16="http://schemas.microsoft.com/office/drawing/2014/main" id="{720EA447-C525-49A4-B697-237C86AA4240}"/>
                  </a:ext>
                </a:extLst>
              </p:cNvPr>
              <p:cNvSpPr txBox="1">
                <a:spLocks/>
              </p:cNvSpPr>
              <p:nvPr/>
            </p:nvSpPr>
            <p:spPr>
              <a:xfrm>
                <a:off x="2328497" y="1560983"/>
                <a:ext cx="1245625" cy="171171"/>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Dec 17, 2024</a:t>
                </a:r>
              </a:p>
            </p:txBody>
          </p:sp>
        </p:grpSp>
        <p:grpSp>
          <p:nvGrpSpPr>
            <p:cNvPr id="128" name="Group 127">
              <a:extLst>
                <a:ext uri="{FF2B5EF4-FFF2-40B4-BE49-F238E27FC236}">
                  <a16:creationId xmlns:a16="http://schemas.microsoft.com/office/drawing/2014/main" id="{6CBB92FD-678D-33E2-745A-7DD7857592ED}"/>
                </a:ext>
              </a:extLst>
            </p:cNvPr>
            <p:cNvGrpSpPr/>
            <p:nvPr/>
          </p:nvGrpSpPr>
          <p:grpSpPr>
            <a:xfrm>
              <a:off x="3735902" y="1343423"/>
              <a:ext cx="1321860" cy="428157"/>
              <a:chOff x="3735902" y="1343423"/>
              <a:chExt cx="1321860" cy="428157"/>
            </a:xfrm>
          </p:grpSpPr>
          <p:sp>
            <p:nvSpPr>
              <p:cNvPr id="97" name="Text Placeholder 30">
                <a:extLst>
                  <a:ext uri="{FF2B5EF4-FFF2-40B4-BE49-F238E27FC236}">
                    <a16:creationId xmlns:a16="http://schemas.microsoft.com/office/drawing/2014/main" id="{B75A5BC5-D712-4110-92A7-0A19F364D8C2}"/>
                  </a:ext>
                </a:extLst>
              </p:cNvPr>
              <p:cNvSpPr txBox="1">
                <a:spLocks/>
              </p:cNvSpPr>
              <p:nvPr/>
            </p:nvSpPr>
            <p:spPr>
              <a:xfrm>
                <a:off x="3735902" y="1343423"/>
                <a:ext cx="1321860" cy="428157"/>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98" name="Text Placeholder 31">
                <a:extLst>
                  <a:ext uri="{FF2B5EF4-FFF2-40B4-BE49-F238E27FC236}">
                    <a16:creationId xmlns:a16="http://schemas.microsoft.com/office/drawing/2014/main" id="{725E9A00-4CEB-4B52-BA51-439D1CFA031E}"/>
                  </a:ext>
                </a:extLst>
              </p:cNvPr>
              <p:cNvSpPr txBox="1">
                <a:spLocks/>
              </p:cNvSpPr>
              <p:nvPr/>
            </p:nvSpPr>
            <p:spPr>
              <a:xfrm>
                <a:off x="3774020" y="1582847"/>
                <a:ext cx="1245624" cy="171171"/>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January 24, 2025</a:t>
                </a:r>
              </a:p>
            </p:txBody>
          </p:sp>
        </p:grpSp>
        <p:grpSp>
          <p:nvGrpSpPr>
            <p:cNvPr id="104" name="Group 103">
              <a:extLst>
                <a:ext uri="{FF2B5EF4-FFF2-40B4-BE49-F238E27FC236}">
                  <a16:creationId xmlns:a16="http://schemas.microsoft.com/office/drawing/2014/main" id="{AF1A1166-DA93-DA4A-06DE-63797D24FC43}"/>
                </a:ext>
              </a:extLst>
            </p:cNvPr>
            <p:cNvGrpSpPr/>
            <p:nvPr/>
          </p:nvGrpSpPr>
          <p:grpSpPr>
            <a:xfrm>
              <a:off x="4776875" y="4219357"/>
              <a:ext cx="1341849" cy="888719"/>
              <a:chOff x="4776875" y="4219357"/>
              <a:chExt cx="1341849" cy="888719"/>
            </a:xfrm>
          </p:grpSpPr>
          <p:cxnSp>
            <p:nvCxnSpPr>
              <p:cNvPr id="107" name="Straight Arrow Connector 106">
                <a:extLst>
                  <a:ext uri="{FF2B5EF4-FFF2-40B4-BE49-F238E27FC236}">
                    <a16:creationId xmlns:a16="http://schemas.microsoft.com/office/drawing/2014/main" id="{D119DE1A-5E9B-4E4F-AB93-A8C1BD35FD0D}"/>
                  </a:ext>
                  <a:ext uri="{C183D7F6-B498-43B3-948B-1728B52AA6E4}">
                    <adec:decorative xmlns:adec="http://schemas.microsoft.com/office/drawing/2017/decorative" val="1"/>
                  </a:ext>
                </a:extLst>
              </p:cNvPr>
              <p:cNvCxnSpPr>
                <a:cxnSpLocks/>
              </p:cNvCxnSpPr>
              <p:nvPr/>
            </p:nvCxnSpPr>
            <p:spPr>
              <a:xfrm rot="10800000" flipH="1">
                <a:off x="5486494" y="4219357"/>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4D35C81-7EFD-4F13-B4CC-28BD4DC8BE3F}"/>
                  </a:ext>
                </a:extLst>
              </p:cNvPr>
              <p:cNvGrpSpPr/>
              <p:nvPr/>
            </p:nvGrpSpPr>
            <p:grpSpPr>
              <a:xfrm>
                <a:off x="4776875" y="4573419"/>
                <a:ext cx="1341849" cy="534657"/>
                <a:chOff x="2225673" y="1274451"/>
                <a:chExt cx="1793875" cy="561975"/>
              </a:xfrm>
            </p:grpSpPr>
            <p:sp>
              <p:nvSpPr>
                <p:cNvPr id="109" name="Text Placeholder 30">
                  <a:extLst>
                    <a:ext uri="{FF2B5EF4-FFF2-40B4-BE49-F238E27FC236}">
                      <a16:creationId xmlns:a16="http://schemas.microsoft.com/office/drawing/2014/main" id="{6A60F4C3-0CEE-4A5A-A15E-1074931379A4}"/>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Deadline</a:t>
                  </a:r>
                </a:p>
              </p:txBody>
            </p:sp>
            <p:sp>
              <p:nvSpPr>
                <p:cNvPr id="110" name="Text Placeholder 31">
                  <a:extLst>
                    <a:ext uri="{FF2B5EF4-FFF2-40B4-BE49-F238E27FC236}">
                      <a16:creationId xmlns:a16="http://schemas.microsoft.com/office/drawing/2014/main" id="{2006B9BA-FDDB-408D-BDF1-28B39B060005}"/>
                    </a:ext>
                  </a:extLst>
                </p:cNvPr>
                <p:cNvSpPr txBox="1">
                  <a:spLocks/>
                </p:cNvSpPr>
                <p:nvPr/>
              </p:nvSpPr>
              <p:spPr>
                <a:xfrm>
                  <a:off x="2277400" y="1559048"/>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March 21, 2025</a:t>
                  </a:r>
                </a:p>
              </p:txBody>
            </p:sp>
          </p:grpSp>
        </p:grpSp>
        <p:grpSp>
          <p:nvGrpSpPr>
            <p:cNvPr id="103" name="Group 102">
              <a:extLst>
                <a:ext uri="{FF2B5EF4-FFF2-40B4-BE49-F238E27FC236}">
                  <a16:creationId xmlns:a16="http://schemas.microsoft.com/office/drawing/2014/main" id="{C0B53071-0208-4206-6B96-4573D28AC5BF}"/>
                </a:ext>
              </a:extLst>
            </p:cNvPr>
            <p:cNvGrpSpPr/>
            <p:nvPr/>
          </p:nvGrpSpPr>
          <p:grpSpPr>
            <a:xfrm>
              <a:off x="7036556" y="4219353"/>
              <a:ext cx="1829689" cy="932466"/>
              <a:chOff x="7036556" y="4219353"/>
              <a:chExt cx="1829689" cy="932466"/>
            </a:xfrm>
          </p:grpSpPr>
          <p:cxnSp>
            <p:nvCxnSpPr>
              <p:cNvPr id="112" name="Straight Arrow Connector 111">
                <a:extLst>
                  <a:ext uri="{FF2B5EF4-FFF2-40B4-BE49-F238E27FC236}">
                    <a16:creationId xmlns:a16="http://schemas.microsoft.com/office/drawing/2014/main" id="{E9D3D9FF-640F-48D2-BFBD-6252370BE8C6}"/>
                  </a:ext>
                  <a:ext uri="{C183D7F6-B498-43B3-948B-1728B52AA6E4}">
                    <adec:decorative xmlns:adec="http://schemas.microsoft.com/office/drawing/2017/decorative" val="1"/>
                  </a:ext>
                </a:extLst>
              </p:cNvPr>
              <p:cNvCxnSpPr>
                <a:cxnSpLocks/>
              </p:cNvCxnSpPr>
              <p:nvPr/>
            </p:nvCxnSpPr>
            <p:spPr>
              <a:xfrm rot="10800000" flipH="1">
                <a:off x="7764244" y="4219353"/>
                <a:ext cx="1" cy="811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 Placeholder 30">
                <a:extLst>
                  <a:ext uri="{FF2B5EF4-FFF2-40B4-BE49-F238E27FC236}">
                    <a16:creationId xmlns:a16="http://schemas.microsoft.com/office/drawing/2014/main" id="{E7BD66CF-037A-4386-BA56-F71CC2286A9F}"/>
                  </a:ext>
                </a:extLst>
              </p:cNvPr>
              <p:cNvSpPr txBox="1">
                <a:spLocks/>
              </p:cNvSpPr>
              <p:nvPr/>
            </p:nvSpPr>
            <p:spPr>
              <a:xfrm>
                <a:off x="7036556" y="4641364"/>
                <a:ext cx="1829689" cy="51045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Start of Submission</a:t>
                </a:r>
              </a:p>
            </p:txBody>
          </p:sp>
        </p:grpSp>
        <p:grpSp>
          <p:nvGrpSpPr>
            <p:cNvPr id="99" name="Group 98">
              <a:extLst>
                <a:ext uri="{FF2B5EF4-FFF2-40B4-BE49-F238E27FC236}">
                  <a16:creationId xmlns:a16="http://schemas.microsoft.com/office/drawing/2014/main" id="{8012D00C-39D1-A258-4ED5-6E8262B043B4}"/>
                </a:ext>
              </a:extLst>
            </p:cNvPr>
            <p:cNvGrpSpPr/>
            <p:nvPr/>
          </p:nvGrpSpPr>
          <p:grpSpPr>
            <a:xfrm>
              <a:off x="8945996" y="4632370"/>
              <a:ext cx="1614938" cy="1298909"/>
              <a:chOff x="8945996" y="4632370"/>
              <a:chExt cx="1614938" cy="1298909"/>
            </a:xfrm>
          </p:grpSpPr>
          <p:cxnSp>
            <p:nvCxnSpPr>
              <p:cNvPr id="122" name="Straight Arrow Connector 121">
                <a:extLst>
                  <a:ext uri="{FF2B5EF4-FFF2-40B4-BE49-F238E27FC236}">
                    <a16:creationId xmlns:a16="http://schemas.microsoft.com/office/drawing/2014/main" id="{03195962-0E22-44FA-AFF4-1B06F0BC84C5}"/>
                  </a:ext>
                  <a:ext uri="{C183D7F6-B498-43B3-948B-1728B52AA6E4}">
                    <adec:decorative xmlns:adec="http://schemas.microsoft.com/office/drawing/2017/decorative" val="1"/>
                  </a:ext>
                </a:extLst>
              </p:cNvPr>
              <p:cNvCxnSpPr>
                <a:cxnSpLocks/>
              </p:cNvCxnSpPr>
              <p:nvPr/>
            </p:nvCxnSpPr>
            <p:spPr>
              <a:xfrm rot="10800000" flipH="1">
                <a:off x="9753468" y="4632370"/>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50B1A2F6-866B-411B-9597-0313D07D6AFF}"/>
                  </a:ext>
                </a:extLst>
              </p:cNvPr>
              <p:cNvGrpSpPr/>
              <p:nvPr/>
            </p:nvGrpSpPr>
            <p:grpSpPr>
              <a:xfrm>
                <a:off x="8945996" y="5002180"/>
                <a:ext cx="1614938" cy="929099"/>
                <a:chOff x="2277401" y="1291003"/>
                <a:chExt cx="1793875" cy="976571"/>
              </a:xfrm>
            </p:grpSpPr>
            <p:sp>
              <p:nvSpPr>
                <p:cNvPr id="124" name="Text Placeholder 30">
                  <a:extLst>
                    <a:ext uri="{FF2B5EF4-FFF2-40B4-BE49-F238E27FC236}">
                      <a16:creationId xmlns:a16="http://schemas.microsoft.com/office/drawing/2014/main" id="{BD1D5254-5FEF-4B8E-9CAD-B3C099BEC0D4}"/>
                    </a:ext>
                  </a:extLst>
                </p:cNvPr>
                <p:cNvSpPr txBox="1">
                  <a:spLocks/>
                </p:cNvSpPr>
                <p:nvPr/>
              </p:nvSpPr>
              <p:spPr>
                <a:xfrm>
                  <a:off x="2277401" y="1291003"/>
                  <a:ext cx="1793875"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125" name="Text Placeholder 31">
                  <a:extLst>
                    <a:ext uri="{FF2B5EF4-FFF2-40B4-BE49-F238E27FC236}">
                      <a16:creationId xmlns:a16="http://schemas.microsoft.com/office/drawing/2014/main" id="{B7B8A5E2-0E53-4CF6-B9B9-1BC0B7874959}"/>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grpSp>
          <p:nvGrpSpPr>
            <p:cNvPr id="105" name="Group 104">
              <a:extLst>
                <a:ext uri="{FF2B5EF4-FFF2-40B4-BE49-F238E27FC236}">
                  <a16:creationId xmlns:a16="http://schemas.microsoft.com/office/drawing/2014/main" id="{D2DFCC7A-B9A6-C562-88A5-7196689267B4}"/>
                </a:ext>
              </a:extLst>
            </p:cNvPr>
            <p:cNvGrpSpPr/>
            <p:nvPr/>
          </p:nvGrpSpPr>
          <p:grpSpPr>
            <a:xfrm>
              <a:off x="10617632" y="1431328"/>
              <a:ext cx="1220898" cy="1501610"/>
              <a:chOff x="10617632" y="1431328"/>
              <a:chExt cx="1220898" cy="1501610"/>
            </a:xfrm>
          </p:grpSpPr>
          <p:cxnSp>
            <p:nvCxnSpPr>
              <p:cNvPr id="113" name="Straight Arrow Connector 112">
                <a:extLst>
                  <a:ext uri="{FF2B5EF4-FFF2-40B4-BE49-F238E27FC236}">
                    <a16:creationId xmlns:a16="http://schemas.microsoft.com/office/drawing/2014/main" id="{EE23EBA1-DF9E-45AE-9C6F-47A69681530D}"/>
                  </a:ext>
                  <a:ext uri="{C183D7F6-B498-43B3-948B-1728B52AA6E4}">
                    <adec:decorative xmlns:adec="http://schemas.microsoft.com/office/drawing/2017/decorative" val="1"/>
                  </a:ext>
                </a:extLst>
              </p:cNvPr>
              <p:cNvCxnSpPr>
                <a:cxnSpLocks/>
              </p:cNvCxnSpPr>
              <p:nvPr/>
            </p:nvCxnSpPr>
            <p:spPr>
              <a:xfrm>
                <a:off x="10985530" y="1928338"/>
                <a:ext cx="0" cy="100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988E746-1942-4793-8A52-43C8EBFDAEF3}"/>
                  </a:ext>
                </a:extLst>
              </p:cNvPr>
              <p:cNvGrpSpPr/>
              <p:nvPr/>
            </p:nvGrpSpPr>
            <p:grpSpPr>
              <a:xfrm>
                <a:off x="10617632" y="1431328"/>
                <a:ext cx="1220898" cy="444208"/>
                <a:chOff x="3276727" y="1698989"/>
                <a:chExt cx="1656861" cy="583042"/>
              </a:xfrm>
            </p:grpSpPr>
            <p:sp>
              <p:nvSpPr>
                <p:cNvPr id="116" name="Text Placeholder 30">
                  <a:extLst>
                    <a:ext uri="{FF2B5EF4-FFF2-40B4-BE49-F238E27FC236}">
                      <a16:creationId xmlns:a16="http://schemas.microsoft.com/office/drawing/2014/main" id="{A27AEB02-BDB7-4F71-B265-669737A49097}"/>
                    </a:ext>
                  </a:extLst>
                </p:cNvPr>
                <p:cNvSpPr txBox="1">
                  <a:spLocks/>
                </p:cNvSpPr>
                <p:nvPr/>
              </p:nvSpPr>
              <p:spPr>
                <a:xfrm>
                  <a:off x="3318172" y="169898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ODS Cohort Pull</a:t>
                  </a:r>
                </a:p>
              </p:txBody>
            </p:sp>
            <p:sp>
              <p:nvSpPr>
                <p:cNvPr id="117" name="Text Placeholder 31">
                  <a:extLst>
                    <a:ext uri="{FF2B5EF4-FFF2-40B4-BE49-F238E27FC236}">
                      <a16:creationId xmlns:a16="http://schemas.microsoft.com/office/drawing/2014/main" id="{8533A31B-C080-4C91-8CF4-1925A0F96468}"/>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15, 2025</a:t>
                  </a:r>
                </a:p>
              </p:txBody>
            </p:sp>
          </p:grpSp>
        </p:grpSp>
        <p:grpSp>
          <p:nvGrpSpPr>
            <p:cNvPr id="102" name="Group 101">
              <a:extLst>
                <a:ext uri="{FF2B5EF4-FFF2-40B4-BE49-F238E27FC236}">
                  <a16:creationId xmlns:a16="http://schemas.microsoft.com/office/drawing/2014/main" id="{727AA8FA-5EC5-B47D-725D-3F45ECF8F277}"/>
                </a:ext>
              </a:extLst>
            </p:cNvPr>
            <p:cNvGrpSpPr/>
            <p:nvPr/>
          </p:nvGrpSpPr>
          <p:grpSpPr>
            <a:xfrm>
              <a:off x="10234873" y="4632370"/>
              <a:ext cx="1559638" cy="1298908"/>
              <a:chOff x="10234873" y="4632370"/>
              <a:chExt cx="1559638" cy="1298908"/>
            </a:xfrm>
          </p:grpSpPr>
          <p:cxnSp>
            <p:nvCxnSpPr>
              <p:cNvPr id="119" name="Straight Arrow Connector 118">
                <a:extLst>
                  <a:ext uri="{FF2B5EF4-FFF2-40B4-BE49-F238E27FC236}">
                    <a16:creationId xmlns:a16="http://schemas.microsoft.com/office/drawing/2014/main" id="{B23CEFA6-6FFE-4441-83D6-72A4AE1507D3}"/>
                  </a:ext>
                  <a:ext uri="{C183D7F6-B498-43B3-948B-1728B52AA6E4}">
                    <adec:decorative xmlns:adec="http://schemas.microsoft.com/office/drawing/2017/decorative" val="1"/>
                  </a:ext>
                </a:extLst>
              </p:cNvPr>
              <p:cNvCxnSpPr>
                <a:cxnSpLocks/>
              </p:cNvCxnSpPr>
              <p:nvPr/>
            </p:nvCxnSpPr>
            <p:spPr>
              <a:xfrm rot="10800000" flipH="1">
                <a:off x="10995775" y="4632370"/>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28025018-7D84-4FBF-BD44-C869C07BC6B0}"/>
                  </a:ext>
                </a:extLst>
              </p:cNvPr>
              <p:cNvGrpSpPr/>
              <p:nvPr/>
            </p:nvGrpSpPr>
            <p:grpSpPr>
              <a:xfrm>
                <a:off x="10234873" y="4977836"/>
                <a:ext cx="1559638" cy="953442"/>
                <a:chOff x="2329131" y="1265416"/>
                <a:chExt cx="1732448" cy="1002158"/>
              </a:xfrm>
            </p:grpSpPr>
            <p:sp>
              <p:nvSpPr>
                <p:cNvPr id="126" name="Text Placeholder 30">
                  <a:extLst>
                    <a:ext uri="{FF2B5EF4-FFF2-40B4-BE49-F238E27FC236}">
                      <a16:creationId xmlns:a16="http://schemas.microsoft.com/office/drawing/2014/main" id="{47708542-F038-49AB-89A5-151E200B0FB0}"/>
                    </a:ext>
                  </a:extLst>
                </p:cNvPr>
                <p:cNvSpPr txBox="1">
                  <a:spLocks/>
                </p:cNvSpPr>
                <p:nvPr/>
              </p:nvSpPr>
              <p:spPr>
                <a:xfrm>
                  <a:off x="2829093" y="1265416"/>
                  <a:ext cx="1232486"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130" name="Text Placeholder 31">
                  <a:extLst>
                    <a:ext uri="{FF2B5EF4-FFF2-40B4-BE49-F238E27FC236}">
                      <a16:creationId xmlns:a16="http://schemas.microsoft.com/office/drawing/2014/main" id="{8A2147FA-01A8-44D8-873B-F5B9EE8A6D97}"/>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grpSp>
          <p:nvGrpSpPr>
            <p:cNvPr id="133" name="Group 132">
              <a:extLst>
                <a:ext uri="{FF2B5EF4-FFF2-40B4-BE49-F238E27FC236}">
                  <a16:creationId xmlns:a16="http://schemas.microsoft.com/office/drawing/2014/main" id="{D545CCE5-24E3-D594-C38A-0B84E1CBCFF5}"/>
                </a:ext>
              </a:extLst>
            </p:cNvPr>
            <p:cNvGrpSpPr/>
            <p:nvPr/>
          </p:nvGrpSpPr>
          <p:grpSpPr>
            <a:xfrm>
              <a:off x="8749644" y="1431587"/>
              <a:ext cx="1678706" cy="1517068"/>
              <a:chOff x="8749644" y="1431587"/>
              <a:chExt cx="1678706" cy="1517068"/>
            </a:xfrm>
          </p:grpSpPr>
          <p:sp>
            <p:nvSpPr>
              <p:cNvPr id="60" name="Text Placeholder 30">
                <a:extLst>
                  <a:ext uri="{FF2B5EF4-FFF2-40B4-BE49-F238E27FC236}">
                    <a16:creationId xmlns:a16="http://schemas.microsoft.com/office/drawing/2014/main" id="{37358F4C-F982-C05B-8753-3ABD6E15BB12}"/>
                  </a:ext>
                </a:extLst>
              </p:cNvPr>
              <p:cNvSpPr txBox="1">
                <a:spLocks/>
              </p:cNvSpPr>
              <p:nvPr/>
            </p:nvSpPr>
            <p:spPr>
              <a:xfrm>
                <a:off x="8749644" y="1431587"/>
                <a:ext cx="1678706" cy="833842"/>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Initial ELPAC Testing Window opens</a:t>
                </a:r>
              </a:p>
              <a:p>
                <a:pPr marL="0" marR="0" lvl="0" indent="0" algn="ctr" defTabSz="914400" rtl="0" eaLnBrk="1" fontAlgn="auto" latinLnBrk="0" hangingPunct="1">
                  <a:lnSpc>
                    <a:spcPct val="100000"/>
                  </a:lnSpc>
                  <a:spcBef>
                    <a:spcPts val="1000"/>
                  </a:spcBef>
                  <a:spcAft>
                    <a:spcPts val="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1, 2024</a:t>
                </a:r>
                <a:endPar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61" name="Straight Arrow Connector 60">
                <a:extLst>
                  <a:ext uri="{FF2B5EF4-FFF2-40B4-BE49-F238E27FC236}">
                    <a16:creationId xmlns:a16="http://schemas.microsoft.com/office/drawing/2014/main" id="{8F535B99-81A9-77DF-0718-76F07EA893B6}"/>
                  </a:ext>
                  <a:ext uri="{C183D7F6-B498-43B3-948B-1728B52AA6E4}">
                    <adec:decorative xmlns:adec="http://schemas.microsoft.com/office/drawing/2017/decorative" val="1"/>
                  </a:ext>
                </a:extLst>
              </p:cNvPr>
              <p:cNvCxnSpPr>
                <a:cxnSpLocks/>
                <a:stCxn id="60" idx="2"/>
              </p:cNvCxnSpPr>
              <p:nvPr/>
            </p:nvCxnSpPr>
            <p:spPr>
              <a:xfrm>
                <a:off x="9588997" y="2265429"/>
                <a:ext cx="0" cy="683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C51F2A4E-6295-0207-B4BB-05C6EBA14475}"/>
                </a:ext>
              </a:extLst>
            </p:cNvPr>
            <p:cNvGrpSpPr/>
            <p:nvPr/>
          </p:nvGrpSpPr>
          <p:grpSpPr>
            <a:xfrm>
              <a:off x="4670333" y="2538934"/>
              <a:ext cx="3983344" cy="391357"/>
              <a:chOff x="4670333" y="2538934"/>
              <a:chExt cx="3983344" cy="391357"/>
            </a:xfrm>
          </p:grpSpPr>
          <p:sp>
            <p:nvSpPr>
              <p:cNvPr id="15" name="Text Placeholder 30">
                <a:extLst>
                  <a:ext uri="{FF2B5EF4-FFF2-40B4-BE49-F238E27FC236}">
                    <a16:creationId xmlns:a16="http://schemas.microsoft.com/office/drawing/2014/main" id="{552F93DD-1E17-AF8B-F321-A4B51EE187A9}"/>
                  </a:ext>
                </a:extLst>
              </p:cNvPr>
              <p:cNvSpPr txBox="1">
                <a:spLocks/>
              </p:cNvSpPr>
              <p:nvPr/>
            </p:nvSpPr>
            <p:spPr>
              <a:xfrm>
                <a:off x="4670333" y="2538934"/>
                <a:ext cx="3983344" cy="371114"/>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ELPAC Summative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9" name="TextBox 68">
                <a:extLst>
                  <a:ext uri="{FF2B5EF4-FFF2-40B4-BE49-F238E27FC236}">
                    <a16:creationId xmlns:a16="http://schemas.microsoft.com/office/drawing/2014/main" id="{E666AFF5-C202-FAD0-8D25-B78E7BC5E14B}"/>
                  </a:ext>
                </a:extLst>
              </p:cNvPr>
              <p:cNvSpPr txBox="1"/>
              <p:nvPr/>
            </p:nvSpPr>
            <p:spPr>
              <a:xfrm>
                <a:off x="6011380" y="2684070"/>
                <a:ext cx="121754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2/3 to </a:t>
                </a:r>
                <a:r>
                  <a:rPr lang="en-US" sz="1000" dirty="0">
                    <a:solidFill>
                      <a:prstClr val="black">
                        <a:lumMod val="75000"/>
                        <a:lumOff val="25000"/>
                      </a:prstClr>
                    </a:solidFill>
                    <a:latin typeface="Tahoma"/>
                  </a:rPr>
                  <a:t>5</a:t>
                </a: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/31/2025</a:t>
                </a:r>
              </a:p>
            </p:txBody>
          </p:sp>
        </p:grpSp>
        <p:grpSp>
          <p:nvGrpSpPr>
            <p:cNvPr id="131" name="Group 130">
              <a:extLst>
                <a:ext uri="{FF2B5EF4-FFF2-40B4-BE49-F238E27FC236}">
                  <a16:creationId xmlns:a16="http://schemas.microsoft.com/office/drawing/2014/main" id="{DC60EB3C-D3FC-F7B0-9C4D-472E6D8D3745}"/>
                </a:ext>
              </a:extLst>
            </p:cNvPr>
            <p:cNvGrpSpPr/>
            <p:nvPr/>
          </p:nvGrpSpPr>
          <p:grpSpPr>
            <a:xfrm>
              <a:off x="5236185" y="2046218"/>
              <a:ext cx="3408781" cy="389800"/>
              <a:chOff x="5236185" y="2046218"/>
              <a:chExt cx="3408781" cy="389800"/>
            </a:xfrm>
          </p:grpSpPr>
          <p:sp>
            <p:nvSpPr>
              <p:cNvPr id="73" name="Text Placeholder 30">
                <a:extLst>
                  <a:ext uri="{FF2B5EF4-FFF2-40B4-BE49-F238E27FC236}">
                    <a16:creationId xmlns:a16="http://schemas.microsoft.com/office/drawing/2014/main" id="{505A5B88-3FA8-626F-BB05-221593D53248}"/>
                  </a:ext>
                </a:extLst>
              </p:cNvPr>
              <p:cNvSpPr txBox="1">
                <a:spLocks/>
              </p:cNvSpPr>
              <p:nvPr/>
            </p:nvSpPr>
            <p:spPr>
              <a:xfrm>
                <a:off x="5236185" y="2046218"/>
                <a:ext cx="340878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CAASPP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4" name="TextBox 73">
                <a:extLst>
                  <a:ext uri="{FF2B5EF4-FFF2-40B4-BE49-F238E27FC236}">
                    <a16:creationId xmlns:a16="http://schemas.microsoft.com/office/drawing/2014/main" id="{87F9E0C3-89CE-EC27-231C-2F8D00F70F56}"/>
                  </a:ext>
                </a:extLst>
              </p:cNvPr>
              <p:cNvSpPr txBox="1"/>
              <p:nvPr/>
            </p:nvSpPr>
            <p:spPr>
              <a:xfrm>
                <a:off x="6253486" y="2189797"/>
                <a:ext cx="1411371"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1/14 to 6/30/2025</a:t>
                </a:r>
              </a:p>
            </p:txBody>
          </p:sp>
        </p:grpSp>
      </p:grpSp>
      <p:sp>
        <p:nvSpPr>
          <p:cNvPr id="75" name="Rectangle: Rounded Corners 74">
            <a:extLst>
              <a:ext uri="{FF2B5EF4-FFF2-40B4-BE49-F238E27FC236}">
                <a16:creationId xmlns:a16="http://schemas.microsoft.com/office/drawing/2014/main" id="{F029678C-2606-8031-549F-540AB9D0CEC5}"/>
              </a:ext>
            </a:extLst>
          </p:cNvPr>
          <p:cNvSpPr/>
          <p:nvPr/>
        </p:nvSpPr>
        <p:spPr>
          <a:xfrm>
            <a:off x="5531648" y="3917215"/>
            <a:ext cx="2106780" cy="625885"/>
          </a:xfrm>
          <a:prstGeom prst="roundRect">
            <a:avLst>
              <a:gd name="adj" fmla="val 8035"/>
            </a:avLst>
          </a:prstGeom>
          <a:noFill/>
          <a:ln w="3810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GAP</a:t>
            </a:r>
          </a:p>
        </p:txBody>
      </p:sp>
      <p:sp>
        <p:nvSpPr>
          <p:cNvPr id="82" name="Footer Placeholder 81">
            <a:extLst>
              <a:ext uri="{FF2B5EF4-FFF2-40B4-BE49-F238E27FC236}">
                <a16:creationId xmlns:a16="http://schemas.microsoft.com/office/drawing/2014/main" id="{BF00A38E-CB5F-0641-CE62-69B5EFEEB36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89" name="Slide Number Placeholder 88">
            <a:extLst>
              <a:ext uri="{FF2B5EF4-FFF2-40B4-BE49-F238E27FC236}">
                <a16:creationId xmlns:a16="http://schemas.microsoft.com/office/drawing/2014/main" id="{50D2621D-904A-DD4A-1BC1-A7A037F07FF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Text Placeholder 30">
            <a:extLst>
              <a:ext uri="{FF2B5EF4-FFF2-40B4-BE49-F238E27FC236}">
                <a16:creationId xmlns:a16="http://schemas.microsoft.com/office/drawing/2014/main" id="{5A30F469-C459-E117-5DAA-58DD00DCB807}"/>
              </a:ext>
            </a:extLst>
          </p:cNvPr>
          <p:cNvSpPr txBox="1">
            <a:spLocks/>
          </p:cNvSpPr>
          <p:nvPr/>
        </p:nvSpPr>
        <p:spPr>
          <a:xfrm>
            <a:off x="9588997" y="3567881"/>
            <a:ext cx="2167677" cy="285334"/>
          </a:xfrm>
          <a:prstGeom prst="rect">
            <a:avLst/>
          </a:prstGeom>
          <a:solidFill>
            <a:srgbClr val="97296A"/>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sz="1200" b="1" dirty="0">
                <a:solidFill>
                  <a:srgbClr val="FCFCFC"/>
                </a:solidFill>
                <a:latin typeface="Tahoma"/>
              </a:rPr>
              <a:t> AY 25-26</a:t>
            </a:r>
            <a:endParaRPr kumimoji="0" lang="en-US" sz="1200" b="1" i="1" u="none" strike="noStrike" kern="1200" cap="none" spc="0" normalizeH="0" baseline="0" noProof="0" dirty="0">
              <a:ln>
                <a:noFill/>
              </a:ln>
              <a:solidFill>
                <a:srgbClr val="FCFCFC"/>
              </a:solidFill>
              <a:effectLst/>
              <a:uLnTx/>
              <a:uFillTx/>
              <a:latin typeface="Tahoma"/>
              <a:ea typeface="+mn-ea"/>
              <a:cs typeface="+mn-cs"/>
            </a:endParaRPr>
          </a:p>
        </p:txBody>
      </p:sp>
      <p:sp>
        <p:nvSpPr>
          <p:cNvPr id="86" name="Text Placeholder 31">
            <a:extLst>
              <a:ext uri="{FF2B5EF4-FFF2-40B4-BE49-F238E27FC236}">
                <a16:creationId xmlns:a16="http://schemas.microsoft.com/office/drawing/2014/main" id="{4EF37B31-FFE3-410F-9073-2A30F441AE96}"/>
              </a:ext>
            </a:extLst>
          </p:cNvPr>
          <p:cNvSpPr txBox="1">
            <a:spLocks/>
          </p:cNvSpPr>
          <p:nvPr/>
        </p:nvSpPr>
        <p:spPr>
          <a:xfrm>
            <a:off x="9086114" y="5279342"/>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25, 2025</a:t>
            </a:r>
          </a:p>
        </p:txBody>
      </p:sp>
      <p:sp>
        <p:nvSpPr>
          <p:cNvPr id="136" name="Text Placeholder 31">
            <a:extLst>
              <a:ext uri="{FF2B5EF4-FFF2-40B4-BE49-F238E27FC236}">
                <a16:creationId xmlns:a16="http://schemas.microsoft.com/office/drawing/2014/main" id="{84069AF9-0601-4C54-969A-B8E1A8DEF9E7}"/>
              </a:ext>
            </a:extLst>
          </p:cNvPr>
          <p:cNvSpPr txBox="1">
            <a:spLocks/>
          </p:cNvSpPr>
          <p:nvPr/>
        </p:nvSpPr>
        <p:spPr>
          <a:xfrm>
            <a:off x="10607509" y="527934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8, 2024</a:t>
            </a:r>
          </a:p>
        </p:txBody>
      </p:sp>
      <p:sp>
        <p:nvSpPr>
          <p:cNvPr id="85" name="Text Placeholder 31">
            <a:extLst>
              <a:ext uri="{FF2B5EF4-FFF2-40B4-BE49-F238E27FC236}">
                <a16:creationId xmlns:a16="http://schemas.microsoft.com/office/drawing/2014/main" id="{5D9F470F-685B-4913-A412-8BAF50EC8164}"/>
              </a:ext>
            </a:extLst>
          </p:cNvPr>
          <p:cNvSpPr txBox="1">
            <a:spLocks/>
          </p:cNvSpPr>
          <p:nvPr/>
        </p:nvSpPr>
        <p:spPr>
          <a:xfrm>
            <a:off x="7246701" y="4881857"/>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May 6, 2025</a:t>
            </a:r>
          </a:p>
        </p:txBody>
      </p:sp>
    </p:spTree>
    <p:extLst>
      <p:ext uri="{BB962C8B-B14F-4D97-AF65-F5344CB8AC3E}">
        <p14:creationId xmlns:p14="http://schemas.microsoft.com/office/powerpoint/2010/main" val="579973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7 Unilateral Removals for Students with Disabilities - Coun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796" y="1389176"/>
            <a:ext cx="9492808" cy="465628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32000" y="298436"/>
            <a:ext cx="11340000" cy="432000"/>
          </a:xfrm>
        </p:spPr>
        <p:txBody>
          <a:bodyPr/>
          <a:lstStyle/>
          <a:p>
            <a:r>
              <a:rPr lang="en-US" dirty="0"/>
              <a:t>Report 7.17 Unilateral Removals for Students with Disabilities - Count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AA087D4C-CE2E-1CE5-6782-8740A7055B2E}"/>
              </a:ext>
            </a:extLst>
          </p:cNvPr>
          <p:cNvSpPr>
            <a:spLocks noGrp="1"/>
          </p:cNvSpPr>
          <p:nvPr>
            <p:ph type="sldNum" sz="quarter" idx="11"/>
          </p:nvPr>
        </p:nvSpPr>
        <p:spPr/>
        <p:txBody>
          <a:bodyPr/>
          <a:lstStyle/>
          <a:p>
            <a:fld id="{4B73C415-D670-4716-A5EC-CC4D52CA2BAC}" type="slidenum">
              <a:rPr lang="en-US" noProof="0" smtClean="0"/>
              <a:pPr/>
              <a:t>70</a:t>
            </a:fld>
            <a:endParaRPr lang="en-US" noProof="0"/>
          </a:p>
        </p:txBody>
      </p:sp>
    </p:spTree>
    <p:extLst>
      <p:ext uri="{BB962C8B-B14F-4D97-AF65-F5344CB8AC3E}">
        <p14:creationId xmlns:p14="http://schemas.microsoft.com/office/powerpoint/2010/main" val="2296107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8 Incident Removals for Students with Disabilities – Student Lis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000" y="2174563"/>
            <a:ext cx="11489328" cy="250887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p:txBody>
          <a:bodyPr/>
          <a:lstStyle/>
          <a:p>
            <a:r>
              <a:rPr lang="en-US" dirty="0"/>
              <a:t>Report 7.18 Incident Removals for Students with Disabilities – Student List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4" name="Slide Number Placeholder 3">
            <a:extLst>
              <a:ext uri="{FF2B5EF4-FFF2-40B4-BE49-F238E27FC236}">
                <a16:creationId xmlns:a16="http://schemas.microsoft.com/office/drawing/2014/main" id="{3CE9D815-BF3D-5489-2020-0C8971F867F9}"/>
              </a:ext>
            </a:extLst>
          </p:cNvPr>
          <p:cNvSpPr>
            <a:spLocks noGrp="1"/>
          </p:cNvSpPr>
          <p:nvPr>
            <p:ph type="sldNum" sz="quarter" idx="11"/>
          </p:nvPr>
        </p:nvSpPr>
        <p:spPr/>
        <p:txBody>
          <a:bodyPr/>
          <a:lstStyle/>
          <a:p>
            <a:fld id="{4B73C415-D670-4716-A5EC-CC4D52CA2BAC}" type="slidenum">
              <a:rPr lang="en-US" noProof="0" smtClean="0"/>
              <a:pPr/>
              <a:t>71</a:t>
            </a:fld>
            <a:endParaRPr lang="en-US" noProof="0"/>
          </a:p>
        </p:txBody>
      </p:sp>
    </p:spTree>
    <p:extLst>
      <p:ext uri="{BB962C8B-B14F-4D97-AF65-F5344CB8AC3E}">
        <p14:creationId xmlns:p14="http://schemas.microsoft.com/office/powerpoint/2010/main" val="1785401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0B69-DBEE-4572-9D81-5641489E85E4}"/>
              </a:ext>
            </a:extLst>
          </p:cNvPr>
          <p:cNvSpPr>
            <a:spLocks noGrp="1"/>
          </p:cNvSpPr>
          <p:nvPr>
            <p:ph type="title"/>
          </p:nvPr>
        </p:nvSpPr>
        <p:spPr>
          <a:xfrm>
            <a:off x="432000" y="325845"/>
            <a:ext cx="11340000" cy="432000"/>
          </a:xfrm>
        </p:spPr>
        <p:txBody>
          <a:bodyPr/>
          <a:lstStyle/>
          <a:p>
            <a:r>
              <a:rPr lang="en-US" dirty="0"/>
              <a:t>Report Review </a:t>
            </a:r>
          </a:p>
        </p:txBody>
      </p:sp>
      <p:sp>
        <p:nvSpPr>
          <p:cNvPr id="3" name="Footer Placeholder 2">
            <a:extLst>
              <a:ext uri="{FF2B5EF4-FFF2-40B4-BE49-F238E27FC236}">
                <a16:creationId xmlns:a16="http://schemas.microsoft.com/office/drawing/2014/main" id="{1659C4E4-F64E-4F6F-8ECC-813BC07C3E84}"/>
              </a:ext>
            </a:extLst>
          </p:cNvPr>
          <p:cNvSpPr>
            <a:spLocks noGrp="1"/>
          </p:cNvSpPr>
          <p:nvPr>
            <p:ph type="ftr" sz="quarter" idx="10"/>
          </p:nvPr>
        </p:nvSpPr>
        <p:spPr/>
        <p:txBody>
          <a:bodyPr/>
          <a:lstStyle/>
          <a:p>
            <a:r>
              <a:rPr lang="en-US" noProof="0"/>
              <a:t>EOY 3 Reporting and Certification v1.0 April 23, 2025</a:t>
            </a:r>
          </a:p>
        </p:txBody>
      </p:sp>
      <p:sp>
        <p:nvSpPr>
          <p:cNvPr id="5" name="TextBox 4">
            <a:extLst>
              <a:ext uri="{FF2B5EF4-FFF2-40B4-BE49-F238E27FC236}">
                <a16:creationId xmlns:a16="http://schemas.microsoft.com/office/drawing/2014/main" id="{F67B3727-3BD0-4EAA-87B4-A5E067771A33}"/>
              </a:ext>
            </a:extLst>
          </p:cNvPr>
          <p:cNvSpPr txBox="1"/>
          <p:nvPr/>
        </p:nvSpPr>
        <p:spPr>
          <a:xfrm>
            <a:off x="571499" y="1267890"/>
            <a:ext cx="10829926" cy="1077218"/>
          </a:xfrm>
          <a:prstGeom prst="rect">
            <a:avLst/>
          </a:prstGeom>
          <a:noFill/>
        </p:spPr>
        <p:txBody>
          <a:bodyPr wrap="square" rtlCol="0">
            <a:spAutoFit/>
          </a:bodyPr>
          <a:lstStyle/>
          <a:p>
            <a:r>
              <a:rPr lang="en-US" sz="2400" dirty="0"/>
              <a:t>How do you find  the number of suspensions?</a:t>
            </a:r>
          </a:p>
          <a:p>
            <a:pPr marL="800100" lvl="1" indent="-342900">
              <a:buFont typeface="Arial" panose="020B0604020202020204" pitchFamily="34" charset="0"/>
              <a:buChar char="•"/>
            </a:pPr>
            <a:r>
              <a:rPr lang="en-US" sz="2000" dirty="0"/>
              <a:t>What report/s do you look at?</a:t>
            </a:r>
          </a:p>
          <a:p>
            <a:pPr marL="800100" lvl="1" indent="-342900">
              <a:buFont typeface="Arial" panose="020B0604020202020204" pitchFamily="34" charset="0"/>
              <a:buChar char="•"/>
            </a:pPr>
            <a:r>
              <a:rPr lang="en-US" sz="2000" dirty="0"/>
              <a:t>Is that information readily available or does it require some manipulation or a process?</a:t>
            </a:r>
          </a:p>
        </p:txBody>
      </p:sp>
      <p:pic>
        <p:nvPicPr>
          <p:cNvPr id="4098" name="Picture 2" descr="Screenshot of a PC">
            <a:extLst>
              <a:ext uri="{FF2B5EF4-FFF2-40B4-BE49-F238E27FC236}">
                <a16:creationId xmlns:a16="http://schemas.microsoft.com/office/drawing/2014/main" id="{3806B4B4-251B-4408-A75C-705260DD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456" y="2533650"/>
            <a:ext cx="5382905" cy="36431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9A44A1E-34FC-6C58-B4B4-D63CFDB82DBF}"/>
              </a:ext>
            </a:extLst>
          </p:cNvPr>
          <p:cNvSpPr>
            <a:spLocks noGrp="1"/>
          </p:cNvSpPr>
          <p:nvPr>
            <p:ph type="sldNum" sz="quarter" idx="11"/>
          </p:nvPr>
        </p:nvSpPr>
        <p:spPr/>
        <p:txBody>
          <a:bodyPr/>
          <a:lstStyle/>
          <a:p>
            <a:fld id="{4B73C415-D670-4716-A5EC-CC4D52CA2BAC}" type="slidenum">
              <a:rPr lang="en-US" noProof="0" smtClean="0"/>
              <a:pPr/>
              <a:t>72</a:t>
            </a:fld>
            <a:endParaRPr lang="en-US" noProof="0"/>
          </a:p>
        </p:txBody>
      </p:sp>
    </p:spTree>
    <p:extLst>
      <p:ext uri="{BB962C8B-B14F-4D97-AF65-F5344CB8AC3E}">
        <p14:creationId xmlns:p14="http://schemas.microsoft.com/office/powerpoint/2010/main" val="4116802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F4B1CF-810C-453F-A5B1-C4E0CE095172}"/>
              </a:ext>
            </a:extLst>
          </p:cNvPr>
          <p:cNvSpPr/>
          <p:nvPr/>
        </p:nvSpPr>
        <p:spPr>
          <a:xfrm>
            <a:off x="5554980" y="1060230"/>
            <a:ext cx="6205020" cy="5046562"/>
          </a:xfrm>
          <a:prstGeom prst="rect">
            <a:avLst/>
          </a:prstGeom>
        </p:spPr>
        <p:txBody>
          <a:bodyPr vert="horz" lIns="0" tIns="0" rIns="0" bIns="0" rtlCol="0">
            <a:normAutofit lnSpcReduction="10000"/>
          </a:bodyPr>
          <a:lstStyle/>
          <a:p>
            <a:pPr marL="0" marR="0" lvl="0" indent="0" algn="l" defTabSz="914400" rtl="0" eaLnBrk="1" fontAlgn="auto" latinLnBrk="0" hangingPunct="1">
              <a:lnSpc>
                <a:spcPct val="90000"/>
              </a:lnSpc>
              <a:spcBef>
                <a:spcPts val="1000"/>
              </a:spcBef>
              <a:spcAft>
                <a:spcPts val="500"/>
              </a:spcAft>
              <a:buClr>
                <a:srgbClr val="3DC1BD"/>
              </a:buClr>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SELPA Staff will need to review several reports from EOY 3 because they feature the:</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Count of students with disabilities (SWD) removed to an interim alternative educational setting.</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Count of SWD unilaterally removed by school personnel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 IEP team)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from their current educational placement to an interim alternative educational setting due to offenses related to drug, weapon, or serious bodily injury.</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Count of SWD suspended or expelled, and the duration of the disciplinary action</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Unduplicated count of SWD subject to any kind of disciplinary removal</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Total number of times SWD were subject to any kind of disciplinary removal</a:t>
            </a:r>
          </a:p>
        </p:txBody>
      </p:sp>
      <p:sp>
        <p:nvSpPr>
          <p:cNvPr id="6" name="Title 5">
            <a:extLst>
              <a:ext uri="{FF2B5EF4-FFF2-40B4-BE49-F238E27FC236}">
                <a16:creationId xmlns:a16="http://schemas.microsoft.com/office/drawing/2014/main" id="{411AD0DA-B7A6-4704-88A7-C200B60E81C9}"/>
              </a:ext>
            </a:extLst>
          </p:cNvPr>
          <p:cNvSpPr txBox="1">
            <a:spLocks noGrp="1"/>
          </p:cNvSpPr>
          <p:nvPr>
            <p:ph type="title"/>
          </p:nvPr>
        </p:nvSpPr>
        <p:spPr>
          <a:xfrm>
            <a:off x="325439" y="369659"/>
            <a:ext cx="11340000" cy="4320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150" normalizeH="0" baseline="0" noProof="0" dirty="0">
                <a:ln>
                  <a:noFill/>
                </a:ln>
                <a:solidFill>
                  <a:schemeClr val="bg1">
                    <a:lumMod val="25000"/>
                  </a:schemeClr>
                </a:solidFill>
                <a:effectLst/>
                <a:uLnTx/>
                <a:uFillTx/>
                <a:latin typeface="Arial Black"/>
                <a:ea typeface="+mn-ea"/>
                <a:cs typeface="+mn-cs"/>
              </a:rPr>
              <a:t>Incident Information for IDEA</a:t>
            </a:r>
          </a:p>
        </p:txBody>
      </p:sp>
      <p:sp>
        <p:nvSpPr>
          <p:cNvPr id="3" name="Footer Placeholder 2">
            <a:extLst>
              <a:ext uri="{FF2B5EF4-FFF2-40B4-BE49-F238E27FC236}">
                <a16:creationId xmlns:a16="http://schemas.microsoft.com/office/drawing/2014/main" id="{F1F78477-F45B-1449-C0BC-F03CDCF3D63A}"/>
              </a:ext>
            </a:extLst>
          </p:cNvPr>
          <p:cNvSpPr>
            <a:spLocks noGrp="1"/>
          </p:cNvSpPr>
          <p:nvPr>
            <p:ph type="ftr" sz="quarter" idx="10"/>
          </p:nvPr>
        </p:nvSpPr>
        <p:spPr/>
        <p:txBody>
          <a:bodyPr/>
          <a:lstStyle/>
          <a:p>
            <a:r>
              <a:rPr lang="en-US" noProof="0"/>
              <a:t>EOY 3 Reporting and Certification v1.0 April 23, 2025</a:t>
            </a:r>
          </a:p>
        </p:txBody>
      </p:sp>
      <p:sp>
        <p:nvSpPr>
          <p:cNvPr id="2" name="Slide Number Placeholder 1">
            <a:extLst>
              <a:ext uri="{FF2B5EF4-FFF2-40B4-BE49-F238E27FC236}">
                <a16:creationId xmlns:a16="http://schemas.microsoft.com/office/drawing/2014/main" id="{EADDF1C2-6E01-19E7-DF1C-0ED2E3EE8A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7" name="Picture 6" descr="Picture of people having a meeting.">
            <a:extLst>
              <a:ext uri="{FF2B5EF4-FFF2-40B4-BE49-F238E27FC236}">
                <a16:creationId xmlns:a16="http://schemas.microsoft.com/office/drawing/2014/main" id="{4C517928-E6A9-4024-A5C3-4D0C49AC855A}"/>
              </a:ext>
            </a:extLst>
          </p:cNvPr>
          <p:cNvPicPr>
            <a:picLocks noChangeAspect="1"/>
          </p:cNvPicPr>
          <p:nvPr/>
        </p:nvPicPr>
        <p:blipFill>
          <a:blip r:embed="rId3"/>
          <a:stretch>
            <a:fillRect/>
          </a:stretch>
        </p:blipFill>
        <p:spPr>
          <a:xfrm>
            <a:off x="432000" y="1932858"/>
            <a:ext cx="4925570" cy="2992283"/>
          </a:xfrm>
          <a:prstGeom prst="rect">
            <a:avLst/>
          </a:prstGeom>
          <a:noFill/>
          <a:ln>
            <a:noFill/>
          </a:ln>
        </p:spPr>
      </p:pic>
    </p:spTree>
    <p:extLst>
      <p:ext uri="{BB962C8B-B14F-4D97-AF65-F5344CB8AC3E}">
        <p14:creationId xmlns:p14="http://schemas.microsoft.com/office/powerpoint/2010/main" val="3849991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333900"/>
            <a:ext cx="11340000" cy="432000"/>
          </a:xfrm>
        </p:spPr>
        <p:txBody>
          <a:bodyPr/>
          <a:lstStyle/>
          <a:p>
            <a:r>
              <a:rPr lang="en-US" cap="small" dirty="0"/>
              <a:t>Report 8.1 Student Profile – List (EOY 3)</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6" name="Content Placeholder 5" descr="This image shows teh  top portion of Report 8.1 page with all the different report filters. Highlighted is the Cumulative enrollment type which allows user to choose between the default Cumulative enrollment and adjusted enrollment. " title="Report 8.1 Student Profile List EOY 3"/>
          <p:cNvPicPr>
            <a:picLocks noGrp="1" noChangeAspect="1"/>
          </p:cNvPicPr>
          <p:nvPr>
            <p:ph idx="4294967295"/>
          </p:nvPr>
        </p:nvPicPr>
        <p:blipFill>
          <a:blip r:embed="rId3"/>
          <a:stretch>
            <a:fillRect/>
          </a:stretch>
        </p:blipFill>
        <p:spPr>
          <a:xfrm>
            <a:off x="1510301" y="975379"/>
            <a:ext cx="8534400" cy="2760663"/>
          </a:xfrm>
          <a:prstGeom prst="rect">
            <a:avLst/>
          </a:prstGeom>
          <a:ln>
            <a:noFill/>
          </a:ln>
          <a:effectLst>
            <a:outerShdw blurRad="190500" algn="tl" rotWithShape="0">
              <a:srgbClr val="000000">
                <a:alpha val="70000"/>
              </a:srgbClr>
            </a:outerShdw>
          </a:effectLst>
        </p:spPr>
      </p:pic>
      <p:grpSp>
        <p:nvGrpSpPr>
          <p:cNvPr id="13" name="Group 12" descr="Bottom ismage shows the different column headers of report 8.1 similar to the fall 1 and fall 2 versions. " title="Report 8.1 Student Profile List EOY 3"/>
          <p:cNvGrpSpPr/>
          <p:nvPr/>
        </p:nvGrpSpPr>
        <p:grpSpPr>
          <a:xfrm>
            <a:off x="1969174" y="3811696"/>
            <a:ext cx="7616653" cy="2463927"/>
            <a:chOff x="181505" y="3751426"/>
            <a:chExt cx="7616653" cy="2463927"/>
          </a:xfrm>
          <a:effectLst>
            <a:outerShdw blurRad="63500" algn="ctr" rotWithShape="0">
              <a:prstClr val="black">
                <a:alpha val="40000"/>
              </a:prstClr>
            </a:outerShdw>
          </a:effectLst>
        </p:grpSpPr>
        <p:pic>
          <p:nvPicPr>
            <p:cNvPr id="7" name="Picture 6"/>
            <p:cNvPicPr>
              <a:picLocks noChangeAspect="1"/>
            </p:cNvPicPr>
            <p:nvPr/>
          </p:nvPicPr>
          <p:blipFill>
            <a:blip r:embed="rId4"/>
            <a:stretch>
              <a:fillRect/>
            </a:stretch>
          </p:blipFill>
          <p:spPr>
            <a:xfrm>
              <a:off x="181505" y="3751426"/>
              <a:ext cx="6369377" cy="1314518"/>
            </a:xfrm>
            <a:prstGeom prst="rect">
              <a:avLst/>
            </a:prstGeom>
          </p:spPr>
        </p:pic>
        <p:pic>
          <p:nvPicPr>
            <p:cNvPr id="8" name="Picture 7"/>
            <p:cNvPicPr>
              <a:picLocks noChangeAspect="1"/>
            </p:cNvPicPr>
            <p:nvPr/>
          </p:nvPicPr>
          <p:blipFill>
            <a:blip r:embed="rId5"/>
            <a:stretch>
              <a:fillRect/>
            </a:stretch>
          </p:blipFill>
          <p:spPr>
            <a:xfrm>
              <a:off x="838200" y="5065944"/>
              <a:ext cx="6959958" cy="1149409"/>
            </a:xfrm>
            <a:prstGeom prst="rect">
              <a:avLst/>
            </a:prstGeom>
          </p:spPr>
        </p:pic>
      </p:grpSp>
      <p:grpSp>
        <p:nvGrpSpPr>
          <p:cNvPr id="12" name="Group 11">
            <a:extLst>
              <a:ext uri="{C183D7F6-B498-43B3-948B-1728B52AA6E4}">
                <adec:decorative xmlns:adec="http://schemas.microsoft.com/office/drawing/2017/decorative" val="1"/>
              </a:ext>
            </a:extLst>
          </p:cNvPr>
          <p:cNvGrpSpPr/>
          <p:nvPr/>
        </p:nvGrpSpPr>
        <p:grpSpPr>
          <a:xfrm>
            <a:off x="5115675" y="2145875"/>
            <a:ext cx="4343401" cy="495325"/>
            <a:chOff x="2667000" y="2128474"/>
            <a:chExt cx="4343401" cy="495325"/>
          </a:xfrm>
        </p:grpSpPr>
        <p:pic>
          <p:nvPicPr>
            <p:cNvPr id="10" name="Picture 9"/>
            <p:cNvPicPr>
              <a:picLocks noChangeAspect="1"/>
            </p:cNvPicPr>
            <p:nvPr/>
          </p:nvPicPr>
          <p:blipFill>
            <a:blip r:embed="rId6"/>
            <a:stretch>
              <a:fillRect/>
            </a:stretch>
          </p:blipFill>
          <p:spPr>
            <a:xfrm>
              <a:off x="5594509" y="2128474"/>
              <a:ext cx="1415892" cy="495325"/>
            </a:xfrm>
            <a:prstGeom prst="rect">
              <a:avLst/>
            </a:prstGeom>
            <a:ln w="38100">
              <a:solidFill>
                <a:srgbClr val="FF9900"/>
              </a:solidFill>
            </a:ln>
            <a:effectLst>
              <a:outerShdw blurRad="50800" dist="635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pic>
        <p:sp>
          <p:nvSpPr>
            <p:cNvPr id="11" name="Rectangle 10"/>
            <p:cNvSpPr/>
            <p:nvPr/>
          </p:nvSpPr>
          <p:spPr bwMode="auto">
            <a:xfrm>
              <a:off x="2667000" y="2128474"/>
              <a:ext cx="2870429" cy="228600"/>
            </a:xfrm>
            <a:prstGeom prst="rect">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 name="Slide Number Placeholder 2">
            <a:extLst>
              <a:ext uri="{FF2B5EF4-FFF2-40B4-BE49-F238E27FC236}">
                <a16:creationId xmlns:a16="http://schemas.microsoft.com/office/drawing/2014/main" id="{0CF83E74-8630-C259-965D-BA5E46DC652A}"/>
              </a:ext>
            </a:extLst>
          </p:cNvPr>
          <p:cNvSpPr>
            <a:spLocks noGrp="1"/>
          </p:cNvSpPr>
          <p:nvPr>
            <p:ph type="sldNum" sz="quarter" idx="11"/>
          </p:nvPr>
        </p:nvSpPr>
        <p:spPr/>
        <p:txBody>
          <a:bodyPr/>
          <a:lstStyle/>
          <a:p>
            <a:fld id="{4B73C415-D670-4716-A5EC-CC4D52CA2BAC}" type="slidenum">
              <a:rPr lang="en-US" noProof="0" smtClean="0"/>
              <a:pPr/>
              <a:t>74</a:t>
            </a:fld>
            <a:endParaRPr lang="en-US" noProof="0"/>
          </a:p>
        </p:txBody>
      </p:sp>
    </p:spTree>
    <p:extLst>
      <p:ext uri="{BB962C8B-B14F-4D97-AF65-F5344CB8AC3E}">
        <p14:creationId xmlns:p14="http://schemas.microsoft.com/office/powerpoint/2010/main" val="2876527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52979"/>
            <a:ext cx="11340000" cy="432000"/>
          </a:xfrm>
        </p:spPr>
        <p:txBody>
          <a:bodyPr/>
          <a:lstStyle/>
          <a:p>
            <a:r>
              <a:rPr lang="en-US" cap="small" dirty="0"/>
              <a:t>Report 14.1- Student Absenteeism - Count</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E585764-F742-1BFD-5213-4F84B4EE9F68}"/>
              </a:ext>
            </a:extLst>
          </p:cNvPr>
          <p:cNvSpPr>
            <a:spLocks noGrp="1"/>
          </p:cNvSpPr>
          <p:nvPr>
            <p:ph type="sldNum" sz="quarter" idx="11"/>
          </p:nvPr>
        </p:nvSpPr>
        <p:spPr/>
        <p:txBody>
          <a:bodyPr/>
          <a:lstStyle/>
          <a:p>
            <a:fld id="{4B73C415-D670-4716-A5EC-CC4D52CA2BAC}" type="slidenum">
              <a:rPr lang="en-US" noProof="0" smtClean="0"/>
              <a:pPr/>
              <a:t>75</a:t>
            </a:fld>
            <a:endParaRPr lang="en-US" noProof="0"/>
          </a:p>
        </p:txBody>
      </p:sp>
      <p:grpSp>
        <p:nvGrpSpPr>
          <p:cNvPr id="5" name="Group 4" descr="Screenshot of Report 14.1- Student Absenteeism - Count">
            <a:extLst>
              <a:ext uri="{FF2B5EF4-FFF2-40B4-BE49-F238E27FC236}">
                <a16:creationId xmlns:a16="http://schemas.microsoft.com/office/drawing/2014/main" id="{A8D8E710-31CE-D88C-B30E-F63D4979614B}"/>
              </a:ext>
            </a:extLst>
          </p:cNvPr>
          <p:cNvGrpSpPr/>
          <p:nvPr/>
        </p:nvGrpSpPr>
        <p:grpSpPr>
          <a:xfrm>
            <a:off x="432000" y="994728"/>
            <a:ext cx="11379259" cy="4103052"/>
            <a:chOff x="432000" y="994728"/>
            <a:chExt cx="11379259" cy="4103052"/>
          </a:xfrm>
        </p:grpSpPr>
        <p:pic>
          <p:nvPicPr>
            <p:cNvPr id="6" name="Picture 5">
              <a:extLst>
                <a:ext uri="{FF2B5EF4-FFF2-40B4-BE49-F238E27FC236}">
                  <a16:creationId xmlns:a16="http://schemas.microsoft.com/office/drawing/2014/main" id="{3FB95587-3A94-C99D-26B1-E0E5A3846756}"/>
                </a:ext>
              </a:extLst>
            </p:cNvPr>
            <p:cNvPicPr>
              <a:picLocks noChangeAspect="1"/>
            </p:cNvPicPr>
            <p:nvPr/>
          </p:nvPicPr>
          <p:blipFill>
            <a:blip r:embed="rId3"/>
            <a:stretch>
              <a:fillRect/>
            </a:stretch>
          </p:blipFill>
          <p:spPr>
            <a:xfrm>
              <a:off x="432000" y="994728"/>
              <a:ext cx="11379259" cy="4103052"/>
            </a:xfrm>
            <a:prstGeom prst="rect">
              <a:avLst/>
            </a:prstGeom>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D87C27ED-76CA-0753-7595-04FDE8501742}"/>
                </a:ext>
              </a:extLst>
            </p:cNvPr>
            <p:cNvSpPr/>
            <p:nvPr/>
          </p:nvSpPr>
          <p:spPr>
            <a:xfrm>
              <a:off x="6705600" y="1821180"/>
              <a:ext cx="1196340" cy="2255520"/>
            </a:xfrm>
            <a:prstGeom prst="roundRect">
              <a:avLst>
                <a:gd name="adj" fmla="val 7113"/>
              </a:avLst>
            </a:prstGeom>
            <a:noFill/>
            <a:ln w="381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1323E0B-8A64-7874-1BF0-3F235D65377F}"/>
                </a:ext>
              </a:extLst>
            </p:cNvPr>
            <p:cNvSpPr/>
            <p:nvPr/>
          </p:nvSpPr>
          <p:spPr>
            <a:xfrm>
              <a:off x="7901940" y="1828800"/>
              <a:ext cx="1866900" cy="2255520"/>
            </a:xfrm>
            <a:prstGeom prst="roundRect">
              <a:avLst>
                <a:gd name="adj" fmla="val 7113"/>
              </a:avLst>
            </a:prstGeom>
            <a:noFill/>
            <a:ln w="38100">
              <a:solidFill>
                <a:srgbClr val="48C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8FAD6E3-9327-E113-4BBB-D75A7ECBB267}"/>
                </a:ext>
              </a:extLst>
            </p:cNvPr>
            <p:cNvSpPr/>
            <p:nvPr/>
          </p:nvSpPr>
          <p:spPr>
            <a:xfrm>
              <a:off x="9768840" y="1821180"/>
              <a:ext cx="1927860" cy="2255520"/>
            </a:xfrm>
            <a:prstGeom prst="roundRect">
              <a:avLst>
                <a:gd name="adj" fmla="val 711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79083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52979"/>
            <a:ext cx="11340000" cy="432000"/>
          </a:xfrm>
        </p:spPr>
        <p:txBody>
          <a:bodyPr/>
          <a:lstStyle/>
          <a:p>
            <a:r>
              <a:rPr lang="en-US" cap="small" dirty="0"/>
              <a:t>Report 14.1- Functionality Change</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E585764-F742-1BFD-5213-4F84B4EE9F68}"/>
              </a:ext>
            </a:extLst>
          </p:cNvPr>
          <p:cNvSpPr>
            <a:spLocks noGrp="1"/>
          </p:cNvSpPr>
          <p:nvPr>
            <p:ph type="sldNum" sz="quarter" idx="11"/>
          </p:nvPr>
        </p:nvSpPr>
        <p:spPr/>
        <p:txBody>
          <a:bodyPr/>
          <a:lstStyle/>
          <a:p>
            <a:fld id="{4B73C415-D670-4716-A5EC-CC4D52CA2BAC}" type="slidenum">
              <a:rPr lang="en-US" noProof="0" smtClean="0"/>
              <a:pPr/>
              <a:t>76</a:t>
            </a:fld>
            <a:endParaRPr lang="en-US" noProof="0"/>
          </a:p>
        </p:txBody>
      </p:sp>
      <p:pic>
        <p:nvPicPr>
          <p:cNvPr id="12" name="Picture 11" descr="Screenshot of Report 14.1- Functionality showing Days attended Indicator dropdown filter.">
            <a:extLst>
              <a:ext uri="{FF2B5EF4-FFF2-40B4-BE49-F238E27FC236}">
                <a16:creationId xmlns:a16="http://schemas.microsoft.com/office/drawing/2014/main" id="{52C36A9C-25B6-ED51-100D-142370CB8E54}"/>
              </a:ext>
            </a:extLst>
          </p:cNvPr>
          <p:cNvPicPr>
            <a:picLocks noChangeAspect="1"/>
          </p:cNvPicPr>
          <p:nvPr/>
        </p:nvPicPr>
        <p:blipFill>
          <a:blip r:embed="rId3"/>
          <a:stretch>
            <a:fillRect/>
          </a:stretch>
        </p:blipFill>
        <p:spPr>
          <a:xfrm>
            <a:off x="492961" y="1301489"/>
            <a:ext cx="7214522" cy="4078231"/>
          </a:xfrm>
          <a:prstGeom prst="rect">
            <a:avLst/>
          </a:prstGeom>
          <a:effectLst>
            <a:outerShdw blurRad="63500" algn="ctr" rotWithShape="0">
              <a:prstClr val="black">
                <a:alpha val="40000"/>
              </a:prstClr>
            </a:outerShdw>
          </a:effectLst>
        </p:spPr>
      </p:pic>
      <p:grpSp>
        <p:nvGrpSpPr>
          <p:cNvPr id="18" name="Group 17" descr="Text box for Report 14.1- Functionality showing Days attended Indicator dropdown filter. ">
            <a:extLst>
              <a:ext uri="{FF2B5EF4-FFF2-40B4-BE49-F238E27FC236}">
                <a16:creationId xmlns:a16="http://schemas.microsoft.com/office/drawing/2014/main" id="{97A86865-472C-7868-129D-909C76B00882}"/>
              </a:ext>
            </a:extLst>
          </p:cNvPr>
          <p:cNvGrpSpPr/>
          <p:nvPr/>
        </p:nvGrpSpPr>
        <p:grpSpPr>
          <a:xfrm>
            <a:off x="2842260" y="1604010"/>
            <a:ext cx="8757719" cy="3608070"/>
            <a:chOff x="2842260" y="1604010"/>
            <a:chExt cx="8757719" cy="3608070"/>
          </a:xfrm>
        </p:grpSpPr>
        <p:sp>
          <p:nvSpPr>
            <p:cNvPr id="13" name="Rectangle: Rounded Corners 12">
              <a:extLst>
                <a:ext uri="{FF2B5EF4-FFF2-40B4-BE49-F238E27FC236}">
                  <a16:creationId xmlns:a16="http://schemas.microsoft.com/office/drawing/2014/main" id="{271A416A-9F42-5859-2FAC-C09AF29BFED8}"/>
                </a:ext>
              </a:extLst>
            </p:cNvPr>
            <p:cNvSpPr/>
            <p:nvPr/>
          </p:nvSpPr>
          <p:spPr>
            <a:xfrm>
              <a:off x="2842260" y="4274820"/>
              <a:ext cx="2141220" cy="937260"/>
            </a:xfrm>
            <a:prstGeom prst="roundRect">
              <a:avLst>
                <a:gd name="adj" fmla="val 10163"/>
              </a:avLst>
            </a:prstGeom>
            <a:noFill/>
            <a:ln w="3175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descr="Text box group showing Report 14.1- Functionality showing Days attended Indicator dropdown filter. Default: All &#10;&#10;- Includes all Students groups including 100% ADA Independent Study&#10;&#10;&gt;0: Excludes 100% ADA Independent Study&#10;">
              <a:extLst>
                <a:ext uri="{FF2B5EF4-FFF2-40B4-BE49-F238E27FC236}">
                  <a16:creationId xmlns:a16="http://schemas.microsoft.com/office/drawing/2014/main" id="{41B81EBE-456D-CA18-F15A-38D61035E22B}"/>
                </a:ext>
              </a:extLst>
            </p:cNvPr>
            <p:cNvSpPr/>
            <p:nvPr/>
          </p:nvSpPr>
          <p:spPr>
            <a:xfrm>
              <a:off x="8115300" y="1604010"/>
              <a:ext cx="3484679" cy="3139440"/>
            </a:xfrm>
            <a:prstGeom prst="roundRect">
              <a:avLst>
                <a:gd name="adj" fmla="val 5987"/>
              </a:avLst>
            </a:prstGeom>
            <a:solidFill>
              <a:srgbClr val="F9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Default: </a:t>
              </a:r>
              <a:r>
                <a:rPr lang="en-US" b="1" dirty="0">
                  <a:solidFill>
                    <a:schemeClr val="tx1"/>
                  </a:solidFill>
                </a:rPr>
                <a:t>All</a:t>
              </a:r>
              <a:r>
                <a:rPr lang="en-US" dirty="0">
                  <a:solidFill>
                    <a:schemeClr val="tx1"/>
                  </a:solidFill>
                </a:rPr>
                <a:t> </a:t>
              </a:r>
              <a:endParaRPr lang="en-US" sz="1400" dirty="0">
                <a:solidFill>
                  <a:schemeClr val="tx1"/>
                </a:solidFill>
              </a:endParaRPr>
            </a:p>
            <a:p>
              <a:endParaRPr lang="en-US" sz="1200" dirty="0">
                <a:solidFill>
                  <a:schemeClr val="tx1"/>
                </a:solidFill>
              </a:endParaRPr>
            </a:p>
            <a:p>
              <a:r>
                <a:rPr lang="en-US" dirty="0">
                  <a:solidFill>
                    <a:schemeClr val="tx1"/>
                  </a:solidFill>
                </a:rPr>
                <a:t>- Includes all Students groups including 100% ADA Independent Study</a:t>
              </a:r>
            </a:p>
            <a:p>
              <a:endParaRPr lang="en-US" dirty="0">
                <a:solidFill>
                  <a:schemeClr val="tx1"/>
                </a:solidFill>
              </a:endParaRPr>
            </a:p>
            <a:p>
              <a:r>
                <a:rPr lang="en-US" b="1" dirty="0">
                  <a:solidFill>
                    <a:schemeClr val="tx1"/>
                  </a:solidFill>
                </a:rPr>
                <a:t>&gt;0</a:t>
              </a:r>
              <a:r>
                <a:rPr lang="en-US" dirty="0">
                  <a:solidFill>
                    <a:schemeClr val="tx1"/>
                  </a:solidFill>
                </a:rPr>
                <a:t>: Excludes 100% ADA Independent Study</a:t>
              </a:r>
            </a:p>
            <a:p>
              <a:pPr algn="ctr"/>
              <a:endParaRPr lang="en-US" dirty="0">
                <a:solidFill>
                  <a:schemeClr val="tx1"/>
                </a:solidFill>
              </a:endParaRPr>
            </a:p>
          </p:txBody>
        </p:sp>
        <p:cxnSp>
          <p:nvCxnSpPr>
            <p:cNvPr id="17" name="Connector: Elbow 16">
              <a:extLst>
                <a:ext uri="{FF2B5EF4-FFF2-40B4-BE49-F238E27FC236}">
                  <a16:creationId xmlns:a16="http://schemas.microsoft.com/office/drawing/2014/main" id="{98C282FA-C007-6CAF-15A5-504DE5459651}"/>
                </a:ext>
              </a:extLst>
            </p:cNvPr>
            <p:cNvCxnSpPr>
              <a:stCxn id="13" idx="0"/>
              <a:endCxn id="15" idx="1"/>
            </p:cNvCxnSpPr>
            <p:nvPr/>
          </p:nvCxnSpPr>
          <p:spPr>
            <a:xfrm rot="5400000" flipH="1" flipV="1">
              <a:off x="5463540" y="1623060"/>
              <a:ext cx="1101090" cy="4202430"/>
            </a:xfrm>
            <a:prstGeom prst="bentConnector2">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4634659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803" y="371746"/>
            <a:ext cx="11340000" cy="432000"/>
          </a:xfrm>
        </p:spPr>
        <p:txBody>
          <a:bodyPr/>
          <a:lstStyle/>
          <a:p>
            <a:r>
              <a:rPr lang="en-US" cap="small" dirty="0"/>
              <a:t>Report 14.2 Student Absence - Student List</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 name="Rounded Rectangle 6">
            <a:extLst>
              <a:ext uri="{C183D7F6-B498-43B3-948B-1728B52AA6E4}">
                <adec:decorative xmlns:adec="http://schemas.microsoft.com/office/drawing/2017/decorative" val="1"/>
              </a:ext>
            </a:extLst>
          </p:cNvPr>
          <p:cNvSpPr/>
          <p:nvPr/>
        </p:nvSpPr>
        <p:spPr bwMode="auto">
          <a:xfrm>
            <a:off x="2136243" y="5114575"/>
            <a:ext cx="284613" cy="256471"/>
          </a:xfrm>
          <a:prstGeom prst="roundRect">
            <a:avLst/>
          </a:prstGeom>
          <a:solidFill>
            <a:srgbClr val="FF7C80"/>
          </a:solidFill>
          <a:ln w="38100"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9" name="Rounded Rectangle 8">
            <a:extLst>
              <a:ext uri="{C183D7F6-B498-43B3-948B-1728B52AA6E4}">
                <adec:decorative xmlns:adec="http://schemas.microsoft.com/office/drawing/2017/decorative" val="1"/>
              </a:ext>
            </a:extLst>
          </p:cNvPr>
          <p:cNvSpPr/>
          <p:nvPr/>
        </p:nvSpPr>
        <p:spPr bwMode="auto">
          <a:xfrm>
            <a:off x="2134962" y="5591701"/>
            <a:ext cx="284613" cy="256471"/>
          </a:xfrm>
          <a:prstGeom prst="roundRect">
            <a:avLst/>
          </a:prstGeom>
          <a:solidFill>
            <a:srgbClr val="00B0F0"/>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TextBox 4"/>
          <p:cNvSpPr txBox="1"/>
          <p:nvPr/>
        </p:nvSpPr>
        <p:spPr>
          <a:xfrm>
            <a:off x="2481889" y="5056512"/>
            <a:ext cx="7937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latin typeface="Lato" panose="020F0502020204030203" pitchFamily="34" charset="0"/>
              </a:rPr>
              <a:t>The student will be included on the Absenteeism reports on Dataquest</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 name="TextBox 9"/>
          <p:cNvSpPr txBox="1"/>
          <p:nvPr/>
        </p:nvSpPr>
        <p:spPr>
          <a:xfrm>
            <a:off x="2481889" y="5552770"/>
            <a:ext cx="72282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424D"/>
                </a:solidFill>
                <a:effectLst/>
                <a:highlight>
                  <a:srgbClr val="FFFFFF"/>
                </a:highlight>
                <a:latin typeface="Lato" panose="020F0502020204030203" pitchFamily="34" charset="0"/>
              </a:rPr>
              <a:t>The student will be included in the Dashboard Calculation</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 name="Slide Number Placeholder 10">
            <a:extLst>
              <a:ext uri="{FF2B5EF4-FFF2-40B4-BE49-F238E27FC236}">
                <a16:creationId xmlns:a16="http://schemas.microsoft.com/office/drawing/2014/main" id="{A3BECD37-042C-21BF-E463-5DF523B0C3B2}"/>
              </a:ext>
            </a:extLst>
          </p:cNvPr>
          <p:cNvSpPr>
            <a:spLocks noGrp="1"/>
          </p:cNvSpPr>
          <p:nvPr>
            <p:ph type="sldNum" sz="quarter" idx="11"/>
          </p:nvPr>
        </p:nvSpPr>
        <p:spPr/>
        <p:txBody>
          <a:bodyPr/>
          <a:lstStyle/>
          <a:p>
            <a:fld id="{4B73C415-D670-4716-A5EC-CC4D52CA2BAC}" type="slidenum">
              <a:rPr lang="en-US" noProof="0" smtClean="0"/>
              <a:pPr/>
              <a:t>77</a:t>
            </a:fld>
            <a:endParaRPr lang="en-US" noProof="0"/>
          </a:p>
        </p:txBody>
      </p:sp>
      <p:pic>
        <p:nvPicPr>
          <p:cNvPr id="12" name="Picture 11" descr="Screenshot of Report 14.2 Student Absence - Student List">
            <a:extLst>
              <a:ext uri="{FF2B5EF4-FFF2-40B4-BE49-F238E27FC236}">
                <a16:creationId xmlns:a16="http://schemas.microsoft.com/office/drawing/2014/main" id="{0312321E-1D32-5CBD-7AF3-DDAEF499B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45" y="1654191"/>
            <a:ext cx="11917909" cy="2832134"/>
          </a:xfrm>
          <a:prstGeom prst="rect">
            <a:avLst/>
          </a:prstGeom>
        </p:spPr>
      </p:pic>
      <p:sp>
        <p:nvSpPr>
          <p:cNvPr id="3" name="Rounded Rectangle 2">
            <a:extLst>
              <a:ext uri="{C183D7F6-B498-43B3-948B-1728B52AA6E4}">
                <adec:decorative xmlns:adec="http://schemas.microsoft.com/office/drawing/2017/decorative" val="1"/>
              </a:ext>
            </a:extLst>
          </p:cNvPr>
          <p:cNvSpPr/>
          <p:nvPr/>
        </p:nvSpPr>
        <p:spPr bwMode="auto">
          <a:xfrm>
            <a:off x="10829731" y="2772759"/>
            <a:ext cx="488349" cy="835078"/>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 name="Rounded Rectangle 5">
            <a:extLst>
              <a:ext uri="{C183D7F6-B498-43B3-948B-1728B52AA6E4}">
                <adec:decorative xmlns:adec="http://schemas.microsoft.com/office/drawing/2017/decorative" val="1"/>
              </a:ext>
            </a:extLst>
          </p:cNvPr>
          <p:cNvSpPr/>
          <p:nvPr/>
        </p:nvSpPr>
        <p:spPr bwMode="auto">
          <a:xfrm>
            <a:off x="11349525" y="2782245"/>
            <a:ext cx="562557" cy="835078"/>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755868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8713" y="1047356"/>
            <a:ext cx="2911475" cy="2789238"/>
          </a:xfrm>
          <a:prstGeom prst="rect">
            <a:avLst/>
          </a:prstGeom>
        </p:spPr>
        <p:txBody>
          <a:bodyPr vert="horz" lIns="91440" tIns="45720" rIns="91440" bIns="45720" rtlCol="0" anchor="t">
            <a:normAutofit/>
          </a:bodyPr>
          <a:lstStyle/>
          <a:p>
            <a:r>
              <a:rPr lang="en-US" sz="4000" b="1" dirty="0">
                <a:solidFill>
                  <a:schemeClr val="tx1">
                    <a:lumMod val="85000"/>
                    <a:lumOff val="15000"/>
                  </a:schemeClr>
                </a:solidFill>
              </a:rPr>
              <a:t>EOY 3 – What are the data used for?</a:t>
            </a:r>
          </a:p>
        </p:txBody>
      </p:sp>
      <p:pic>
        <p:nvPicPr>
          <p:cNvPr id="1026" name="Picture 2" descr="Upcoming Events School Dashboard Presentation">
            <a:extLst>
              <a:ext uri="{FF2B5EF4-FFF2-40B4-BE49-F238E27FC236}">
                <a16:creationId xmlns:a16="http://schemas.microsoft.com/office/drawing/2014/main" id="{9CA0BF91-A1AA-4B9D-A0B6-E82501CAF3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4638" y="1889378"/>
            <a:ext cx="2503564" cy="250356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DEA: The Foundation of Special Education - PAVE">
            <a:extLst>
              <a:ext uri="{FF2B5EF4-FFF2-40B4-BE49-F238E27FC236}">
                <a16:creationId xmlns:a16="http://schemas.microsoft.com/office/drawing/2014/main" id="{CC0AD5FE-EAD4-44DE-A618-6B5D10DB7F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98768" y="1315072"/>
            <a:ext cx="3044519" cy="20398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ow States Are Ensuring That Every Student Succeeds (ESSA) - Committee for  Children">
            <a:extLst>
              <a:ext uri="{FF2B5EF4-FFF2-40B4-BE49-F238E27FC236}">
                <a16:creationId xmlns:a16="http://schemas.microsoft.com/office/drawing/2014/main" id="{BC2FD2DC-0B91-4D72-8491-E5E61131E55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19054" y="4558175"/>
            <a:ext cx="3054733" cy="1536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d County Schools">
            <a:extLst>
              <a:ext uri="{FF2B5EF4-FFF2-40B4-BE49-F238E27FC236}">
                <a16:creationId xmlns:a16="http://schemas.microsoft.com/office/drawing/2014/main" id="{48A8E550-490B-454B-9D67-A071F685410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98768" y="4109844"/>
            <a:ext cx="3054730" cy="1993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taquest logo.">
            <a:extLst>
              <a:ext uri="{FF2B5EF4-FFF2-40B4-BE49-F238E27FC236}">
                <a16:creationId xmlns:a16="http://schemas.microsoft.com/office/drawing/2014/main" id="{7E6E3814-0FAB-4E79-964A-F5ACEBA408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099" y="1190921"/>
            <a:ext cx="2219011" cy="7593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A034E2E-A789-F7C8-EFDC-8530D0461896}"/>
              </a:ext>
            </a:extLst>
          </p:cNvPr>
          <p:cNvSpPr>
            <a:spLocks noGrp="1"/>
          </p:cNvSpPr>
          <p:nvPr>
            <p:ph type="sldNum" sz="quarter" idx="11"/>
          </p:nvPr>
        </p:nvSpPr>
        <p:spPr/>
        <p:txBody>
          <a:bodyPr/>
          <a:lstStyle/>
          <a:p>
            <a:fld id="{4B73C415-D670-4716-A5EC-CC4D52CA2BAC}" type="slidenum">
              <a:rPr lang="en-US" noProof="0" smtClean="0"/>
              <a:pPr/>
              <a:t>78</a:t>
            </a:fld>
            <a:endParaRPr lang="en-US" noProof="0"/>
          </a:p>
        </p:txBody>
      </p:sp>
      <p:sp>
        <p:nvSpPr>
          <p:cNvPr id="6" name="Footer Placeholder 5">
            <a:extLst>
              <a:ext uri="{FF2B5EF4-FFF2-40B4-BE49-F238E27FC236}">
                <a16:creationId xmlns:a16="http://schemas.microsoft.com/office/drawing/2014/main" id="{3C5AADC8-BF65-CF49-481A-154D8EBEBF9B}"/>
              </a:ext>
            </a:extLst>
          </p:cNvPr>
          <p:cNvSpPr>
            <a:spLocks noGrp="1"/>
          </p:cNvSpPr>
          <p:nvPr>
            <p:ph type="ftr" sz="quarter" idx="10"/>
          </p:nvPr>
        </p:nvSpPr>
        <p:spPr/>
        <p:txBody>
          <a:bodyPr/>
          <a:lstStyle/>
          <a:p>
            <a:r>
              <a:rPr lang="en-US" noProof="0"/>
              <a:t>EOY 3 Reporting and Certification v1.0 April 23, 2025</a:t>
            </a:r>
          </a:p>
        </p:txBody>
      </p:sp>
      <p:sp>
        <p:nvSpPr>
          <p:cNvPr id="7" name="TextBox 6">
            <a:extLst>
              <a:ext uri="{FF2B5EF4-FFF2-40B4-BE49-F238E27FC236}">
                <a16:creationId xmlns:a16="http://schemas.microsoft.com/office/drawing/2014/main" id="{FDA141A5-2697-9340-8167-33C860F7BBA2}"/>
              </a:ext>
            </a:extLst>
          </p:cNvPr>
          <p:cNvSpPr txBox="1"/>
          <p:nvPr/>
        </p:nvSpPr>
        <p:spPr>
          <a:xfrm>
            <a:off x="848713" y="3429000"/>
            <a:ext cx="3396468" cy="646331"/>
          </a:xfrm>
          <a:prstGeom prst="rect">
            <a:avLst/>
          </a:prstGeom>
          <a:noFill/>
        </p:spPr>
        <p:txBody>
          <a:bodyPr wrap="square">
            <a:spAutoFit/>
          </a:bodyPr>
          <a:lstStyle/>
          <a:p>
            <a:r>
              <a:rPr lang="en-US" b="1" dirty="0"/>
              <a:t>Let’s build your CALPADS Data Literacy!</a:t>
            </a:r>
          </a:p>
        </p:txBody>
      </p:sp>
    </p:spTree>
    <p:extLst>
      <p:ext uri="{BB962C8B-B14F-4D97-AF65-F5344CB8AC3E}">
        <p14:creationId xmlns:p14="http://schemas.microsoft.com/office/powerpoint/2010/main" val="28092956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his slide illustrates the relationship of your AY 2017-18 suspension data to the CA Dashboard.&#10;&#10;Your certified EOY 3 suspensions will be posted in Dataquest which will reflect your suspension rate for 2017-18. The CA dashboard will then show in Fall 2018 report a trend comparison suspension rate change between 2017-18 and AY 2016-17.  &#10;&#10;&#10;" title="CA Dashboard Equity report"/>
          <p:cNvPicPr>
            <a:picLocks noChangeAspect="1"/>
          </p:cNvPicPr>
          <p:nvPr/>
        </p:nvPicPr>
        <p:blipFill>
          <a:blip r:embed="rId3"/>
          <a:stretch>
            <a:fillRect/>
          </a:stretch>
        </p:blipFill>
        <p:spPr>
          <a:xfrm>
            <a:off x="448270" y="2088229"/>
            <a:ext cx="5647730" cy="4185964"/>
          </a:xfrm>
          <a:prstGeom prst="rect">
            <a:avLst/>
          </a:prstGeom>
          <a:effectLst>
            <a:outerShdw blurRad="63500" algn="ctr" rotWithShape="0">
              <a:prstClr val="black">
                <a:alpha val="40000"/>
              </a:prstClr>
            </a:outerShdw>
          </a:effectLst>
        </p:spPr>
      </p:pic>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2" name="Title 1"/>
          <p:cNvSpPr>
            <a:spLocks noGrp="1"/>
          </p:cNvSpPr>
          <p:nvPr>
            <p:ph type="title" idx="4294967295"/>
          </p:nvPr>
        </p:nvSpPr>
        <p:spPr>
          <a:xfrm>
            <a:off x="432000" y="241339"/>
            <a:ext cx="10829188" cy="533400"/>
          </a:xfrm>
        </p:spPr>
        <p:txBody>
          <a:bodyPr>
            <a:normAutofit/>
          </a:bodyPr>
          <a:lstStyle/>
          <a:p>
            <a:r>
              <a:rPr lang="en-US" cap="small" dirty="0"/>
              <a:t>EOY 3 and the CA Dashboard (Chronic Absenteeism)</a:t>
            </a:r>
          </a:p>
        </p:txBody>
      </p:sp>
      <p:sp>
        <p:nvSpPr>
          <p:cNvPr id="6" name="TextBox 5" descr="Total unduplicated number of students suspended at a school DIVIDED by&#10;Total unduplicated number of students enrolled at the school during the year (cumulative enrollment)&#10;" title="CALPADS Suspension rate calculation"/>
          <p:cNvSpPr txBox="1"/>
          <p:nvPr/>
        </p:nvSpPr>
        <p:spPr>
          <a:xfrm>
            <a:off x="6785051" y="694288"/>
            <a:ext cx="4724400" cy="1938992"/>
          </a:xfrm>
          <a:prstGeom prst="rect">
            <a:avLst/>
          </a:prstGeom>
          <a:solidFill>
            <a:srgbClr val="555FAD"/>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CFC"/>
                </a:solidFill>
                <a:effectLst/>
                <a:uLnTx/>
                <a:uFillTx/>
                <a:latin typeface="Tahoma"/>
                <a:ea typeface="+mn-ea"/>
                <a:cs typeface="+mn-cs"/>
              </a:rPr>
              <a:t>Chronic absenteeism rate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CFCFC"/>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CFCFC"/>
                </a:solidFill>
                <a:effectLst/>
                <a:uLnTx/>
                <a:uFillTx/>
                <a:latin typeface="Tahoma"/>
                <a:ea typeface="+mn-ea"/>
                <a:cs typeface="+mn-cs"/>
              </a:rPr>
              <a:t>Non-ADA-Generating Independent Study Days + In-Person Days Absent Excused + In-Person Days Absent Unexcused + Out-of-School Suspension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DIVIDED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CFCFC"/>
                </a:solidFill>
                <a:effectLst/>
                <a:uLnTx/>
                <a:uFillTx/>
                <a:latin typeface="Tahoma"/>
                <a:ea typeface="+mn-ea"/>
                <a:cs typeface="+mn-cs"/>
              </a:rPr>
              <a:t>Expected In-Person Attendance Days (includes in-school suspension days) + ADA-Generating Independent Study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CFCFC"/>
              </a:solidFill>
              <a:effectLst/>
              <a:uLnTx/>
              <a:uFillTx/>
              <a:latin typeface="Tahoma"/>
              <a:ea typeface="+mn-ea"/>
              <a:cs typeface="+mn-cs"/>
            </a:endParaRPr>
          </a:p>
        </p:txBody>
      </p:sp>
      <p:graphicFrame>
        <p:nvGraphicFramePr>
          <p:cNvPr id="8" name="Diagram 7" descr="Diagram showing the flow of data from CALPADS to the California School Dashboard."/>
          <p:cNvGraphicFramePr/>
          <p:nvPr/>
        </p:nvGraphicFramePr>
        <p:xfrm>
          <a:off x="448270" y="870241"/>
          <a:ext cx="5950840" cy="9745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a:extLst>
              <a:ext uri="{C183D7F6-B498-43B3-948B-1728B52AA6E4}">
                <adec:decorative xmlns:adec="http://schemas.microsoft.com/office/drawing/2017/decorative" val="1"/>
              </a:ext>
            </a:extLst>
          </p:cNvPr>
          <p:cNvGrpSpPr/>
          <p:nvPr/>
        </p:nvGrpSpPr>
        <p:grpSpPr>
          <a:xfrm>
            <a:off x="695195" y="4314407"/>
            <a:ext cx="10649079" cy="1169551"/>
            <a:chOff x="184161" y="4658515"/>
            <a:chExt cx="10649079" cy="1169551"/>
          </a:xfrm>
          <a:solidFill>
            <a:srgbClr val="F68B7B"/>
          </a:solidFill>
        </p:grpSpPr>
        <p:sp>
          <p:nvSpPr>
            <p:cNvPr id="11" name="Rounded Rectangle 10"/>
            <p:cNvSpPr/>
            <p:nvPr/>
          </p:nvSpPr>
          <p:spPr bwMode="auto">
            <a:xfrm>
              <a:off x="184161" y="4819362"/>
              <a:ext cx="4230547" cy="152400"/>
            </a:xfrm>
            <a:prstGeom prst="roundRect">
              <a:avLst/>
            </a:prstGeom>
            <a:noFill/>
            <a:ln w="25400"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 name="TextBox 11"/>
            <p:cNvSpPr txBox="1"/>
            <p:nvPr/>
          </p:nvSpPr>
          <p:spPr>
            <a:xfrm>
              <a:off x="5772977" y="4658515"/>
              <a:ext cx="5060263" cy="1169551"/>
            </a:xfrm>
            <a:prstGeom prst="rect">
              <a:avLst/>
            </a:prstGeom>
            <a:solidFill>
              <a:srgbClr val="FFBAAF"/>
            </a:solidFill>
            <a:ln>
              <a:solidFill>
                <a:schemeClr val="bg1">
                  <a:lumMod val="9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Fall 2025 Chronic Absenteeism rates on the dashboard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WILL</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 be a one-to-one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reflection of STAS records certified in EOY 3 AY 2024-25, it is a trend comparison between last academic year’s Chronic Absenteeism rates to certified EOY 3 data this year.  </a:t>
              </a:r>
            </a:p>
          </p:txBody>
        </p:sp>
        <p:cxnSp>
          <p:nvCxnSpPr>
            <p:cNvPr id="14" name="Straight Arrow Connector 13"/>
            <p:cNvCxnSpPr>
              <a:cxnSpLocks/>
            </p:cNvCxnSpPr>
            <p:nvPr/>
          </p:nvCxnSpPr>
          <p:spPr bwMode="auto">
            <a:xfrm flipH="1">
              <a:off x="4661634" y="4870341"/>
              <a:ext cx="1037632" cy="0"/>
            </a:xfrm>
            <a:prstGeom prst="straightConnector1">
              <a:avLst/>
            </a:prstGeom>
            <a:grpFill/>
            <a:ln w="38100" cap="flat" cmpd="sng" algn="ctr">
              <a:solidFill>
                <a:srgbClr val="FF7C80"/>
              </a:solidFill>
              <a:prstDash val="solid"/>
              <a:round/>
              <a:headEnd type="none" w="med" len="med"/>
              <a:tailEnd type="triangle"/>
            </a:ln>
            <a:effectLst/>
          </p:spPr>
        </p:cxnSp>
        <p:sp>
          <p:nvSpPr>
            <p:cNvPr id="17" name="TextBox 16"/>
            <p:cNvSpPr txBox="1"/>
            <p:nvPr/>
          </p:nvSpPr>
          <p:spPr>
            <a:xfrm>
              <a:off x="2429511" y="5458734"/>
              <a:ext cx="3155456" cy="369332"/>
            </a:xfrm>
            <a:prstGeom prst="rect">
              <a:avLst/>
            </a:prstGeom>
            <a:solidFill>
              <a:srgbClr val="FF715B"/>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lumMod val="75000"/>
                      <a:lumOff val="25000"/>
                    </a:schemeClr>
                  </a:solidFill>
                  <a:effectLst/>
                  <a:uLnTx/>
                  <a:uFillTx/>
                  <a:latin typeface="Tahoma"/>
                  <a:ea typeface="+mn-ea"/>
                  <a:cs typeface="+mn-cs"/>
                </a:rPr>
                <a:t>So how are you trending?</a:t>
              </a:r>
            </a:p>
          </p:txBody>
        </p:sp>
      </p:grpSp>
      <p:sp>
        <p:nvSpPr>
          <p:cNvPr id="19" name="TextBox 18" descr="Status (2017–18 Suspension Rate) minus 2016–17 Suspension Rate&#10;" title="Suspension Rate Change Formula"/>
          <p:cNvSpPr txBox="1"/>
          <p:nvPr/>
        </p:nvSpPr>
        <p:spPr>
          <a:xfrm>
            <a:off x="6284012" y="2898616"/>
            <a:ext cx="5060262" cy="1282595"/>
          </a:xfrm>
          <a:prstGeom prst="rect">
            <a:avLst/>
          </a:prstGeom>
          <a:solidFill>
            <a:srgbClr val="FFBAAF"/>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Tahoma"/>
                <a:ea typeface="+mn-ea"/>
                <a:cs typeface="+mn-cs"/>
              </a:rPr>
              <a:t>Chronic Absenteeism Rate Change Formula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Status (2024–25 Chronic Absenteeism Rate)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minus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2023–2</a:t>
            </a:r>
            <a:r>
              <a:rPr lang="en-US" sz="1400" dirty="0">
                <a:solidFill>
                  <a:prstClr val="black">
                    <a:lumMod val="85000"/>
                    <a:lumOff val="15000"/>
                  </a:prstClr>
                </a:solidFill>
                <a:latin typeface="Tahoma"/>
              </a:rPr>
              <a:t>4</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 Chronic Absenteeism Rate</a:t>
            </a:r>
          </a:p>
        </p:txBody>
      </p:sp>
      <p:sp>
        <p:nvSpPr>
          <p:cNvPr id="3" name="Slide Number Placeholder 2">
            <a:extLst>
              <a:ext uri="{FF2B5EF4-FFF2-40B4-BE49-F238E27FC236}">
                <a16:creationId xmlns:a16="http://schemas.microsoft.com/office/drawing/2014/main" id="{717BA22D-3B77-3A25-BDA5-EF2B958549BD}"/>
              </a:ext>
            </a:extLst>
          </p:cNvPr>
          <p:cNvSpPr>
            <a:spLocks noGrp="1"/>
          </p:cNvSpPr>
          <p:nvPr>
            <p:ph type="sldNum" sz="quarter" idx="11"/>
          </p:nvPr>
        </p:nvSpPr>
        <p:spPr/>
        <p:txBody>
          <a:bodyPr/>
          <a:lstStyle/>
          <a:p>
            <a:fld id="{4B73C415-D670-4716-A5EC-CC4D52CA2BAC}" type="slidenum">
              <a:rPr lang="en-US" noProof="0" smtClean="0"/>
              <a:pPr/>
              <a:t>79</a:t>
            </a:fld>
            <a:endParaRPr lang="en-US" noProof="0"/>
          </a:p>
        </p:txBody>
      </p:sp>
    </p:spTree>
    <p:extLst>
      <p:ext uri="{BB962C8B-B14F-4D97-AF65-F5344CB8AC3E}">
        <p14:creationId xmlns:p14="http://schemas.microsoft.com/office/powerpoint/2010/main" val="218093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727117-C5A5-425C-A8D0-B7EC3951DD70}"/>
              </a:ext>
            </a:extLst>
          </p:cNvPr>
          <p:cNvSpPr txBox="1"/>
          <p:nvPr/>
        </p:nvSpPr>
        <p:spPr>
          <a:xfrm>
            <a:off x="429638" y="5110192"/>
            <a:ext cx="4866262" cy="830997"/>
          </a:xfrm>
          <a:prstGeom prst="rect">
            <a:avLst/>
          </a:prstGeom>
          <a:solidFill>
            <a:schemeClr val="bg1">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End of Year reporting period is  July 1, 2024– June 30, 2025</a:t>
            </a:r>
          </a:p>
        </p:txBody>
      </p:sp>
      <p:graphicFrame>
        <p:nvGraphicFramePr>
          <p:cNvPr id="10" name="Content Placeholder 3" descr="Graphic of three cubes inside of an arrow illustrating process.">
            <a:extLst>
              <a:ext uri="{FF2B5EF4-FFF2-40B4-BE49-F238E27FC236}">
                <a16:creationId xmlns:a16="http://schemas.microsoft.com/office/drawing/2014/main" id="{67D519F0-0CD2-4BCD-B89E-6BB82737A94F}"/>
              </a:ext>
            </a:extLst>
          </p:cNvPr>
          <p:cNvGraphicFramePr>
            <a:graphicFrameLocks/>
          </p:cNvGraphicFramePr>
          <p:nvPr>
            <p:extLst>
              <p:ext uri="{D42A27DB-BD31-4B8C-83A1-F6EECF244321}">
                <p14:modId xmlns:p14="http://schemas.microsoft.com/office/powerpoint/2010/main" val="3814917170"/>
              </p:ext>
            </p:extLst>
          </p:nvPr>
        </p:nvGraphicFramePr>
        <p:xfrm>
          <a:off x="301255" y="1747808"/>
          <a:ext cx="8690345" cy="310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FD907D9E-CFA0-44EE-A118-8EBD40C49171}"/>
              </a:ext>
            </a:extLst>
          </p:cNvPr>
          <p:cNvSpPr>
            <a:spLocks noGrp="1"/>
          </p:cNvSpPr>
          <p:nvPr>
            <p:ph type="ftr" sz="quarter" idx="10"/>
          </p:nvPr>
        </p:nvSpPr>
        <p:spPr>
          <a:xfrm>
            <a:off x="429638" y="6395606"/>
            <a:ext cx="4114800" cy="365125"/>
          </a:xfrm>
        </p:spPr>
        <p:txBody>
          <a:bodyPr/>
          <a:lstStyle/>
          <a:p>
            <a:r>
              <a:rPr lang="en-US"/>
              <a:t>EOY 3 Reporting and Certification v1.0 April 23, 2025</a:t>
            </a:r>
            <a:endParaRPr lang="en-US" dirty="0"/>
          </a:p>
        </p:txBody>
      </p:sp>
      <p:sp>
        <p:nvSpPr>
          <p:cNvPr id="14" name="Title 13">
            <a:extLst>
              <a:ext uri="{FF2B5EF4-FFF2-40B4-BE49-F238E27FC236}">
                <a16:creationId xmlns:a16="http://schemas.microsoft.com/office/drawing/2014/main" id="{CFF2FC80-593A-4A7B-BBB1-38EDC5AC8F6A}"/>
              </a:ext>
            </a:extLst>
          </p:cNvPr>
          <p:cNvSpPr>
            <a:spLocks noGrp="1"/>
          </p:cNvSpPr>
          <p:nvPr>
            <p:ph type="title" idx="4294967295"/>
          </p:nvPr>
        </p:nvSpPr>
        <p:spPr>
          <a:xfrm>
            <a:off x="0" y="476250"/>
            <a:ext cx="3941763" cy="708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base" latinLnBrk="0" hangingPunct="1">
              <a:lnSpc>
                <a:spcPct val="100000"/>
              </a:lnSpc>
              <a:spcBef>
                <a:spcPts val="1200"/>
              </a:spcBef>
              <a:spcAft>
                <a:spcPts val="1200"/>
              </a:spcAft>
              <a:buClrTx/>
              <a:buSzTx/>
              <a:buFontTx/>
              <a:buNone/>
              <a:tabLst/>
              <a:defRPr/>
            </a:pPr>
            <a:r>
              <a:rPr kumimoji="0" lang="en-US" sz="4000" b="1" i="0" u="none" strike="noStrike" kern="0" cap="none" spc="0" normalizeH="0" baseline="0" noProof="0" dirty="0">
                <a:ln>
                  <a:noFill/>
                </a:ln>
                <a:solidFill>
                  <a:srgbClr val="000000"/>
                </a:solidFill>
                <a:effectLst>
                  <a:glow>
                    <a:srgbClr val="000000"/>
                  </a:glow>
                  <a:outerShdw sx="0" sy="0">
                    <a:srgbClr val="000000"/>
                  </a:outerShdw>
                  <a:reflection stA="0" endPos="0" fadeDir="0" sx="0" sy="0"/>
                </a:effectLst>
                <a:uLnTx/>
                <a:uFillTx/>
                <a:latin typeface="Arial Black" panose="020B0A04020102020204" pitchFamily="34" charset="0"/>
                <a:ea typeface="Times New Roman" panose="02020603050405020304" pitchFamily="18" charset="0"/>
                <a:cs typeface="Times New Roman" panose="02020603050405020304" pitchFamily="18" charset="0"/>
              </a:rPr>
              <a:t>Key Dates</a:t>
            </a:r>
          </a:p>
        </p:txBody>
      </p:sp>
      <p:sp>
        <p:nvSpPr>
          <p:cNvPr id="3" name="Slide Number Placeholder 2">
            <a:extLst>
              <a:ext uri="{FF2B5EF4-FFF2-40B4-BE49-F238E27FC236}">
                <a16:creationId xmlns:a16="http://schemas.microsoft.com/office/drawing/2014/main" id="{EA0FE21A-719D-E57C-039A-A19B48259C15}"/>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spTree>
    <p:extLst>
      <p:ext uri="{BB962C8B-B14F-4D97-AF65-F5344CB8AC3E}">
        <p14:creationId xmlns:p14="http://schemas.microsoft.com/office/powerpoint/2010/main" val="2636008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his slide illustrates the relationship of your AY 2017-18 suspension data to the CA Dashboard.&#10;&#10;Your certified EOY 3 suspensions will be posted in Dataquest which will reflect your suspension rate for 2017-18. The CA dashboard will then show in Fall 2018 report a trend comparison suspension rate change between 2017-18 and AY 2016-17.  &#10;&#10;&#10;" title="CA Dashboard Equity report"/>
          <p:cNvPicPr>
            <a:picLocks noChangeAspect="1"/>
          </p:cNvPicPr>
          <p:nvPr/>
        </p:nvPicPr>
        <p:blipFill>
          <a:blip r:embed="rId3"/>
          <a:stretch>
            <a:fillRect/>
          </a:stretch>
        </p:blipFill>
        <p:spPr>
          <a:xfrm>
            <a:off x="426000" y="2158582"/>
            <a:ext cx="5654817" cy="4191216"/>
          </a:xfrm>
          <a:prstGeom prst="rect">
            <a:avLst/>
          </a:prstGeom>
          <a:effectLst>
            <a:outerShdw blurRad="63500" algn="ctr" rotWithShape="0">
              <a:prstClr val="black">
                <a:alpha val="40000"/>
              </a:prstClr>
            </a:outerShdw>
          </a:effectLst>
        </p:spPr>
      </p:pic>
      <p:sp>
        <p:nvSpPr>
          <p:cNvPr id="2" name="Title 1"/>
          <p:cNvSpPr>
            <a:spLocks noGrp="1"/>
          </p:cNvSpPr>
          <p:nvPr>
            <p:ph type="title"/>
          </p:nvPr>
        </p:nvSpPr>
        <p:spPr>
          <a:xfrm>
            <a:off x="426000" y="338216"/>
            <a:ext cx="11340000" cy="432000"/>
          </a:xfrm>
        </p:spPr>
        <p:txBody>
          <a:bodyPr>
            <a:normAutofit fontScale="90000"/>
          </a:bodyPr>
          <a:lstStyle/>
          <a:p>
            <a:r>
              <a:rPr lang="en-US" cap="small" dirty="0"/>
              <a:t>EOY 3 and the CA Dashboard (Suspension Rate)</a:t>
            </a:r>
          </a:p>
        </p:txBody>
      </p:sp>
      <p:sp>
        <p:nvSpPr>
          <p:cNvPr id="4" name="Footer Placeholder 3"/>
          <p:cNvSpPr>
            <a:spLocks noGrp="1"/>
          </p:cNvSpPr>
          <p:nvPr>
            <p:ph type="ftr" sz="quarter" idx="10"/>
          </p:nvPr>
        </p:nvSpPr>
        <p:spPr>
          <a:xfrm>
            <a:off x="426000" y="6374132"/>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TextBox 5" descr="Total unduplicated number of students suspended at a school DIVIDED by&#10;Total unduplicated number of students enrolled at the school during the year (cumulative enrollment)&#10;" title="CALPADS Suspension rate calculation"/>
          <p:cNvSpPr txBox="1"/>
          <p:nvPr/>
        </p:nvSpPr>
        <p:spPr>
          <a:xfrm>
            <a:off x="426000" y="941467"/>
            <a:ext cx="5146125" cy="1045864"/>
          </a:xfrm>
          <a:prstGeom prst="rect">
            <a:avLst/>
          </a:prstGeom>
          <a:solidFill>
            <a:srgbClr val="FFCC66"/>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CALPADS Suspension rate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Tahoma"/>
                <a:ea typeface="+mn-ea"/>
                <a:cs typeface="+mn-cs"/>
              </a:rPr>
              <a:t>Total unduplicated number of students suspended at a school</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a:ea typeface="+mn-ea"/>
                <a:cs typeface="+mn-cs"/>
              </a:rPr>
              <a:t>Total unduplicated number of students enrolled at the school during the year (cumulative enrollment)</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aphicFrame>
        <p:nvGraphicFramePr>
          <p:cNvPr id="8" name="Diagram 7" descr="Diagram showing the data flow from CALPADS to the CA School Dashboard."/>
          <p:cNvGraphicFramePr/>
          <p:nvPr/>
        </p:nvGraphicFramePr>
        <p:xfrm>
          <a:off x="5685719" y="965801"/>
          <a:ext cx="5620456" cy="9971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a:extLst>
              <a:ext uri="{C183D7F6-B498-43B3-948B-1728B52AA6E4}">
                <adec:decorative xmlns:adec="http://schemas.microsoft.com/office/drawing/2017/decorative" val="1"/>
              </a:ext>
            </a:extLst>
          </p:cNvPr>
          <p:cNvGrpSpPr/>
          <p:nvPr/>
        </p:nvGrpSpPr>
        <p:grpSpPr>
          <a:xfrm>
            <a:off x="601660" y="4325772"/>
            <a:ext cx="10704514" cy="1017637"/>
            <a:chOff x="295275" y="5208288"/>
            <a:chExt cx="10704514" cy="1017637"/>
          </a:xfrm>
        </p:grpSpPr>
        <p:sp>
          <p:nvSpPr>
            <p:cNvPr id="11" name="Rounded Rectangle 10"/>
            <p:cNvSpPr/>
            <p:nvPr/>
          </p:nvSpPr>
          <p:spPr bwMode="auto">
            <a:xfrm>
              <a:off x="295275" y="5557744"/>
              <a:ext cx="4294190" cy="127598"/>
            </a:xfrm>
            <a:prstGeom prst="roundRect">
              <a:avLst/>
            </a:prstGeom>
            <a:noFill/>
            <a:ln w="25400" cap="flat" cmpd="sng" algn="ctr">
              <a:solidFill>
                <a:srgbClr val="5DAE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 name="TextBox 11"/>
            <p:cNvSpPr txBox="1"/>
            <p:nvPr/>
          </p:nvSpPr>
          <p:spPr>
            <a:xfrm>
              <a:off x="6001455" y="5208288"/>
              <a:ext cx="4998334" cy="954107"/>
            </a:xfrm>
            <a:prstGeom prst="rect">
              <a:avLst/>
            </a:prstGeom>
            <a:solidFill>
              <a:srgbClr val="B7DBB7"/>
            </a:solidFill>
            <a:ln>
              <a:solidFill>
                <a:schemeClr val="bg1">
                  <a:lumMod val="9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Fall 2025 Suspension rates on the dashboard is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NOT a one-to-one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reflection of incident record certified in EOY 3 AY 2024-25, it is a trend comparison between last academic year’s suspension rates to certified EOY 3 data this year.  </a:t>
              </a:r>
            </a:p>
          </p:txBody>
        </p:sp>
        <p:cxnSp>
          <p:nvCxnSpPr>
            <p:cNvPr id="14" name="Straight Arrow Connector 13"/>
            <p:cNvCxnSpPr>
              <a:cxnSpLocks/>
            </p:cNvCxnSpPr>
            <p:nvPr/>
          </p:nvCxnSpPr>
          <p:spPr bwMode="auto">
            <a:xfrm flipH="1">
              <a:off x="4765125" y="5557744"/>
              <a:ext cx="1236331" cy="0"/>
            </a:xfrm>
            <a:prstGeom prst="straightConnector1">
              <a:avLst/>
            </a:prstGeom>
            <a:solidFill>
              <a:schemeClr val="accent1"/>
            </a:solidFill>
            <a:ln w="38100" cap="flat" cmpd="sng" algn="ctr">
              <a:solidFill>
                <a:srgbClr val="5DAE5D"/>
              </a:solidFill>
              <a:prstDash val="solid"/>
              <a:round/>
              <a:headEnd type="none" w="med" len="med"/>
              <a:tailEnd type="triangle"/>
            </a:ln>
            <a:effectLst/>
          </p:spPr>
        </p:cxnSp>
        <p:sp>
          <p:nvSpPr>
            <p:cNvPr id="17" name="TextBox 16"/>
            <p:cNvSpPr txBox="1"/>
            <p:nvPr/>
          </p:nvSpPr>
          <p:spPr>
            <a:xfrm>
              <a:off x="2503662" y="5856593"/>
              <a:ext cx="3228098" cy="369332"/>
            </a:xfrm>
            <a:prstGeom prst="rect">
              <a:avLst/>
            </a:prstGeom>
            <a:solidFill>
              <a:srgbClr val="5DAE5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ahoma"/>
                  <a:ea typeface="+mn-ea"/>
                  <a:cs typeface="+mn-cs"/>
                </a:rPr>
                <a:t>So how are you trending?</a:t>
              </a:r>
            </a:p>
          </p:txBody>
        </p:sp>
      </p:grpSp>
      <p:sp>
        <p:nvSpPr>
          <p:cNvPr id="19" name="TextBox 18" descr="Status (2017–18 Suspension Rate) minus 2016–17 Suspension Rate&#10;" title="Suspension Rate Change Formula"/>
          <p:cNvSpPr txBox="1"/>
          <p:nvPr/>
        </p:nvSpPr>
        <p:spPr>
          <a:xfrm>
            <a:off x="6307840" y="2440339"/>
            <a:ext cx="4998334" cy="1005596"/>
          </a:xfrm>
          <a:prstGeom prst="rect">
            <a:avLst/>
          </a:prstGeom>
          <a:solidFill>
            <a:srgbClr val="B7DBB7"/>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Tahoma"/>
                <a:ea typeface="+mn-ea"/>
                <a:cs typeface="+mn-cs"/>
              </a:rPr>
              <a:t>Suspension Rate Change Formula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Status (2024–25 Suspension Rate)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minus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2023–24 Suspension Rate</a:t>
            </a:r>
          </a:p>
        </p:txBody>
      </p:sp>
      <p:sp>
        <p:nvSpPr>
          <p:cNvPr id="3" name="Slide Number Placeholder 2">
            <a:extLst>
              <a:ext uri="{FF2B5EF4-FFF2-40B4-BE49-F238E27FC236}">
                <a16:creationId xmlns:a16="http://schemas.microsoft.com/office/drawing/2014/main" id="{C612DA30-6834-8E04-492B-7D4CE6222548}"/>
              </a:ext>
            </a:extLst>
          </p:cNvPr>
          <p:cNvSpPr>
            <a:spLocks noGrp="1"/>
          </p:cNvSpPr>
          <p:nvPr>
            <p:ph type="sldNum" sz="quarter" idx="11"/>
          </p:nvPr>
        </p:nvSpPr>
        <p:spPr/>
        <p:txBody>
          <a:bodyPr/>
          <a:lstStyle/>
          <a:p>
            <a:fld id="{4B73C415-D670-4716-A5EC-CC4D52CA2BAC}" type="slidenum">
              <a:rPr lang="en-US" noProof="0" smtClean="0"/>
              <a:pPr/>
              <a:t>80</a:t>
            </a:fld>
            <a:endParaRPr lang="en-US" noProof="0"/>
          </a:p>
        </p:txBody>
      </p:sp>
    </p:spTree>
    <p:extLst>
      <p:ext uri="{BB962C8B-B14F-4D97-AF65-F5344CB8AC3E}">
        <p14:creationId xmlns:p14="http://schemas.microsoft.com/office/powerpoint/2010/main" val="5495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66724" y="-1"/>
            <a:ext cx="11725275" cy="6365363"/>
          </a:xfrm>
          <a:prstGeom prst="rect">
            <a:avLst/>
          </a:prstGeom>
          <a:gradFill>
            <a:gsLst>
              <a:gs pos="34000">
                <a:schemeClr val="tx1">
                  <a:lumMod val="85000"/>
                  <a:lumOff val="15000"/>
                  <a:alpha val="43000"/>
                </a:schemeClr>
              </a:gs>
              <a:gs pos="100000">
                <a:schemeClr val="tx1">
                  <a:lumMod val="95000"/>
                  <a:lumOff val="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5223272" cy="839607"/>
          </a:xfrm>
        </p:spPr>
        <p:txBody>
          <a:bodyPr/>
          <a:lstStyle/>
          <a:p>
            <a:r>
              <a:rPr lang="en-US" dirty="0"/>
              <a:t>Wrap Up</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7"/>
            <a:ext cx="7162667" cy="385483"/>
          </a:xfrm>
          <a:solidFill>
            <a:schemeClr val="bg1">
              <a:alpha val="0"/>
            </a:schemeClr>
          </a:solidFill>
          <a:effectLst/>
        </p:spPr>
        <p:txBody>
          <a:bodyPr/>
          <a:lstStyle/>
          <a:p>
            <a:r>
              <a:rPr lang="en-US" dirty="0"/>
              <a:t>Key Points, Resources, Support</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5612" y="3732335"/>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39367B03-01E1-45AE-B546-B9D428CAAF7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6" name="Slide Number Placeholder 5">
            <a:extLst>
              <a:ext uri="{FF2B5EF4-FFF2-40B4-BE49-F238E27FC236}">
                <a16:creationId xmlns:a16="http://schemas.microsoft.com/office/drawing/2014/main" id="{FFEBF907-5A0B-BBA0-3ED6-C2F7114C97F0}"/>
              </a:ext>
            </a:extLst>
          </p:cNvPr>
          <p:cNvSpPr>
            <a:spLocks noGrp="1"/>
          </p:cNvSpPr>
          <p:nvPr>
            <p:ph type="sldNum" sz="quarter" idx="12"/>
          </p:nvPr>
        </p:nvSpPr>
        <p:spPr/>
        <p:txBody>
          <a:bodyPr/>
          <a:lstStyle/>
          <a:p>
            <a:fld id="{4B73C415-D670-4716-A5EC-CC4D52CA2BAC}" type="slidenum">
              <a:rPr lang="en-US" noProof="0" smtClean="0"/>
              <a:pPr/>
              <a:t>81</a:t>
            </a:fld>
            <a:endParaRPr lang="en-US" noProof="0"/>
          </a:p>
        </p:txBody>
      </p:sp>
    </p:spTree>
    <p:extLst>
      <p:ext uri="{BB962C8B-B14F-4D97-AF65-F5344CB8AC3E}">
        <p14:creationId xmlns:p14="http://schemas.microsoft.com/office/powerpoint/2010/main" val="3311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316230" y="198845"/>
            <a:ext cx="4812029" cy="5958016"/>
          </a:xfrm>
        </p:spPr>
        <p:txBody>
          <a:bodyPr>
            <a:noAutofit/>
          </a:bodyPr>
          <a:lstStyle/>
          <a:p>
            <a:pPr>
              <a:defRPr/>
            </a:pPr>
            <a:r>
              <a:rPr lang="en-US" sz="1600" b="1" dirty="0">
                <a:solidFill>
                  <a:srgbClr val="FD7C62"/>
                </a:solidFill>
              </a:rPr>
              <a:t>EOY 3 </a:t>
            </a:r>
            <a:r>
              <a:rPr lang="en-US" sz="1600" dirty="0"/>
              <a:t>requires the </a:t>
            </a:r>
            <a:r>
              <a:rPr lang="en-US" sz="1600" b="1" dirty="0">
                <a:solidFill>
                  <a:srgbClr val="FD7C62"/>
                </a:solidFill>
              </a:rPr>
              <a:t>SINC, SIRS, SOFF, STAS, SPRG, SELA </a:t>
            </a:r>
            <a:r>
              <a:rPr lang="en-US" sz="1600" dirty="0"/>
              <a:t>and </a:t>
            </a:r>
            <a:r>
              <a:rPr lang="en-US" sz="1600" b="1" dirty="0">
                <a:solidFill>
                  <a:srgbClr val="FD7C62"/>
                </a:solidFill>
              </a:rPr>
              <a:t>SENR </a:t>
            </a:r>
            <a:r>
              <a:rPr lang="en-US" sz="1600" dirty="0"/>
              <a:t>records be posted</a:t>
            </a:r>
          </a:p>
          <a:p>
            <a:pPr>
              <a:defRPr/>
            </a:pPr>
            <a:r>
              <a:rPr lang="en-US" sz="1600" dirty="0"/>
              <a:t>Behavioral Incidents for Student with disabilities requires </a:t>
            </a:r>
            <a:r>
              <a:rPr lang="en-US" sz="1600" b="1" dirty="0">
                <a:solidFill>
                  <a:srgbClr val="FD7C62"/>
                </a:solidFill>
              </a:rPr>
              <a:t>EOY 3</a:t>
            </a:r>
            <a:r>
              <a:rPr lang="en-US" sz="1600" dirty="0"/>
              <a:t> to be </a:t>
            </a:r>
            <a:r>
              <a:rPr lang="en-US" sz="1600" b="1" dirty="0">
                <a:solidFill>
                  <a:srgbClr val="FD7C62"/>
                </a:solidFill>
              </a:rPr>
              <a:t>approved </a:t>
            </a:r>
            <a:r>
              <a:rPr lang="en-US" sz="1600" dirty="0"/>
              <a:t>by the </a:t>
            </a:r>
            <a:r>
              <a:rPr lang="en-US" sz="1600" b="1" dirty="0">
                <a:solidFill>
                  <a:srgbClr val="FD7C62"/>
                </a:solidFill>
              </a:rPr>
              <a:t>SELPA</a:t>
            </a:r>
            <a:endParaRPr lang="en-US" sz="1600" dirty="0"/>
          </a:p>
          <a:p>
            <a:pPr>
              <a:buFont typeface="Courier New" panose="02070309020205020404" pitchFamily="49" charset="0"/>
              <a:buChar char="o"/>
            </a:pPr>
            <a:r>
              <a:rPr lang="en-US" sz="1600" dirty="0"/>
              <a:t>The data </a:t>
            </a:r>
            <a:r>
              <a:rPr lang="en-US" sz="1600" b="1" dirty="0">
                <a:solidFill>
                  <a:srgbClr val="FD7C62"/>
                </a:solidFill>
              </a:rPr>
              <a:t>in EOY 3 </a:t>
            </a:r>
            <a:r>
              <a:rPr lang="en-US" sz="1600" dirty="0"/>
              <a:t>is reflective of the entire </a:t>
            </a:r>
            <a:r>
              <a:rPr lang="en-US" sz="1600" b="1" dirty="0">
                <a:solidFill>
                  <a:srgbClr val="FD7C62"/>
                </a:solidFill>
              </a:rPr>
              <a:t>academic year </a:t>
            </a:r>
          </a:p>
          <a:p>
            <a:pPr>
              <a:defRPr/>
            </a:pPr>
            <a:r>
              <a:rPr lang="en-US" sz="1600" b="1" dirty="0">
                <a:solidFill>
                  <a:srgbClr val="FD7C62"/>
                </a:solidFill>
              </a:rPr>
              <a:t>STAS exemptions </a:t>
            </a:r>
            <a:r>
              <a:rPr lang="en-US" sz="1600" dirty="0"/>
              <a:t>are submitted in a STAS record. </a:t>
            </a:r>
            <a:r>
              <a:rPr lang="en-US" sz="1600" b="1" dirty="0">
                <a:solidFill>
                  <a:srgbClr val="FD7C62"/>
                </a:solidFill>
              </a:rPr>
              <a:t>Every primary </a:t>
            </a:r>
            <a:r>
              <a:rPr lang="en-US" sz="1600" dirty="0"/>
              <a:t>and </a:t>
            </a:r>
            <a:r>
              <a:rPr lang="en-US" sz="1600" b="1" dirty="0">
                <a:solidFill>
                  <a:srgbClr val="FD7C62"/>
                </a:solidFill>
              </a:rPr>
              <a:t>short-term enrolled </a:t>
            </a:r>
            <a:r>
              <a:rPr lang="en-US" sz="1600" dirty="0"/>
              <a:t>student must have a STAS record </a:t>
            </a:r>
          </a:p>
          <a:p>
            <a:pPr>
              <a:defRPr/>
            </a:pPr>
            <a:r>
              <a:rPr lang="en-US" sz="1600" b="1" dirty="0"/>
              <a:t>STAS</a:t>
            </a:r>
            <a:r>
              <a:rPr lang="en-US" sz="1600" dirty="0"/>
              <a:t> records should NOT be reported for NPS students</a:t>
            </a:r>
          </a:p>
          <a:p>
            <a:pPr>
              <a:defRPr/>
            </a:pPr>
            <a:r>
              <a:rPr lang="en-US" sz="1600" dirty="0"/>
              <a:t> </a:t>
            </a:r>
            <a:r>
              <a:rPr lang="en-US" sz="1600" b="1" dirty="0">
                <a:solidFill>
                  <a:srgbClr val="FD7C62"/>
                </a:solidFill>
              </a:rPr>
              <a:t>1-year graduate counts </a:t>
            </a:r>
            <a:r>
              <a:rPr lang="en-US" sz="1600" dirty="0"/>
              <a:t>are listed in dedicated Reports 1.22 &amp; 1.23</a:t>
            </a:r>
          </a:p>
          <a:p>
            <a:pPr>
              <a:defRPr/>
            </a:pPr>
            <a:r>
              <a:rPr lang="en-US" sz="1600" b="1" dirty="0">
                <a:solidFill>
                  <a:srgbClr val="FD7C62"/>
                </a:solidFill>
              </a:rPr>
              <a:t>All students </a:t>
            </a:r>
            <a:r>
              <a:rPr lang="en-US" sz="1600" dirty="0"/>
              <a:t>must be exited at the end of the year </a:t>
            </a:r>
            <a:r>
              <a:rPr lang="en-US" sz="1600" b="1" dirty="0">
                <a:solidFill>
                  <a:srgbClr val="FD7C62"/>
                </a:solidFill>
              </a:rPr>
              <a:t>(SENR0696E3)</a:t>
            </a:r>
          </a:p>
          <a:p>
            <a:pPr>
              <a:defRPr/>
            </a:pPr>
            <a:r>
              <a:rPr lang="en-US" sz="1600" dirty="0"/>
              <a:t>Students that have a </a:t>
            </a:r>
            <a:r>
              <a:rPr lang="en-US" sz="1600" b="1" dirty="0">
                <a:solidFill>
                  <a:srgbClr val="FD7C62"/>
                </a:solidFill>
              </a:rPr>
              <a:t>program 191 </a:t>
            </a:r>
            <a:r>
              <a:rPr lang="en-US" sz="1600" dirty="0"/>
              <a:t>record during the year will be counted as </a:t>
            </a:r>
            <a:r>
              <a:rPr lang="en-US" sz="1600" b="1" dirty="0">
                <a:solidFill>
                  <a:srgbClr val="FD7C62"/>
                </a:solidFill>
              </a:rPr>
              <a:t>homeless </a:t>
            </a:r>
            <a:r>
              <a:rPr lang="en-US" sz="1600" dirty="0"/>
              <a:t>regardless of their current living situation</a:t>
            </a: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Submission</a:t>
            </a:r>
            <a:br>
              <a:rPr lang="en-US" dirty="0"/>
            </a:br>
            <a:r>
              <a:rPr lang="en-US" dirty="0"/>
              <a:t>Summary</a:t>
            </a:r>
          </a:p>
        </p:txBody>
      </p:sp>
      <p:pic>
        <p:nvPicPr>
          <p:cNvPr id="12" name="Picture Placeholder 11" descr="Picture of sticky notes.  ">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733F4F56-BAB7-4EE8-BB2B-85F139CB5FC8}"/>
              </a:ext>
            </a:extLst>
          </p:cNvPr>
          <p:cNvSpPr>
            <a:spLocks noGrp="1"/>
          </p:cNvSpPr>
          <p:nvPr>
            <p:ph type="ftr" sz="quarter" idx="13"/>
          </p:nvPr>
        </p:nvSpPr>
        <p:spPr/>
        <p:txBody>
          <a:bodyPr/>
          <a:lstStyle/>
          <a:p>
            <a:r>
              <a:rPr lang="en-US" noProof="0"/>
              <a:t>EOY 3 Reporting and Certification v1.0 April 23, 2025</a:t>
            </a:r>
            <a:endParaRPr lang="en-US" noProof="0" dirty="0"/>
          </a:p>
        </p:txBody>
      </p:sp>
      <p:sp>
        <p:nvSpPr>
          <p:cNvPr id="2" name="Slide Number Placeholder 1">
            <a:extLst>
              <a:ext uri="{FF2B5EF4-FFF2-40B4-BE49-F238E27FC236}">
                <a16:creationId xmlns:a16="http://schemas.microsoft.com/office/drawing/2014/main" id="{C6A23A89-4458-E3BD-E910-C89555028697}"/>
              </a:ext>
            </a:extLst>
          </p:cNvPr>
          <p:cNvSpPr>
            <a:spLocks noGrp="1"/>
          </p:cNvSpPr>
          <p:nvPr>
            <p:ph type="sldNum" sz="quarter" idx="11"/>
          </p:nvPr>
        </p:nvSpPr>
        <p:spPr/>
        <p:txBody>
          <a:bodyPr/>
          <a:lstStyle/>
          <a:p>
            <a:fld id="{4B73C415-D670-4716-A5EC-CC4D52CA2BAC}" type="slidenum">
              <a:rPr lang="en-US" noProof="0" smtClean="0"/>
              <a:pPr/>
              <a:t>82</a:t>
            </a:fld>
            <a:endParaRPr lang="en-US" noProof="0"/>
          </a:p>
        </p:txBody>
      </p: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569135" y="232639"/>
            <a:ext cx="10056812" cy="6900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a:ea typeface="+mj-ea"/>
                <a:cs typeface="Poppins" panose="02000000000000000000" pitchFamily="2" charset="0"/>
              </a:rPr>
              <a:t>Suggested Milestones</a:t>
            </a:r>
            <a:endParaRPr kumimoji="0" lang="en-US" sz="3200" b="1" i="0" u="none" strike="noStrike" kern="1200" cap="none" spc="0" normalizeH="0" baseline="0" noProof="0" dirty="0">
              <a:ln>
                <a:noFill/>
              </a:ln>
              <a:solidFill>
                <a:srgbClr val="FF735D"/>
              </a:solidFill>
              <a:effectLst/>
              <a:uLnTx/>
              <a:uFillTx/>
              <a:latin typeface="Tahoma"/>
              <a:ea typeface="+mj-ea"/>
              <a:cs typeface="Poppins" panose="02000000000000000000" pitchFamily="2" charset="0"/>
            </a:endParaRPr>
          </a:p>
        </p:txBody>
      </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26" name="Group 25" descr="EOY Suggested Milestone graphic">
            <a:extLst>
              <a:ext uri="{FF2B5EF4-FFF2-40B4-BE49-F238E27FC236}">
                <a16:creationId xmlns:a16="http://schemas.microsoft.com/office/drawing/2014/main" id="{B41CEC62-7BEA-153E-1CC7-4B127DC76854}"/>
              </a:ext>
            </a:extLst>
          </p:cNvPr>
          <p:cNvGrpSpPr/>
          <p:nvPr/>
        </p:nvGrpSpPr>
        <p:grpSpPr>
          <a:xfrm>
            <a:off x="29551" y="1100491"/>
            <a:ext cx="11742449" cy="5110413"/>
            <a:chOff x="29551" y="1100491"/>
            <a:chExt cx="11742449" cy="5110413"/>
          </a:xfrm>
        </p:grpSpPr>
        <p:sp>
          <p:nvSpPr>
            <p:cNvPr id="23" name="TextBox 22"/>
            <p:cNvSpPr txBox="1">
              <a:spLocks/>
            </p:cNvSpPr>
            <p:nvPr/>
          </p:nvSpPr>
          <p:spPr>
            <a:xfrm>
              <a:off x="271769" y="3244804"/>
              <a:ext cx="1541121"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EOY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2024-2025</a:t>
              </a:r>
            </a:p>
          </p:txBody>
        </p:sp>
        <p:sp>
          <p:nvSpPr>
            <p:cNvPr id="24" name="Freeform 1140"/>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Lst>
            </p:cNvPr>
            <p:cNvGrpSpPr/>
            <p:nvPr/>
          </p:nvGrpSpPr>
          <p:grpSpPr>
            <a:xfrm>
              <a:off x="1260746" y="1634240"/>
              <a:ext cx="10424409" cy="574676"/>
              <a:chOff x="830263" y="1889125"/>
              <a:chExt cx="10424409" cy="574675"/>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6/19</a:t>
                </a:r>
              </a:p>
            </p:txBody>
          </p:sp>
          <p:sp>
            <p:nvSpPr>
              <p:cNvPr id="9" name="TextBox 8"/>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Lst>
            </p:cNvPr>
            <p:cNvGrpSpPr/>
            <p:nvPr/>
          </p:nvGrpSpPr>
          <p:grpSpPr>
            <a:xfrm>
              <a:off x="1602798" y="2294641"/>
              <a:ext cx="9907695" cy="577851"/>
              <a:chOff x="1589088" y="2644776"/>
              <a:chExt cx="9907694" cy="577850"/>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6/20 – 7/10</a:t>
                </a:r>
              </a:p>
            </p:txBody>
          </p:sp>
          <p:sp>
            <p:nvSpPr>
              <p:cNvPr id="12" name="TextBox 11"/>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6"/>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Lst>
            </p:cNvPr>
            <p:cNvGrpSpPr/>
            <p:nvPr/>
          </p:nvGrpSpPr>
          <p:grpSpPr>
            <a:xfrm>
              <a:off x="1891725" y="3727911"/>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7/11– 7/18</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7" name="Group 56">
              <a:extLst>
                <a:ext uri="{FF2B5EF4-FFF2-40B4-BE49-F238E27FC236}">
                  <a16:creationId xmlns:a16="http://schemas.microsoft.com/office/drawing/2014/main" id="{B2347C7A-4C0C-4058-9279-275E82261305}"/>
                </a:ext>
              </a:extLst>
            </p:cNvPr>
            <p:cNvGrpSpPr/>
            <p:nvPr/>
          </p:nvGrpSpPr>
          <p:grpSpPr>
            <a:xfrm>
              <a:off x="406430" y="1100491"/>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5/6</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73767" y="4407149"/>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00B050"/>
                    </a:solidFill>
                    <a:effectLst/>
                    <a:uLnTx/>
                    <a:uFillTx/>
                    <a:latin typeface="Poppins" panose="02000000000000000000" pitchFamily="2" charset="0"/>
                    <a:ea typeface="+mn-ea"/>
                    <a:cs typeface="Poppins" panose="02000000000000000000" pitchFamily="2" charset="0"/>
                  </a:rPr>
                  <a:t>7/22 – 7/25</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00B050"/>
                    </a:solidFill>
                    <a:effectLst/>
                    <a:uLnTx/>
                    <a:uFillTx/>
                    <a:latin typeface="Tahoma"/>
                    <a:ea typeface="+mn-ea"/>
                    <a:cs typeface="Poppins" panose="02000000000000000000" pitchFamily="2" charset="0"/>
                  </a:rPr>
                  <a:t>(EOY 3 &amp; 4 should be SELPA Approved if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6653" y="2670357"/>
              <a:ext cx="373227" cy="373227"/>
            </a:xfrm>
            <a:prstGeom prst="rect">
              <a:avLst/>
            </a:prstGeom>
          </p:spPr>
        </p:pic>
        <p:grpSp>
          <p:nvGrpSpPr>
            <p:cNvPr id="50" name="Group 49">
              <a:extLst>
                <a:ext uri="{FF2B5EF4-FFF2-40B4-BE49-F238E27FC236}">
                  <a16:creationId xmlns:a16="http://schemas.microsoft.com/office/drawing/2014/main" id="{4A3A58A3-A07E-E456-AFD7-7591F1225962}"/>
                </a:ext>
              </a:extLst>
            </p:cNvPr>
            <p:cNvGrpSpPr/>
            <p:nvPr/>
          </p:nvGrpSpPr>
          <p:grpSpPr>
            <a:xfrm>
              <a:off x="1319358" y="5139482"/>
              <a:ext cx="10191135" cy="574676"/>
              <a:chOff x="708577" y="5622120"/>
              <a:chExt cx="10191135" cy="574676"/>
            </a:xfrm>
          </p:grpSpPr>
          <p:grpSp>
            <p:nvGrpSpPr>
              <p:cNvPr id="5" name="Group 4">
                <a:extLst>
                  <a:ext uri="{FF2B5EF4-FFF2-40B4-BE49-F238E27FC236}">
                    <a16:creationId xmlns:a16="http://schemas.microsoft.com/office/drawing/2014/main" id="{00E782BD-A9FD-4A41-AF38-BFE215FE5E66}"/>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Poppins"/>
                      <a:ea typeface="+mn-ea"/>
                      <a:cs typeface="Poppins" panose="02000000000000000000" pitchFamily="2" charset="0"/>
                    </a:rPr>
                    <a:t>7/26 – 8/8</a:t>
                  </a:r>
                  <a:endParaRPr kumimoji="0" lang="en-US" sz="1600" b="1" i="0" u="none" strike="noStrike" kern="1200" cap="none" spc="-31" normalizeH="0" baseline="0" noProof="0" dirty="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Tahoma"/>
                    <a:ea typeface="+mn-ea"/>
                    <a:cs typeface="Poppins" panose="02000000000000000000" pitchFamily="2" charset="0"/>
                  </a:rPr>
                  <a:t>(EOY 3 &amp; 4 require SELPA Approval)</a:t>
                </a:r>
              </a:p>
            </p:txBody>
          </p:sp>
        </p:grpSp>
        <p:grpSp>
          <p:nvGrpSpPr>
            <p:cNvPr id="69" name="Group 68">
              <a:extLst>
                <a:ext uri="{FF2B5EF4-FFF2-40B4-BE49-F238E27FC236}">
                  <a16:creationId xmlns:a16="http://schemas.microsoft.com/office/drawing/2014/main" id="{977AFF9E-868F-BC58-A730-8355DCAF29B6}"/>
                </a:ext>
              </a:extLst>
            </p:cNvPr>
            <p:cNvGrpSpPr/>
            <p:nvPr/>
          </p:nvGrpSpPr>
          <p:grpSpPr>
            <a:xfrm>
              <a:off x="1867384" y="2991702"/>
              <a:ext cx="9843263" cy="577851"/>
              <a:chOff x="1589088" y="2644775"/>
              <a:chExt cx="9843262" cy="577850"/>
            </a:xfrm>
          </p:grpSpPr>
          <p:sp>
            <p:nvSpPr>
              <p:cNvPr id="70" name="TextBox 69">
                <a:extLst>
                  <a:ext uri="{FF2B5EF4-FFF2-40B4-BE49-F238E27FC236}">
                    <a16:creationId xmlns:a16="http://schemas.microsoft.com/office/drawing/2014/main" id="{6B2C95F3-B8BD-8EA4-C45B-1BB7D284E6FC}"/>
                  </a:ext>
                </a:extLst>
              </p:cNvPr>
              <p:cNvSpPr txBox="1">
                <a:spLocks/>
              </p:cNvSpPr>
              <p:nvPr/>
            </p:nvSpPr>
            <p:spPr>
              <a:xfrm>
                <a:off x="2905937" y="2715281"/>
                <a:ext cx="1714176" cy="4924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7/11</a:t>
                </a:r>
              </a:p>
            </p:txBody>
          </p:sp>
          <p:sp>
            <p:nvSpPr>
              <p:cNvPr id="71" name="TextBox 70">
                <a:extLst>
                  <a:ext uri="{FF2B5EF4-FFF2-40B4-BE49-F238E27FC236}">
                    <a16:creationId xmlns:a16="http://schemas.microsoft.com/office/drawing/2014/main" id="{931BFEAD-198D-71AD-F389-BD8A78370BFC}"/>
                  </a:ext>
                </a:extLst>
              </p:cNvPr>
              <p:cNvSpPr txBox="1"/>
              <p:nvPr/>
            </p:nvSpPr>
            <p:spPr>
              <a:xfrm>
                <a:off x="5321450" y="2770068"/>
                <a:ext cx="6110900" cy="369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a:ln>
                      <a:noFill/>
                    </a:ln>
                    <a:solidFill>
                      <a:srgbClr val="FF0000"/>
                    </a:solidFill>
                    <a:effectLst/>
                    <a:uLnTx/>
                    <a:uFillTx/>
                    <a:latin typeface="Tahoma"/>
                    <a:ea typeface="+mn-e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E0F1B6AC-7BEA-1026-5D4E-D09D12BF6BBB}"/>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C7399389-6443-160D-1C4E-B40CF480A378}"/>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F3265C97-3BD7-AA93-78F7-00B343D25814}"/>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1569A06E-6E2A-4D18-85EC-223F129D5F2D}"/>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2D85825A-D35C-7CD6-3EA9-EDD5620BC529}"/>
                  </a:ext>
                </a:extLst>
              </p:cNvPr>
              <p:cNvSpPr>
                <a:spLocks noChangeArrowheads="1"/>
              </p:cNvSpPr>
              <p:nvPr/>
            </p:nvSpPr>
            <p:spPr bwMode="auto">
              <a:xfrm>
                <a:off x="2505076" y="2644775"/>
                <a:ext cx="574675" cy="577850"/>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dirty="0">
                  <a:ln>
                    <a:noFill/>
                  </a:ln>
                  <a:solidFill>
                    <a:prstClr val="black"/>
                  </a:solidFill>
                  <a:effectLst/>
                  <a:uLnTx/>
                  <a:uFillTx/>
                  <a:latin typeface="Poppins" panose="02000000000000000000" pitchFamily="2" charset="0"/>
                  <a:ea typeface="+mn-ea"/>
                  <a:cs typeface="Poppins" panose="02000000000000000000" pitchFamily="2" charset="0"/>
                </a:endParaRPr>
              </a:p>
            </p:txBody>
          </p:sp>
        </p:grpSp>
        <p:pic>
          <p:nvPicPr>
            <p:cNvPr id="44" name="Graphic 43" descr="Warning with solid fill">
              <a:extLst>
                <a:ext uri="{FF2B5EF4-FFF2-40B4-BE49-F238E27FC236}">
                  <a16:creationId xmlns:a16="http://schemas.microsoft.com/office/drawing/2014/main" id="{2E8CC11D-3331-A465-CA2B-95D0CADA01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78539" y="3063065"/>
              <a:ext cx="385787" cy="385787"/>
            </a:xfrm>
            <a:prstGeom prst="rect">
              <a:avLst/>
            </a:prstGeom>
          </p:spPr>
        </p:pic>
        <p:sp>
          <p:nvSpPr>
            <p:cNvPr id="53" name="TextBox 52">
              <a:extLst>
                <a:ext uri="{FF2B5EF4-FFF2-40B4-BE49-F238E27FC236}">
                  <a16:creationId xmlns:a16="http://schemas.microsoft.com/office/drawing/2014/main" id="{5E0AFCC6-E7F2-09FE-25C0-D8D38AFB2D5A}"/>
                </a:ext>
              </a:extLst>
            </p:cNvPr>
            <p:cNvSpPr txBox="1">
              <a:spLocks/>
            </p:cNvSpPr>
            <p:nvPr/>
          </p:nvSpPr>
          <p:spPr>
            <a:xfrm>
              <a:off x="3512898" y="5814735"/>
              <a:ext cx="2084643" cy="24622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Poppins"/>
                  <a:ea typeface="+mn-ea"/>
                  <a:cs typeface="Poppins" panose="02000000000000000000" pitchFamily="2" charset="0"/>
                </a:rPr>
                <a:t>8/15 </a:t>
              </a:r>
              <a:endParaRPr kumimoji="0" lang="en-US" sz="1600" b="1" i="0" u="none" strike="noStrike" kern="1200" cap="none" spc="-31" normalizeH="0" baseline="0" noProof="0" dirty="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54" name="Straight Connector 53">
              <a:extLst>
                <a:ext uri="{FF2B5EF4-FFF2-40B4-BE49-F238E27FC236}">
                  <a16:creationId xmlns:a16="http://schemas.microsoft.com/office/drawing/2014/main" id="{A7ECBADF-41F5-7523-77D2-1E755EF25B58}"/>
                </a:ext>
              </a:extLst>
            </p:cNvPr>
            <p:cNvCxnSpPr/>
            <p:nvPr/>
          </p:nvCxnSpPr>
          <p:spPr>
            <a:xfrm>
              <a:off x="4457894" y="5701616"/>
              <a:ext cx="0" cy="509288"/>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DDF12F8-1078-C835-CEE1-0F12BE470EB9}"/>
                </a:ext>
              </a:extLst>
            </p:cNvPr>
            <p:cNvSpPr txBox="1"/>
            <p:nvPr/>
          </p:nvSpPr>
          <p:spPr>
            <a:xfrm>
              <a:off x="4898409" y="5714184"/>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Cohort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Tahoma"/>
                  <a:ea typeface="+mn-ea"/>
                  <a:cs typeface="Poppins" panose="02000000000000000000" pitchFamily="2" charset="0"/>
                </a:rPr>
                <a:t>(Collected from the ODS Data)</a:t>
              </a:r>
            </a:p>
          </p:txBody>
        </p:sp>
      </p:grpSp>
    </p:spTree>
    <p:extLst>
      <p:ext uri="{BB962C8B-B14F-4D97-AF65-F5344CB8AC3E}">
        <p14:creationId xmlns:p14="http://schemas.microsoft.com/office/powerpoint/2010/main" val="31355292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noAutofit/>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dirty="0"/>
              <a:t>Here are some important resources.</a:t>
            </a:r>
          </a:p>
        </p:txBody>
      </p:sp>
      <p:sp>
        <p:nvSpPr>
          <p:cNvPr id="8" name="Picture Placeholder 7">
            <a:extLst>
              <a:ext uri="{FF2B5EF4-FFF2-40B4-BE49-F238E27FC236}">
                <a16:creationId xmlns:a16="http://schemas.microsoft.com/office/drawing/2014/main" id="{3153C88F-BD1C-4125-A09F-5B17DA72EF34}"/>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hlinkClick r:id="rId4"/>
              </a:rPr>
              <a:t>https://learn.fcmat.org/</a:t>
            </a:r>
            <a:endParaRPr kumimoji="0" lang="en-US" sz="1600" b="0" i="0" u="none" strike="noStrike" kern="1200" cap="none" spc="0" normalizeH="0" baseline="0" noProof="0" dirty="0">
              <a:ln>
                <a:noFill/>
              </a:ln>
              <a:solidFill>
                <a:prstClr val="black"/>
              </a:solidFill>
              <a:effectLst/>
              <a:uLnTx/>
              <a:uFillTx/>
              <a:latin typeface="Tahoma"/>
              <a:ea typeface="+mn-ea"/>
              <a:cs typeface="+mn-cs"/>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6"/>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9"/>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pic>
        <p:nvPicPr>
          <p:cNvPr id="23" name="Picture 22" descr="Bridge LMS logo.">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7285254" y="4537387"/>
            <a:ext cx="407515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a:ea typeface="+mn-ea"/>
                <a:cs typeface="+mn-cs"/>
                <a:hlinkClick r:id="rId11"/>
              </a:rPr>
              <a:t>https://www.cde.ca.gov/ds/sp/cl/index.asp</a:t>
            </a:r>
            <a:endParaRPr kumimoji="0" lang="en-US" sz="1600" b="0" i="0" u="none" strike="noStrike" kern="1200" cap="none" spc="0" normalizeH="0" baseline="0" noProof="0" dirty="0">
              <a:ln>
                <a:noFill/>
              </a:ln>
              <a:solidFill>
                <a:prstClr val="black"/>
              </a:solidFill>
              <a:effectLst/>
              <a:uLnTx/>
              <a:uFillTx/>
              <a:latin typeface="Tahoma"/>
              <a:ea typeface="+mn-ea"/>
              <a:cs typeface="+mn-cs"/>
            </a:endParaRPr>
          </a:p>
        </p:txBody>
      </p:sp>
      <p:pic>
        <p:nvPicPr>
          <p:cNvPr id="3" name="Picture 2" descr="California Department Of Education logo.">
            <a:extLst>
              <a:ext uri="{FF2B5EF4-FFF2-40B4-BE49-F238E27FC236}">
                <a16:creationId xmlns:a16="http://schemas.microsoft.com/office/drawing/2014/main" id="{E0C33E22-2DD2-46A3-8CDC-7185E24D8C53}"/>
              </a:ext>
            </a:extLst>
          </p:cNvPr>
          <p:cNvPicPr>
            <a:picLocks noChangeAspect="1"/>
          </p:cNvPicPr>
          <p:nvPr/>
        </p:nvPicPr>
        <p:blipFill>
          <a:blip r:embed="rId12"/>
          <a:stretch>
            <a:fillRect/>
          </a:stretch>
        </p:blipFill>
        <p:spPr>
          <a:xfrm>
            <a:off x="5356712" y="4459568"/>
            <a:ext cx="1618283" cy="374823"/>
          </a:xfrm>
          <a:prstGeom prst="rect">
            <a:avLst/>
          </a:prstGeom>
        </p:spPr>
      </p:pic>
      <p:sp>
        <p:nvSpPr>
          <p:cNvPr id="4" name="Slide Number Placeholder 3">
            <a:extLst>
              <a:ext uri="{FF2B5EF4-FFF2-40B4-BE49-F238E27FC236}">
                <a16:creationId xmlns:a16="http://schemas.microsoft.com/office/drawing/2014/main" id="{7E454322-ACAE-108F-9C1B-268CDA0751E8}"/>
              </a:ext>
            </a:extLst>
          </p:cNvPr>
          <p:cNvSpPr>
            <a:spLocks noGrp="1"/>
          </p:cNvSpPr>
          <p:nvPr>
            <p:ph type="sldNum" sz="quarter" idx="11"/>
          </p:nvPr>
        </p:nvSpPr>
        <p:spPr/>
        <p:txBody>
          <a:bodyPr/>
          <a:lstStyle/>
          <a:p>
            <a:fld id="{4B73C415-D670-4716-A5EC-CC4D52CA2BAC}" type="slidenum">
              <a:rPr lang="en-US" noProof="0" smtClean="0"/>
              <a:pPr/>
              <a:t>84</a:t>
            </a:fld>
            <a:endParaRPr lang="en-US" noProof="0"/>
          </a:p>
        </p:txBody>
      </p:sp>
    </p:spTree>
    <p:extLst>
      <p:ext uri="{BB962C8B-B14F-4D97-AF65-F5344CB8AC3E}">
        <p14:creationId xmlns:p14="http://schemas.microsoft.com/office/powerpoint/2010/main" val="34891492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grpSp>
        <p:nvGrpSpPr>
          <p:cNvPr id="22" name="Group 21" descr="Icon, picture of a computer.">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dirty="0"/>
              <a:t>https://csis.fcmat.org/ListServ</a:t>
            </a:r>
            <a:endParaRPr lang="en-US" sz="1600" dirty="0">
              <a:solidFill>
                <a:schemeClr val="tx1">
                  <a:lumMod val="75000"/>
                  <a:lumOff val="25000"/>
                </a:schemeClr>
              </a:solidFill>
            </a:endParaRPr>
          </a:p>
        </p:txBody>
      </p:sp>
      <p:pic>
        <p:nvPicPr>
          <p:cNvPr id="29" name="Picture Placeholder 28" descr="Picture of a hand filling out an agenda in a notebook.">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tretch>
            <a:fillRect/>
          </a:stretch>
        </p:blipFill>
        <p:spPr>
          <a:xfrm>
            <a:off x="432000" y="36802"/>
            <a:ext cx="5472000" cy="3641142"/>
          </a:xfrm>
        </p:spPr>
      </p:pic>
      <p:sp>
        <p:nvSpPr>
          <p:cNvPr id="3" name="Slide Number Placeholder 2">
            <a:extLst>
              <a:ext uri="{FF2B5EF4-FFF2-40B4-BE49-F238E27FC236}">
                <a16:creationId xmlns:a16="http://schemas.microsoft.com/office/drawing/2014/main" id="{E7AFC432-C213-A34E-5D14-5A5DA61CD2F3}"/>
              </a:ext>
            </a:extLst>
          </p:cNvPr>
          <p:cNvSpPr>
            <a:spLocks noGrp="1"/>
          </p:cNvSpPr>
          <p:nvPr>
            <p:ph type="sldNum" sz="quarter" idx="11"/>
          </p:nvPr>
        </p:nvSpPr>
        <p:spPr/>
        <p:txBody>
          <a:bodyPr/>
          <a:lstStyle/>
          <a:p>
            <a:fld id="{4B73C415-D670-4716-A5EC-CC4D52CA2BAC}" type="slidenum">
              <a:rPr lang="en-US" noProof="0" smtClean="0"/>
              <a:pPr/>
              <a:t>85</a:t>
            </a:fld>
            <a:endParaRPr lang="en-US" noProof="0" dirty="0"/>
          </a:p>
        </p:txBody>
      </p:sp>
    </p:spTree>
    <p:extLst>
      <p:ext uri="{BB962C8B-B14F-4D97-AF65-F5344CB8AC3E}">
        <p14:creationId xmlns:p14="http://schemas.microsoft.com/office/powerpoint/2010/main" val="5471833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3 Reporting and Certification v1.0 April 23, 2025</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AAA937F6-7371-0AE5-A46C-4091F1B5BBD4}"/>
              </a:ext>
            </a:extLst>
          </p:cNvPr>
          <p:cNvSpPr>
            <a:spLocks noGrp="1"/>
          </p:cNvSpPr>
          <p:nvPr>
            <p:ph type="sldNum" sz="quarter" idx="11"/>
          </p:nvPr>
        </p:nvSpPr>
        <p:spPr/>
        <p:txBody>
          <a:bodyPr/>
          <a:lstStyle/>
          <a:p>
            <a:fld id="{4B73C415-D670-4716-A5EC-CC4D52CA2BAC}" type="slidenum">
              <a:rPr lang="en-US" noProof="0" smtClean="0"/>
              <a:pPr/>
              <a:t>86</a:t>
            </a:fld>
            <a:endParaRPr lang="en-US" noProof="0" dirty="0"/>
          </a:p>
        </p:txBody>
      </p:sp>
    </p:spTree>
    <p:extLst>
      <p:ext uri="{BB962C8B-B14F-4D97-AF65-F5344CB8AC3E}">
        <p14:creationId xmlns:p14="http://schemas.microsoft.com/office/powerpoint/2010/main" val="2811499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Placeholder 47" descr="Picture of a Graduation Ceremony.">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006078" y="0"/>
            <a:ext cx="10179844"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a:t>Calpads-support@fcmat.org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A87F54-8954-7E3E-A0DB-BAF20D9C4A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23" y="0"/>
            <a:ext cx="12199823" cy="6364776"/>
          </a:xfrm>
          <a:prstGeom prst="rect">
            <a:avLst/>
          </a:prstGeom>
          <a:solidFill>
            <a:schemeClr val="tx1">
              <a:alpha val="74000"/>
            </a:schemeClr>
          </a:solidFill>
        </p:spPr>
      </p:pic>
      <p:sp>
        <p:nvSpPr>
          <p:cNvPr id="9" name="Rectangle 8">
            <a:extLst>
              <a:ext uri="{FF2B5EF4-FFF2-40B4-BE49-F238E27FC236}">
                <a16:creationId xmlns:a16="http://schemas.microsoft.com/office/drawing/2014/main" id="{539089C9-64C9-433D-9335-D0B55CB3698A}"/>
              </a:ext>
            </a:extLst>
          </p:cNvPr>
          <p:cNvSpPr/>
          <p:nvPr/>
        </p:nvSpPr>
        <p:spPr>
          <a:xfrm>
            <a:off x="918077" y="1506993"/>
            <a:ext cx="7067826" cy="4263246"/>
          </a:xfrm>
          <a:prstGeom prst="rect">
            <a:avLst/>
          </a:prstGeom>
        </p:spPr>
        <p:txBody>
          <a:bodyPr vert="horz" lIns="91440" tIns="45720" rIns="91440" bIns="45720" rtlCol="0" anchor="t">
            <a:noAutofit/>
          </a:bodyPr>
          <a:lstStyle/>
          <a:p>
            <a:pPr lvl="1" indent="-228600" fontAlgn="base">
              <a:buFont typeface="Arial" panose="020B0604020202020204" pitchFamily="34" charset="0"/>
              <a:buChar char="•"/>
              <a:defRPr/>
            </a:pPr>
            <a:r>
              <a:rPr kumimoji="0" lang="en-US" sz="28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rPr>
              <a:t>Behavioral Incidents</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ea typeface="Times New Roman" panose="02020603050405020304" pitchFamily="18" charset="0"/>
                <a:cs typeface="Times New Roman" panose="02020603050405020304" pitchFamily="18" charset="0"/>
              </a:rPr>
              <a:t>SINC, SIRS &amp; SOFF Files</a:t>
            </a:r>
          </a:p>
          <a:p>
            <a:pPr marL="685800" lvl="2" fontAlgn="base">
              <a:defRPr/>
            </a:pPr>
            <a:endParaRPr kumimoji="0" lang="en-US" sz="800" b="1" i="1"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endParaRPr>
          </a:p>
          <a:p>
            <a:pPr lvl="1" indent="-228600" fontAlgn="base">
              <a:buFont typeface="Arial" panose="020B0604020202020204" pitchFamily="34" charset="0"/>
              <a:buChar char="•"/>
              <a:defRPr/>
            </a:pPr>
            <a:r>
              <a:rPr kumimoji="0" lang="en-US" sz="24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rPr>
              <a:t>Absenteeism</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ea typeface="Times New Roman" panose="02020603050405020304" pitchFamily="18" charset="0"/>
                <a:cs typeface="Times New Roman" panose="02020603050405020304" pitchFamily="18" charset="0"/>
              </a:rPr>
              <a:t>STAS File</a:t>
            </a:r>
          </a:p>
          <a:p>
            <a:pPr lvl="2" indent="-228600" fontAlgn="base">
              <a:buFont typeface="Arial" panose="020B0604020202020204" pitchFamily="34" charset="0"/>
              <a:buChar char="•"/>
              <a:defRPr/>
            </a:pPr>
            <a:endParaRPr kumimoji="0" lang="en-US" sz="800" b="1" i="1"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endParaRPr>
          </a:p>
          <a:p>
            <a:pPr lvl="1" indent="-228600" fontAlgn="base">
              <a:buFont typeface="Arial" panose="020B0604020202020204" pitchFamily="34" charset="0"/>
              <a:buChar char="•"/>
              <a:defRPr/>
            </a:pPr>
            <a:r>
              <a:rPr kumimoji="0" lang="en-US" sz="24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rPr>
              <a:t>Cumulative Enrollment</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ea typeface="Times New Roman" panose="02020603050405020304" pitchFamily="18" charset="0"/>
                <a:cs typeface="Times New Roman" panose="02020603050405020304" pitchFamily="18" charset="0"/>
              </a:rPr>
              <a:t>SENR (Exit) File</a:t>
            </a:r>
          </a:p>
          <a:p>
            <a:pPr lvl="2" indent="-228600" fontAlgn="base">
              <a:buFont typeface="Arial" panose="020B0604020202020204" pitchFamily="34" charset="0"/>
              <a:buChar char="•"/>
              <a:defRPr/>
            </a:pPr>
            <a:endParaRPr kumimoji="0" lang="en-US" sz="800" b="1" i="1"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endParaRPr>
          </a:p>
          <a:p>
            <a:pPr lvl="1" indent="-228600" fontAlgn="base">
              <a:buFont typeface="Arial" panose="020B0604020202020204" pitchFamily="34" charset="0"/>
              <a:buChar char="•"/>
              <a:defRPr/>
            </a:pPr>
            <a:r>
              <a:rPr kumimoji="0" lang="en-US" sz="24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mn-ea"/>
                <a:cs typeface="Times New Roman" panose="02020603050405020304" pitchFamily="18" charset="0"/>
              </a:rPr>
              <a:t>Homeless Program</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cs typeface="Times New Roman" panose="02020603050405020304" pitchFamily="18" charset="0"/>
              </a:rPr>
              <a:t>SPRG File</a:t>
            </a:r>
          </a:p>
          <a:p>
            <a:pPr lvl="2" indent="-228600" fontAlgn="base">
              <a:buFont typeface="Arial" panose="020B0604020202020204" pitchFamily="34" charset="0"/>
              <a:buChar char="•"/>
              <a:defRPr/>
            </a:pPr>
            <a:endParaRPr lang="en-US" sz="800" b="1" i="1" dirty="0">
              <a:solidFill>
                <a:schemeClr val="bg1">
                  <a:lumMod val="85000"/>
                  <a:lumOff val="15000"/>
                </a:schemeClr>
              </a:solidFill>
            </a:endParaRPr>
          </a:p>
          <a:p>
            <a:pPr lvl="1" indent="-228600" fontAlgn="base">
              <a:buFont typeface="Arial" panose="020B0604020202020204" pitchFamily="34" charset="0"/>
              <a:buChar char="•"/>
              <a:defRPr/>
            </a:pPr>
            <a:r>
              <a:rPr kumimoji="0" lang="en-US" sz="2400" b="1" i="0" u="none" strike="noStrike" kern="1200" cap="none" spc="0" normalizeH="0" baseline="0" noProof="0" dirty="0">
                <a:ln>
                  <a:noFill/>
                </a:ln>
                <a:solidFill>
                  <a:schemeClr val="bg1">
                    <a:lumMod val="85000"/>
                    <a:lumOff val="15000"/>
                  </a:schemeClr>
                </a:solidFill>
                <a:effectLst/>
                <a:uLnTx/>
                <a:uFillTx/>
                <a:ea typeface="+mn-ea"/>
                <a:cs typeface="+mn-cs"/>
              </a:rPr>
              <a:t>EL Reclassified (RFEP)</a:t>
            </a:r>
          </a:p>
          <a:p>
            <a:pPr lvl="2" indent="-228600" fontAlgn="base">
              <a:buFont typeface="Arial" panose="020B0604020202020204" pitchFamily="34" charset="0"/>
              <a:buChar char="•"/>
              <a:defRPr/>
            </a:pPr>
            <a:r>
              <a:rPr lang="en-US" sz="2000" i="1" dirty="0">
                <a:solidFill>
                  <a:schemeClr val="bg1">
                    <a:lumMod val="85000"/>
                    <a:lumOff val="15000"/>
                  </a:schemeClr>
                </a:solidFill>
              </a:rPr>
              <a:t>SELA File</a:t>
            </a:r>
            <a:endParaRPr kumimoji="0" lang="en-US" sz="2000" i="1"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endParaRPr>
          </a:p>
          <a:p>
            <a:pPr lvl="1" indent="-228600" fontAlgn="base">
              <a:buFont typeface="Arial" panose="020B0604020202020204" pitchFamily="34" charset="0"/>
              <a:buChar char="•"/>
              <a:defRPr/>
            </a:pPr>
            <a:r>
              <a:rPr kumimoji="0" lang="en-US" sz="2400" b="1" i="0" u="none" strike="noStrike" kern="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a typeface="Times New Roman" panose="02020603050405020304" pitchFamily="18" charset="0"/>
                <a:cs typeface="Times New Roman" panose="02020603050405020304" pitchFamily="18" charset="0"/>
              </a:rPr>
              <a:t>One Year Grad</a:t>
            </a:r>
          </a:p>
          <a:p>
            <a:pPr lvl="2" indent="-228600" fontAlgn="base">
              <a:buFont typeface="Arial" panose="020B0604020202020204" pitchFamily="34" charset="0"/>
              <a:buChar char="•"/>
              <a:defRPr/>
            </a:pPr>
            <a:r>
              <a:rPr lang="en-US" sz="2000" i="1" kern="0" dirty="0">
                <a:solidFill>
                  <a:schemeClr val="bg1">
                    <a:lumMod val="85000"/>
                    <a:lumOff val="15000"/>
                  </a:schemeClr>
                </a:solidFill>
                <a:effectLst>
                  <a:glow>
                    <a:srgbClr val="000000"/>
                  </a:glow>
                  <a:reflection stA="0" endPos="0" fadeDir="0" sx="0" sy="0"/>
                </a:effectLst>
                <a:ea typeface="Times New Roman" panose="02020603050405020304" pitchFamily="18" charset="0"/>
                <a:cs typeface="Times New Roman" panose="02020603050405020304" pitchFamily="18" charset="0"/>
              </a:rPr>
              <a:t>SENR (Exit) File</a:t>
            </a:r>
          </a:p>
          <a:p>
            <a:pPr marL="457200" marR="0" lvl="1" indent="-228600" fontAlgn="base">
              <a:buClrTx/>
              <a:buSzTx/>
              <a:buFont typeface="Arial" panose="020B0604020202020204" pitchFamily="34" charset="0"/>
              <a:buChar char="•"/>
              <a:tabLst/>
              <a:defRPr/>
            </a:pPr>
            <a:endParaRPr kumimoji="0" lang="en-US" sz="2400" b="1" i="0" u="none" strike="noStrike"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endParaRPr>
          </a:p>
        </p:txBody>
      </p:sp>
      <p:pic>
        <p:nvPicPr>
          <p:cNvPr id="7" name="Picture 8" descr="Small children in a class. Prominently pictured is a student raising his hand in front of a poster board.">
            <a:extLst>
              <a:ext uri="{FF2B5EF4-FFF2-40B4-BE49-F238E27FC236}">
                <a16:creationId xmlns:a16="http://schemas.microsoft.com/office/drawing/2014/main" id="{02505250-82E1-49F7-A933-05BB5E19D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171" r="8171"/>
          <a:stretch/>
        </p:blipFill>
        <p:spPr bwMode="auto">
          <a:xfrm>
            <a:off x="8278624" y="9507"/>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15" name="Title 14">
            <a:extLst>
              <a:ext uri="{FF2B5EF4-FFF2-40B4-BE49-F238E27FC236}">
                <a16:creationId xmlns:a16="http://schemas.microsoft.com/office/drawing/2014/main" id="{2B0A46DC-0E9B-4733-A252-77C9C71AD53A}"/>
              </a:ext>
            </a:extLst>
          </p:cNvPr>
          <p:cNvSpPr txBox="1">
            <a:spLocks noGrp="1"/>
          </p:cNvSpPr>
          <p:nvPr>
            <p:ph type="title" idx="4294967295"/>
          </p:nvPr>
        </p:nvSpPr>
        <p:spPr>
          <a:xfrm>
            <a:off x="0" y="652463"/>
            <a:ext cx="6167438" cy="757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1" indent="0" algn="l" defTabSz="914400" rtl="0" eaLnBrk="1" fontAlgn="base" latinLnBrk="0" hangingPunct="1">
              <a:lnSpc>
                <a:spcPct val="90000"/>
              </a:lnSpc>
              <a:spcBef>
                <a:spcPts val="1200"/>
              </a:spcBef>
              <a:spcAft>
                <a:spcPts val="1200"/>
              </a:spcAft>
              <a:buClrTx/>
              <a:buSzTx/>
              <a:buFontTx/>
              <a:buNone/>
              <a:tabLst/>
              <a:defRPr/>
            </a:pPr>
            <a:r>
              <a:rPr kumimoji="0" lang="en-US" sz="4800" b="1" i="0" u="none" strike="noStrike" kern="1200" cap="none" spc="0" normalizeH="0" baseline="0" noProof="0" dirty="0">
                <a:ln>
                  <a:noFill/>
                </a:ln>
                <a:solidFill>
                  <a:schemeClr val="bg1">
                    <a:lumMod val="85000"/>
                    <a:lumOff val="15000"/>
                  </a:schemeClr>
                </a:solidFill>
                <a:effectLst>
                  <a:glow>
                    <a:srgbClr val="000000"/>
                  </a:glow>
                  <a:outerShdw sx="0" sy="0">
                    <a:srgbClr val="000000"/>
                  </a:outerShdw>
                  <a:reflection stA="0" endPos="0" fadeDir="0" sx="0" sy="0"/>
                </a:effectLst>
                <a:uLnTx/>
                <a:uFillTx/>
                <a:latin typeface="+mj-lt"/>
                <a:ea typeface="+mn-ea"/>
                <a:cs typeface="+mn-cs"/>
              </a:rPr>
              <a:t>End of Year 3</a:t>
            </a:r>
          </a:p>
        </p:txBody>
      </p:sp>
      <p:pic>
        <p:nvPicPr>
          <p:cNvPr id="6" name="Picture 2" descr="Photo of a classroom with an empty desk.">
            <a:extLst>
              <a:ext uri="{FF2B5EF4-FFF2-40B4-BE49-F238E27FC236}">
                <a16:creationId xmlns:a16="http://schemas.microsoft.com/office/drawing/2014/main" id="{0C78D943-68D6-4C37-BF91-7D59BCDB72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145" r="11145"/>
          <a:stretch/>
        </p:blipFill>
        <p:spPr bwMode="auto">
          <a:xfrm>
            <a:off x="9013088" y="363861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6" descr="Photo of students huddle together.">
            <a:extLst>
              <a:ext uri="{FF2B5EF4-FFF2-40B4-BE49-F238E27FC236}">
                <a16:creationId xmlns:a16="http://schemas.microsoft.com/office/drawing/2014/main" id="{DDB1E309-398E-4169-81BF-9A564F6F87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388" r="19388"/>
          <a:stretch/>
        </p:blipFill>
        <p:spPr bwMode="auto">
          <a:xfrm>
            <a:off x="7809893" y="1251896"/>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6" descr="6 Tips to Keep Your Kids From Fighting During School Breaks ...">
            <a:extLst>
              <a:ext uri="{FF2B5EF4-FFF2-40B4-BE49-F238E27FC236}">
                <a16:creationId xmlns:a16="http://schemas.microsoft.com/office/drawing/2014/main" id="{FBC5A249-7DC7-4A48-B05A-ED35DC0E95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024" r="14225" b="-2"/>
          <a:stretch/>
        </p:blipFill>
        <p:spPr bwMode="auto">
          <a:xfrm>
            <a:off x="8533534" y="2887980"/>
            <a:ext cx="2186940" cy="21869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sp>
        <p:nvSpPr>
          <p:cNvPr id="12" name="Footer Placeholder 11">
            <a:extLst>
              <a:ext uri="{FF2B5EF4-FFF2-40B4-BE49-F238E27FC236}">
                <a16:creationId xmlns:a16="http://schemas.microsoft.com/office/drawing/2014/main" id="{22D48B07-6DAE-C45B-C6BA-145F0FD8E4D6}"/>
              </a:ext>
            </a:extLst>
          </p:cNvPr>
          <p:cNvSpPr>
            <a:spLocks noGrp="1"/>
          </p:cNvSpPr>
          <p:nvPr>
            <p:ph type="ftr" sz="quarter" idx="10"/>
          </p:nvPr>
        </p:nvSpPr>
        <p:spPr/>
        <p:txBody>
          <a:bodyPr/>
          <a:lstStyle/>
          <a:p>
            <a:r>
              <a:rPr lang="en-US" noProof="0" dirty="0">
                <a:solidFill>
                  <a:schemeClr val="bg1"/>
                </a:solidFill>
              </a:rPr>
              <a:t>EOY 3 Reporting and Certification v1.0 April 23, 2025</a:t>
            </a:r>
          </a:p>
        </p:txBody>
      </p:sp>
      <p:sp>
        <p:nvSpPr>
          <p:cNvPr id="14" name="Slide Number Placeholder 13">
            <a:extLst>
              <a:ext uri="{FF2B5EF4-FFF2-40B4-BE49-F238E27FC236}">
                <a16:creationId xmlns:a16="http://schemas.microsoft.com/office/drawing/2014/main" id="{5E3F726D-A5F9-B63B-62A6-E3628A1727B0}"/>
              </a:ext>
            </a:extLst>
          </p:cNvPr>
          <p:cNvSpPr>
            <a:spLocks noGrp="1"/>
          </p:cNvSpPr>
          <p:nvPr>
            <p:ph type="sldNum" sz="quarter" idx="11"/>
          </p:nvPr>
        </p:nvSpPr>
        <p:spPr>
          <a:noFill/>
        </p:spPr>
        <p:txBody>
          <a:bodyPr/>
          <a:lstStyle/>
          <a:p>
            <a:fld id="{4B73C415-D670-4716-A5EC-CC4D52CA2BAC}" type="slidenum">
              <a:rPr lang="en-US" noProof="0" smtClean="0">
                <a:solidFill>
                  <a:schemeClr val="bg1"/>
                </a:solidFill>
              </a:rPr>
              <a:pPr/>
              <a:t>9</a:t>
            </a:fld>
            <a:endParaRPr lang="en-US" noProof="0" dirty="0">
              <a:solidFill>
                <a:schemeClr val="bg1"/>
              </a:solidFill>
            </a:endParaRPr>
          </a:p>
        </p:txBody>
      </p:sp>
    </p:spTree>
    <p:extLst>
      <p:ext uri="{BB962C8B-B14F-4D97-AF65-F5344CB8AC3E}">
        <p14:creationId xmlns:p14="http://schemas.microsoft.com/office/powerpoint/2010/main" val="58451185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0.xml><?xml version="1.0" encoding="utf-8"?>
<a:theme xmlns:a="http://schemas.openxmlformats.org/drawingml/2006/main" name="9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4.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1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9.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FB13394A926C4F94ABE88F2502A1E9" ma:contentTypeVersion="13" ma:contentTypeDescription="Create a new document." ma:contentTypeScope="" ma:versionID="35289b53e9b9ed687f4899a595e23860">
  <xsd:schema xmlns:xsd="http://www.w3.org/2001/XMLSchema" xmlns:xs="http://www.w3.org/2001/XMLSchema" xmlns:p="http://schemas.microsoft.com/office/2006/metadata/properties" xmlns:ns2="43b4253e-c274-4962-85a2-d8f7662acfe4" xmlns:ns3="b92034fb-4666-4cb2-aacd-159b1af3bd6a" targetNamespace="http://schemas.microsoft.com/office/2006/metadata/properties" ma:root="true" ma:fieldsID="f09c3befbb131898610d1692e2a270a9" ns2:_="" ns3:_="">
    <xsd:import namespace="43b4253e-c274-4962-85a2-d8f7662acfe4"/>
    <xsd:import namespace="b92034fb-4666-4cb2-aacd-159b1af3bd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4253e-c274-4962-85a2-d8f7662acf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2034fb-4666-4cb2-aacd-159b1af3bd6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1af4811-fd2e-4160-a72d-ae72d29816ec}" ma:internalName="TaxCatchAll" ma:showField="CatchAllData" ma:web="b92034fb-4666-4cb2-aacd-159b1af3bd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2034fb-4666-4cb2-aacd-159b1af3bd6a" xsi:nil="true"/>
    <lcf76f155ced4ddcb4097134ff3c332f xmlns="43b4253e-c274-4962-85a2-d8f7662acfe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D97057A-ABE0-493B-BB48-F64A7EDE6D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b4253e-c274-4962-85a2-d8f7662acfe4"/>
    <ds:schemaRef ds:uri="b92034fb-4666-4cb2-aacd-159b1af3b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9BF0CB-3BB3-4944-A277-5991EEFEA02F}">
  <ds:schemaRefs>
    <ds:schemaRef ds:uri="http://schemas.microsoft.com/sharepoint/v3/contenttype/forms"/>
  </ds:schemaRefs>
</ds:datastoreItem>
</file>

<file path=customXml/itemProps3.xml><?xml version="1.0" encoding="utf-8"?>
<ds:datastoreItem xmlns:ds="http://schemas.openxmlformats.org/officeDocument/2006/customXml" ds:itemID="{0621ED71-59B3-476B-847F-25C329682721}">
  <ds:schemaRefs>
    <ds:schemaRef ds:uri="http://schemas.openxmlformats.org/package/2006/metadata/core-properties"/>
    <ds:schemaRef ds:uri="http://purl.org/dc/terms/"/>
    <ds:schemaRef ds:uri="http://schemas.microsoft.com/office/2006/metadata/properties"/>
    <ds:schemaRef ds:uri="43b4253e-c274-4962-85a2-d8f7662acfe4"/>
    <ds:schemaRef ds:uri="http://www.w3.org/XML/1998/namespace"/>
    <ds:schemaRef ds:uri="http://purl.org/dc/dcmitype/"/>
    <ds:schemaRef ds:uri="b92034fb-4666-4cb2-aacd-159b1af3bd6a"/>
    <ds:schemaRef ds:uri="http://schemas.microsoft.com/office/2006/documentManagement/typ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26145</TotalTime>
  <Words>12503</Words>
  <Application>Microsoft Office PowerPoint</Application>
  <PresentationFormat>Widescreen</PresentationFormat>
  <Paragraphs>1485</Paragraphs>
  <Slides>87</Slides>
  <Notes>81</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87</vt:i4>
      </vt:variant>
    </vt:vector>
  </HeadingPairs>
  <TitlesOfParts>
    <vt:vector size="115" baseType="lpstr">
      <vt:lpstr>Aeries Sans</vt:lpstr>
      <vt:lpstr>Aeries Sans Ultra-Bold</vt:lpstr>
      <vt:lpstr>Aptos</vt:lpstr>
      <vt:lpstr>Arial</vt:lpstr>
      <vt:lpstr>Arial Black</vt:lpstr>
      <vt:lpstr>Arial, Helvetica</vt:lpstr>
      <vt:lpstr>Calibri</vt:lpstr>
      <vt:lpstr>Courier New</vt:lpstr>
      <vt:lpstr>Helvetica Neue</vt:lpstr>
      <vt:lpstr>inherit</vt:lpstr>
      <vt:lpstr>Lato</vt:lpstr>
      <vt:lpstr>Nunito Sans</vt:lpstr>
      <vt:lpstr>Poppins</vt:lpstr>
      <vt:lpstr>Symbol</vt:lpstr>
      <vt:lpstr>Tahoma</vt:lpstr>
      <vt:lpstr>Times New Roman</vt:lpstr>
      <vt:lpstr>Verdana</vt:lpstr>
      <vt:lpstr>Wingdings</vt:lpstr>
      <vt:lpstr>2_Office Theme</vt:lpstr>
      <vt:lpstr>3_Office Theme</vt:lpstr>
      <vt:lpstr>1_CALPADS-PowerPoint-Template</vt:lpstr>
      <vt:lpstr>4_Office Theme</vt:lpstr>
      <vt:lpstr>Office Theme</vt:lpstr>
      <vt:lpstr>6_Office Theme</vt:lpstr>
      <vt:lpstr>7_Office Theme</vt:lpstr>
      <vt:lpstr>12_Office Theme</vt:lpstr>
      <vt:lpstr>1_Office Theme</vt:lpstr>
      <vt:lpstr>9_Office Theme</vt:lpstr>
      <vt:lpstr>End of Year 3   Reporting and Certification</vt:lpstr>
      <vt:lpstr>CALPADS Training Road Map</vt:lpstr>
      <vt:lpstr>Target Audience</vt:lpstr>
      <vt:lpstr>Objective</vt:lpstr>
      <vt:lpstr>Agenda</vt:lpstr>
      <vt:lpstr>Overview</vt:lpstr>
      <vt:lpstr>Data Collection Window for 2024-25</vt:lpstr>
      <vt:lpstr>Key Dates</vt:lpstr>
      <vt:lpstr>End of Year 3</vt:lpstr>
      <vt:lpstr>EOY 3 Survival Kit</vt:lpstr>
      <vt:lpstr>Behavioral Incidents</vt:lpstr>
      <vt:lpstr>Collection Purpose</vt:lpstr>
      <vt:lpstr>Terminology </vt:lpstr>
      <vt:lpstr>Reporting Basics</vt:lpstr>
      <vt:lpstr>Reporting Incidents</vt:lpstr>
      <vt:lpstr>Restraint and Seclusion</vt:lpstr>
      <vt:lpstr>Monitoring Restraint and Seclusion Data</vt:lpstr>
      <vt:lpstr>Defiance Law</vt:lpstr>
      <vt:lpstr>Clarifying Teacher Suspension</vt:lpstr>
      <vt:lpstr>NPS Reporting Expectations </vt:lpstr>
      <vt:lpstr>Student Incident Submission</vt:lpstr>
      <vt:lpstr>Incident Data Gathering</vt:lpstr>
      <vt:lpstr>Incident Scenarios</vt:lpstr>
      <vt:lpstr>Student Absenteeism</vt:lpstr>
      <vt:lpstr>Chronic Absenteeism Defined</vt:lpstr>
      <vt:lpstr>STAS Reporting Basics</vt:lpstr>
      <vt:lpstr>STAS Data 101</vt:lpstr>
      <vt:lpstr>STAS Data</vt:lpstr>
      <vt:lpstr>Independent Study Days</vt:lpstr>
      <vt:lpstr>STAS Summary</vt:lpstr>
      <vt:lpstr>STAS Calculation</vt:lpstr>
      <vt:lpstr>Cumulative Enrollment, Homeless &amp; Reclassified Fluent Proficient</vt:lpstr>
      <vt:lpstr>Cumulative Enrollment</vt:lpstr>
      <vt:lpstr>Cumulative Enrollment Uses</vt:lpstr>
      <vt:lpstr>Homeless Counts</vt:lpstr>
      <vt:lpstr>Homeless Program</vt:lpstr>
      <vt:lpstr>Homeless Dwelling Type</vt:lpstr>
      <vt:lpstr>RFEP Status</vt:lpstr>
      <vt:lpstr>Reclassification</vt:lpstr>
      <vt:lpstr>SELA Status Reminders</vt:lpstr>
      <vt:lpstr>One Year Grad and Completer Collection</vt:lpstr>
      <vt:lpstr>SB – 532 Graduation Exemptions </vt:lpstr>
      <vt:lpstr>Cohort Re-enrollment Reminder </vt:lpstr>
      <vt:lpstr>EOY 3 Certification Process</vt:lpstr>
      <vt:lpstr>Certification Workflow</vt:lpstr>
      <vt:lpstr>EOY 3 Certification Status</vt:lpstr>
      <vt:lpstr>General EOY 3 Errors</vt:lpstr>
      <vt:lpstr>General EOY 3 Errors (more)</vt:lpstr>
      <vt:lpstr>Incident Errors</vt:lpstr>
      <vt:lpstr>More Incident Errors</vt:lpstr>
      <vt:lpstr>STAS Errors</vt:lpstr>
      <vt:lpstr>LEA Approval</vt:lpstr>
      <vt:lpstr>SELPA Approval</vt:lpstr>
      <vt:lpstr>Certification Reports </vt:lpstr>
      <vt:lpstr>EOY 3 Reports</vt:lpstr>
      <vt:lpstr>Report 1.21 Cumulative Enrollment - Count</vt:lpstr>
      <vt:lpstr>Report 1.22 – Graduates and Completers</vt:lpstr>
      <vt:lpstr>Report 1.23 – Graduates and Completers Student List</vt:lpstr>
      <vt:lpstr>Report 2.16 ELA Status – Els Reclassified RFEP (EOY 3)</vt:lpstr>
      <vt:lpstr>Report 2.17 ELA Status  </vt:lpstr>
      <vt:lpstr>Report 5.4 –Homeless Students Enrolled</vt:lpstr>
      <vt:lpstr>Report Review</vt:lpstr>
      <vt:lpstr>Report 7.10 Incident - Count </vt:lpstr>
      <vt:lpstr>Report 7.11 Incident Result - Count </vt:lpstr>
      <vt:lpstr>Report 7.12 Incident Results –Student List</vt:lpstr>
      <vt:lpstr>Report 7.13 Student Offense – Count by Offense</vt:lpstr>
      <vt:lpstr>Report 7.14 Incident Offense – Student List</vt:lpstr>
      <vt:lpstr>Report 7.15 Incident Results Persistently Dangerous Expulsions</vt:lpstr>
      <vt:lpstr>Report 7.16 Incident Restraints, Seclusion, and Removals for Student with Disabilities - Count</vt:lpstr>
      <vt:lpstr>Report 7.17 Unilateral Removals for Students with Disabilities - Count</vt:lpstr>
      <vt:lpstr>Report 7.18 Incident Removals for Students with Disabilities – Student List</vt:lpstr>
      <vt:lpstr>Report Review </vt:lpstr>
      <vt:lpstr>Incident Information for IDEA</vt:lpstr>
      <vt:lpstr>Report 8.1 Student Profile – List (EOY 3)</vt:lpstr>
      <vt:lpstr>Report 14.1- Student Absenteeism - Count</vt:lpstr>
      <vt:lpstr>Report 14.1- Functionality Change</vt:lpstr>
      <vt:lpstr>Report 14.2 Student Absence - Student List</vt:lpstr>
      <vt:lpstr>EOY 3 – What are the data used for?</vt:lpstr>
      <vt:lpstr>EOY 3 and the CA Dashboard (Chronic Absenteeism)</vt:lpstr>
      <vt:lpstr>EOY 3 and the CA Dashboard (Suspension Rate)</vt:lpstr>
      <vt:lpstr>Wrap Up</vt:lpstr>
      <vt:lpstr>Submission Summary</vt:lpstr>
      <vt:lpstr>Suggested Milestones</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Progress</dc:title>
  <dc:creator>Nathaniel Holmes</dc:creator>
  <cp:lastModifiedBy>Kyran Pagulayan</cp:lastModifiedBy>
  <cp:revision>5</cp:revision>
  <dcterms:created xsi:type="dcterms:W3CDTF">2020-05-01T04:25:38Z</dcterms:created>
  <dcterms:modified xsi:type="dcterms:W3CDTF">2025-04-23T21:48:42Z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0x01010082FB13394A926C4F94ABE88F2502A1E9</vt:lpwstr>
  </property>
  <property fmtid="{D5CDD505-2E9C-101B-9397-08002B2CF9AE}" pid="3" name="_dlc_DocIdItemGuid">
    <vt:lpwstr>efac1deb-afb0-4b76-bebc-fba1458ca96d</vt:lpwstr>
  </property>
  <property fmtid="{D5CDD505-2E9C-101B-9397-08002B2CF9AE}" pid="4" name="Document Status">
    <vt:lpwstr>2-In Review</vt:lpwstr>
  </property>
  <property fmtid="{D5CDD505-2E9C-101B-9397-08002B2CF9AE}" pid="5" name="MediaServiceImageTags">
    <vt:lpwstr/>
  </property>
</Properties>
</file>