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2.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3.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4.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5.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787" r:id="rId4"/>
    <p:sldMasterId id="2147483817" r:id="rId5"/>
    <p:sldMasterId id="2147483876" r:id="rId6"/>
    <p:sldMasterId id="2147483906" r:id="rId7"/>
    <p:sldMasterId id="2147483936" r:id="rId8"/>
    <p:sldMasterId id="2147483995" r:id="rId9"/>
  </p:sldMasterIdLst>
  <p:notesMasterIdLst>
    <p:notesMasterId r:id="rId123"/>
  </p:notesMasterIdLst>
  <p:handoutMasterIdLst>
    <p:handoutMasterId r:id="rId124"/>
  </p:handoutMasterIdLst>
  <p:sldIdLst>
    <p:sldId id="2422" r:id="rId10"/>
    <p:sldId id="4442" r:id="rId11"/>
    <p:sldId id="257" r:id="rId12"/>
    <p:sldId id="2423" r:id="rId13"/>
    <p:sldId id="2424" r:id="rId14"/>
    <p:sldId id="4523" r:id="rId15"/>
    <p:sldId id="4387" r:id="rId16"/>
    <p:sldId id="2425" r:id="rId17"/>
    <p:sldId id="1314" r:id="rId18"/>
    <p:sldId id="2908" r:id="rId19"/>
    <p:sldId id="2909" r:id="rId20"/>
    <p:sldId id="2929" r:id="rId21"/>
    <p:sldId id="4543" r:id="rId22"/>
    <p:sldId id="4487" r:id="rId23"/>
    <p:sldId id="2956" r:id="rId24"/>
    <p:sldId id="4533" r:id="rId25"/>
    <p:sldId id="4536" r:id="rId26"/>
    <p:sldId id="4552" r:id="rId27"/>
    <p:sldId id="2938" r:id="rId28"/>
    <p:sldId id="4553" r:id="rId29"/>
    <p:sldId id="2903" r:id="rId30"/>
    <p:sldId id="2943" r:id="rId31"/>
    <p:sldId id="4567" r:id="rId32"/>
    <p:sldId id="2945" r:id="rId33"/>
    <p:sldId id="2904" r:id="rId34"/>
    <p:sldId id="2946" r:id="rId35"/>
    <p:sldId id="4397" r:id="rId36"/>
    <p:sldId id="2944" r:id="rId37"/>
    <p:sldId id="2905" r:id="rId38"/>
    <p:sldId id="2934" r:id="rId39"/>
    <p:sldId id="2935" r:id="rId40"/>
    <p:sldId id="2936" r:id="rId41"/>
    <p:sldId id="260" r:id="rId42"/>
    <p:sldId id="4546" r:id="rId43"/>
    <p:sldId id="4538" r:id="rId44"/>
    <p:sldId id="4544" r:id="rId45"/>
    <p:sldId id="4537" r:id="rId46"/>
    <p:sldId id="4492" r:id="rId47"/>
    <p:sldId id="2947" r:id="rId48"/>
    <p:sldId id="2937" r:id="rId49"/>
    <p:sldId id="2910" r:id="rId50"/>
    <p:sldId id="2941" r:id="rId51"/>
    <p:sldId id="2940" r:id="rId52"/>
    <p:sldId id="4556" r:id="rId53"/>
    <p:sldId id="4539" r:id="rId54"/>
    <p:sldId id="2949" r:id="rId55"/>
    <p:sldId id="4516" r:id="rId56"/>
    <p:sldId id="2948" r:id="rId57"/>
    <p:sldId id="4555" r:id="rId58"/>
    <p:sldId id="2431" r:id="rId59"/>
    <p:sldId id="2404" r:id="rId60"/>
    <p:sldId id="312" r:id="rId61"/>
    <p:sldId id="2433" r:id="rId62"/>
    <p:sldId id="2437" r:id="rId63"/>
    <p:sldId id="2443" r:id="rId64"/>
    <p:sldId id="2405" r:id="rId65"/>
    <p:sldId id="2420" r:id="rId66"/>
    <p:sldId id="2406" r:id="rId67"/>
    <p:sldId id="2407" r:id="rId68"/>
    <p:sldId id="2408" r:id="rId69"/>
    <p:sldId id="276" r:id="rId70"/>
    <p:sldId id="2694" r:id="rId71"/>
    <p:sldId id="2693" r:id="rId72"/>
    <p:sldId id="2419" r:id="rId73"/>
    <p:sldId id="2374" r:id="rId74"/>
    <p:sldId id="4524" r:id="rId75"/>
    <p:sldId id="2690" r:id="rId76"/>
    <p:sldId id="587" r:id="rId77"/>
    <p:sldId id="2691" r:id="rId78"/>
    <p:sldId id="2692" r:id="rId79"/>
    <p:sldId id="2438" r:id="rId80"/>
    <p:sldId id="2356" r:id="rId81"/>
    <p:sldId id="4519" r:id="rId82"/>
    <p:sldId id="4563" r:id="rId83"/>
    <p:sldId id="4517" r:id="rId84"/>
    <p:sldId id="4557" r:id="rId85"/>
    <p:sldId id="4574" r:id="rId86"/>
    <p:sldId id="2354" r:id="rId87"/>
    <p:sldId id="4573" r:id="rId88"/>
    <p:sldId id="4572" r:id="rId89"/>
    <p:sldId id="4561" r:id="rId90"/>
    <p:sldId id="4581" r:id="rId91"/>
    <p:sldId id="4576" r:id="rId92"/>
    <p:sldId id="2355" r:id="rId93"/>
    <p:sldId id="4580" r:id="rId94"/>
    <p:sldId id="4577" r:id="rId95"/>
    <p:sldId id="4565" r:id="rId96"/>
    <p:sldId id="4578" r:id="rId97"/>
    <p:sldId id="4566" r:id="rId98"/>
    <p:sldId id="4450" r:id="rId99"/>
    <p:sldId id="4452" r:id="rId100"/>
    <p:sldId id="4582" r:id="rId101"/>
    <p:sldId id="2336" r:id="rId102"/>
    <p:sldId id="2439" r:id="rId103"/>
    <p:sldId id="2265" r:id="rId104"/>
    <p:sldId id="2264" r:id="rId105"/>
    <p:sldId id="2266" r:id="rId106"/>
    <p:sldId id="2267" r:id="rId107"/>
    <p:sldId id="311" r:id="rId108"/>
    <p:sldId id="4526" r:id="rId109"/>
    <p:sldId id="2950" r:id="rId110"/>
    <p:sldId id="4449" r:id="rId111"/>
    <p:sldId id="4513" r:id="rId112"/>
    <p:sldId id="2352" r:id="rId113"/>
    <p:sldId id="1482" r:id="rId114"/>
    <p:sldId id="1489" r:id="rId115"/>
    <p:sldId id="2237" r:id="rId116"/>
    <p:sldId id="277" r:id="rId117"/>
    <p:sldId id="1307" r:id="rId118"/>
    <p:sldId id="288" r:id="rId119"/>
    <p:sldId id="2254" r:id="rId120"/>
    <p:sldId id="2255" r:id="rId121"/>
    <p:sldId id="4583" r:id="rId122"/>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35D"/>
    <a:srgbClr val="FE8A34"/>
    <a:srgbClr val="A9DFE7"/>
    <a:srgbClr val="FCA71A"/>
    <a:srgbClr val="FC8634"/>
    <a:srgbClr val="8EC1D5"/>
    <a:srgbClr val="4B8A90"/>
    <a:srgbClr val="FF9900"/>
    <a:srgbClr val="D4EEEE"/>
    <a:srgbClr val="8C80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660B408-B3CF-4A94-85FC-2B1E0A45F4A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50" autoAdjust="0"/>
    <p:restoredTop sz="87209" autoAdjust="0"/>
  </p:normalViewPr>
  <p:slideViewPr>
    <p:cSldViewPr snapToGrid="0">
      <p:cViewPr varScale="1">
        <p:scale>
          <a:sx n="106" d="100"/>
          <a:sy n="106" d="100"/>
        </p:scale>
        <p:origin x="1162" y="67"/>
      </p:cViewPr>
      <p:guideLst>
        <p:guide orient="horz" pos="2160"/>
        <p:guide pos="384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66" d="100"/>
        <a:sy n="66" d="100"/>
      </p:scale>
      <p:origin x="0" y="0"/>
    </p:cViewPr>
  </p:sorterViewPr>
  <p:notesViewPr>
    <p:cSldViewPr snapToGrid="0">
      <p:cViewPr>
        <p:scale>
          <a:sx n="100" d="100"/>
          <a:sy n="100" d="100"/>
        </p:scale>
        <p:origin x="4568" y="111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slide" Target="slides/slide103.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notesMaster" Target="notesMasters/notesMaster1.xml"/><Relationship Id="rId128" Type="http://schemas.openxmlformats.org/officeDocument/2006/relationships/theme" Target="theme/theme1.xml"/><Relationship Id="rId5" Type="http://schemas.openxmlformats.org/officeDocument/2006/relationships/slideMaster" Target="slideMasters/slideMaster2.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slide" Target="slides/slide104.xml"/><Relationship Id="rId118" Type="http://schemas.openxmlformats.org/officeDocument/2006/relationships/slide" Target="slides/slide109.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124" Type="http://schemas.openxmlformats.org/officeDocument/2006/relationships/handoutMaster" Target="handoutMasters/handoutMaster1.xml"/><Relationship Id="rId129" Type="http://schemas.openxmlformats.org/officeDocument/2006/relationships/tableStyles" Target="tableStyles.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119" Type="http://schemas.openxmlformats.org/officeDocument/2006/relationships/slide" Target="slides/slide110.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0" Type="http://schemas.microsoft.com/office/2018/10/relationships/authors" Target="authors.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commentAuthors" Target="commentAuthors.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3" Type="http://schemas.openxmlformats.org/officeDocument/2006/relationships/customXml" Target="../customXml/item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viewProps" Target="viewProps.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7.xml"/></Relationships>
</file>

<file path=ppt/diagrams/_rels/data10.xml.rels><?xml version="1.0" encoding="UTF-8" standalone="yes"?>
<Relationships xmlns="http://schemas.openxmlformats.org/package/2006/relationships"><Relationship Id="rId1" Type="http://schemas.openxmlformats.org/officeDocument/2006/relationships/hyperlink" Target="https://documentation.calpads.org/Reports/EOY1/Report3.16_EducationalOptionsCourseCompletionStudentCount/" TargetMode="External"/></Relationships>
</file>

<file path=ppt/diagrams/_rels/data16.xml.rels><?xml version="1.0" encoding="UTF-8" standalone="yes"?>
<Relationships xmlns="http://schemas.openxmlformats.org/package/2006/relationships"><Relationship Id="rId1" Type="http://schemas.openxmlformats.org/officeDocument/2006/relationships/hyperlink" Target="https://documentation.calpads.org/Reports/EOY2/Report5.1_ProgramParticipantsCount/" TargetMode="External"/></Relationships>
</file>

<file path=ppt/diagrams/_rels/data17.xml.rels><?xml version="1.0" encoding="UTF-8" standalone="yes"?>
<Relationships xmlns="http://schemas.openxmlformats.org/package/2006/relationships"><Relationship Id="rId1" Type="http://schemas.openxmlformats.org/officeDocument/2006/relationships/hyperlink" Target="https://documentation.calpads.org/Reports/EOY2/Report5.2_ProgramParticipantsNCLBTitleIPartABasicTargetedEducationServices/" TargetMode="External"/></Relationships>
</file>

<file path=ppt/diagrams/_rels/data18.xml.rels><?xml version="1.0" encoding="UTF-8" standalone="yes"?>
<Relationships xmlns="http://schemas.openxmlformats.org/package/2006/relationships"><Relationship Id="rId1" Type="http://schemas.openxmlformats.org/officeDocument/2006/relationships/hyperlink" Target="https://documentation.calpads.org/Reports/EOY2/Report5.3_ProgramParticipantsStudentList/" TargetMode="External"/></Relationships>
</file>

<file path=ppt/diagrams/_rels/data23.xml.rels><?xml version="1.0" encoding="UTF-8" standalone="yes"?>
<Relationships xmlns="http://schemas.openxmlformats.org/package/2006/relationships"><Relationship Id="rId1" Type="http://schemas.openxmlformats.org/officeDocument/2006/relationships/hyperlink" Target="https://documentation.calpads.org/Reports/EOY3New/Report7.15_Incident%20ActionsPersistentlyDangerousOffenseExpulsions/" TargetMode="External"/></Relationships>
</file>

<file path=ppt/diagrams/_rels/data24.xml.rels><?xml version="1.0" encoding="UTF-8" standalone="yes"?>
<Relationships xmlns="http://schemas.openxmlformats.org/package/2006/relationships"><Relationship Id="rId2" Type="http://schemas.openxmlformats.org/officeDocument/2006/relationships/hyperlink" Target="https://documentation.calpads.org/Reports/EOY3New/Report8.1_StudentProfile_List%28EOY3%29/" TargetMode="External"/><Relationship Id="rId1" Type="http://schemas.openxmlformats.org/officeDocument/2006/relationships/hyperlink" Target="https://documentation.calpads.org/Reports/EOY3New/Report1.21_CumulativeEnrollmentCount/" TargetMode="External"/></Relationships>
</file>

<file path=ppt/diagrams/_rels/data25.xml.rels><?xml version="1.0" encoding="UTF-8" standalone="yes"?>
<Relationships xmlns="http://schemas.openxmlformats.org/package/2006/relationships"><Relationship Id="rId2" Type="http://schemas.openxmlformats.org/officeDocument/2006/relationships/hyperlink" Target="https://documentation.calpads.org/Reports/EOY3New/Report1.23_GraduatesandCompletersStudentList/" TargetMode="External"/><Relationship Id="rId1" Type="http://schemas.openxmlformats.org/officeDocument/2006/relationships/hyperlink" Target="https://documentation.calpads.org/Reports/EOY3New/Report1.22_GraduatesandCompletersCount/#report-122-graduates-and-completers-count" TargetMode="External"/></Relationships>
</file>

<file path=ppt/diagrams/_rels/data26.xml.rels><?xml version="1.0" encoding="UTF-8" standalone="yes"?>
<Relationships xmlns="http://schemas.openxmlformats.org/package/2006/relationships"><Relationship Id="rId2" Type="http://schemas.openxmlformats.org/officeDocument/2006/relationships/hyperlink" Target="https://documentation.calpads.org/Reports/EOY3New/Report2.17_EnglishLanguageAcquisitionStatus-ELsReclassifiedRFEPStudentList%28EOY3%29/" TargetMode="External"/><Relationship Id="rId1" Type="http://schemas.openxmlformats.org/officeDocument/2006/relationships/hyperlink" Target="https://documentation.calpads.org/Reports/EOY3New/Report2.16_EnglishLanguageAcquisitionStatus-ELsReclassifiedRFEP%28EOY3%29/" TargetMode="External"/></Relationships>
</file>

<file path=ppt/diagrams/_rels/data27.xml.rels><?xml version="1.0" encoding="UTF-8" standalone="yes"?>
<Relationships xmlns="http://schemas.openxmlformats.org/package/2006/relationships"><Relationship Id="rId2" Type="http://schemas.openxmlformats.org/officeDocument/2006/relationships/hyperlink" Target="https://documentation.calpads.org/Reports/EOY3New/Report5.5_HomelessStudentList/" TargetMode="External"/><Relationship Id="rId1" Type="http://schemas.openxmlformats.org/officeDocument/2006/relationships/hyperlink" Target="https://documentation.calpads.org/Reports/EOY3New/Report5.4_HomelessStudentsEnrolledUnduplicatedCountbySchool/" TargetMode="External"/></Relationships>
</file>

<file path=ppt/diagrams/_rels/data28.xml.rels><?xml version="1.0" encoding="UTF-8" standalone="yes"?>
<Relationships xmlns="http://schemas.openxmlformats.org/package/2006/relationships"><Relationship Id="rId2" Type="http://schemas.openxmlformats.org/officeDocument/2006/relationships/hyperlink" Target="https://documentation.calpads.org/Reports/EOY3New/Report14.2_StudentAbsencesStudentList/" TargetMode="External"/><Relationship Id="rId1" Type="http://schemas.openxmlformats.org/officeDocument/2006/relationships/hyperlink" Target="https://documentation.calpads.org/Reports/EOY3New/Report14.1_StudentAbsenteeismCount/" TargetMode="External"/></Relationships>
</file>

<file path=ppt/diagrams/_rels/data29.xml.rels><?xml version="1.0" encoding="UTF-8" standalone="yes"?>
<Relationships xmlns="http://schemas.openxmlformats.org/package/2006/relationships"><Relationship Id="rId2" Type="http://schemas.openxmlformats.org/officeDocument/2006/relationships/hyperlink" Target="https://documentation.calpads.org/Reports/EOY3New/Report7.12_IncidentResultDetails/" TargetMode="External"/><Relationship Id="rId1" Type="http://schemas.openxmlformats.org/officeDocument/2006/relationships/hyperlink" Target="https://documentation.calpads.org/Reports/EOY3New/Report7.10_%20IncidentCount/" TargetMode="External"/></Relationships>
</file>

<file path=ppt/diagrams/_rels/data30.xml.rels><?xml version="1.0" encoding="UTF-8" standalone="yes"?>
<Relationships xmlns="http://schemas.openxmlformats.org/package/2006/relationships"><Relationship Id="rId1" Type="http://schemas.openxmlformats.org/officeDocument/2006/relationships/hyperlink" Target="https://documentation.calpads.org/Reports/EOY3New/Report7.11_IncidentResultCount/" TargetMode="External"/></Relationships>
</file>

<file path=ppt/diagrams/_rels/data31.xml.rels><?xml version="1.0" encoding="UTF-8" standalone="yes"?>
<Relationships xmlns="http://schemas.openxmlformats.org/package/2006/relationships"><Relationship Id="rId2" Type="http://schemas.openxmlformats.org/officeDocument/2006/relationships/hyperlink" Target="https://documentation.calpads.org/Reports/EOY3New/Report7.14_IncidentsOffensesStudentList/#report-714-student-offense-student-list" TargetMode="External"/><Relationship Id="rId1" Type="http://schemas.openxmlformats.org/officeDocument/2006/relationships/hyperlink" Target="https://documentation.calpads.org/Reports/EOY3New/Report7.13_Student%20OffenseCountbyOffense/" TargetMode="External"/></Relationships>
</file>

<file path=ppt/diagrams/_rels/data32.xml.rels><?xml version="1.0" encoding="UTF-8" standalone="yes"?>
<Relationships xmlns="http://schemas.openxmlformats.org/package/2006/relationships"><Relationship Id="rId2" Type="http://schemas.openxmlformats.org/officeDocument/2006/relationships/hyperlink" Target="https://documentation.calpads.org/Reports/EOY3New/Report7.18_IncidentRemovalsforStudentswithDisabilitiesStudentList/" TargetMode="External"/><Relationship Id="rId1" Type="http://schemas.openxmlformats.org/officeDocument/2006/relationships/hyperlink" Target="https://documentation.calpads.org/Reports/EOY3New/Report7.16_IncidentRemovalsforStudentswithDisabilitiesCount/" TargetMode="External"/></Relationships>
</file>

<file path=ppt/diagrams/_rels/data33.xml.rels><?xml version="1.0" encoding="UTF-8" standalone="yes"?>
<Relationships xmlns="http://schemas.openxmlformats.org/package/2006/relationships"><Relationship Id="rId1" Type="http://schemas.openxmlformats.org/officeDocument/2006/relationships/hyperlink" Target="https://documentation.calpads.org/Reports/EOY3New/Report7.17_UnilateralRemovalsforStudentswithDisabilitiesCount/" TargetMode="External"/></Relationships>
</file>

<file path=ppt/diagrams/_rels/data9.xml.rels><?xml version="1.0" encoding="UTF-8" standalone="yes"?>
<Relationships xmlns="http://schemas.openxmlformats.org/package/2006/relationships"><Relationship Id="rId3" Type="http://schemas.openxmlformats.org/officeDocument/2006/relationships/hyperlink" Target="https://documentation.calpads.org/Reports/EOY1/Report3.11_CourseSectionsCompletedStudentList/" TargetMode="External"/><Relationship Id="rId2" Type="http://schemas.openxmlformats.org/officeDocument/2006/relationships/hyperlink" Target="https://documentation.calpads.org/Reports/EOY1/Report3.10_CourseSectionsCompleted/" TargetMode="External"/><Relationship Id="rId1" Type="http://schemas.openxmlformats.org/officeDocument/2006/relationships/hyperlink" Target="https://documentation.calpads.org/Reports/EOY1/Report3.9_CourseSectionsCompleted/" TargetMode="External"/></Relationships>
</file>

<file path=ppt/diagrams/_rels/drawing10.xml.rels><?xml version="1.0" encoding="UTF-8" standalone="yes"?>
<Relationships xmlns="http://schemas.openxmlformats.org/package/2006/relationships"><Relationship Id="rId1" Type="http://schemas.openxmlformats.org/officeDocument/2006/relationships/hyperlink" Target="https://documentation.calpads.org/Reports/EOY1/Report3.16_EducationalOptionsCourseCompletionStudentCount/" TargetMode="External"/></Relationships>
</file>

<file path=ppt/diagrams/_rels/drawing16.xml.rels><?xml version="1.0" encoding="UTF-8" standalone="yes"?>
<Relationships xmlns="http://schemas.openxmlformats.org/package/2006/relationships"><Relationship Id="rId1" Type="http://schemas.openxmlformats.org/officeDocument/2006/relationships/hyperlink" Target="https://documentation.calpads.org/Reports/EOY2/Report5.1_ProgramParticipantsCount/" TargetMode="External"/></Relationships>
</file>

<file path=ppt/diagrams/_rels/drawing17.xml.rels><?xml version="1.0" encoding="UTF-8" standalone="yes"?>
<Relationships xmlns="http://schemas.openxmlformats.org/package/2006/relationships"><Relationship Id="rId1" Type="http://schemas.openxmlformats.org/officeDocument/2006/relationships/hyperlink" Target="https://documentation.calpads.org/Reports/EOY2/Report5.2_ProgramParticipantsNCLBTitleIPartABasicTargetedEducationServices/" TargetMode="External"/></Relationships>
</file>

<file path=ppt/diagrams/_rels/drawing18.xml.rels><?xml version="1.0" encoding="UTF-8" standalone="yes"?>
<Relationships xmlns="http://schemas.openxmlformats.org/package/2006/relationships"><Relationship Id="rId1" Type="http://schemas.openxmlformats.org/officeDocument/2006/relationships/hyperlink" Target="https://documentation.calpads.org/Reports/EOY2/Report5.3_ProgramParticipantsStudentList/" TargetMode="External"/></Relationships>
</file>

<file path=ppt/diagrams/_rels/drawing23.xml.rels><?xml version="1.0" encoding="UTF-8" standalone="yes"?>
<Relationships xmlns="http://schemas.openxmlformats.org/package/2006/relationships"><Relationship Id="rId1" Type="http://schemas.openxmlformats.org/officeDocument/2006/relationships/hyperlink" Target="https://documentation.calpads.org/Reports/EOY3New/Report7.15_Incident%20ActionsPersistentlyDangerousOffenseExpulsions/" TargetMode="External"/></Relationships>
</file>

<file path=ppt/diagrams/_rels/drawing24.xml.rels><?xml version="1.0" encoding="UTF-8" standalone="yes"?>
<Relationships xmlns="http://schemas.openxmlformats.org/package/2006/relationships"><Relationship Id="rId2" Type="http://schemas.openxmlformats.org/officeDocument/2006/relationships/hyperlink" Target="https://documentation.calpads.org/Reports/EOY3New/Report8.1_StudentProfile_List%28EOY3%29/" TargetMode="External"/><Relationship Id="rId1" Type="http://schemas.openxmlformats.org/officeDocument/2006/relationships/hyperlink" Target="https://documentation.calpads.org/Reports/EOY3New/Report1.21_CumulativeEnrollmentCount/" TargetMode="External"/></Relationships>
</file>

<file path=ppt/diagrams/_rels/drawing25.xml.rels><?xml version="1.0" encoding="UTF-8" standalone="yes"?>
<Relationships xmlns="http://schemas.openxmlformats.org/package/2006/relationships"><Relationship Id="rId2" Type="http://schemas.openxmlformats.org/officeDocument/2006/relationships/hyperlink" Target="https://documentation.calpads.org/Reports/EOY3New/Report1.23_GraduatesandCompletersStudentList/" TargetMode="External"/><Relationship Id="rId1" Type="http://schemas.openxmlformats.org/officeDocument/2006/relationships/hyperlink" Target="https://documentation.calpads.org/Reports/EOY3New/Report1.22_GraduatesandCompletersCount/#report-122-graduates-and-completers-count" TargetMode="External"/></Relationships>
</file>

<file path=ppt/diagrams/_rels/drawing26.xml.rels><?xml version="1.0" encoding="UTF-8" standalone="yes"?>
<Relationships xmlns="http://schemas.openxmlformats.org/package/2006/relationships"><Relationship Id="rId2" Type="http://schemas.openxmlformats.org/officeDocument/2006/relationships/hyperlink" Target="https://documentation.calpads.org/Reports/EOY3New/Report2.17_EnglishLanguageAcquisitionStatus-ELsReclassifiedRFEPStudentList%28EOY3%29/" TargetMode="External"/><Relationship Id="rId1" Type="http://schemas.openxmlformats.org/officeDocument/2006/relationships/hyperlink" Target="https://documentation.calpads.org/Reports/EOY3New/Report2.16_EnglishLanguageAcquisitionStatus-ELsReclassifiedRFEP%28EOY3%29/" TargetMode="External"/></Relationships>
</file>

<file path=ppt/diagrams/_rels/drawing27.xml.rels><?xml version="1.0" encoding="UTF-8" standalone="yes"?>
<Relationships xmlns="http://schemas.openxmlformats.org/package/2006/relationships"><Relationship Id="rId2" Type="http://schemas.openxmlformats.org/officeDocument/2006/relationships/hyperlink" Target="https://documentation.calpads.org/Reports/EOY3New/Report5.5_HomelessStudentList/" TargetMode="External"/><Relationship Id="rId1" Type="http://schemas.openxmlformats.org/officeDocument/2006/relationships/hyperlink" Target="https://documentation.calpads.org/Reports/EOY3New/Report5.4_HomelessStudentsEnrolledUnduplicatedCountbySchool/" TargetMode="External"/></Relationships>
</file>

<file path=ppt/diagrams/_rels/drawing28.xml.rels><?xml version="1.0" encoding="UTF-8" standalone="yes"?>
<Relationships xmlns="http://schemas.openxmlformats.org/package/2006/relationships"><Relationship Id="rId2" Type="http://schemas.openxmlformats.org/officeDocument/2006/relationships/hyperlink" Target="https://documentation.calpads.org/Reports/EOY3New/Report14.2_StudentAbsencesStudentList/" TargetMode="External"/><Relationship Id="rId1" Type="http://schemas.openxmlformats.org/officeDocument/2006/relationships/hyperlink" Target="https://documentation.calpads.org/Reports/EOY3New/Report14.1_StudentAbsenteeismCount/" TargetMode="External"/></Relationships>
</file>

<file path=ppt/diagrams/_rels/drawing29.xml.rels><?xml version="1.0" encoding="UTF-8" standalone="yes"?>
<Relationships xmlns="http://schemas.openxmlformats.org/package/2006/relationships"><Relationship Id="rId2" Type="http://schemas.openxmlformats.org/officeDocument/2006/relationships/hyperlink" Target="https://documentation.calpads.org/Reports/EOY3New/Report7.12_IncidentResultDetails/" TargetMode="External"/><Relationship Id="rId1" Type="http://schemas.openxmlformats.org/officeDocument/2006/relationships/hyperlink" Target="https://documentation.calpads.org/Reports/EOY3New/Report7.10_%20IncidentCount/" TargetMode="External"/></Relationships>
</file>

<file path=ppt/diagrams/_rels/drawing30.xml.rels><?xml version="1.0" encoding="UTF-8" standalone="yes"?>
<Relationships xmlns="http://schemas.openxmlformats.org/package/2006/relationships"><Relationship Id="rId1" Type="http://schemas.openxmlformats.org/officeDocument/2006/relationships/hyperlink" Target="https://documentation.calpads.org/Reports/EOY3New/Report7.11_IncidentResultCount/" TargetMode="External"/></Relationships>
</file>

<file path=ppt/diagrams/_rels/drawing31.xml.rels><?xml version="1.0" encoding="UTF-8" standalone="yes"?>
<Relationships xmlns="http://schemas.openxmlformats.org/package/2006/relationships"><Relationship Id="rId2" Type="http://schemas.openxmlformats.org/officeDocument/2006/relationships/hyperlink" Target="https://documentation.calpads.org/Reports/EOY3New/Report7.14_IncidentsOffensesStudentList/#report-714-student-offense-student-list" TargetMode="External"/><Relationship Id="rId1" Type="http://schemas.openxmlformats.org/officeDocument/2006/relationships/hyperlink" Target="https://documentation.calpads.org/Reports/EOY3New/Report7.13_Student%20OffenseCountbyOffense/" TargetMode="External"/></Relationships>
</file>

<file path=ppt/diagrams/_rels/drawing32.xml.rels><?xml version="1.0" encoding="UTF-8" standalone="yes"?>
<Relationships xmlns="http://schemas.openxmlformats.org/package/2006/relationships"><Relationship Id="rId2" Type="http://schemas.openxmlformats.org/officeDocument/2006/relationships/hyperlink" Target="https://documentation.calpads.org/Reports/EOY3New/Report7.18_IncidentRemovalsforStudentswithDisabilitiesStudentList/" TargetMode="External"/><Relationship Id="rId1" Type="http://schemas.openxmlformats.org/officeDocument/2006/relationships/hyperlink" Target="https://documentation.calpads.org/Reports/EOY3New/Report7.16_IncidentRemovalsforStudentswithDisabilitiesCount/" TargetMode="External"/></Relationships>
</file>

<file path=ppt/diagrams/_rels/drawing33.xml.rels><?xml version="1.0" encoding="UTF-8" standalone="yes"?>
<Relationships xmlns="http://schemas.openxmlformats.org/package/2006/relationships"><Relationship Id="rId1" Type="http://schemas.openxmlformats.org/officeDocument/2006/relationships/hyperlink" Target="https://documentation.calpads.org/Reports/EOY3New/Report7.17_UnilateralRemovalsforStudentswithDisabilitiesCount/" TargetMode="External"/></Relationships>
</file>

<file path=ppt/diagrams/_rels/drawing9.xml.rels><?xml version="1.0" encoding="UTF-8" standalone="yes"?>
<Relationships xmlns="http://schemas.openxmlformats.org/package/2006/relationships"><Relationship Id="rId3" Type="http://schemas.openxmlformats.org/officeDocument/2006/relationships/hyperlink" Target="https://documentation.calpads.org/Reports/EOY1/Report3.11_CourseSectionsCompletedStudentList/" TargetMode="External"/><Relationship Id="rId2" Type="http://schemas.openxmlformats.org/officeDocument/2006/relationships/hyperlink" Target="https://documentation.calpads.org/Reports/EOY1/Report3.10_CourseSectionsCompleted/" TargetMode="External"/><Relationship Id="rId1" Type="http://schemas.openxmlformats.org/officeDocument/2006/relationships/hyperlink" Target="https://documentation.calpads.org/Reports/EOY1/Report3.9_CourseSectionsCompleted/"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A021EC-D55C-44C1-A33A-DBE83909BA85}"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8168DD6E-C1F8-4F15-AF71-F143DED16065}">
      <dgm:prSet phldrT="[Text]" phldr="0"/>
      <dgm:spPr>
        <a:solidFill>
          <a:srgbClr val="7CA07C">
            <a:alpha val="89804"/>
          </a:srgbClr>
        </a:solidFill>
      </dgm:spPr>
      <dgm:t>
        <a:bodyPr/>
        <a:lstStyle/>
        <a:p>
          <a:r>
            <a:rPr lang="en-US" b="1" dirty="0">
              <a:solidFill>
                <a:schemeClr val="bg1"/>
              </a:solidFill>
              <a:latin typeface="Arial Black"/>
            </a:rPr>
            <a:t>Introduction</a:t>
          </a:r>
          <a:endParaRPr lang="en-US" dirty="0">
            <a:solidFill>
              <a:schemeClr val="bg1"/>
            </a:solidFill>
          </a:endParaRPr>
        </a:p>
      </dgm:t>
    </dgm:pt>
    <dgm:pt modelId="{D59D1448-CB94-4963-9913-21D07E104E72}" type="parTrans" cxnId="{2F48DE74-4C25-45F3-A115-AF5FB6120F63}">
      <dgm:prSet/>
      <dgm:spPr/>
      <dgm:t>
        <a:bodyPr/>
        <a:lstStyle/>
        <a:p>
          <a:endParaRPr lang="en-US"/>
        </a:p>
      </dgm:t>
    </dgm:pt>
    <dgm:pt modelId="{1E9FFAC8-87A1-4A43-ADBD-32C69A094B54}" type="sibTrans" cxnId="{2F48DE74-4C25-45F3-A115-AF5FB6120F63}">
      <dgm:prSet/>
      <dgm:spPr/>
      <dgm:t>
        <a:bodyPr/>
        <a:lstStyle/>
        <a:p>
          <a:endParaRPr lang="en-US"/>
        </a:p>
      </dgm:t>
    </dgm:pt>
    <dgm:pt modelId="{10582A1E-161D-4A1E-B435-2D664E6E7C81}">
      <dgm:prSet phldrT="[Text]" phldr="0" custT="1"/>
      <dgm:spPr>
        <a:noFill/>
      </dgm:spPr>
      <dgm:t>
        <a:bodyPr/>
        <a:lstStyle/>
        <a:p>
          <a:pPr rtl="0"/>
          <a:r>
            <a:rPr lang="en-US" altLang="en-US" sz="1600" b="0" dirty="0">
              <a:solidFill>
                <a:schemeClr val="tx1"/>
              </a:solidFill>
            </a:rPr>
            <a:t>System Overview</a:t>
          </a:r>
          <a:endParaRPr lang="en-US" sz="1600" b="0" dirty="0">
            <a:solidFill>
              <a:schemeClr val="tx1"/>
            </a:solidFill>
          </a:endParaRPr>
        </a:p>
      </dgm:t>
    </dgm:pt>
    <dgm:pt modelId="{4DC8E2A5-8DE4-4C5A-9B57-664E5BD42192}" type="parTrans" cxnId="{DB3895A8-AD1D-4507-A1B9-8F05224F73CC}">
      <dgm:prSet/>
      <dgm:spPr/>
      <dgm:t>
        <a:bodyPr/>
        <a:lstStyle/>
        <a:p>
          <a:endParaRPr lang="en-US"/>
        </a:p>
      </dgm:t>
    </dgm:pt>
    <dgm:pt modelId="{24B11BB8-C5C3-49A6-A8E2-9FA8AB717248}" type="sibTrans" cxnId="{DB3895A8-AD1D-4507-A1B9-8F05224F73CC}">
      <dgm:prSet/>
      <dgm:spPr/>
      <dgm:t>
        <a:bodyPr/>
        <a:lstStyle/>
        <a:p>
          <a:endParaRPr lang="en-US"/>
        </a:p>
      </dgm:t>
    </dgm:pt>
    <dgm:pt modelId="{A139F051-93AE-4C9E-A45D-178CFC443E21}">
      <dgm:prSet phldrT="[Text]"/>
      <dgm:spPr/>
      <dgm:t>
        <a:bodyPr/>
        <a:lstStyle/>
        <a:p>
          <a:r>
            <a:rPr lang="en-US" b="1" dirty="0">
              <a:latin typeface="Arial Black"/>
            </a:rPr>
            <a:t>Basics</a:t>
          </a:r>
          <a:endParaRPr lang="en-US" dirty="0"/>
        </a:p>
      </dgm:t>
    </dgm:pt>
    <dgm:pt modelId="{C9A2B6FA-78C6-4DE0-A80B-BBFD00D09F0C}" type="parTrans" cxnId="{2C1E7EC0-2B60-4B9A-BD35-FA2D0A1C7B85}">
      <dgm:prSet/>
      <dgm:spPr/>
      <dgm:t>
        <a:bodyPr/>
        <a:lstStyle/>
        <a:p>
          <a:endParaRPr lang="en-US"/>
        </a:p>
      </dgm:t>
    </dgm:pt>
    <dgm:pt modelId="{7B14000E-0E70-4F97-A86B-D86644DE76FF}" type="sibTrans" cxnId="{2C1E7EC0-2B60-4B9A-BD35-FA2D0A1C7B85}">
      <dgm:prSet/>
      <dgm:spPr/>
      <dgm:t>
        <a:bodyPr/>
        <a:lstStyle/>
        <a:p>
          <a:endParaRPr lang="en-US"/>
        </a:p>
      </dgm:t>
    </dgm:pt>
    <dgm:pt modelId="{64DD7311-3C08-43C3-A8D9-110A64BB38A9}">
      <dgm:prSet phldrT="[Text]" custT="1"/>
      <dgm:spPr>
        <a:noFill/>
        <a:ln>
          <a:solidFill>
            <a:schemeClr val="accent1"/>
          </a:solidFill>
        </a:ln>
      </dgm:spPr>
      <dgm:t>
        <a:bodyPr/>
        <a:lstStyle/>
        <a:p>
          <a:r>
            <a:rPr lang="en-US" sz="1600" b="0" dirty="0"/>
            <a:t>Submission: Data Population</a:t>
          </a:r>
        </a:p>
      </dgm:t>
    </dgm:pt>
    <dgm:pt modelId="{81B82FD3-F8E2-4DDD-B89B-4DC4B0EE65C2}" type="parTrans" cxnId="{61244263-73B9-44CF-BB5F-A6BE8923FA9D}">
      <dgm:prSet/>
      <dgm:spPr/>
      <dgm:t>
        <a:bodyPr/>
        <a:lstStyle/>
        <a:p>
          <a:endParaRPr lang="en-US"/>
        </a:p>
      </dgm:t>
    </dgm:pt>
    <dgm:pt modelId="{7345F03A-2A5E-4B3A-8322-A0B8CF35DD3D}" type="sibTrans" cxnId="{61244263-73B9-44CF-BB5F-A6BE8923FA9D}">
      <dgm:prSet/>
      <dgm:spPr/>
      <dgm:t>
        <a:bodyPr/>
        <a:lstStyle/>
        <a:p>
          <a:endParaRPr lang="en-US"/>
        </a:p>
      </dgm:t>
    </dgm:pt>
    <dgm:pt modelId="{B7799AF1-D484-486D-9DAB-325E821F59A3}">
      <dgm:prSet phldrT="[Text]" custT="1"/>
      <dgm:spPr/>
      <dgm:t>
        <a:bodyPr/>
        <a:lstStyle/>
        <a:p>
          <a:r>
            <a:rPr lang="en-US" sz="1600" dirty="0"/>
            <a:t>File Type: Data Population</a:t>
          </a:r>
        </a:p>
      </dgm:t>
    </dgm:pt>
    <dgm:pt modelId="{F3B74A81-CA8D-4FB5-8287-77E49AF43BE0}" type="parTrans" cxnId="{A9D3D255-A2AF-44D5-AFB6-0C8AAD57DF4A}">
      <dgm:prSet/>
      <dgm:spPr/>
      <dgm:t>
        <a:bodyPr/>
        <a:lstStyle/>
        <a:p>
          <a:endParaRPr lang="en-US"/>
        </a:p>
      </dgm:t>
    </dgm:pt>
    <dgm:pt modelId="{E1461868-B11F-4B16-806B-DA754AF3F353}" type="sibTrans" cxnId="{A9D3D255-A2AF-44D5-AFB6-0C8AAD57DF4A}">
      <dgm:prSet/>
      <dgm:spPr/>
      <dgm:t>
        <a:bodyPr/>
        <a:lstStyle/>
        <a:p>
          <a:endParaRPr lang="en-US"/>
        </a:p>
      </dgm:t>
    </dgm:pt>
    <dgm:pt modelId="{0E481DC1-F15C-42F7-B5B7-FA5109090FEF}">
      <dgm:prSet phldrT="[Text]"/>
      <dgm:spPr>
        <a:solidFill>
          <a:srgbClr val="177799"/>
        </a:solidFill>
      </dgm:spPr>
      <dgm:t>
        <a:bodyPr/>
        <a:lstStyle/>
        <a:p>
          <a:r>
            <a:rPr lang="en-US" b="1" dirty="0"/>
            <a:t>Data Collections</a:t>
          </a:r>
        </a:p>
      </dgm:t>
    </dgm:pt>
    <dgm:pt modelId="{A08D532F-9CB9-4DDF-BFAB-6515CBB68CEC}" type="parTrans" cxnId="{2FEFD63D-355A-4353-A1BE-80BBA2C2BCEC}">
      <dgm:prSet/>
      <dgm:spPr/>
      <dgm:t>
        <a:bodyPr/>
        <a:lstStyle/>
        <a:p>
          <a:endParaRPr lang="en-US"/>
        </a:p>
      </dgm:t>
    </dgm:pt>
    <dgm:pt modelId="{5D3FFCC1-6D1B-4919-AE1C-DCE9C0330EFE}" type="sibTrans" cxnId="{2FEFD63D-355A-4353-A1BE-80BBA2C2BCEC}">
      <dgm:prSet/>
      <dgm:spPr/>
      <dgm:t>
        <a:bodyPr/>
        <a:lstStyle/>
        <a:p>
          <a:endParaRPr lang="en-US"/>
        </a:p>
      </dgm:t>
    </dgm:pt>
    <dgm:pt modelId="{9E6FEBFF-C7CB-409D-9451-F4384C60EADB}">
      <dgm:prSet phldrT="[Text]" custT="1"/>
      <dgm:spPr>
        <a:noFill/>
        <a:ln w="12700">
          <a:solidFill>
            <a:schemeClr val="accent1"/>
          </a:solidFill>
        </a:ln>
      </dgm:spPr>
      <dgm:t>
        <a:bodyPr anchor="ctr"/>
        <a:lstStyle/>
        <a:p>
          <a:pPr algn="ctr"/>
          <a:r>
            <a:rPr lang="en-US" sz="1600" dirty="0"/>
            <a:t>Fall 1-2 Reporting and Certification</a:t>
          </a:r>
        </a:p>
      </dgm:t>
    </dgm:pt>
    <dgm:pt modelId="{85FE5EB1-1EDE-49D5-83ED-848B8B42906F}" type="parTrans" cxnId="{E7625CD9-EEEF-4332-B482-0ED16EEA5741}">
      <dgm:prSet/>
      <dgm:spPr/>
      <dgm:t>
        <a:bodyPr/>
        <a:lstStyle/>
        <a:p>
          <a:endParaRPr lang="en-US"/>
        </a:p>
      </dgm:t>
    </dgm:pt>
    <dgm:pt modelId="{079EBFA9-6DAD-4376-877B-3CE3A7227136}" type="sibTrans" cxnId="{E7625CD9-EEEF-4332-B482-0ED16EEA5741}">
      <dgm:prSet/>
      <dgm:spPr/>
      <dgm:t>
        <a:bodyPr/>
        <a:lstStyle/>
        <a:p>
          <a:endParaRPr lang="en-US"/>
        </a:p>
      </dgm:t>
    </dgm:pt>
    <dgm:pt modelId="{0B0556BB-1EE8-408C-9ED0-D6D3A79807FA}">
      <dgm:prSet phldrT="[Text]" custT="1"/>
      <dgm:spPr>
        <a:solidFill>
          <a:schemeClr val="accent2">
            <a:lumMod val="60000"/>
            <a:lumOff val="40000"/>
            <a:alpha val="90000"/>
          </a:schemeClr>
        </a:solidFill>
      </dgm:spPr>
      <dgm:t>
        <a:bodyPr anchor="ctr"/>
        <a:lstStyle/>
        <a:p>
          <a:pPr algn="ctr">
            <a:buNone/>
          </a:pPr>
          <a:r>
            <a:rPr lang="en-US" sz="1600" dirty="0"/>
            <a:t>EOY 1-4 Reporting and Certification</a:t>
          </a:r>
        </a:p>
      </dgm:t>
    </dgm:pt>
    <dgm:pt modelId="{FE9ABBC9-2ACF-4BF1-9447-A626A59E1D64}" type="parTrans" cxnId="{18B4ED15-E8B2-4E66-AF36-E28BCC71B9C3}">
      <dgm:prSet/>
      <dgm:spPr/>
      <dgm:t>
        <a:bodyPr/>
        <a:lstStyle/>
        <a:p>
          <a:endParaRPr lang="en-US"/>
        </a:p>
      </dgm:t>
    </dgm:pt>
    <dgm:pt modelId="{C36ACCFA-BDCC-48A3-A096-0638513ED910}" type="sibTrans" cxnId="{18B4ED15-E8B2-4E66-AF36-E28BCC71B9C3}">
      <dgm:prSet/>
      <dgm:spPr/>
      <dgm:t>
        <a:bodyPr/>
        <a:lstStyle/>
        <a:p>
          <a:endParaRPr lang="en-US"/>
        </a:p>
      </dgm:t>
    </dgm:pt>
    <dgm:pt modelId="{AD37D249-B5FA-4C9A-A54C-E2C276BBE1F3}">
      <dgm:prSet phldrT="[Text]"/>
      <dgm:spPr>
        <a:solidFill>
          <a:srgbClr val="008986"/>
        </a:solidFill>
      </dgm:spPr>
      <dgm:t>
        <a:bodyPr/>
        <a:lstStyle/>
        <a:p>
          <a:r>
            <a:rPr lang="en-US" b="1" dirty="0"/>
            <a:t>Skill Building</a:t>
          </a:r>
        </a:p>
      </dgm:t>
    </dgm:pt>
    <dgm:pt modelId="{248C769C-B331-4BED-A8C9-8ED8A2F7F1CF}" type="parTrans" cxnId="{9924C52E-CFC9-434A-B9E4-8B1AF972B8BE}">
      <dgm:prSet/>
      <dgm:spPr/>
      <dgm:t>
        <a:bodyPr/>
        <a:lstStyle/>
        <a:p>
          <a:endParaRPr lang="en-US"/>
        </a:p>
      </dgm:t>
    </dgm:pt>
    <dgm:pt modelId="{413F49CC-5992-4E0F-894F-ED060D8254B0}" type="sibTrans" cxnId="{9924C52E-CFC9-434A-B9E4-8B1AF972B8BE}">
      <dgm:prSet/>
      <dgm:spPr/>
      <dgm:t>
        <a:bodyPr/>
        <a:lstStyle/>
        <a:p>
          <a:endParaRPr lang="en-US"/>
        </a:p>
      </dgm:t>
    </dgm:pt>
    <dgm:pt modelId="{1840CCAF-81EF-484D-A4C6-B34E41136218}">
      <dgm:prSet phldrT="[Text]" custT="1"/>
      <dgm:spPr/>
      <dgm:t>
        <a:bodyPr/>
        <a:lstStyle/>
        <a:p>
          <a:r>
            <a:rPr lang="en-US" sz="1600" dirty="0"/>
            <a:t>Skill Building</a:t>
          </a:r>
        </a:p>
      </dgm:t>
    </dgm:pt>
    <dgm:pt modelId="{A2A9D434-60D1-43DD-928F-FBD7728AD44A}" type="parTrans" cxnId="{C7183F64-C6FC-41CD-B493-660E043D0E7F}">
      <dgm:prSet/>
      <dgm:spPr/>
      <dgm:t>
        <a:bodyPr/>
        <a:lstStyle/>
        <a:p>
          <a:endParaRPr lang="en-US"/>
        </a:p>
      </dgm:t>
    </dgm:pt>
    <dgm:pt modelId="{5990DAC7-C329-4428-B81A-46B0B83FD942}" type="sibTrans" cxnId="{C7183F64-C6FC-41CD-B493-660E043D0E7F}">
      <dgm:prSet/>
      <dgm:spPr/>
      <dgm:t>
        <a:bodyPr/>
        <a:lstStyle/>
        <a:p>
          <a:endParaRPr lang="en-US"/>
        </a:p>
      </dgm:t>
    </dgm:pt>
    <dgm:pt modelId="{B9066618-8CD9-48F3-B8EA-21156C5970AA}">
      <dgm:prSet phldrT="[Text]" phldr="0" custT="1"/>
      <dgm:spPr>
        <a:noFill/>
      </dgm:spPr>
      <dgm:t>
        <a:bodyPr/>
        <a:lstStyle/>
        <a:p>
          <a:r>
            <a:rPr lang="en-US" sz="1600" b="0" dirty="0">
              <a:solidFill>
                <a:schemeClr val="tx1"/>
              </a:solidFill>
              <a:latin typeface="+mn-lt"/>
            </a:rPr>
            <a:t>Data Privacy</a:t>
          </a:r>
          <a:endParaRPr lang="en-US" sz="1600" b="0" dirty="0">
            <a:solidFill>
              <a:schemeClr val="tx1"/>
            </a:solidFill>
          </a:endParaRPr>
        </a:p>
      </dgm:t>
    </dgm:pt>
    <dgm:pt modelId="{ACF18B79-F59A-4C8C-9D75-71811888B9E2}" type="parTrans" cxnId="{88CFAE2B-D4C4-439A-A93A-65DCA1AC1228}">
      <dgm:prSet/>
      <dgm:spPr/>
      <dgm:t>
        <a:bodyPr/>
        <a:lstStyle/>
        <a:p>
          <a:endParaRPr lang="en-US"/>
        </a:p>
      </dgm:t>
    </dgm:pt>
    <dgm:pt modelId="{8CF29508-8752-4AF9-82A6-E9B7A7E921E0}" type="sibTrans" cxnId="{88CFAE2B-D4C4-439A-A93A-65DCA1AC1228}">
      <dgm:prSet/>
      <dgm:spPr/>
      <dgm:t>
        <a:bodyPr/>
        <a:lstStyle/>
        <a:p>
          <a:endParaRPr lang="en-US"/>
        </a:p>
      </dgm:t>
    </dgm:pt>
    <dgm:pt modelId="{87CE2151-A147-4EB9-93E3-3BFB2CFAB326}">
      <dgm:prSet phldrT="[Text]"/>
      <dgm:spPr/>
      <dgm:t>
        <a:bodyPr/>
        <a:lstStyle/>
        <a:p>
          <a:r>
            <a:rPr lang="en-US" b="1" dirty="0"/>
            <a:t>Data Population</a:t>
          </a:r>
        </a:p>
      </dgm:t>
    </dgm:pt>
    <dgm:pt modelId="{BA5306DA-3F97-4870-A0A0-EF3F34782110}" type="parTrans" cxnId="{6D269DAB-501B-44A2-850A-604C24C3D421}">
      <dgm:prSet/>
      <dgm:spPr/>
      <dgm:t>
        <a:bodyPr/>
        <a:lstStyle/>
        <a:p>
          <a:endParaRPr lang="en-US"/>
        </a:p>
      </dgm:t>
    </dgm:pt>
    <dgm:pt modelId="{8E3CBFE4-521D-43E8-ABC0-06867E8F9765}" type="sibTrans" cxnId="{6D269DAB-501B-44A2-850A-604C24C3D421}">
      <dgm:prSet/>
      <dgm:spPr/>
      <dgm:t>
        <a:bodyPr/>
        <a:lstStyle/>
        <a:p>
          <a:endParaRPr lang="en-US"/>
        </a:p>
      </dgm:t>
    </dgm:pt>
    <dgm:pt modelId="{4AED50ED-B46A-5949-9AC4-E461C0B8AEBD}">
      <dgm:prSet phldrT="[Text]" custT="1"/>
      <dgm:spPr/>
      <dgm:t>
        <a:bodyPr/>
        <a:lstStyle/>
        <a:p>
          <a:r>
            <a:rPr lang="en-US" sz="1600" dirty="0"/>
            <a:t>CALPADS Basics</a:t>
          </a:r>
        </a:p>
      </dgm:t>
    </dgm:pt>
    <dgm:pt modelId="{6CF4C0EB-5110-E54C-B32B-9287F14FAD29}" type="parTrans" cxnId="{A34C4DA7-994C-E241-9518-2428F6F0F7B4}">
      <dgm:prSet/>
      <dgm:spPr/>
      <dgm:t>
        <a:bodyPr/>
        <a:lstStyle/>
        <a:p>
          <a:endParaRPr lang="en-US"/>
        </a:p>
      </dgm:t>
    </dgm:pt>
    <dgm:pt modelId="{70D8D119-9A97-744D-8A61-915B6B3F9174}" type="sibTrans" cxnId="{A34C4DA7-994C-E241-9518-2428F6F0F7B4}">
      <dgm:prSet/>
      <dgm:spPr/>
      <dgm:t>
        <a:bodyPr/>
        <a:lstStyle/>
        <a:p>
          <a:endParaRPr lang="en-US"/>
        </a:p>
      </dgm:t>
    </dgm:pt>
    <dgm:pt modelId="{D79267C7-AEEB-D748-8B33-2E55DBF3D274}">
      <dgm:prSet phldrT="[Text]" custT="1"/>
      <dgm:spPr/>
      <dgm:t>
        <a:bodyPr/>
        <a:lstStyle/>
        <a:p>
          <a:r>
            <a:rPr lang="en-US" sz="1600" dirty="0"/>
            <a:t>CALPADS Basics (SELPA)</a:t>
          </a:r>
        </a:p>
      </dgm:t>
    </dgm:pt>
    <dgm:pt modelId="{17856E23-FC32-E644-A7B2-7359B5DA8D44}" type="parTrans" cxnId="{D6D0CCCD-E422-B342-A63D-D3F399EBF4CC}">
      <dgm:prSet/>
      <dgm:spPr/>
      <dgm:t>
        <a:bodyPr/>
        <a:lstStyle/>
        <a:p>
          <a:endParaRPr lang="en-US"/>
        </a:p>
      </dgm:t>
    </dgm:pt>
    <dgm:pt modelId="{01AE63F0-0FE2-1349-8E3B-FE3775BA3232}" type="sibTrans" cxnId="{D6D0CCCD-E422-B342-A63D-D3F399EBF4CC}">
      <dgm:prSet/>
      <dgm:spPr/>
      <dgm:t>
        <a:bodyPr/>
        <a:lstStyle/>
        <a:p>
          <a:endParaRPr lang="en-US"/>
        </a:p>
      </dgm:t>
    </dgm:pt>
    <dgm:pt modelId="{8140BA73-33B6-C942-9498-C6CF12E744FF}">
      <dgm:prSet phldrT="[Text]" custT="1"/>
      <dgm:spPr>
        <a:noFill/>
      </dgm:spPr>
      <dgm:t>
        <a:bodyPr anchor="ctr"/>
        <a:lstStyle/>
        <a:p>
          <a:pPr algn="ctr">
            <a:buNone/>
          </a:pPr>
          <a:r>
            <a:rPr lang="en-US" sz="1600" dirty="0"/>
            <a:t>4 Year Cohort</a:t>
          </a:r>
        </a:p>
      </dgm:t>
    </dgm:pt>
    <dgm:pt modelId="{4C49CB04-1924-8841-95CA-56DBF7CE45E8}" type="parTrans" cxnId="{6471A6AE-AACB-CE4A-B2C2-1DD29EE06CAB}">
      <dgm:prSet/>
      <dgm:spPr/>
      <dgm:t>
        <a:bodyPr/>
        <a:lstStyle/>
        <a:p>
          <a:endParaRPr lang="en-US"/>
        </a:p>
      </dgm:t>
    </dgm:pt>
    <dgm:pt modelId="{444A83B5-16F0-6248-A841-A8BB0152839D}" type="sibTrans" cxnId="{6471A6AE-AACB-CE4A-B2C2-1DD29EE06CAB}">
      <dgm:prSet/>
      <dgm:spPr/>
      <dgm:t>
        <a:bodyPr/>
        <a:lstStyle/>
        <a:p>
          <a:endParaRPr lang="en-US"/>
        </a:p>
      </dgm:t>
    </dgm:pt>
    <dgm:pt modelId="{6CCF2305-EA68-4032-9E5B-E22AC63C2D7A}" type="pres">
      <dgm:prSet presAssocID="{4FA021EC-D55C-44C1-A33A-DBE83909BA85}" presName="diagram" presStyleCnt="0">
        <dgm:presLayoutVars>
          <dgm:chPref val="1"/>
          <dgm:dir/>
          <dgm:animOne val="branch"/>
          <dgm:animLvl val="lvl"/>
          <dgm:resizeHandles/>
        </dgm:presLayoutVars>
      </dgm:prSet>
      <dgm:spPr/>
    </dgm:pt>
    <dgm:pt modelId="{F6F011ED-C633-4054-8AF1-86397C5468F4}" type="pres">
      <dgm:prSet presAssocID="{8168DD6E-C1F8-4F15-AF71-F143DED16065}" presName="root" presStyleCnt="0"/>
      <dgm:spPr/>
    </dgm:pt>
    <dgm:pt modelId="{57118625-2DA5-48D2-8C8F-D5B7880550DB}" type="pres">
      <dgm:prSet presAssocID="{8168DD6E-C1F8-4F15-AF71-F143DED16065}" presName="rootComposite" presStyleCnt="0"/>
      <dgm:spPr/>
    </dgm:pt>
    <dgm:pt modelId="{2E8B098E-9954-421D-8377-3762920DF14E}" type="pres">
      <dgm:prSet presAssocID="{8168DD6E-C1F8-4F15-AF71-F143DED16065}" presName="rootText" presStyleLbl="node1" presStyleIdx="0" presStyleCnt="5" custScaleX="175517" custScaleY="97972" custLinFactNeighborX="-1899" custLinFactNeighborY="301"/>
      <dgm:spPr/>
    </dgm:pt>
    <dgm:pt modelId="{1446AC99-D53A-4B7A-89EB-47362C262397}" type="pres">
      <dgm:prSet presAssocID="{8168DD6E-C1F8-4F15-AF71-F143DED16065}" presName="rootConnector" presStyleLbl="node1" presStyleIdx="0" presStyleCnt="5"/>
      <dgm:spPr/>
    </dgm:pt>
    <dgm:pt modelId="{7D39DCC5-440A-4B8C-AC15-D3F4691BC5E3}" type="pres">
      <dgm:prSet presAssocID="{8168DD6E-C1F8-4F15-AF71-F143DED16065}" presName="childShape" presStyleCnt="0"/>
      <dgm:spPr/>
    </dgm:pt>
    <dgm:pt modelId="{590E7029-C9B2-481B-BA5A-2C3C0C1970E7}" type="pres">
      <dgm:prSet presAssocID="{4DC8E2A5-8DE4-4C5A-9B57-664E5BD42192}" presName="Name13" presStyleLbl="parChTrans1D2" presStyleIdx="0" presStyleCnt="10"/>
      <dgm:spPr/>
    </dgm:pt>
    <dgm:pt modelId="{4BB4FA0D-A3EE-4B3C-ABD2-31ECDD2EEEF7}" type="pres">
      <dgm:prSet presAssocID="{10582A1E-161D-4A1E-B435-2D664E6E7C81}" presName="childText" presStyleLbl="bgAcc1" presStyleIdx="0" presStyleCnt="10" custScaleX="182872" custScaleY="97279" custLinFactNeighborX="-103" custLinFactNeighborY="7785">
        <dgm:presLayoutVars>
          <dgm:bulletEnabled val="1"/>
        </dgm:presLayoutVars>
      </dgm:prSet>
      <dgm:spPr/>
    </dgm:pt>
    <dgm:pt modelId="{71131542-811F-4B34-B30B-97386FCA3A31}" type="pres">
      <dgm:prSet presAssocID="{ACF18B79-F59A-4C8C-9D75-71811888B9E2}" presName="Name13" presStyleLbl="parChTrans1D2" presStyleIdx="1" presStyleCnt="10"/>
      <dgm:spPr/>
    </dgm:pt>
    <dgm:pt modelId="{CF4A67DC-E8C6-40BD-889F-8D162005B4EC}" type="pres">
      <dgm:prSet presAssocID="{B9066618-8CD9-48F3-B8EA-21156C5970AA}" presName="childText" presStyleLbl="bgAcc1" presStyleIdx="1" presStyleCnt="10" custScaleX="184386">
        <dgm:presLayoutVars>
          <dgm:bulletEnabled val="1"/>
        </dgm:presLayoutVars>
      </dgm:prSet>
      <dgm:spPr/>
    </dgm:pt>
    <dgm:pt modelId="{5A303113-F83E-445E-A492-5A8F758228A0}" type="pres">
      <dgm:prSet presAssocID="{A139F051-93AE-4C9E-A45D-178CFC443E21}" presName="root" presStyleCnt="0"/>
      <dgm:spPr/>
    </dgm:pt>
    <dgm:pt modelId="{9AF6E8D4-A5CC-4D74-866F-0869A0E6017B}" type="pres">
      <dgm:prSet presAssocID="{A139F051-93AE-4C9E-A45D-178CFC443E21}" presName="rootComposite" presStyleCnt="0"/>
      <dgm:spPr/>
    </dgm:pt>
    <dgm:pt modelId="{2A107175-FE0D-48E9-B1E6-F78A8861E760}" type="pres">
      <dgm:prSet presAssocID="{A139F051-93AE-4C9E-A45D-178CFC443E21}" presName="rootText" presStyleLbl="node1" presStyleIdx="1" presStyleCnt="5" custScaleX="158666"/>
      <dgm:spPr/>
    </dgm:pt>
    <dgm:pt modelId="{C92D864A-7C17-4072-978C-961AE10C4B4B}" type="pres">
      <dgm:prSet presAssocID="{A139F051-93AE-4C9E-A45D-178CFC443E21}" presName="rootConnector" presStyleLbl="node1" presStyleIdx="1" presStyleCnt="5"/>
      <dgm:spPr/>
    </dgm:pt>
    <dgm:pt modelId="{9907FA34-7211-41EA-B900-C2377FCAF68A}" type="pres">
      <dgm:prSet presAssocID="{A139F051-93AE-4C9E-A45D-178CFC443E21}" presName="childShape" presStyleCnt="0"/>
      <dgm:spPr/>
    </dgm:pt>
    <dgm:pt modelId="{F5C8E4DE-47F2-D641-A048-18660726E6C2}" type="pres">
      <dgm:prSet presAssocID="{6CF4C0EB-5110-E54C-B32B-9287F14FAD29}" presName="Name13" presStyleLbl="parChTrans1D2" presStyleIdx="2" presStyleCnt="10"/>
      <dgm:spPr/>
    </dgm:pt>
    <dgm:pt modelId="{BBC00284-0FF7-6D49-8F23-04B81E99827C}" type="pres">
      <dgm:prSet presAssocID="{4AED50ED-B46A-5949-9AC4-E461C0B8AEBD}" presName="childText" presStyleLbl="bgAcc1" presStyleIdx="2" presStyleCnt="10" custScaleX="176056">
        <dgm:presLayoutVars>
          <dgm:bulletEnabled val="1"/>
        </dgm:presLayoutVars>
      </dgm:prSet>
      <dgm:spPr/>
    </dgm:pt>
    <dgm:pt modelId="{EB91547C-B25F-134E-91E4-FC75225187FE}" type="pres">
      <dgm:prSet presAssocID="{17856E23-FC32-E644-A7B2-7359B5DA8D44}" presName="Name13" presStyleLbl="parChTrans1D2" presStyleIdx="3" presStyleCnt="10"/>
      <dgm:spPr/>
    </dgm:pt>
    <dgm:pt modelId="{E343B3E2-F1B3-304B-91EB-353625664808}" type="pres">
      <dgm:prSet presAssocID="{D79267C7-AEEB-D748-8B33-2E55DBF3D274}" presName="childText" presStyleLbl="bgAcc1" presStyleIdx="3" presStyleCnt="10" custScaleX="175902">
        <dgm:presLayoutVars>
          <dgm:bulletEnabled val="1"/>
        </dgm:presLayoutVars>
      </dgm:prSet>
      <dgm:spPr/>
    </dgm:pt>
    <dgm:pt modelId="{DF56FC2F-6BA4-464A-8871-123F15149AB9}" type="pres">
      <dgm:prSet presAssocID="{87CE2151-A147-4EB9-93E3-3BFB2CFAB326}" presName="root" presStyleCnt="0"/>
      <dgm:spPr/>
    </dgm:pt>
    <dgm:pt modelId="{42831E91-ED93-4BAD-B5FD-C29B6648E93C}" type="pres">
      <dgm:prSet presAssocID="{87CE2151-A147-4EB9-93E3-3BFB2CFAB326}" presName="rootComposite" presStyleCnt="0"/>
      <dgm:spPr/>
    </dgm:pt>
    <dgm:pt modelId="{9FE2BB90-3871-4567-AEC8-D740C8B1162E}" type="pres">
      <dgm:prSet presAssocID="{87CE2151-A147-4EB9-93E3-3BFB2CFAB326}" presName="rootText" presStyleLbl="node1" presStyleIdx="2" presStyleCnt="5" custScaleX="158531"/>
      <dgm:spPr/>
    </dgm:pt>
    <dgm:pt modelId="{F2E10AA4-E48C-49C8-AF29-64350A96EEA7}" type="pres">
      <dgm:prSet presAssocID="{87CE2151-A147-4EB9-93E3-3BFB2CFAB326}" presName="rootConnector" presStyleLbl="node1" presStyleIdx="2" presStyleCnt="5"/>
      <dgm:spPr/>
    </dgm:pt>
    <dgm:pt modelId="{2D9B8C4A-AAEF-4C54-94EC-ACDA21FCCC02}" type="pres">
      <dgm:prSet presAssocID="{87CE2151-A147-4EB9-93E3-3BFB2CFAB326}" presName="childShape" presStyleCnt="0"/>
      <dgm:spPr/>
    </dgm:pt>
    <dgm:pt modelId="{76FC1566-7BD6-408D-B551-8DE3303DCB94}" type="pres">
      <dgm:prSet presAssocID="{81B82FD3-F8E2-4DDD-B89B-4DC4B0EE65C2}" presName="Name13" presStyleLbl="parChTrans1D2" presStyleIdx="4" presStyleCnt="10"/>
      <dgm:spPr/>
    </dgm:pt>
    <dgm:pt modelId="{546ECB60-046F-4CF9-9B5E-F93F82D7EAFE}" type="pres">
      <dgm:prSet presAssocID="{64DD7311-3C08-43C3-A8D9-110A64BB38A9}" presName="childText" presStyleLbl="bgAcc1" presStyleIdx="4" presStyleCnt="10" custScaleX="160652" custScaleY="134825" custLinFactNeighborY="-12861">
        <dgm:presLayoutVars>
          <dgm:bulletEnabled val="1"/>
        </dgm:presLayoutVars>
      </dgm:prSet>
      <dgm:spPr/>
    </dgm:pt>
    <dgm:pt modelId="{5F4FE63E-D045-4FE0-BED7-AC233FA05BC5}" type="pres">
      <dgm:prSet presAssocID="{F3B74A81-CA8D-4FB5-8287-77E49AF43BE0}" presName="Name13" presStyleLbl="parChTrans1D2" presStyleIdx="5" presStyleCnt="10"/>
      <dgm:spPr/>
    </dgm:pt>
    <dgm:pt modelId="{4827375E-E928-403A-9330-1B77E628E211}" type="pres">
      <dgm:prSet presAssocID="{B7799AF1-D484-486D-9DAB-325E821F59A3}" presName="childText" presStyleLbl="bgAcc1" presStyleIdx="5" presStyleCnt="10" custScaleX="160652" custScaleY="134825" custLinFactNeighborY="-12861">
        <dgm:presLayoutVars>
          <dgm:bulletEnabled val="1"/>
        </dgm:presLayoutVars>
      </dgm:prSet>
      <dgm:spPr/>
    </dgm:pt>
    <dgm:pt modelId="{C3A9C2C2-E932-4EF1-8822-62DF0674A80A}" type="pres">
      <dgm:prSet presAssocID="{0E481DC1-F15C-42F7-B5B7-FA5109090FEF}" presName="root" presStyleCnt="0"/>
      <dgm:spPr/>
    </dgm:pt>
    <dgm:pt modelId="{EE9B251E-5794-4415-8ED4-038471ECD64A}" type="pres">
      <dgm:prSet presAssocID="{0E481DC1-F15C-42F7-B5B7-FA5109090FEF}" presName="rootComposite" presStyleCnt="0"/>
      <dgm:spPr/>
    </dgm:pt>
    <dgm:pt modelId="{5FE69C41-8302-4ED9-B1A7-D79F37FF95A6}" type="pres">
      <dgm:prSet presAssocID="{0E481DC1-F15C-42F7-B5B7-FA5109090FEF}" presName="rootText" presStyleLbl="node1" presStyleIdx="3" presStyleCnt="5" custScaleX="177906"/>
      <dgm:spPr/>
    </dgm:pt>
    <dgm:pt modelId="{E64AC831-3D58-44A3-8E42-EDC416C4D846}" type="pres">
      <dgm:prSet presAssocID="{0E481DC1-F15C-42F7-B5B7-FA5109090FEF}" presName="rootConnector" presStyleLbl="node1" presStyleIdx="3" presStyleCnt="5"/>
      <dgm:spPr/>
    </dgm:pt>
    <dgm:pt modelId="{7A2117DC-6B9E-4A9F-9ECC-E5849117781A}" type="pres">
      <dgm:prSet presAssocID="{0E481DC1-F15C-42F7-B5B7-FA5109090FEF}" presName="childShape" presStyleCnt="0"/>
      <dgm:spPr/>
    </dgm:pt>
    <dgm:pt modelId="{28202B14-6AC1-4BB3-9DAE-4338390CA4B2}" type="pres">
      <dgm:prSet presAssocID="{85FE5EB1-1EDE-49D5-83ED-848B8B42906F}" presName="Name13" presStyleLbl="parChTrans1D2" presStyleIdx="6" presStyleCnt="10"/>
      <dgm:spPr/>
    </dgm:pt>
    <dgm:pt modelId="{D77A57CC-CC10-4EA0-A543-C71B877A1F73}" type="pres">
      <dgm:prSet presAssocID="{9E6FEBFF-C7CB-409D-9451-F4384C60EADB}" presName="childText" presStyleLbl="bgAcc1" presStyleIdx="6" presStyleCnt="10" custScaleX="184453" custScaleY="120323">
        <dgm:presLayoutVars>
          <dgm:bulletEnabled val="1"/>
        </dgm:presLayoutVars>
      </dgm:prSet>
      <dgm:spPr/>
    </dgm:pt>
    <dgm:pt modelId="{DF13BE71-12D8-4C6D-98B0-E887EFA96535}" type="pres">
      <dgm:prSet presAssocID="{FE9ABBC9-2ACF-4BF1-9447-A626A59E1D64}" presName="Name13" presStyleLbl="parChTrans1D2" presStyleIdx="7" presStyleCnt="10"/>
      <dgm:spPr/>
    </dgm:pt>
    <dgm:pt modelId="{ADBCA7FD-4696-404B-8581-2010A10D6EAD}" type="pres">
      <dgm:prSet presAssocID="{0B0556BB-1EE8-408C-9ED0-D6D3A79807FA}" presName="childText" presStyleLbl="bgAcc1" presStyleIdx="7" presStyleCnt="10" custScaleX="190862" custScaleY="136350">
        <dgm:presLayoutVars>
          <dgm:bulletEnabled val="1"/>
        </dgm:presLayoutVars>
      </dgm:prSet>
      <dgm:spPr/>
    </dgm:pt>
    <dgm:pt modelId="{3909728C-C39F-3649-970B-EC4820128263}" type="pres">
      <dgm:prSet presAssocID="{4C49CB04-1924-8841-95CA-56DBF7CE45E8}" presName="Name13" presStyleLbl="parChTrans1D2" presStyleIdx="8" presStyleCnt="10"/>
      <dgm:spPr/>
    </dgm:pt>
    <dgm:pt modelId="{AE95644B-06D1-734B-8F6F-2AFD77F73C8D}" type="pres">
      <dgm:prSet presAssocID="{8140BA73-33B6-C942-9498-C6CF12E744FF}" presName="childText" presStyleLbl="bgAcc1" presStyleIdx="8" presStyleCnt="10" custScaleX="190840">
        <dgm:presLayoutVars>
          <dgm:bulletEnabled val="1"/>
        </dgm:presLayoutVars>
      </dgm:prSet>
      <dgm:spPr/>
    </dgm:pt>
    <dgm:pt modelId="{918C881B-148C-416C-8533-447F6EA9A4F1}" type="pres">
      <dgm:prSet presAssocID="{AD37D249-B5FA-4C9A-A54C-E2C276BBE1F3}" presName="root" presStyleCnt="0"/>
      <dgm:spPr/>
    </dgm:pt>
    <dgm:pt modelId="{4A6E58B7-F10E-4048-AE11-C1A35D5713AD}" type="pres">
      <dgm:prSet presAssocID="{AD37D249-B5FA-4C9A-A54C-E2C276BBE1F3}" presName="rootComposite" presStyleCnt="0"/>
      <dgm:spPr/>
    </dgm:pt>
    <dgm:pt modelId="{BA2FC38C-5A59-41BB-B2FE-C9C8C019FE92}" type="pres">
      <dgm:prSet presAssocID="{AD37D249-B5FA-4C9A-A54C-E2C276BBE1F3}" presName="rootText" presStyleLbl="node1" presStyleIdx="4" presStyleCnt="5" custScaleX="153120"/>
      <dgm:spPr/>
    </dgm:pt>
    <dgm:pt modelId="{26D7E75A-B119-4E0D-AEA4-CA5199D132B6}" type="pres">
      <dgm:prSet presAssocID="{AD37D249-B5FA-4C9A-A54C-E2C276BBE1F3}" presName="rootConnector" presStyleLbl="node1" presStyleIdx="4" presStyleCnt="5"/>
      <dgm:spPr/>
    </dgm:pt>
    <dgm:pt modelId="{6BF3601C-2415-4AFB-BADE-ED8844EA5776}" type="pres">
      <dgm:prSet presAssocID="{AD37D249-B5FA-4C9A-A54C-E2C276BBE1F3}" presName="childShape" presStyleCnt="0"/>
      <dgm:spPr/>
    </dgm:pt>
    <dgm:pt modelId="{BA3C272B-145C-4833-A8A5-4153CCFEF045}" type="pres">
      <dgm:prSet presAssocID="{A2A9D434-60D1-43DD-928F-FBD7728AD44A}" presName="Name13" presStyleLbl="parChTrans1D2" presStyleIdx="9" presStyleCnt="10"/>
      <dgm:spPr/>
    </dgm:pt>
    <dgm:pt modelId="{3B815452-5C52-4C45-BACC-4A23F47BF82F}" type="pres">
      <dgm:prSet presAssocID="{1840CCAF-81EF-484D-A4C6-B34E41136218}" presName="childText" presStyleLbl="bgAcc1" presStyleIdx="9" presStyleCnt="10" custScaleX="162594">
        <dgm:presLayoutVars>
          <dgm:bulletEnabled val="1"/>
        </dgm:presLayoutVars>
      </dgm:prSet>
      <dgm:spPr/>
    </dgm:pt>
  </dgm:ptLst>
  <dgm:cxnLst>
    <dgm:cxn modelId="{01F4E901-A452-414C-8D3E-C4C15BE63BF4}" type="presOf" srcId="{10582A1E-161D-4A1E-B435-2D664E6E7C81}" destId="{4BB4FA0D-A3EE-4B3C-ABD2-31ECDD2EEEF7}" srcOrd="0" destOrd="0" presId="urn:microsoft.com/office/officeart/2005/8/layout/hierarchy3"/>
    <dgm:cxn modelId="{56F8000A-7326-4124-9CCE-04105738BFF0}" type="presOf" srcId="{0B0556BB-1EE8-408C-9ED0-D6D3A79807FA}" destId="{ADBCA7FD-4696-404B-8581-2010A10D6EAD}" srcOrd="0" destOrd="0" presId="urn:microsoft.com/office/officeart/2005/8/layout/hierarchy3"/>
    <dgm:cxn modelId="{0E73AD13-E1C7-4E49-8D1C-3684CA069DCB}" type="presOf" srcId="{B9066618-8CD9-48F3-B8EA-21156C5970AA}" destId="{CF4A67DC-E8C6-40BD-889F-8D162005B4EC}" srcOrd="0" destOrd="0" presId="urn:microsoft.com/office/officeart/2005/8/layout/hierarchy3"/>
    <dgm:cxn modelId="{18B4ED15-E8B2-4E66-AF36-E28BCC71B9C3}" srcId="{0E481DC1-F15C-42F7-B5B7-FA5109090FEF}" destId="{0B0556BB-1EE8-408C-9ED0-D6D3A79807FA}" srcOrd="1" destOrd="0" parTransId="{FE9ABBC9-2ACF-4BF1-9447-A626A59E1D64}" sibTransId="{C36ACCFA-BDCC-48A3-A096-0638513ED910}"/>
    <dgm:cxn modelId="{95493D1A-CCBB-4A47-933F-559550469271}" type="presOf" srcId="{0E481DC1-F15C-42F7-B5B7-FA5109090FEF}" destId="{E64AC831-3D58-44A3-8E42-EDC416C4D846}" srcOrd="1" destOrd="0" presId="urn:microsoft.com/office/officeart/2005/8/layout/hierarchy3"/>
    <dgm:cxn modelId="{88CFAE2B-D4C4-439A-A93A-65DCA1AC1228}" srcId="{8168DD6E-C1F8-4F15-AF71-F143DED16065}" destId="{B9066618-8CD9-48F3-B8EA-21156C5970AA}" srcOrd="1" destOrd="0" parTransId="{ACF18B79-F59A-4C8C-9D75-71811888B9E2}" sibTransId="{8CF29508-8752-4AF9-82A6-E9B7A7E921E0}"/>
    <dgm:cxn modelId="{9924C52E-CFC9-434A-B9E4-8B1AF972B8BE}" srcId="{4FA021EC-D55C-44C1-A33A-DBE83909BA85}" destId="{AD37D249-B5FA-4C9A-A54C-E2C276BBE1F3}" srcOrd="4" destOrd="0" parTransId="{248C769C-B331-4BED-A8C9-8ED8A2F7F1CF}" sibTransId="{413F49CC-5992-4E0F-894F-ED060D8254B0}"/>
    <dgm:cxn modelId="{E7AAD72E-4FA9-B440-A29C-0C5D963B5D38}" type="presOf" srcId="{17856E23-FC32-E644-A7B2-7359B5DA8D44}" destId="{EB91547C-B25F-134E-91E4-FC75225187FE}" srcOrd="0" destOrd="0" presId="urn:microsoft.com/office/officeart/2005/8/layout/hierarchy3"/>
    <dgm:cxn modelId="{2FEFD63D-355A-4353-A1BE-80BBA2C2BCEC}" srcId="{4FA021EC-D55C-44C1-A33A-DBE83909BA85}" destId="{0E481DC1-F15C-42F7-B5B7-FA5109090FEF}" srcOrd="3" destOrd="0" parTransId="{A08D532F-9CB9-4DDF-BFAB-6515CBB68CEC}" sibTransId="{5D3FFCC1-6D1B-4919-AE1C-DCE9C0330EFE}"/>
    <dgm:cxn modelId="{9125905D-A32B-6543-AA7B-072C03114884}" type="presOf" srcId="{4C49CB04-1924-8841-95CA-56DBF7CE45E8}" destId="{3909728C-C39F-3649-970B-EC4820128263}" srcOrd="0" destOrd="0" presId="urn:microsoft.com/office/officeart/2005/8/layout/hierarchy3"/>
    <dgm:cxn modelId="{61244263-73B9-44CF-BB5F-A6BE8923FA9D}" srcId="{87CE2151-A147-4EB9-93E3-3BFB2CFAB326}" destId="{64DD7311-3C08-43C3-A8D9-110A64BB38A9}" srcOrd="0" destOrd="0" parTransId="{81B82FD3-F8E2-4DDD-B89B-4DC4B0EE65C2}" sibTransId="{7345F03A-2A5E-4B3A-8322-A0B8CF35DD3D}"/>
    <dgm:cxn modelId="{C7183F64-C6FC-41CD-B493-660E043D0E7F}" srcId="{AD37D249-B5FA-4C9A-A54C-E2C276BBE1F3}" destId="{1840CCAF-81EF-484D-A4C6-B34E41136218}" srcOrd="0" destOrd="0" parTransId="{A2A9D434-60D1-43DD-928F-FBD7728AD44A}" sibTransId="{5990DAC7-C329-4428-B81A-46B0B83FD942}"/>
    <dgm:cxn modelId="{D7619D45-F215-4E60-A4A9-960FB941FC2A}" type="presOf" srcId="{AD37D249-B5FA-4C9A-A54C-E2C276BBE1F3}" destId="{26D7E75A-B119-4E0D-AEA4-CA5199D132B6}" srcOrd="1" destOrd="0" presId="urn:microsoft.com/office/officeart/2005/8/layout/hierarchy3"/>
    <dgm:cxn modelId="{59D20D4D-9C37-4F46-8AE5-525567846C93}" type="presOf" srcId="{AD37D249-B5FA-4C9A-A54C-E2C276BBE1F3}" destId="{BA2FC38C-5A59-41BB-B2FE-C9C8C019FE92}" srcOrd="0" destOrd="0" presId="urn:microsoft.com/office/officeart/2005/8/layout/hierarchy3"/>
    <dgm:cxn modelId="{B3F52E6D-53CE-4948-829E-DAD85B8F262F}" type="presOf" srcId="{6CF4C0EB-5110-E54C-B32B-9287F14FAD29}" destId="{F5C8E4DE-47F2-D641-A048-18660726E6C2}" srcOrd="0" destOrd="0" presId="urn:microsoft.com/office/officeart/2005/8/layout/hierarchy3"/>
    <dgm:cxn modelId="{77D8C951-69DB-4FDE-9B99-DB765F427781}" type="presOf" srcId="{87CE2151-A147-4EB9-93E3-3BFB2CFAB326}" destId="{9FE2BB90-3871-4567-AEC8-D740C8B1162E}" srcOrd="0" destOrd="0" presId="urn:microsoft.com/office/officeart/2005/8/layout/hierarchy3"/>
    <dgm:cxn modelId="{B3365572-7D15-4C11-B4AC-A05B01F709C6}" type="presOf" srcId="{ACF18B79-F59A-4C8C-9D75-71811888B9E2}" destId="{71131542-811F-4B34-B30B-97386FCA3A31}" srcOrd="0" destOrd="0" presId="urn:microsoft.com/office/officeart/2005/8/layout/hierarchy3"/>
    <dgm:cxn modelId="{2F48DE74-4C25-45F3-A115-AF5FB6120F63}" srcId="{4FA021EC-D55C-44C1-A33A-DBE83909BA85}" destId="{8168DD6E-C1F8-4F15-AF71-F143DED16065}" srcOrd="0" destOrd="0" parTransId="{D59D1448-CB94-4963-9913-21D07E104E72}" sibTransId="{1E9FFAC8-87A1-4A43-ADBD-32C69A094B54}"/>
    <dgm:cxn modelId="{A9D3D255-A2AF-44D5-AFB6-0C8AAD57DF4A}" srcId="{87CE2151-A147-4EB9-93E3-3BFB2CFAB326}" destId="{B7799AF1-D484-486D-9DAB-325E821F59A3}" srcOrd="1" destOrd="0" parTransId="{F3B74A81-CA8D-4FB5-8287-77E49AF43BE0}" sibTransId="{E1461868-B11F-4B16-806B-DA754AF3F353}"/>
    <dgm:cxn modelId="{B0813877-7E4C-4AC9-853C-A5B3D9986EB9}" type="presOf" srcId="{A139F051-93AE-4C9E-A45D-178CFC443E21}" destId="{2A107175-FE0D-48E9-B1E6-F78A8861E760}" srcOrd="0" destOrd="0" presId="urn:microsoft.com/office/officeart/2005/8/layout/hierarchy3"/>
    <dgm:cxn modelId="{8F1CE977-2D60-4609-A5D5-DA8677674CA2}" type="presOf" srcId="{1840CCAF-81EF-484D-A4C6-B34E41136218}" destId="{3B815452-5C52-4C45-BACC-4A23F47BF82F}" srcOrd="0" destOrd="0" presId="urn:microsoft.com/office/officeart/2005/8/layout/hierarchy3"/>
    <dgm:cxn modelId="{CA6E9658-AF2C-4922-9CFB-B9C8E46FFEDC}" type="presOf" srcId="{B7799AF1-D484-486D-9DAB-325E821F59A3}" destId="{4827375E-E928-403A-9330-1B77E628E211}" srcOrd="0" destOrd="0" presId="urn:microsoft.com/office/officeart/2005/8/layout/hierarchy3"/>
    <dgm:cxn modelId="{7243895A-4564-C449-8A5C-AB4D2A952472}" type="presOf" srcId="{D79267C7-AEEB-D748-8B33-2E55DBF3D274}" destId="{E343B3E2-F1B3-304B-91EB-353625664808}" srcOrd="0" destOrd="0" presId="urn:microsoft.com/office/officeart/2005/8/layout/hierarchy3"/>
    <dgm:cxn modelId="{7C17748A-0CEC-4419-A6BB-E7249ECC1DF1}" type="presOf" srcId="{8168DD6E-C1F8-4F15-AF71-F143DED16065}" destId="{2E8B098E-9954-421D-8377-3762920DF14E}" srcOrd="0" destOrd="0" presId="urn:microsoft.com/office/officeart/2005/8/layout/hierarchy3"/>
    <dgm:cxn modelId="{D9FECF8B-E21D-4526-A6A4-FAC1ABE5599C}" type="presOf" srcId="{FE9ABBC9-2ACF-4BF1-9447-A626A59E1D64}" destId="{DF13BE71-12D8-4C6D-98B0-E887EFA96535}" srcOrd="0" destOrd="0" presId="urn:microsoft.com/office/officeart/2005/8/layout/hierarchy3"/>
    <dgm:cxn modelId="{BBD9A592-2031-40C4-971F-F49D0B586CD5}" type="presOf" srcId="{8168DD6E-C1F8-4F15-AF71-F143DED16065}" destId="{1446AC99-D53A-4B7A-89EB-47362C262397}" srcOrd="1" destOrd="0" presId="urn:microsoft.com/office/officeart/2005/8/layout/hierarchy3"/>
    <dgm:cxn modelId="{EE260997-9027-4BED-84BC-0D617CA362B3}" type="presOf" srcId="{4FA021EC-D55C-44C1-A33A-DBE83909BA85}" destId="{6CCF2305-EA68-4032-9E5B-E22AC63C2D7A}" srcOrd="0" destOrd="0" presId="urn:microsoft.com/office/officeart/2005/8/layout/hierarchy3"/>
    <dgm:cxn modelId="{A498FBA3-96CE-4A76-A6FD-EDE2AA0A1E5F}" type="presOf" srcId="{A139F051-93AE-4C9E-A45D-178CFC443E21}" destId="{C92D864A-7C17-4072-978C-961AE10C4B4B}" srcOrd="1" destOrd="0" presId="urn:microsoft.com/office/officeart/2005/8/layout/hierarchy3"/>
    <dgm:cxn modelId="{A34C4DA7-994C-E241-9518-2428F6F0F7B4}" srcId="{A139F051-93AE-4C9E-A45D-178CFC443E21}" destId="{4AED50ED-B46A-5949-9AC4-E461C0B8AEBD}" srcOrd="0" destOrd="0" parTransId="{6CF4C0EB-5110-E54C-B32B-9287F14FAD29}" sibTransId="{70D8D119-9A97-744D-8A61-915B6B3F9174}"/>
    <dgm:cxn modelId="{DB3895A8-AD1D-4507-A1B9-8F05224F73CC}" srcId="{8168DD6E-C1F8-4F15-AF71-F143DED16065}" destId="{10582A1E-161D-4A1E-B435-2D664E6E7C81}" srcOrd="0" destOrd="0" parTransId="{4DC8E2A5-8DE4-4C5A-9B57-664E5BD42192}" sibTransId="{24B11BB8-C5C3-49A6-A8E2-9FA8AB717248}"/>
    <dgm:cxn modelId="{6D269DAB-501B-44A2-850A-604C24C3D421}" srcId="{4FA021EC-D55C-44C1-A33A-DBE83909BA85}" destId="{87CE2151-A147-4EB9-93E3-3BFB2CFAB326}" srcOrd="2" destOrd="0" parTransId="{BA5306DA-3F97-4870-A0A0-EF3F34782110}" sibTransId="{8E3CBFE4-521D-43E8-ABC0-06867E8F9765}"/>
    <dgm:cxn modelId="{6471A6AE-AACB-CE4A-B2C2-1DD29EE06CAB}" srcId="{0E481DC1-F15C-42F7-B5B7-FA5109090FEF}" destId="{8140BA73-33B6-C942-9498-C6CF12E744FF}" srcOrd="2" destOrd="0" parTransId="{4C49CB04-1924-8841-95CA-56DBF7CE45E8}" sibTransId="{444A83B5-16F0-6248-A841-A8BB0152839D}"/>
    <dgm:cxn modelId="{86695DB2-80BF-497E-8A8E-547598FCB23A}" type="presOf" srcId="{87CE2151-A147-4EB9-93E3-3BFB2CFAB326}" destId="{F2E10AA4-E48C-49C8-AF29-64350A96EEA7}" srcOrd="1" destOrd="0" presId="urn:microsoft.com/office/officeart/2005/8/layout/hierarchy3"/>
    <dgm:cxn modelId="{386CFFB6-4373-459F-97CF-7C549D96407B}" type="presOf" srcId="{F3B74A81-CA8D-4FB5-8287-77E49AF43BE0}" destId="{5F4FE63E-D045-4FE0-BED7-AC233FA05BC5}" srcOrd="0" destOrd="0" presId="urn:microsoft.com/office/officeart/2005/8/layout/hierarchy3"/>
    <dgm:cxn modelId="{1509E1BB-DE87-4AF6-A669-5865A03318FE}" type="presOf" srcId="{4DC8E2A5-8DE4-4C5A-9B57-664E5BD42192}" destId="{590E7029-C9B2-481B-BA5A-2C3C0C1970E7}" srcOrd="0" destOrd="0" presId="urn:microsoft.com/office/officeart/2005/8/layout/hierarchy3"/>
    <dgm:cxn modelId="{2C1E7EC0-2B60-4B9A-BD35-FA2D0A1C7B85}" srcId="{4FA021EC-D55C-44C1-A33A-DBE83909BA85}" destId="{A139F051-93AE-4C9E-A45D-178CFC443E21}" srcOrd="1" destOrd="0" parTransId="{C9A2B6FA-78C6-4DE0-A80B-BBFD00D09F0C}" sibTransId="{7B14000E-0E70-4F97-A86B-D86644DE76FF}"/>
    <dgm:cxn modelId="{2ACEE2C0-DFC7-41AB-BFAC-7A2E9CE37F33}" type="presOf" srcId="{A2A9D434-60D1-43DD-928F-FBD7728AD44A}" destId="{BA3C272B-145C-4833-A8A5-4153CCFEF045}" srcOrd="0" destOrd="0" presId="urn:microsoft.com/office/officeart/2005/8/layout/hierarchy3"/>
    <dgm:cxn modelId="{CAA1A2C6-5B82-4690-88AB-97081EE60613}" type="presOf" srcId="{0E481DC1-F15C-42F7-B5B7-FA5109090FEF}" destId="{5FE69C41-8302-4ED9-B1A7-D79F37FF95A6}" srcOrd="0" destOrd="0" presId="urn:microsoft.com/office/officeart/2005/8/layout/hierarchy3"/>
    <dgm:cxn modelId="{D6D0CCCD-E422-B342-A63D-D3F399EBF4CC}" srcId="{A139F051-93AE-4C9E-A45D-178CFC443E21}" destId="{D79267C7-AEEB-D748-8B33-2E55DBF3D274}" srcOrd="1" destOrd="0" parTransId="{17856E23-FC32-E644-A7B2-7359B5DA8D44}" sibTransId="{01AE63F0-0FE2-1349-8E3B-FE3775BA3232}"/>
    <dgm:cxn modelId="{E7625CD9-EEEF-4332-B482-0ED16EEA5741}" srcId="{0E481DC1-F15C-42F7-B5B7-FA5109090FEF}" destId="{9E6FEBFF-C7CB-409D-9451-F4384C60EADB}" srcOrd="0" destOrd="0" parTransId="{85FE5EB1-1EDE-49D5-83ED-848B8B42906F}" sibTransId="{079EBFA9-6DAD-4376-877B-3CE3A7227136}"/>
    <dgm:cxn modelId="{9C4CB1D9-FF32-40D8-83A5-B3630179FF8B}" type="presOf" srcId="{81B82FD3-F8E2-4DDD-B89B-4DC4B0EE65C2}" destId="{76FC1566-7BD6-408D-B551-8DE3303DCB94}" srcOrd="0" destOrd="0" presId="urn:microsoft.com/office/officeart/2005/8/layout/hierarchy3"/>
    <dgm:cxn modelId="{1224A0DC-E21E-CF48-A1DA-DFF42E1CCFEC}" type="presOf" srcId="{4AED50ED-B46A-5949-9AC4-E461C0B8AEBD}" destId="{BBC00284-0FF7-6D49-8F23-04B81E99827C}" srcOrd="0" destOrd="0" presId="urn:microsoft.com/office/officeart/2005/8/layout/hierarchy3"/>
    <dgm:cxn modelId="{1D4494E4-87EE-4FAC-ADB6-2D2BD1203966}" type="presOf" srcId="{85FE5EB1-1EDE-49D5-83ED-848B8B42906F}" destId="{28202B14-6AC1-4BB3-9DAE-4338390CA4B2}" srcOrd="0" destOrd="0" presId="urn:microsoft.com/office/officeart/2005/8/layout/hierarchy3"/>
    <dgm:cxn modelId="{49387EF2-B916-F14B-849A-601C06D56A36}" type="presOf" srcId="{8140BA73-33B6-C942-9498-C6CF12E744FF}" destId="{AE95644B-06D1-734B-8F6F-2AFD77F73C8D}" srcOrd="0" destOrd="0" presId="urn:microsoft.com/office/officeart/2005/8/layout/hierarchy3"/>
    <dgm:cxn modelId="{988B28F6-6E81-472D-8693-D6BB8216A3CD}" type="presOf" srcId="{9E6FEBFF-C7CB-409D-9451-F4384C60EADB}" destId="{D77A57CC-CC10-4EA0-A543-C71B877A1F73}" srcOrd="0" destOrd="0" presId="urn:microsoft.com/office/officeart/2005/8/layout/hierarchy3"/>
    <dgm:cxn modelId="{1D4073FA-24B8-4D21-A32A-71C2CA001524}" type="presOf" srcId="{64DD7311-3C08-43C3-A8D9-110A64BB38A9}" destId="{546ECB60-046F-4CF9-9B5E-F93F82D7EAFE}" srcOrd="0" destOrd="0" presId="urn:microsoft.com/office/officeart/2005/8/layout/hierarchy3"/>
    <dgm:cxn modelId="{B2A85591-F061-472E-8845-7EFF4F37B6E7}" type="presParOf" srcId="{6CCF2305-EA68-4032-9E5B-E22AC63C2D7A}" destId="{F6F011ED-C633-4054-8AF1-86397C5468F4}" srcOrd="0" destOrd="0" presId="urn:microsoft.com/office/officeart/2005/8/layout/hierarchy3"/>
    <dgm:cxn modelId="{4CEAF2A1-4CFB-457B-BCA1-978E9D2CB358}" type="presParOf" srcId="{F6F011ED-C633-4054-8AF1-86397C5468F4}" destId="{57118625-2DA5-48D2-8C8F-D5B7880550DB}" srcOrd="0" destOrd="0" presId="urn:microsoft.com/office/officeart/2005/8/layout/hierarchy3"/>
    <dgm:cxn modelId="{3E7D818F-6082-4AAC-B4D3-C18F04851208}" type="presParOf" srcId="{57118625-2DA5-48D2-8C8F-D5B7880550DB}" destId="{2E8B098E-9954-421D-8377-3762920DF14E}" srcOrd="0" destOrd="0" presId="urn:microsoft.com/office/officeart/2005/8/layout/hierarchy3"/>
    <dgm:cxn modelId="{66D66295-A7CF-4C01-B46D-169289BE8239}" type="presParOf" srcId="{57118625-2DA5-48D2-8C8F-D5B7880550DB}" destId="{1446AC99-D53A-4B7A-89EB-47362C262397}" srcOrd="1" destOrd="0" presId="urn:microsoft.com/office/officeart/2005/8/layout/hierarchy3"/>
    <dgm:cxn modelId="{E508587E-2ABF-4799-A3DD-9FFEC8E0BB53}" type="presParOf" srcId="{F6F011ED-C633-4054-8AF1-86397C5468F4}" destId="{7D39DCC5-440A-4B8C-AC15-D3F4691BC5E3}" srcOrd="1" destOrd="0" presId="urn:microsoft.com/office/officeart/2005/8/layout/hierarchy3"/>
    <dgm:cxn modelId="{B8C8ABC4-E639-4FEA-A191-B81E7050D481}" type="presParOf" srcId="{7D39DCC5-440A-4B8C-AC15-D3F4691BC5E3}" destId="{590E7029-C9B2-481B-BA5A-2C3C0C1970E7}" srcOrd="0" destOrd="0" presId="urn:microsoft.com/office/officeart/2005/8/layout/hierarchy3"/>
    <dgm:cxn modelId="{72340F11-740D-43B8-82D4-BC4550113EF1}" type="presParOf" srcId="{7D39DCC5-440A-4B8C-AC15-D3F4691BC5E3}" destId="{4BB4FA0D-A3EE-4B3C-ABD2-31ECDD2EEEF7}" srcOrd="1" destOrd="0" presId="urn:microsoft.com/office/officeart/2005/8/layout/hierarchy3"/>
    <dgm:cxn modelId="{EAB7A021-B276-4F84-8F1C-92DA989390BE}" type="presParOf" srcId="{7D39DCC5-440A-4B8C-AC15-D3F4691BC5E3}" destId="{71131542-811F-4B34-B30B-97386FCA3A31}" srcOrd="2" destOrd="0" presId="urn:microsoft.com/office/officeart/2005/8/layout/hierarchy3"/>
    <dgm:cxn modelId="{20583CBC-C5BE-4B25-BEDF-BB6CEFF531DC}" type="presParOf" srcId="{7D39DCC5-440A-4B8C-AC15-D3F4691BC5E3}" destId="{CF4A67DC-E8C6-40BD-889F-8D162005B4EC}" srcOrd="3" destOrd="0" presId="urn:microsoft.com/office/officeart/2005/8/layout/hierarchy3"/>
    <dgm:cxn modelId="{13F446F8-B09D-40AC-8617-9CDD3F6BB56E}" type="presParOf" srcId="{6CCF2305-EA68-4032-9E5B-E22AC63C2D7A}" destId="{5A303113-F83E-445E-A492-5A8F758228A0}" srcOrd="1" destOrd="0" presId="urn:microsoft.com/office/officeart/2005/8/layout/hierarchy3"/>
    <dgm:cxn modelId="{E6B8B9D2-B067-49D3-8422-5A8DD876D00D}" type="presParOf" srcId="{5A303113-F83E-445E-A492-5A8F758228A0}" destId="{9AF6E8D4-A5CC-4D74-866F-0869A0E6017B}" srcOrd="0" destOrd="0" presId="urn:microsoft.com/office/officeart/2005/8/layout/hierarchy3"/>
    <dgm:cxn modelId="{5A1DD44C-B770-412E-8FFD-7707B33B7CBB}" type="presParOf" srcId="{9AF6E8D4-A5CC-4D74-866F-0869A0E6017B}" destId="{2A107175-FE0D-48E9-B1E6-F78A8861E760}" srcOrd="0" destOrd="0" presId="urn:microsoft.com/office/officeart/2005/8/layout/hierarchy3"/>
    <dgm:cxn modelId="{48312539-9EA7-441E-A375-8C9EEBE48F24}" type="presParOf" srcId="{9AF6E8D4-A5CC-4D74-866F-0869A0E6017B}" destId="{C92D864A-7C17-4072-978C-961AE10C4B4B}" srcOrd="1" destOrd="0" presId="urn:microsoft.com/office/officeart/2005/8/layout/hierarchy3"/>
    <dgm:cxn modelId="{4C6BD36D-8B53-447A-B568-F59804E9A475}" type="presParOf" srcId="{5A303113-F83E-445E-A492-5A8F758228A0}" destId="{9907FA34-7211-41EA-B900-C2377FCAF68A}" srcOrd="1" destOrd="0" presId="urn:microsoft.com/office/officeart/2005/8/layout/hierarchy3"/>
    <dgm:cxn modelId="{822744DA-04B0-6E43-921E-7D182D58E020}" type="presParOf" srcId="{9907FA34-7211-41EA-B900-C2377FCAF68A}" destId="{F5C8E4DE-47F2-D641-A048-18660726E6C2}" srcOrd="0" destOrd="0" presId="urn:microsoft.com/office/officeart/2005/8/layout/hierarchy3"/>
    <dgm:cxn modelId="{06DC44BA-92BA-5646-A0FB-B3A632837E4C}" type="presParOf" srcId="{9907FA34-7211-41EA-B900-C2377FCAF68A}" destId="{BBC00284-0FF7-6D49-8F23-04B81E99827C}" srcOrd="1" destOrd="0" presId="urn:microsoft.com/office/officeart/2005/8/layout/hierarchy3"/>
    <dgm:cxn modelId="{BA4F622E-0327-004A-8A89-D2F8C2B72D88}" type="presParOf" srcId="{9907FA34-7211-41EA-B900-C2377FCAF68A}" destId="{EB91547C-B25F-134E-91E4-FC75225187FE}" srcOrd="2" destOrd="0" presId="urn:microsoft.com/office/officeart/2005/8/layout/hierarchy3"/>
    <dgm:cxn modelId="{280F67F0-95AB-AF47-A210-3FEF6E76B8DE}" type="presParOf" srcId="{9907FA34-7211-41EA-B900-C2377FCAF68A}" destId="{E343B3E2-F1B3-304B-91EB-353625664808}" srcOrd="3" destOrd="0" presId="urn:microsoft.com/office/officeart/2005/8/layout/hierarchy3"/>
    <dgm:cxn modelId="{1EE9614D-7F1B-4A66-B4B3-80594BF03D5F}" type="presParOf" srcId="{6CCF2305-EA68-4032-9E5B-E22AC63C2D7A}" destId="{DF56FC2F-6BA4-464A-8871-123F15149AB9}" srcOrd="2" destOrd="0" presId="urn:microsoft.com/office/officeart/2005/8/layout/hierarchy3"/>
    <dgm:cxn modelId="{1B7D73EC-27E3-4AD3-8FD8-6044549FF99C}" type="presParOf" srcId="{DF56FC2F-6BA4-464A-8871-123F15149AB9}" destId="{42831E91-ED93-4BAD-B5FD-C29B6648E93C}" srcOrd="0" destOrd="0" presId="urn:microsoft.com/office/officeart/2005/8/layout/hierarchy3"/>
    <dgm:cxn modelId="{54959DEA-3C12-4473-B51B-5FE9E18E6C0E}" type="presParOf" srcId="{42831E91-ED93-4BAD-B5FD-C29B6648E93C}" destId="{9FE2BB90-3871-4567-AEC8-D740C8B1162E}" srcOrd="0" destOrd="0" presId="urn:microsoft.com/office/officeart/2005/8/layout/hierarchy3"/>
    <dgm:cxn modelId="{E906DEB2-9CE1-4D0B-ABFF-FCDAB81205C0}" type="presParOf" srcId="{42831E91-ED93-4BAD-B5FD-C29B6648E93C}" destId="{F2E10AA4-E48C-49C8-AF29-64350A96EEA7}" srcOrd="1" destOrd="0" presId="urn:microsoft.com/office/officeart/2005/8/layout/hierarchy3"/>
    <dgm:cxn modelId="{15297D81-2238-4FC3-8304-CFC07670E14F}" type="presParOf" srcId="{DF56FC2F-6BA4-464A-8871-123F15149AB9}" destId="{2D9B8C4A-AAEF-4C54-94EC-ACDA21FCCC02}" srcOrd="1" destOrd="0" presId="urn:microsoft.com/office/officeart/2005/8/layout/hierarchy3"/>
    <dgm:cxn modelId="{61D16744-A75B-4707-96E3-FF4537BC4620}" type="presParOf" srcId="{2D9B8C4A-AAEF-4C54-94EC-ACDA21FCCC02}" destId="{76FC1566-7BD6-408D-B551-8DE3303DCB94}" srcOrd="0" destOrd="0" presId="urn:microsoft.com/office/officeart/2005/8/layout/hierarchy3"/>
    <dgm:cxn modelId="{AFB85790-9281-46B0-A526-A08B9DD6DDC4}" type="presParOf" srcId="{2D9B8C4A-AAEF-4C54-94EC-ACDA21FCCC02}" destId="{546ECB60-046F-4CF9-9B5E-F93F82D7EAFE}" srcOrd="1" destOrd="0" presId="urn:microsoft.com/office/officeart/2005/8/layout/hierarchy3"/>
    <dgm:cxn modelId="{B3D3D718-7790-4027-8CD9-26BE8D984CB2}" type="presParOf" srcId="{2D9B8C4A-AAEF-4C54-94EC-ACDA21FCCC02}" destId="{5F4FE63E-D045-4FE0-BED7-AC233FA05BC5}" srcOrd="2" destOrd="0" presId="urn:microsoft.com/office/officeart/2005/8/layout/hierarchy3"/>
    <dgm:cxn modelId="{A8D4F7E4-7E5F-4449-B660-1E06FDC3B457}" type="presParOf" srcId="{2D9B8C4A-AAEF-4C54-94EC-ACDA21FCCC02}" destId="{4827375E-E928-403A-9330-1B77E628E211}" srcOrd="3" destOrd="0" presId="urn:microsoft.com/office/officeart/2005/8/layout/hierarchy3"/>
    <dgm:cxn modelId="{C6A6222E-8137-4EFD-ADDC-5B6E06456234}" type="presParOf" srcId="{6CCF2305-EA68-4032-9E5B-E22AC63C2D7A}" destId="{C3A9C2C2-E932-4EF1-8822-62DF0674A80A}" srcOrd="3" destOrd="0" presId="urn:microsoft.com/office/officeart/2005/8/layout/hierarchy3"/>
    <dgm:cxn modelId="{B876E876-6F06-4856-96F7-1432832B199D}" type="presParOf" srcId="{C3A9C2C2-E932-4EF1-8822-62DF0674A80A}" destId="{EE9B251E-5794-4415-8ED4-038471ECD64A}" srcOrd="0" destOrd="0" presId="urn:microsoft.com/office/officeart/2005/8/layout/hierarchy3"/>
    <dgm:cxn modelId="{F417EAD0-BA15-4F3E-B5DD-078B6DFCC3F1}" type="presParOf" srcId="{EE9B251E-5794-4415-8ED4-038471ECD64A}" destId="{5FE69C41-8302-4ED9-B1A7-D79F37FF95A6}" srcOrd="0" destOrd="0" presId="urn:microsoft.com/office/officeart/2005/8/layout/hierarchy3"/>
    <dgm:cxn modelId="{22380E35-654F-4AE9-868B-74EBD1ED6A47}" type="presParOf" srcId="{EE9B251E-5794-4415-8ED4-038471ECD64A}" destId="{E64AC831-3D58-44A3-8E42-EDC416C4D846}" srcOrd="1" destOrd="0" presId="urn:microsoft.com/office/officeart/2005/8/layout/hierarchy3"/>
    <dgm:cxn modelId="{213887C8-3D07-486A-B1CE-A8FD40B7E902}" type="presParOf" srcId="{C3A9C2C2-E932-4EF1-8822-62DF0674A80A}" destId="{7A2117DC-6B9E-4A9F-9ECC-E5849117781A}" srcOrd="1" destOrd="0" presId="urn:microsoft.com/office/officeart/2005/8/layout/hierarchy3"/>
    <dgm:cxn modelId="{AD6565D1-B609-4CB8-B71C-507AABD8C592}" type="presParOf" srcId="{7A2117DC-6B9E-4A9F-9ECC-E5849117781A}" destId="{28202B14-6AC1-4BB3-9DAE-4338390CA4B2}" srcOrd="0" destOrd="0" presId="urn:microsoft.com/office/officeart/2005/8/layout/hierarchy3"/>
    <dgm:cxn modelId="{4A831F96-3D90-4ECB-A227-3D011FC8C2D7}" type="presParOf" srcId="{7A2117DC-6B9E-4A9F-9ECC-E5849117781A}" destId="{D77A57CC-CC10-4EA0-A543-C71B877A1F73}" srcOrd="1" destOrd="0" presId="urn:microsoft.com/office/officeart/2005/8/layout/hierarchy3"/>
    <dgm:cxn modelId="{F130B360-F9F9-48E5-ABCB-FA62E1ACAF9E}" type="presParOf" srcId="{7A2117DC-6B9E-4A9F-9ECC-E5849117781A}" destId="{DF13BE71-12D8-4C6D-98B0-E887EFA96535}" srcOrd="2" destOrd="0" presId="urn:microsoft.com/office/officeart/2005/8/layout/hierarchy3"/>
    <dgm:cxn modelId="{864929A1-9EE9-41E1-BEF2-33CF076EF511}" type="presParOf" srcId="{7A2117DC-6B9E-4A9F-9ECC-E5849117781A}" destId="{ADBCA7FD-4696-404B-8581-2010A10D6EAD}" srcOrd="3" destOrd="0" presId="urn:microsoft.com/office/officeart/2005/8/layout/hierarchy3"/>
    <dgm:cxn modelId="{93C84922-B6D5-F241-A789-2CD96834BBC2}" type="presParOf" srcId="{7A2117DC-6B9E-4A9F-9ECC-E5849117781A}" destId="{3909728C-C39F-3649-970B-EC4820128263}" srcOrd="4" destOrd="0" presId="urn:microsoft.com/office/officeart/2005/8/layout/hierarchy3"/>
    <dgm:cxn modelId="{0087E30D-4255-0D48-A676-63053C441BAE}" type="presParOf" srcId="{7A2117DC-6B9E-4A9F-9ECC-E5849117781A}" destId="{AE95644B-06D1-734B-8F6F-2AFD77F73C8D}" srcOrd="5" destOrd="0" presId="urn:microsoft.com/office/officeart/2005/8/layout/hierarchy3"/>
    <dgm:cxn modelId="{D9BB5676-851E-4326-8191-57D5555826B9}" type="presParOf" srcId="{6CCF2305-EA68-4032-9E5B-E22AC63C2D7A}" destId="{918C881B-148C-416C-8533-447F6EA9A4F1}" srcOrd="4" destOrd="0" presId="urn:microsoft.com/office/officeart/2005/8/layout/hierarchy3"/>
    <dgm:cxn modelId="{5DFA2799-D912-4A27-9170-E4F7D4503498}" type="presParOf" srcId="{918C881B-148C-416C-8533-447F6EA9A4F1}" destId="{4A6E58B7-F10E-4048-AE11-C1A35D5713AD}" srcOrd="0" destOrd="0" presId="urn:microsoft.com/office/officeart/2005/8/layout/hierarchy3"/>
    <dgm:cxn modelId="{8B721004-C823-48EE-B36C-43CBDE204BEB}" type="presParOf" srcId="{4A6E58B7-F10E-4048-AE11-C1A35D5713AD}" destId="{BA2FC38C-5A59-41BB-B2FE-C9C8C019FE92}" srcOrd="0" destOrd="0" presId="urn:microsoft.com/office/officeart/2005/8/layout/hierarchy3"/>
    <dgm:cxn modelId="{9E6DC2DB-2FC6-4969-A017-54CB72BD34F5}" type="presParOf" srcId="{4A6E58B7-F10E-4048-AE11-C1A35D5713AD}" destId="{26D7E75A-B119-4E0D-AEA4-CA5199D132B6}" srcOrd="1" destOrd="0" presId="urn:microsoft.com/office/officeart/2005/8/layout/hierarchy3"/>
    <dgm:cxn modelId="{5787D19F-0B29-44F3-8EB8-514EA2867774}" type="presParOf" srcId="{918C881B-148C-416C-8533-447F6EA9A4F1}" destId="{6BF3601C-2415-4AFB-BADE-ED8844EA5776}" srcOrd="1" destOrd="0" presId="urn:microsoft.com/office/officeart/2005/8/layout/hierarchy3"/>
    <dgm:cxn modelId="{2EA94EF1-4008-4978-958F-A16CE761A2AA}" type="presParOf" srcId="{6BF3601C-2415-4AFB-BADE-ED8844EA5776}" destId="{BA3C272B-145C-4833-A8A5-4153CCFEF045}" srcOrd="0" destOrd="0" presId="urn:microsoft.com/office/officeart/2005/8/layout/hierarchy3"/>
    <dgm:cxn modelId="{EFA49A3A-FB41-4B84-BC62-1D902D67C80A}" type="presParOf" srcId="{6BF3601C-2415-4AFB-BADE-ED8844EA5776}" destId="{3B815452-5C52-4C45-BACC-4A23F47BF82F}"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3.16</a:t>
          </a: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EC4F8AA7-42E4-4221-B660-17F8A23FA32E}">
      <dgm:prSet/>
      <dgm:spPr>
        <a:ln>
          <a:solidFill>
            <a:srgbClr val="37C0BB"/>
          </a:solidFill>
        </a:ln>
      </dgm:spPr>
      <dgm:t>
        <a:bodyPr/>
        <a:lstStyle/>
        <a:p>
          <a:r>
            <a:rPr lang="en-US">
              <a:hlinkClick xmlns:r="http://schemas.openxmlformats.org/officeDocument/2006/relationships" r:id="rId1"/>
            </a:rPr>
            <a:t>Educational Options Course Completion – Student Count</a:t>
          </a:r>
          <a:r>
            <a:rPr lang="en-US"/>
            <a:t> </a:t>
          </a:r>
        </a:p>
      </dgm:t>
    </dgm:pt>
    <dgm:pt modelId="{FBA3FBE6-5626-431D-8F0F-A92589B5B6F9}" type="parTrans" cxnId="{DCC5EE11-C8DD-4939-BB9A-7203DBEFB15A}">
      <dgm:prSet/>
      <dgm:spPr/>
      <dgm:t>
        <a:bodyPr/>
        <a:lstStyle/>
        <a:p>
          <a:endParaRPr lang="en-US"/>
        </a:p>
      </dgm:t>
    </dgm:pt>
    <dgm:pt modelId="{4070C3A8-9345-4A35-98E2-F2C2FC739F02}" type="sibTrans" cxnId="{DCC5EE11-C8DD-4939-BB9A-7203DBEFB15A}">
      <dgm:prSet/>
      <dgm:spPr/>
      <dgm:t>
        <a:bodyPr/>
        <a:lstStyle/>
        <a:p>
          <a:endParaRPr lang="en-US"/>
        </a:p>
      </dgm:t>
    </dgm:pt>
    <dgm:pt modelId="{523D914D-FDE6-4240-A8F3-718C7D2B88CB}">
      <dgm:prSet/>
      <dgm:spPr>
        <a:ln>
          <a:solidFill>
            <a:srgbClr val="37C0BB"/>
          </a:solidFill>
        </a:ln>
      </dgm:spPr>
      <dgm:t>
        <a:bodyPr/>
        <a:lstStyle/>
        <a:p>
          <a:endParaRPr lang="en-US"/>
        </a:p>
      </dgm:t>
    </dgm:pt>
    <dgm:pt modelId="{6ED3EE30-EA4C-4B0B-B093-FE4883607317}" type="parTrans" cxnId="{CE23FEE0-EC6A-49F3-96BA-339C125C6198}">
      <dgm:prSet/>
      <dgm:spPr/>
      <dgm:t>
        <a:bodyPr/>
        <a:lstStyle/>
        <a:p>
          <a:endParaRPr lang="en-US"/>
        </a:p>
      </dgm:t>
    </dgm:pt>
    <dgm:pt modelId="{5506F93E-D563-4DA6-8662-E53509810E0E}" type="sibTrans" cxnId="{CE23FEE0-EC6A-49F3-96BA-339C125C6198}">
      <dgm:prSet/>
      <dgm:spPr/>
      <dgm:t>
        <a:bodyPr/>
        <a:lstStyle/>
        <a:p>
          <a:endParaRPr lang="en-US"/>
        </a:p>
      </dgm:t>
    </dgm:pt>
    <dgm:pt modelId="{AB112317-E086-4BE3-B699-1B67A19975EA}" type="pres">
      <dgm:prSet presAssocID="{5854CFED-34C8-49A9-840D-CFD044C71F75}" presName="linearFlow" presStyleCnt="0">
        <dgm:presLayoutVars>
          <dgm:dir/>
          <dgm:animLvl val="lvl"/>
          <dgm:resizeHandles val="exact"/>
        </dgm:presLayoutVars>
      </dgm:prSet>
      <dgm:spPr/>
    </dgm:pt>
    <dgm:pt modelId="{173F34EF-114C-4390-8040-24005AEC9FC9}" type="pres">
      <dgm:prSet presAssocID="{B9516B90-F720-467C-9D0A-343B150499FC}" presName="composite" presStyleCnt="0"/>
      <dgm:spPr/>
    </dgm:pt>
    <dgm:pt modelId="{F8E61158-E130-40EF-BA3B-14BFB14BB926}" type="pres">
      <dgm:prSet presAssocID="{B9516B90-F720-467C-9D0A-343B150499FC}" presName="parTx" presStyleLbl="node1" presStyleIdx="0" presStyleCnt="1">
        <dgm:presLayoutVars>
          <dgm:chMax val="0"/>
          <dgm:chPref val="0"/>
          <dgm:bulletEnabled val="1"/>
        </dgm:presLayoutVars>
      </dgm:prSet>
      <dgm:spPr/>
    </dgm:pt>
    <dgm:pt modelId="{E1524A4B-CF01-43C7-B66F-17D7281328D2}" type="pres">
      <dgm:prSet presAssocID="{B9516B90-F720-467C-9D0A-343B150499FC}" presName="parSh" presStyleLbl="node1" presStyleIdx="0" presStyleCnt="1"/>
      <dgm:spPr>
        <a:xfrm>
          <a:off x="1018" y="18095"/>
          <a:ext cx="1613970" cy="432000"/>
        </a:xfrm>
        <a:prstGeom prst="roundRect">
          <a:avLst>
            <a:gd name="adj" fmla="val 10000"/>
          </a:avLst>
        </a:prstGeom>
      </dgm:spPr>
    </dgm:pt>
    <dgm:pt modelId="{01A871B4-AA96-41F9-9854-6A16387FB0F9}" type="pres">
      <dgm:prSet presAssocID="{B9516B90-F720-467C-9D0A-343B150499FC}" presName="desTx" presStyleLbl="fgAcc1" presStyleIdx="0" presStyleCnt="1" custScaleX="130831" custLinFactNeighborX="63" custLinFactNeighborY="4942">
        <dgm:presLayoutVars>
          <dgm:bulletEnabled val="1"/>
        </dgm:presLayoutVars>
      </dgm:prSet>
      <dgm:spPr/>
    </dgm:pt>
  </dgm:ptLst>
  <dgm:cxnLst>
    <dgm:cxn modelId="{DCC5EE11-C8DD-4939-BB9A-7203DBEFB15A}" srcId="{B9516B90-F720-467C-9D0A-343B150499FC}" destId="{EC4F8AA7-42E4-4221-B660-17F8A23FA32E}" srcOrd="0" destOrd="0" parTransId="{FBA3FBE6-5626-431D-8F0F-A92589B5B6F9}" sibTransId="{4070C3A8-9345-4A35-98E2-F2C2FC739F02}"/>
    <dgm:cxn modelId="{3956EF6A-CBEA-4396-B66B-F77BCCE2CA67}" srcId="{5854CFED-34C8-49A9-840D-CFD044C71F75}" destId="{B9516B90-F720-467C-9D0A-343B150499FC}" srcOrd="0" destOrd="0" parTransId="{D67661EB-63E2-4113-918D-067E0CB6DEA0}" sibTransId="{0F8C27DA-6DC1-4259-A2A3-54F9208C20BB}"/>
    <dgm:cxn modelId="{67ED3B94-8ABB-4C7D-A8F3-AC0887E9B8AE}" type="presOf" srcId="{B9516B90-F720-467C-9D0A-343B150499FC}" destId="{F8E61158-E130-40EF-BA3B-14BFB14BB926}" srcOrd="0" destOrd="0" presId="urn:microsoft.com/office/officeart/2005/8/layout/process3"/>
    <dgm:cxn modelId="{39A131A8-A6B2-4AE5-A935-AEFC28129A14}" type="presOf" srcId="{B9516B90-F720-467C-9D0A-343B150499FC}" destId="{E1524A4B-CF01-43C7-B66F-17D7281328D2}" srcOrd="1" destOrd="0" presId="urn:microsoft.com/office/officeart/2005/8/layout/process3"/>
    <dgm:cxn modelId="{24B33CB9-9108-4533-B121-72F5F3DBFB70}" type="presOf" srcId="{523D914D-FDE6-4240-A8F3-718C7D2B88CB}" destId="{01A871B4-AA96-41F9-9854-6A16387FB0F9}" srcOrd="0" destOrd="1" presId="urn:microsoft.com/office/officeart/2005/8/layout/process3"/>
    <dgm:cxn modelId="{ED5E7AD0-0A88-4674-8DE8-22AEE0FD82CE}" type="presOf" srcId="{5854CFED-34C8-49A9-840D-CFD044C71F75}" destId="{AB112317-E086-4BE3-B699-1B67A19975EA}" srcOrd="0" destOrd="0" presId="urn:microsoft.com/office/officeart/2005/8/layout/process3"/>
    <dgm:cxn modelId="{CE23FEE0-EC6A-49F3-96BA-339C125C6198}" srcId="{B9516B90-F720-467C-9D0A-343B150499FC}" destId="{523D914D-FDE6-4240-A8F3-718C7D2B88CB}" srcOrd="1" destOrd="0" parTransId="{6ED3EE30-EA4C-4B0B-B093-FE4883607317}" sibTransId="{5506F93E-D563-4DA6-8662-E53509810E0E}"/>
    <dgm:cxn modelId="{8BEB7DE6-7FDA-4AA6-B451-D3B5D36C1221}" type="presOf" srcId="{EC4F8AA7-42E4-4221-B660-17F8A23FA32E}" destId="{01A871B4-AA96-41F9-9854-6A16387FB0F9}" srcOrd="0" destOrd="0" presId="urn:microsoft.com/office/officeart/2005/8/layout/process3"/>
    <dgm:cxn modelId="{5D01BFDA-B2D2-4791-9229-B32393B45D5F}" type="presParOf" srcId="{AB112317-E086-4BE3-B699-1B67A19975EA}" destId="{173F34EF-114C-4390-8040-24005AEC9FC9}" srcOrd="0" destOrd="0" presId="urn:microsoft.com/office/officeart/2005/8/layout/process3"/>
    <dgm:cxn modelId="{F076D5A8-7BAD-4340-92FD-531EDCE12C40}" type="presParOf" srcId="{173F34EF-114C-4390-8040-24005AEC9FC9}" destId="{F8E61158-E130-40EF-BA3B-14BFB14BB926}" srcOrd="0" destOrd="0" presId="urn:microsoft.com/office/officeart/2005/8/layout/process3"/>
    <dgm:cxn modelId="{555D1890-47D5-4CCC-B007-FF017F0F9895}" type="presParOf" srcId="{173F34EF-114C-4390-8040-24005AEC9FC9}" destId="{E1524A4B-CF01-43C7-B66F-17D7281328D2}" srcOrd="1" destOrd="0" presId="urn:microsoft.com/office/officeart/2005/8/layout/process3"/>
    <dgm:cxn modelId="{19C4B23F-B9B2-4C61-B5FE-F056C999BA43}" type="presParOf" srcId="{173F34EF-114C-4390-8040-24005AEC9FC9}" destId="{01A871B4-AA96-41F9-9854-6A16387FB0F9}" srcOrd="2" destOrd="0" presId="urn:microsoft.com/office/officeart/2005/8/layout/process3"/>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xfrm>
          <a:off x="0" y="0"/>
          <a:ext cx="686200" cy="431773"/>
        </a:xfrm>
        <a:prstGeom prst="roundRect">
          <a:avLst>
            <a:gd name="adj" fmla="val 10000"/>
          </a:avLst>
        </a:prstGeom>
        <a:solidFill>
          <a:srgbClr val="2E9290"/>
        </a:solidFill>
        <a:ln w="12700" cap="flat" cmpd="sng" algn="ctr">
          <a:solidFill>
            <a:srgbClr val="FFFFFF">
              <a:hueOff val="0"/>
              <a:satOff val="0"/>
              <a:lumOff val="0"/>
              <a:alphaOff val="0"/>
            </a:srgbClr>
          </a:solidFill>
          <a:prstDash val="solid"/>
          <a:miter lim="800000"/>
        </a:ln>
        <a:effectLst/>
      </dgm:spPr>
      <dgm:t>
        <a:bodyPr/>
        <a:lstStyle/>
        <a:p>
          <a:pPr algn="ctr">
            <a:buNone/>
          </a:pPr>
          <a:r>
            <a:rPr lang="en-US" sz="900" b="0">
              <a:solidFill>
                <a:srgbClr val="FFFFFF"/>
              </a:solidFill>
              <a:latin typeface="Arial" panose="020B0604020202020204"/>
              <a:ea typeface="+mn-ea"/>
              <a:cs typeface="+mn-cs"/>
            </a:rPr>
            <a:t>Aggregate Report</a:t>
          </a:r>
        </a:p>
      </dgm:t>
    </dgm:pt>
    <dgm:pt modelId="{D67661EB-63E2-4113-918D-067E0CB6DEA0}" type="parTrans" cxnId="{3956EF6A-CBEA-4396-B66B-F77BCCE2CA67}">
      <dgm:prSet/>
      <dgm:spPr/>
      <dgm:t>
        <a:bodyPr/>
        <a:lstStyle/>
        <a:p>
          <a:pPr algn="ctr"/>
          <a:endParaRPr lang="en-US" sz="1000" b="0"/>
        </a:p>
      </dgm:t>
    </dgm:pt>
    <dgm:pt modelId="{0F8C27DA-6DC1-4259-A2A3-54F9208C20BB}" type="sibTrans" cxnId="{3956EF6A-CBEA-4396-B66B-F77BCCE2CA67}">
      <dgm:prSet custT="1"/>
      <dgm:spPr>
        <a:xfrm rot="5400000">
          <a:off x="262093" y="442633"/>
          <a:ext cx="162013" cy="194298"/>
        </a:xfrm>
        <a:prstGeom prst="rightArrow">
          <a:avLst>
            <a:gd name="adj1" fmla="val 60000"/>
            <a:gd name="adj2" fmla="val 50000"/>
          </a:avLst>
        </a:prstGeom>
        <a:solidFill>
          <a:srgbClr val="FF715B"/>
        </a:solidFill>
        <a:ln>
          <a:noFill/>
        </a:ln>
        <a:effectLst/>
      </dgm:spPr>
      <dgm:t>
        <a:bodyPr/>
        <a:lstStyle/>
        <a:p>
          <a:pPr algn="ctr">
            <a:buNone/>
          </a:pPr>
          <a:endParaRPr lang="en-US" sz="1000" b="0">
            <a:solidFill>
              <a:srgbClr val="FFFFFF"/>
            </a:solidFill>
            <a:latin typeface="Arial" panose="020B0604020202020204"/>
            <a:ea typeface="+mn-ea"/>
            <a:cs typeface="+mn-cs"/>
          </a:endParaRPr>
        </a:p>
      </dgm:t>
    </dgm:pt>
    <dgm:pt modelId="{618AB715-26CB-42F6-A400-AEBCED27021F}">
      <dgm:prSet phldrT="[Text]" custT="1"/>
      <dgm:spPr>
        <a:xfrm>
          <a:off x="0" y="647792"/>
          <a:ext cx="686200" cy="431773"/>
        </a:xfrm>
        <a:prstGeom prst="roundRect">
          <a:avLst>
            <a:gd name="adj" fmla="val 10000"/>
          </a:avLst>
        </a:prstGeom>
        <a:solidFill>
          <a:srgbClr val="FF715B"/>
        </a:solidFill>
        <a:ln w="12700" cap="flat" cmpd="sng" algn="ctr">
          <a:solidFill>
            <a:srgbClr val="FFFFFF">
              <a:hueOff val="0"/>
              <a:satOff val="0"/>
              <a:lumOff val="0"/>
              <a:alphaOff val="0"/>
            </a:srgbClr>
          </a:solidFill>
          <a:prstDash val="solid"/>
          <a:miter lim="800000"/>
        </a:ln>
        <a:effectLst/>
      </dgm:spPr>
      <dgm:t>
        <a:bodyPr/>
        <a:lstStyle/>
        <a:p>
          <a:pPr algn="ctr">
            <a:buNone/>
          </a:pPr>
          <a:r>
            <a:rPr lang="en-US" sz="900" b="0">
              <a:solidFill>
                <a:srgbClr val="FFFFFF"/>
              </a:solidFill>
              <a:latin typeface="Arial" panose="020B0604020202020204"/>
              <a:ea typeface="+mn-ea"/>
              <a:cs typeface="+mn-cs"/>
            </a:rPr>
            <a:t>Supporting Report</a:t>
          </a:r>
        </a:p>
      </dgm:t>
    </dgm:pt>
    <dgm:pt modelId="{11190C7B-DF44-4B6C-B35A-05AE849CEA61}" type="parTrans" cxnId="{88655F68-1414-4DE9-91CE-BA755D675430}">
      <dgm:prSet/>
      <dgm:spPr/>
      <dgm:t>
        <a:bodyPr/>
        <a:lstStyle/>
        <a:p>
          <a:pPr algn="ctr"/>
          <a:endParaRPr lang="en-US" sz="1000" b="0"/>
        </a:p>
      </dgm:t>
    </dgm:pt>
    <dgm:pt modelId="{C0263583-3CD0-4D64-B33E-B5B1EA85CA93}" type="sibTrans" cxnId="{88655F68-1414-4DE9-91CE-BA755D675430}">
      <dgm:prSet/>
      <dgm:spPr>
        <a:xfrm rot="5400000">
          <a:off x="262191" y="1090294"/>
          <a:ext cx="161816" cy="194298"/>
        </a:xfrm>
        <a:prstGeom prst="rightArrow">
          <a:avLst>
            <a:gd name="adj1" fmla="val 60000"/>
            <a:gd name="adj2" fmla="val 50000"/>
          </a:avLst>
        </a:prstGeom>
        <a:solidFill>
          <a:srgbClr val="3CC1BD">
            <a:hueOff val="0"/>
            <a:satOff val="0"/>
            <a:lumOff val="0"/>
            <a:alphaOff val="0"/>
          </a:srgbClr>
        </a:solidFill>
        <a:ln>
          <a:noFill/>
        </a:ln>
        <a:effectLst/>
      </dgm:spPr>
      <dgm:t>
        <a:bodyPr/>
        <a:lstStyle/>
        <a:p>
          <a:pPr algn="ctr">
            <a:buNone/>
          </a:pPr>
          <a:endParaRPr lang="en-US" sz="1000" b="0">
            <a:solidFill>
              <a:srgbClr val="FFFFFF"/>
            </a:solidFill>
            <a:latin typeface="Arial" panose="020B0604020202020204"/>
            <a:ea typeface="+mn-ea"/>
            <a:cs typeface="+mn-cs"/>
          </a:endParaRPr>
        </a:p>
      </dgm:t>
    </dgm:pt>
    <dgm:pt modelId="{840F2171-B35F-4115-8A98-965D9580F817}" type="pres">
      <dgm:prSet presAssocID="{5854CFED-34C8-49A9-840D-CFD044C71F75}" presName="linearFlow" presStyleCnt="0">
        <dgm:presLayoutVars>
          <dgm:resizeHandles val="exact"/>
        </dgm:presLayoutVars>
      </dgm:prSet>
      <dgm:spPr/>
    </dgm:pt>
    <dgm:pt modelId="{63286031-081D-48E5-9453-8DEA7737D87F}" type="pres">
      <dgm:prSet presAssocID="{B9516B90-F720-467C-9D0A-343B150499FC}" presName="node" presStyleLbl="node1" presStyleIdx="0" presStyleCnt="2" custScaleX="120935" custLinFactNeighborX="778" custLinFactNeighborY="3776">
        <dgm:presLayoutVars>
          <dgm:bulletEnabled val="1"/>
        </dgm:presLayoutVars>
      </dgm:prSet>
      <dgm:spPr/>
    </dgm:pt>
    <dgm:pt modelId="{55E936AE-85A7-4293-9E90-3F423240A182}" type="pres">
      <dgm:prSet presAssocID="{0F8C27DA-6DC1-4259-A2A3-54F9208C20BB}" presName="sibTrans" presStyleLbl="sibTrans2D1" presStyleIdx="0" presStyleCnt="1" custLinFactNeighborX="0" custLinFactNeighborY="2160"/>
      <dgm:spPr/>
    </dgm:pt>
    <dgm:pt modelId="{29EF4EBC-512F-4715-BB70-41A82361AD03}" type="pres">
      <dgm:prSet presAssocID="{0F8C27DA-6DC1-4259-A2A3-54F9208C20BB}" presName="connectorText" presStyleLbl="sibTrans2D1" presStyleIdx="0" presStyleCnt="1"/>
      <dgm:spPr/>
    </dgm:pt>
    <dgm:pt modelId="{0430A618-02C7-4E49-9EAE-E05EC2371766}" type="pres">
      <dgm:prSet presAssocID="{618AB715-26CB-42F6-A400-AEBCED27021F}" presName="node" presStyleLbl="node1" presStyleIdx="1" presStyleCnt="2" custScaleX="120935" custLinFactNeighborX="778" custLinFactNeighborY="61">
        <dgm:presLayoutVars>
          <dgm:bulletEnabled val="1"/>
        </dgm:presLayoutVars>
      </dgm:prSet>
      <dgm:spPr/>
    </dgm:pt>
  </dgm:ptLst>
  <dgm:cxnLst>
    <dgm:cxn modelId="{6ED8AD00-2C4B-4493-98F3-F748519D94CA}" type="presOf" srcId="{618AB715-26CB-42F6-A400-AEBCED27021F}" destId="{0430A618-02C7-4E49-9EAE-E05EC2371766}" srcOrd="0" destOrd="0" presId="urn:microsoft.com/office/officeart/2005/8/layout/process2"/>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B1390078-D394-44FD-8BB7-EB77468C3923}" type="presOf" srcId="{B9516B90-F720-467C-9D0A-343B150499FC}" destId="{63286031-081D-48E5-9453-8DEA7737D87F}" srcOrd="0" destOrd="0" presId="urn:microsoft.com/office/officeart/2005/8/layout/process2"/>
    <dgm:cxn modelId="{3B762386-FFA1-4960-8B91-0151F9E219B5}" type="presOf" srcId="{0F8C27DA-6DC1-4259-A2A3-54F9208C20BB}" destId="{29EF4EBC-512F-4715-BB70-41A82361AD03}" srcOrd="1" destOrd="0" presId="urn:microsoft.com/office/officeart/2005/8/layout/process2"/>
    <dgm:cxn modelId="{F3C692A8-1BF6-49D5-8382-D0748F626C1B}" type="presOf" srcId="{0F8C27DA-6DC1-4259-A2A3-54F9208C20BB}" destId="{55E936AE-85A7-4293-9E90-3F423240A182}" srcOrd="0" destOrd="0" presId="urn:microsoft.com/office/officeart/2005/8/layout/process2"/>
    <dgm:cxn modelId="{0327DAED-0397-4D19-8D05-635B6A8C327E}" type="presOf" srcId="{5854CFED-34C8-49A9-840D-CFD044C71F75}" destId="{840F2171-B35F-4115-8A98-965D9580F817}" srcOrd="0" destOrd="0" presId="urn:microsoft.com/office/officeart/2005/8/layout/process2"/>
    <dgm:cxn modelId="{56F60F41-6121-4D35-87B3-DAF2ECE31955}" type="presParOf" srcId="{840F2171-B35F-4115-8A98-965D9580F817}" destId="{63286031-081D-48E5-9453-8DEA7737D87F}" srcOrd="0" destOrd="0" presId="urn:microsoft.com/office/officeart/2005/8/layout/process2"/>
    <dgm:cxn modelId="{CB45A4E3-CC0B-4F91-82D9-96E10238632C}" type="presParOf" srcId="{840F2171-B35F-4115-8A98-965D9580F817}" destId="{55E936AE-85A7-4293-9E90-3F423240A182}" srcOrd="1" destOrd="0" presId="urn:microsoft.com/office/officeart/2005/8/layout/process2"/>
    <dgm:cxn modelId="{19EE3B14-E505-43CF-AE4D-365F2475D9E6}" type="presParOf" srcId="{55E936AE-85A7-4293-9E90-3F423240A182}" destId="{29EF4EBC-512F-4715-BB70-41A82361AD03}" srcOrd="0" destOrd="0" presId="urn:microsoft.com/office/officeart/2005/8/layout/process2"/>
    <dgm:cxn modelId="{6F842015-F80C-440B-B30B-9C84F6FD0D15}" type="presParOf" srcId="{840F2171-B35F-4115-8A98-965D9580F817}" destId="{0430A618-02C7-4E49-9EAE-E05EC2371766}" srcOrd="2" destOrd="0" presId="urn:microsoft.com/office/officeart/2005/8/layout/process2"/>
  </dgm:cxnLst>
  <dgm:bg>
    <a:noFill/>
  </dgm:bg>
  <dgm:whole/>
  <dgm:extLst>
    <a:ext uri="http://schemas.microsoft.com/office/drawing/2008/diagram">
      <dsp:dataModelExt xmlns:dsp="http://schemas.microsoft.com/office/drawing/2008/diagram" relId="rId23"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6FB1CBF-F257-44BC-8A97-10FFA4FCD4A9}"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F355208C-E6E1-42AD-91BD-81D1298C3F01}">
      <dgm:prSet phldrT="[Text]"/>
      <dgm:spPr/>
      <dgm:t>
        <a:bodyPr/>
        <a:lstStyle/>
        <a:p>
          <a:r>
            <a:rPr lang="en-US"/>
            <a:t>Program</a:t>
          </a:r>
        </a:p>
      </dgm:t>
    </dgm:pt>
    <dgm:pt modelId="{5D37EF10-8E18-42B1-9FD4-79547689DE7E}" type="parTrans" cxnId="{BB969C2B-50EB-4BAD-9700-DAE1174FD044}">
      <dgm:prSet/>
      <dgm:spPr/>
      <dgm:t>
        <a:bodyPr/>
        <a:lstStyle/>
        <a:p>
          <a:endParaRPr lang="en-US"/>
        </a:p>
      </dgm:t>
    </dgm:pt>
    <dgm:pt modelId="{F82A4352-41F7-45B1-A4AB-199A0804CE57}" type="sibTrans" cxnId="{BB969C2B-50EB-4BAD-9700-DAE1174FD044}">
      <dgm:prSet/>
      <dgm:spPr/>
      <dgm:t>
        <a:bodyPr/>
        <a:lstStyle/>
        <a:p>
          <a:endParaRPr lang="en-US"/>
        </a:p>
      </dgm:t>
    </dgm:pt>
    <dgm:pt modelId="{95719C91-BC77-4667-BBE3-BB0937D72700}">
      <dgm:prSet phldrT="[Text]" custT="1"/>
      <dgm:spPr/>
      <dgm:t>
        <a:bodyPr/>
        <a:lstStyle/>
        <a:p>
          <a:r>
            <a:rPr lang="en-US" sz="2600"/>
            <a:t>CARS</a:t>
          </a:r>
          <a:endParaRPr lang="en-US" sz="1800"/>
        </a:p>
      </dgm:t>
    </dgm:pt>
    <dgm:pt modelId="{E157DE10-A527-4424-9AB4-1F773F8AAFB0}" type="parTrans" cxnId="{1EAA926C-4301-4D5F-8124-6888450B7C81}">
      <dgm:prSet/>
      <dgm:spPr/>
      <dgm:t>
        <a:bodyPr/>
        <a:lstStyle/>
        <a:p>
          <a:endParaRPr lang="en-US"/>
        </a:p>
      </dgm:t>
    </dgm:pt>
    <dgm:pt modelId="{4D307477-324E-4A71-BA14-656759948775}" type="sibTrans" cxnId="{1EAA926C-4301-4D5F-8124-6888450B7C81}">
      <dgm:prSet/>
      <dgm:spPr/>
      <dgm:t>
        <a:bodyPr/>
        <a:lstStyle/>
        <a:p>
          <a:endParaRPr lang="en-US"/>
        </a:p>
      </dgm:t>
    </dgm:pt>
    <dgm:pt modelId="{B81F49E0-D1AF-46E1-B5D9-35C7FB6AF7A6}">
      <dgm:prSet phldrT="[Text]"/>
      <dgm:spPr/>
      <dgm:t>
        <a:bodyPr/>
        <a:lstStyle/>
        <a:p>
          <a:r>
            <a:rPr lang="en-US"/>
            <a:t>Student subgroups</a:t>
          </a:r>
        </a:p>
      </dgm:t>
    </dgm:pt>
    <dgm:pt modelId="{E36568A8-21B2-432E-8C9E-B1023D7360AE}" type="parTrans" cxnId="{F3304034-1153-4056-802C-FD52B7164EC6}">
      <dgm:prSet/>
      <dgm:spPr/>
      <dgm:t>
        <a:bodyPr/>
        <a:lstStyle/>
        <a:p>
          <a:endParaRPr lang="en-US"/>
        </a:p>
      </dgm:t>
    </dgm:pt>
    <dgm:pt modelId="{7CA5ACFD-49F5-4830-BD14-BCBA0ABA9666}" type="sibTrans" cxnId="{F3304034-1153-4056-802C-FD52B7164EC6}">
      <dgm:prSet/>
      <dgm:spPr/>
      <dgm:t>
        <a:bodyPr/>
        <a:lstStyle/>
        <a:p>
          <a:endParaRPr lang="en-US"/>
        </a:p>
      </dgm:t>
    </dgm:pt>
    <dgm:pt modelId="{54F48A5D-1E26-44C8-B610-CD2B32D5777D}">
      <dgm:prSet phldrT="[Text]" custT="1"/>
      <dgm:spPr/>
      <dgm:t>
        <a:bodyPr/>
        <a:lstStyle/>
        <a:p>
          <a:r>
            <a:rPr lang="en-US" sz="2000"/>
            <a:t>Schoolwide programs</a:t>
          </a:r>
          <a:endParaRPr lang="en-US" sz="1800"/>
        </a:p>
      </dgm:t>
    </dgm:pt>
    <dgm:pt modelId="{C8BA670A-9C2B-4165-AFA4-AA82C6743070}" type="parTrans" cxnId="{750C4F07-7A3A-4EB6-B0B6-A92A0283C726}">
      <dgm:prSet/>
      <dgm:spPr/>
      <dgm:t>
        <a:bodyPr/>
        <a:lstStyle/>
        <a:p>
          <a:endParaRPr lang="en-US"/>
        </a:p>
      </dgm:t>
    </dgm:pt>
    <dgm:pt modelId="{4BB9F099-0F61-45D0-AF45-BDA673ADA83B}" type="sibTrans" cxnId="{750C4F07-7A3A-4EB6-B0B6-A92A0283C726}">
      <dgm:prSet/>
      <dgm:spPr/>
      <dgm:t>
        <a:bodyPr/>
        <a:lstStyle/>
        <a:p>
          <a:endParaRPr lang="en-US"/>
        </a:p>
      </dgm:t>
    </dgm:pt>
    <dgm:pt modelId="{0F65BD0F-B806-4DF1-A924-D32B877589EB}" type="pres">
      <dgm:prSet presAssocID="{66FB1CBF-F257-44BC-8A97-10FFA4FCD4A9}" presName="Name0" presStyleCnt="0">
        <dgm:presLayoutVars>
          <dgm:chMax val="7"/>
          <dgm:dir/>
          <dgm:resizeHandles val="exact"/>
        </dgm:presLayoutVars>
      </dgm:prSet>
      <dgm:spPr/>
    </dgm:pt>
    <dgm:pt modelId="{9BA29495-0766-41A3-8197-49B8EB89D48B}" type="pres">
      <dgm:prSet presAssocID="{66FB1CBF-F257-44BC-8A97-10FFA4FCD4A9}" presName="ellipse1" presStyleLbl="vennNode1" presStyleIdx="0" presStyleCnt="2">
        <dgm:presLayoutVars>
          <dgm:bulletEnabled val="1"/>
        </dgm:presLayoutVars>
      </dgm:prSet>
      <dgm:spPr/>
    </dgm:pt>
    <dgm:pt modelId="{70C02715-898B-4AA0-8455-2B88EDE7B3E7}" type="pres">
      <dgm:prSet presAssocID="{66FB1CBF-F257-44BC-8A97-10FFA4FCD4A9}" presName="ellipse2" presStyleLbl="vennNode1" presStyleIdx="1" presStyleCnt="2" custLinFactNeighborX="417" custLinFactNeighborY="-834">
        <dgm:presLayoutVars>
          <dgm:bulletEnabled val="1"/>
        </dgm:presLayoutVars>
      </dgm:prSet>
      <dgm:spPr/>
    </dgm:pt>
  </dgm:ptLst>
  <dgm:cxnLst>
    <dgm:cxn modelId="{A6DC8D05-43E1-4A4F-A421-F9A8C5DC236A}" type="presOf" srcId="{66FB1CBF-F257-44BC-8A97-10FFA4FCD4A9}" destId="{0F65BD0F-B806-4DF1-A924-D32B877589EB}" srcOrd="0" destOrd="0" presId="urn:microsoft.com/office/officeart/2005/8/layout/rings+Icon"/>
    <dgm:cxn modelId="{750C4F07-7A3A-4EB6-B0B6-A92A0283C726}" srcId="{95719C91-BC77-4667-BBE3-BB0937D72700}" destId="{54F48A5D-1E26-44C8-B610-CD2B32D5777D}" srcOrd="0" destOrd="0" parTransId="{C8BA670A-9C2B-4165-AFA4-AA82C6743070}" sibTransId="{4BB9F099-0F61-45D0-AF45-BDA673ADA83B}"/>
    <dgm:cxn modelId="{1513391E-E376-4603-A43A-DE2701705D9A}" type="presOf" srcId="{54F48A5D-1E26-44C8-B610-CD2B32D5777D}" destId="{70C02715-898B-4AA0-8455-2B88EDE7B3E7}" srcOrd="0" destOrd="1" presId="urn:microsoft.com/office/officeart/2005/8/layout/rings+Icon"/>
    <dgm:cxn modelId="{BB969C2B-50EB-4BAD-9700-DAE1174FD044}" srcId="{66FB1CBF-F257-44BC-8A97-10FFA4FCD4A9}" destId="{F355208C-E6E1-42AD-91BD-81D1298C3F01}" srcOrd="0" destOrd="0" parTransId="{5D37EF10-8E18-42B1-9FD4-79547689DE7E}" sibTransId="{F82A4352-41F7-45B1-A4AB-199A0804CE57}"/>
    <dgm:cxn modelId="{F3304034-1153-4056-802C-FD52B7164EC6}" srcId="{F355208C-E6E1-42AD-91BD-81D1298C3F01}" destId="{B81F49E0-D1AF-46E1-B5D9-35C7FB6AF7A6}" srcOrd="0" destOrd="0" parTransId="{E36568A8-21B2-432E-8C9E-B1023D7360AE}" sibTransId="{7CA5ACFD-49F5-4830-BD14-BCBA0ABA9666}"/>
    <dgm:cxn modelId="{1EAA926C-4301-4D5F-8124-6888450B7C81}" srcId="{66FB1CBF-F257-44BC-8A97-10FFA4FCD4A9}" destId="{95719C91-BC77-4667-BBE3-BB0937D72700}" srcOrd="1" destOrd="0" parTransId="{E157DE10-A527-4424-9AB4-1F773F8AAFB0}" sibTransId="{4D307477-324E-4A71-BA14-656759948775}"/>
    <dgm:cxn modelId="{1D67309B-F5F0-4DED-9562-D4D94EB04E8A}" type="presOf" srcId="{95719C91-BC77-4667-BBE3-BB0937D72700}" destId="{70C02715-898B-4AA0-8455-2B88EDE7B3E7}" srcOrd="0" destOrd="0" presId="urn:microsoft.com/office/officeart/2005/8/layout/rings+Icon"/>
    <dgm:cxn modelId="{CF97D3A4-04FA-41B2-B00F-F821D68F872B}" type="presOf" srcId="{B81F49E0-D1AF-46E1-B5D9-35C7FB6AF7A6}" destId="{9BA29495-0766-41A3-8197-49B8EB89D48B}" srcOrd="0" destOrd="1" presId="urn:microsoft.com/office/officeart/2005/8/layout/rings+Icon"/>
    <dgm:cxn modelId="{77E031ED-82F9-4617-85B9-46F318A3D654}" type="presOf" srcId="{F355208C-E6E1-42AD-91BD-81D1298C3F01}" destId="{9BA29495-0766-41A3-8197-49B8EB89D48B}" srcOrd="0" destOrd="0" presId="urn:microsoft.com/office/officeart/2005/8/layout/rings+Icon"/>
    <dgm:cxn modelId="{B335D5AC-9944-41BF-B874-66A97F297B0D}" type="presParOf" srcId="{0F65BD0F-B806-4DF1-A924-D32B877589EB}" destId="{9BA29495-0766-41A3-8197-49B8EB89D48B}" srcOrd="0" destOrd="0" presId="urn:microsoft.com/office/officeart/2005/8/layout/rings+Icon"/>
    <dgm:cxn modelId="{BF4B3FD5-BD83-4D8F-BD80-01AE2433F481}" type="presParOf" srcId="{0F65BD0F-B806-4DF1-A924-D32B877589EB}" destId="{70C02715-898B-4AA0-8455-2B88EDE7B3E7}" srcOrd="1"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B85EE6F-0A62-4448-B588-6BC8B3AA8A0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CEF66D7-F33E-0745-8E4E-745E1994F7BE}">
      <dgm:prSet/>
      <dgm:spPr>
        <a:solidFill>
          <a:schemeClr val="bg1">
            <a:alpha val="90000"/>
          </a:schemeClr>
        </a:solidFill>
      </dgm:spPr>
      <dgm:t>
        <a:bodyPr/>
        <a:lstStyle/>
        <a:p>
          <a:r>
            <a:rPr lang="en-US"/>
            <a:t>Site Staff</a:t>
          </a:r>
        </a:p>
      </dgm:t>
    </dgm:pt>
    <dgm:pt modelId="{61754A27-EE3D-5D4A-A2B7-3D89B1DCB1E0}" type="parTrans" cxnId="{AA6D41A9-A9EB-0E40-8D8A-05CF2761BB6E}">
      <dgm:prSet/>
      <dgm:spPr/>
      <dgm:t>
        <a:bodyPr/>
        <a:lstStyle/>
        <a:p>
          <a:endParaRPr lang="en-US"/>
        </a:p>
      </dgm:t>
    </dgm:pt>
    <dgm:pt modelId="{B26280EF-C690-7241-99B9-7A7AB5C82F8E}" type="sibTrans" cxnId="{AA6D41A9-A9EB-0E40-8D8A-05CF2761BB6E}">
      <dgm:prSet/>
      <dgm:spPr/>
      <dgm:t>
        <a:bodyPr/>
        <a:lstStyle/>
        <a:p>
          <a:endParaRPr lang="en-US"/>
        </a:p>
      </dgm:t>
    </dgm:pt>
    <dgm:pt modelId="{169B4889-B9A4-BC4C-AB29-EE7A3BEC3318}">
      <dgm:prSet/>
      <dgm:spPr>
        <a:solidFill>
          <a:schemeClr val="bg1">
            <a:alpha val="90000"/>
          </a:schemeClr>
        </a:solidFill>
      </dgm:spPr>
      <dgm:t>
        <a:bodyPr/>
        <a:lstStyle/>
        <a:p>
          <a:r>
            <a:rPr lang="en-US"/>
            <a:t>Program staff</a:t>
          </a:r>
        </a:p>
      </dgm:t>
    </dgm:pt>
    <dgm:pt modelId="{676EB8BC-7CE6-2349-BCD4-E415538F7983}" type="parTrans" cxnId="{D8A642C4-9C4F-DA40-AB29-CC7626D60F7A}">
      <dgm:prSet/>
      <dgm:spPr/>
      <dgm:t>
        <a:bodyPr/>
        <a:lstStyle/>
        <a:p>
          <a:endParaRPr lang="en-US"/>
        </a:p>
      </dgm:t>
    </dgm:pt>
    <dgm:pt modelId="{4D03778F-F0CC-BF42-A2BA-7D9C737CD18F}" type="sibTrans" cxnId="{D8A642C4-9C4F-DA40-AB29-CC7626D60F7A}">
      <dgm:prSet/>
      <dgm:spPr/>
      <dgm:t>
        <a:bodyPr/>
        <a:lstStyle/>
        <a:p>
          <a:endParaRPr lang="en-US"/>
        </a:p>
      </dgm:t>
    </dgm:pt>
    <dgm:pt modelId="{55EB534B-BA19-1F4F-B5D2-5E86D5A6B964}">
      <dgm:prSet/>
      <dgm:spPr>
        <a:solidFill>
          <a:schemeClr val="bg1">
            <a:alpha val="90000"/>
          </a:schemeClr>
        </a:solidFill>
      </dgm:spPr>
      <dgm:t>
        <a:bodyPr/>
        <a:lstStyle/>
        <a:p>
          <a:r>
            <a:rPr lang="en-US"/>
            <a:t>Site Administrators</a:t>
          </a:r>
        </a:p>
      </dgm:t>
    </dgm:pt>
    <dgm:pt modelId="{B6258624-889E-7140-8190-CE985D0694E3}" type="parTrans" cxnId="{A897EA44-E032-1444-AD3D-B7B3EFF7B2C7}">
      <dgm:prSet/>
      <dgm:spPr/>
      <dgm:t>
        <a:bodyPr/>
        <a:lstStyle/>
        <a:p>
          <a:endParaRPr lang="en-US"/>
        </a:p>
      </dgm:t>
    </dgm:pt>
    <dgm:pt modelId="{24E303D8-6D0F-FA4E-959D-F47635AE84DE}" type="sibTrans" cxnId="{A897EA44-E032-1444-AD3D-B7B3EFF7B2C7}">
      <dgm:prSet/>
      <dgm:spPr/>
      <dgm:t>
        <a:bodyPr/>
        <a:lstStyle/>
        <a:p>
          <a:endParaRPr lang="en-US"/>
        </a:p>
      </dgm:t>
    </dgm:pt>
    <dgm:pt modelId="{6BFE851B-56A4-D84E-9A5F-5343534E995E}">
      <dgm:prSet/>
      <dgm:spPr>
        <a:solidFill>
          <a:schemeClr val="bg1">
            <a:alpha val="90000"/>
          </a:schemeClr>
        </a:solidFill>
      </dgm:spPr>
      <dgm:t>
        <a:bodyPr/>
        <a:lstStyle/>
        <a:p>
          <a:r>
            <a:rPr lang="en-US"/>
            <a:t>Student System Support Staff</a:t>
          </a:r>
        </a:p>
      </dgm:t>
    </dgm:pt>
    <dgm:pt modelId="{E3F947DD-308A-BA4A-BC8F-3A07FE863E9E}" type="parTrans" cxnId="{898368D2-8974-5A41-89A7-A00938AE8596}">
      <dgm:prSet/>
      <dgm:spPr/>
      <dgm:t>
        <a:bodyPr/>
        <a:lstStyle/>
        <a:p>
          <a:endParaRPr lang="en-US"/>
        </a:p>
      </dgm:t>
    </dgm:pt>
    <dgm:pt modelId="{DAA0446B-3E95-6641-8851-EDAA989B9AC3}" type="sibTrans" cxnId="{898368D2-8974-5A41-89A7-A00938AE8596}">
      <dgm:prSet/>
      <dgm:spPr/>
      <dgm:t>
        <a:bodyPr/>
        <a:lstStyle/>
        <a:p>
          <a:endParaRPr lang="en-US"/>
        </a:p>
      </dgm:t>
    </dgm:pt>
    <dgm:pt modelId="{1BE9C294-65F6-CD4B-B340-6E77299D718E}">
      <dgm:prSet/>
      <dgm:spPr/>
      <dgm:t>
        <a:bodyPr/>
        <a:lstStyle/>
        <a:p>
          <a:r>
            <a:rPr lang="en-US"/>
            <a:t>Staff Involved with Submission</a:t>
          </a:r>
        </a:p>
      </dgm:t>
    </dgm:pt>
    <dgm:pt modelId="{D057765D-CC5A-164C-A42A-6AAF64329800}" type="parTrans" cxnId="{FB2D8A2A-E488-7947-A472-FE5C85833F7F}">
      <dgm:prSet/>
      <dgm:spPr/>
      <dgm:t>
        <a:bodyPr/>
        <a:lstStyle/>
        <a:p>
          <a:endParaRPr lang="en-US"/>
        </a:p>
      </dgm:t>
    </dgm:pt>
    <dgm:pt modelId="{4E07C5D0-0573-CA45-B23B-CADF849E421F}" type="sibTrans" cxnId="{FB2D8A2A-E488-7947-A472-FE5C85833F7F}">
      <dgm:prSet/>
      <dgm:spPr/>
      <dgm:t>
        <a:bodyPr/>
        <a:lstStyle/>
        <a:p>
          <a:endParaRPr lang="en-US"/>
        </a:p>
      </dgm:t>
    </dgm:pt>
    <dgm:pt modelId="{C6FCF26A-9540-6141-AFBB-02281A27F791}" type="pres">
      <dgm:prSet presAssocID="{DB85EE6F-0A62-4448-B588-6BC8B3AA8A00}" presName="Name0" presStyleCnt="0">
        <dgm:presLayoutVars>
          <dgm:dir/>
          <dgm:animLvl val="lvl"/>
          <dgm:resizeHandles val="exact"/>
        </dgm:presLayoutVars>
      </dgm:prSet>
      <dgm:spPr/>
    </dgm:pt>
    <dgm:pt modelId="{CA81955C-27DE-3041-BFCC-1C218006C57C}" type="pres">
      <dgm:prSet presAssocID="{1BE9C294-65F6-CD4B-B340-6E77299D718E}" presName="composite" presStyleCnt="0"/>
      <dgm:spPr/>
    </dgm:pt>
    <dgm:pt modelId="{F867B3C8-DE62-984C-B00E-855EC476BD4C}" type="pres">
      <dgm:prSet presAssocID="{1BE9C294-65F6-CD4B-B340-6E77299D718E}" presName="parTx" presStyleLbl="alignNode1" presStyleIdx="0" presStyleCnt="1">
        <dgm:presLayoutVars>
          <dgm:chMax val="0"/>
          <dgm:chPref val="0"/>
          <dgm:bulletEnabled val="1"/>
        </dgm:presLayoutVars>
      </dgm:prSet>
      <dgm:spPr/>
    </dgm:pt>
    <dgm:pt modelId="{E3E76491-8807-CA4F-8E4E-E290DDB1346B}" type="pres">
      <dgm:prSet presAssocID="{1BE9C294-65F6-CD4B-B340-6E77299D718E}" presName="desTx" presStyleLbl="alignAccFollowNode1" presStyleIdx="0" presStyleCnt="1">
        <dgm:presLayoutVars>
          <dgm:bulletEnabled val="1"/>
        </dgm:presLayoutVars>
      </dgm:prSet>
      <dgm:spPr/>
    </dgm:pt>
  </dgm:ptLst>
  <dgm:cxnLst>
    <dgm:cxn modelId="{057FE00D-43D8-A945-A77A-217D76C267A5}" type="presOf" srcId="{1BE9C294-65F6-CD4B-B340-6E77299D718E}" destId="{F867B3C8-DE62-984C-B00E-855EC476BD4C}" srcOrd="0" destOrd="0" presId="urn:microsoft.com/office/officeart/2005/8/layout/hList1"/>
    <dgm:cxn modelId="{54C2F919-0705-3E4E-8D78-0B6CF0628733}" type="presOf" srcId="{9CEF66D7-F33E-0745-8E4E-745E1994F7BE}" destId="{E3E76491-8807-CA4F-8E4E-E290DDB1346B}" srcOrd="0" destOrd="0" presId="urn:microsoft.com/office/officeart/2005/8/layout/hList1"/>
    <dgm:cxn modelId="{FB2D8A2A-E488-7947-A472-FE5C85833F7F}" srcId="{DB85EE6F-0A62-4448-B588-6BC8B3AA8A00}" destId="{1BE9C294-65F6-CD4B-B340-6E77299D718E}" srcOrd="0" destOrd="0" parTransId="{D057765D-CC5A-164C-A42A-6AAF64329800}" sibTransId="{4E07C5D0-0573-CA45-B23B-CADF849E421F}"/>
    <dgm:cxn modelId="{2653882B-20FF-C241-A78F-EF1B3E7EC51F}" type="presOf" srcId="{55EB534B-BA19-1F4F-B5D2-5E86D5A6B964}" destId="{E3E76491-8807-CA4F-8E4E-E290DDB1346B}" srcOrd="0" destOrd="2" presId="urn:microsoft.com/office/officeart/2005/8/layout/hList1"/>
    <dgm:cxn modelId="{A8A88A38-AA25-1844-A02F-D1B51E177F10}" type="presOf" srcId="{169B4889-B9A4-BC4C-AB29-EE7A3BEC3318}" destId="{E3E76491-8807-CA4F-8E4E-E290DDB1346B}" srcOrd="0" destOrd="1" presId="urn:microsoft.com/office/officeart/2005/8/layout/hList1"/>
    <dgm:cxn modelId="{0898F742-4FFB-8644-A935-B262F45D5A94}" type="presOf" srcId="{DB85EE6F-0A62-4448-B588-6BC8B3AA8A00}" destId="{C6FCF26A-9540-6141-AFBB-02281A27F791}" srcOrd="0" destOrd="0" presId="urn:microsoft.com/office/officeart/2005/8/layout/hList1"/>
    <dgm:cxn modelId="{A897EA44-E032-1444-AD3D-B7B3EFF7B2C7}" srcId="{1BE9C294-65F6-CD4B-B340-6E77299D718E}" destId="{55EB534B-BA19-1F4F-B5D2-5E86D5A6B964}" srcOrd="2" destOrd="0" parTransId="{B6258624-889E-7140-8190-CE985D0694E3}" sibTransId="{24E303D8-6D0F-FA4E-959D-F47635AE84DE}"/>
    <dgm:cxn modelId="{F5BB767E-D419-3E4E-88FB-22A8CDFE1972}" type="presOf" srcId="{6BFE851B-56A4-D84E-9A5F-5343534E995E}" destId="{E3E76491-8807-CA4F-8E4E-E290DDB1346B}" srcOrd="0" destOrd="3" presId="urn:microsoft.com/office/officeart/2005/8/layout/hList1"/>
    <dgm:cxn modelId="{AA6D41A9-A9EB-0E40-8D8A-05CF2761BB6E}" srcId="{1BE9C294-65F6-CD4B-B340-6E77299D718E}" destId="{9CEF66D7-F33E-0745-8E4E-745E1994F7BE}" srcOrd="0" destOrd="0" parTransId="{61754A27-EE3D-5D4A-A2B7-3D89B1DCB1E0}" sibTransId="{B26280EF-C690-7241-99B9-7A7AB5C82F8E}"/>
    <dgm:cxn modelId="{D8A642C4-9C4F-DA40-AB29-CC7626D60F7A}" srcId="{1BE9C294-65F6-CD4B-B340-6E77299D718E}" destId="{169B4889-B9A4-BC4C-AB29-EE7A3BEC3318}" srcOrd="1" destOrd="0" parTransId="{676EB8BC-7CE6-2349-BCD4-E415538F7983}" sibTransId="{4D03778F-F0CC-BF42-A2BA-7D9C737CD18F}"/>
    <dgm:cxn modelId="{898368D2-8974-5A41-89A7-A00938AE8596}" srcId="{1BE9C294-65F6-CD4B-B340-6E77299D718E}" destId="{6BFE851B-56A4-D84E-9A5F-5343534E995E}" srcOrd="3" destOrd="0" parTransId="{E3F947DD-308A-BA4A-BC8F-3A07FE863E9E}" sibTransId="{DAA0446B-3E95-6641-8851-EDAA989B9AC3}"/>
    <dgm:cxn modelId="{5E8B3953-A687-9048-AFE6-C7C12213395C}" type="presParOf" srcId="{C6FCF26A-9540-6141-AFBB-02281A27F791}" destId="{CA81955C-27DE-3041-BFCC-1C218006C57C}" srcOrd="0" destOrd="0" presId="urn:microsoft.com/office/officeart/2005/8/layout/hList1"/>
    <dgm:cxn modelId="{E8FF2AED-2D6D-2948-AD27-2403EAE07FA5}" type="presParOf" srcId="{CA81955C-27DE-3041-BFCC-1C218006C57C}" destId="{F867B3C8-DE62-984C-B00E-855EC476BD4C}" srcOrd="0" destOrd="0" presId="urn:microsoft.com/office/officeart/2005/8/layout/hList1"/>
    <dgm:cxn modelId="{9AE76F25-9C07-FD41-8155-9B7CC9A419E5}" type="presParOf" srcId="{CA81955C-27DE-3041-BFCC-1C218006C57C}" destId="{E3E76491-8807-CA4F-8E4E-E290DDB1346B}"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2A5D6DF-FD93-D547-B1C4-99EB7987655E}"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19D2B921-C46E-EB4A-8838-99A404B4E265}">
      <dgm:prSet custT="1"/>
      <dgm:spPr>
        <a:solidFill>
          <a:srgbClr val="00B0F0"/>
        </a:solidFill>
      </dgm:spPr>
      <dgm:t>
        <a:bodyPr/>
        <a:lstStyle/>
        <a:p>
          <a:r>
            <a:rPr lang="en-US" sz="1900" b="0"/>
            <a:t>Files Submitted</a:t>
          </a:r>
        </a:p>
      </dgm:t>
    </dgm:pt>
    <dgm:pt modelId="{04021E22-61A0-114D-8E07-064D61BD5FC6}" type="parTrans" cxnId="{D4AC0D60-FC82-2341-9C98-F8CCD068D116}">
      <dgm:prSet/>
      <dgm:spPr/>
      <dgm:t>
        <a:bodyPr/>
        <a:lstStyle/>
        <a:p>
          <a:endParaRPr lang="en-US"/>
        </a:p>
      </dgm:t>
    </dgm:pt>
    <dgm:pt modelId="{6DCB0AF9-E822-834B-A202-3AFC180ECCA2}" type="sibTrans" cxnId="{D4AC0D60-FC82-2341-9C98-F8CCD068D116}">
      <dgm:prSet/>
      <dgm:spPr/>
      <dgm:t>
        <a:bodyPr/>
        <a:lstStyle/>
        <a:p>
          <a:endParaRPr lang="en-US"/>
        </a:p>
      </dgm:t>
    </dgm:pt>
    <dgm:pt modelId="{9E1D06A3-7CA2-7542-B955-5E14821E5E6E}">
      <dgm:prSet custT="1"/>
      <dgm:spPr>
        <a:solidFill>
          <a:schemeClr val="bg1">
            <a:alpha val="90000"/>
          </a:schemeClr>
        </a:solidFill>
      </dgm:spPr>
      <dgm:t>
        <a:bodyPr/>
        <a:lstStyle/>
        <a:p>
          <a:r>
            <a:rPr lang="en-US" sz="1900" b="0"/>
            <a:t>STUDENT PROGRAM (SPRG)</a:t>
          </a:r>
        </a:p>
      </dgm:t>
    </dgm:pt>
    <dgm:pt modelId="{ABF00A83-4477-AB42-AEA1-0C3935C26D33}" type="parTrans" cxnId="{A0BF847A-A1AD-EC4D-9C28-FEE364EE9D11}">
      <dgm:prSet/>
      <dgm:spPr/>
      <dgm:t>
        <a:bodyPr/>
        <a:lstStyle/>
        <a:p>
          <a:endParaRPr lang="en-US"/>
        </a:p>
      </dgm:t>
    </dgm:pt>
    <dgm:pt modelId="{2A21CD77-5CE5-5E42-B705-6FA32ECFA5A3}" type="sibTrans" cxnId="{A0BF847A-A1AD-EC4D-9C28-FEE364EE9D11}">
      <dgm:prSet/>
      <dgm:spPr/>
      <dgm:t>
        <a:bodyPr/>
        <a:lstStyle/>
        <a:p>
          <a:endParaRPr lang="en-US"/>
        </a:p>
      </dgm:t>
    </dgm:pt>
    <dgm:pt modelId="{FADFC171-CDA6-7743-83CA-2EA9DAB809AA}" type="pres">
      <dgm:prSet presAssocID="{12A5D6DF-FD93-D547-B1C4-99EB7987655E}" presName="Name0" presStyleCnt="0">
        <dgm:presLayoutVars>
          <dgm:dir/>
          <dgm:animLvl val="lvl"/>
          <dgm:resizeHandles val="exact"/>
        </dgm:presLayoutVars>
      </dgm:prSet>
      <dgm:spPr/>
    </dgm:pt>
    <dgm:pt modelId="{D8FCAB9C-3B0B-D44B-906B-40BB07CB0F99}" type="pres">
      <dgm:prSet presAssocID="{19D2B921-C46E-EB4A-8838-99A404B4E265}" presName="composite" presStyleCnt="0"/>
      <dgm:spPr/>
    </dgm:pt>
    <dgm:pt modelId="{F8B2BF6F-4764-4445-B9E2-AD7F980F27BE}" type="pres">
      <dgm:prSet presAssocID="{19D2B921-C46E-EB4A-8838-99A404B4E265}" presName="parTx" presStyleLbl="alignNode1" presStyleIdx="0" presStyleCnt="1" custLinFactY="-71221" custLinFactNeighborX="0" custLinFactNeighborY="-100000">
        <dgm:presLayoutVars>
          <dgm:chMax val="0"/>
          <dgm:chPref val="0"/>
          <dgm:bulletEnabled val="1"/>
        </dgm:presLayoutVars>
      </dgm:prSet>
      <dgm:spPr/>
    </dgm:pt>
    <dgm:pt modelId="{E4306441-07D9-2A45-BB70-402DDA20986F}" type="pres">
      <dgm:prSet presAssocID="{19D2B921-C46E-EB4A-8838-99A404B4E265}" presName="desTx" presStyleLbl="alignAccFollowNode1" presStyleIdx="0" presStyleCnt="1">
        <dgm:presLayoutVars>
          <dgm:bulletEnabled val="1"/>
        </dgm:presLayoutVars>
      </dgm:prSet>
      <dgm:spPr/>
    </dgm:pt>
  </dgm:ptLst>
  <dgm:cxnLst>
    <dgm:cxn modelId="{D1F9CA1E-F8EF-734B-8EE5-B862207797B0}" type="presOf" srcId="{19D2B921-C46E-EB4A-8838-99A404B4E265}" destId="{F8B2BF6F-4764-4445-B9E2-AD7F980F27BE}" srcOrd="0" destOrd="0" presId="urn:microsoft.com/office/officeart/2005/8/layout/hList1"/>
    <dgm:cxn modelId="{D4AC0D60-FC82-2341-9C98-F8CCD068D116}" srcId="{12A5D6DF-FD93-D547-B1C4-99EB7987655E}" destId="{19D2B921-C46E-EB4A-8838-99A404B4E265}" srcOrd="0" destOrd="0" parTransId="{04021E22-61A0-114D-8E07-064D61BD5FC6}" sibTransId="{6DCB0AF9-E822-834B-A202-3AFC180ECCA2}"/>
    <dgm:cxn modelId="{31FD214A-237B-0F4A-AD67-839B56EC6C73}" type="presOf" srcId="{9E1D06A3-7CA2-7542-B955-5E14821E5E6E}" destId="{E4306441-07D9-2A45-BB70-402DDA20986F}" srcOrd="0" destOrd="0" presId="urn:microsoft.com/office/officeart/2005/8/layout/hList1"/>
    <dgm:cxn modelId="{A0BF847A-A1AD-EC4D-9C28-FEE364EE9D11}" srcId="{19D2B921-C46E-EB4A-8838-99A404B4E265}" destId="{9E1D06A3-7CA2-7542-B955-5E14821E5E6E}" srcOrd="0" destOrd="0" parTransId="{ABF00A83-4477-AB42-AEA1-0C3935C26D33}" sibTransId="{2A21CD77-5CE5-5E42-B705-6FA32ECFA5A3}"/>
    <dgm:cxn modelId="{8C996BC6-461E-E849-AB12-8BE6FEE0063A}" type="presOf" srcId="{12A5D6DF-FD93-D547-B1C4-99EB7987655E}" destId="{FADFC171-CDA6-7743-83CA-2EA9DAB809AA}" srcOrd="0" destOrd="0" presId="urn:microsoft.com/office/officeart/2005/8/layout/hList1"/>
    <dgm:cxn modelId="{5BFB5B5C-3D90-874A-B718-682F949757C4}" type="presParOf" srcId="{FADFC171-CDA6-7743-83CA-2EA9DAB809AA}" destId="{D8FCAB9C-3B0B-D44B-906B-40BB07CB0F99}" srcOrd="0" destOrd="0" presId="urn:microsoft.com/office/officeart/2005/8/layout/hList1"/>
    <dgm:cxn modelId="{A74C5477-344B-9E4E-A306-4538A155E955}" type="presParOf" srcId="{D8FCAB9C-3B0B-D44B-906B-40BB07CB0F99}" destId="{F8B2BF6F-4764-4445-B9E2-AD7F980F27BE}" srcOrd="0" destOrd="0" presId="urn:microsoft.com/office/officeart/2005/8/layout/hList1"/>
    <dgm:cxn modelId="{BD3994BA-747C-D947-8D7B-E85AC0BE32C1}" type="presParOf" srcId="{D8FCAB9C-3B0B-D44B-906B-40BB07CB0F99}" destId="{E4306441-07D9-2A45-BB70-402DDA20986F}" srcOrd="1" destOrd="0" presId="urn:microsoft.com/office/officeart/2005/8/layout/hLis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2A5D6DF-FD93-D547-B1C4-99EB7987655E}"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19D2B921-C46E-EB4A-8838-99A404B4E265}">
      <dgm:prSet custT="1"/>
      <dgm:spPr>
        <a:solidFill>
          <a:schemeClr val="accent2"/>
        </a:solidFill>
      </dgm:spPr>
      <dgm:t>
        <a:bodyPr/>
        <a:lstStyle/>
        <a:p>
          <a:r>
            <a:rPr lang="en-US" sz="1900" b="0"/>
            <a:t>External Data</a:t>
          </a:r>
        </a:p>
      </dgm:t>
    </dgm:pt>
    <dgm:pt modelId="{04021E22-61A0-114D-8E07-064D61BD5FC6}" type="parTrans" cxnId="{D4AC0D60-FC82-2341-9C98-F8CCD068D116}">
      <dgm:prSet/>
      <dgm:spPr/>
      <dgm:t>
        <a:bodyPr/>
        <a:lstStyle/>
        <a:p>
          <a:endParaRPr lang="en-US"/>
        </a:p>
      </dgm:t>
    </dgm:pt>
    <dgm:pt modelId="{6DCB0AF9-E822-834B-A202-3AFC180ECCA2}" type="sibTrans" cxnId="{D4AC0D60-FC82-2341-9C98-F8CCD068D116}">
      <dgm:prSet/>
      <dgm:spPr/>
      <dgm:t>
        <a:bodyPr/>
        <a:lstStyle/>
        <a:p>
          <a:endParaRPr lang="en-US"/>
        </a:p>
      </dgm:t>
    </dgm:pt>
    <dgm:pt modelId="{9E1D06A3-7CA2-7542-B955-5E14821E5E6E}">
      <dgm:prSet custT="1"/>
      <dgm:spPr>
        <a:solidFill>
          <a:schemeClr val="bg1">
            <a:alpha val="90000"/>
          </a:schemeClr>
        </a:solidFill>
      </dgm:spPr>
      <dgm:t>
        <a:bodyPr/>
        <a:lstStyle/>
        <a:p>
          <a:r>
            <a:rPr lang="en-US" sz="1900" b="0"/>
            <a:t>SCHOOLWIDE PROGRAM</a:t>
          </a:r>
        </a:p>
      </dgm:t>
    </dgm:pt>
    <dgm:pt modelId="{ABF00A83-4477-AB42-AEA1-0C3935C26D33}" type="parTrans" cxnId="{A0BF847A-A1AD-EC4D-9C28-FEE364EE9D11}">
      <dgm:prSet/>
      <dgm:spPr/>
      <dgm:t>
        <a:bodyPr/>
        <a:lstStyle/>
        <a:p>
          <a:endParaRPr lang="en-US"/>
        </a:p>
      </dgm:t>
    </dgm:pt>
    <dgm:pt modelId="{2A21CD77-5CE5-5E42-B705-6FA32ECFA5A3}" type="sibTrans" cxnId="{A0BF847A-A1AD-EC4D-9C28-FEE364EE9D11}">
      <dgm:prSet/>
      <dgm:spPr/>
      <dgm:t>
        <a:bodyPr/>
        <a:lstStyle/>
        <a:p>
          <a:endParaRPr lang="en-US"/>
        </a:p>
      </dgm:t>
    </dgm:pt>
    <dgm:pt modelId="{FADFC171-CDA6-7743-83CA-2EA9DAB809AA}" type="pres">
      <dgm:prSet presAssocID="{12A5D6DF-FD93-D547-B1C4-99EB7987655E}" presName="Name0" presStyleCnt="0">
        <dgm:presLayoutVars>
          <dgm:dir/>
          <dgm:animLvl val="lvl"/>
          <dgm:resizeHandles val="exact"/>
        </dgm:presLayoutVars>
      </dgm:prSet>
      <dgm:spPr/>
    </dgm:pt>
    <dgm:pt modelId="{D8FCAB9C-3B0B-D44B-906B-40BB07CB0F99}" type="pres">
      <dgm:prSet presAssocID="{19D2B921-C46E-EB4A-8838-99A404B4E265}" presName="composite" presStyleCnt="0"/>
      <dgm:spPr/>
    </dgm:pt>
    <dgm:pt modelId="{F8B2BF6F-4764-4445-B9E2-AD7F980F27BE}" type="pres">
      <dgm:prSet presAssocID="{19D2B921-C46E-EB4A-8838-99A404B4E265}" presName="parTx" presStyleLbl="alignNode1" presStyleIdx="0" presStyleCnt="1" custLinFactY="-71221" custLinFactNeighborX="0" custLinFactNeighborY="-100000">
        <dgm:presLayoutVars>
          <dgm:chMax val="0"/>
          <dgm:chPref val="0"/>
          <dgm:bulletEnabled val="1"/>
        </dgm:presLayoutVars>
      </dgm:prSet>
      <dgm:spPr/>
    </dgm:pt>
    <dgm:pt modelId="{E4306441-07D9-2A45-BB70-402DDA20986F}" type="pres">
      <dgm:prSet presAssocID="{19D2B921-C46E-EB4A-8838-99A404B4E265}" presName="desTx" presStyleLbl="alignAccFollowNode1" presStyleIdx="0" presStyleCnt="1" custLinFactY="31872" custLinFactNeighborX="-3197" custLinFactNeighborY="100000">
        <dgm:presLayoutVars>
          <dgm:bulletEnabled val="1"/>
        </dgm:presLayoutVars>
      </dgm:prSet>
      <dgm:spPr/>
    </dgm:pt>
  </dgm:ptLst>
  <dgm:cxnLst>
    <dgm:cxn modelId="{D1F9CA1E-F8EF-734B-8EE5-B862207797B0}" type="presOf" srcId="{19D2B921-C46E-EB4A-8838-99A404B4E265}" destId="{F8B2BF6F-4764-4445-B9E2-AD7F980F27BE}" srcOrd="0" destOrd="0" presId="urn:microsoft.com/office/officeart/2005/8/layout/hList1"/>
    <dgm:cxn modelId="{D4AC0D60-FC82-2341-9C98-F8CCD068D116}" srcId="{12A5D6DF-FD93-D547-B1C4-99EB7987655E}" destId="{19D2B921-C46E-EB4A-8838-99A404B4E265}" srcOrd="0" destOrd="0" parTransId="{04021E22-61A0-114D-8E07-064D61BD5FC6}" sibTransId="{6DCB0AF9-E822-834B-A202-3AFC180ECCA2}"/>
    <dgm:cxn modelId="{31FD214A-237B-0F4A-AD67-839B56EC6C73}" type="presOf" srcId="{9E1D06A3-7CA2-7542-B955-5E14821E5E6E}" destId="{E4306441-07D9-2A45-BB70-402DDA20986F}" srcOrd="0" destOrd="0" presId="urn:microsoft.com/office/officeart/2005/8/layout/hList1"/>
    <dgm:cxn modelId="{A0BF847A-A1AD-EC4D-9C28-FEE364EE9D11}" srcId="{19D2B921-C46E-EB4A-8838-99A404B4E265}" destId="{9E1D06A3-7CA2-7542-B955-5E14821E5E6E}" srcOrd="0" destOrd="0" parTransId="{ABF00A83-4477-AB42-AEA1-0C3935C26D33}" sibTransId="{2A21CD77-5CE5-5E42-B705-6FA32ECFA5A3}"/>
    <dgm:cxn modelId="{8C996BC6-461E-E849-AB12-8BE6FEE0063A}" type="presOf" srcId="{12A5D6DF-FD93-D547-B1C4-99EB7987655E}" destId="{FADFC171-CDA6-7743-83CA-2EA9DAB809AA}" srcOrd="0" destOrd="0" presId="urn:microsoft.com/office/officeart/2005/8/layout/hList1"/>
    <dgm:cxn modelId="{5BFB5B5C-3D90-874A-B718-682F949757C4}" type="presParOf" srcId="{FADFC171-CDA6-7743-83CA-2EA9DAB809AA}" destId="{D8FCAB9C-3B0B-D44B-906B-40BB07CB0F99}" srcOrd="0" destOrd="0" presId="urn:microsoft.com/office/officeart/2005/8/layout/hList1"/>
    <dgm:cxn modelId="{A74C5477-344B-9E4E-A306-4538A155E955}" type="presParOf" srcId="{D8FCAB9C-3B0B-D44B-906B-40BB07CB0F99}" destId="{F8B2BF6F-4764-4445-B9E2-AD7F980F27BE}" srcOrd="0" destOrd="0" presId="urn:microsoft.com/office/officeart/2005/8/layout/hList1"/>
    <dgm:cxn modelId="{BD3994BA-747C-D947-8D7B-E85AC0BE32C1}" type="presParOf" srcId="{D8FCAB9C-3B0B-D44B-906B-40BB07CB0F99}" destId="{E4306441-07D9-2A45-BB70-402DDA20986F}" srcOrd="1" destOrd="0" presId="urn:microsoft.com/office/officeart/2005/8/layout/hList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400" b="1" kern="1200">
              <a:solidFill>
                <a:srgbClr val="FFFFFF"/>
              </a:solidFill>
              <a:latin typeface="Arial" panose="020B0604020202020204"/>
              <a:ea typeface="+mn-ea"/>
              <a:cs typeface="+mn-cs"/>
            </a:rPr>
            <a:t>Report 5.1</a:t>
          </a: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7B1EE247-00B8-487D-8179-23D496335152}">
      <dgm:prSet custT="1"/>
      <dgm:spPr>
        <a:ln>
          <a:solidFill>
            <a:srgbClr val="3DC1BD"/>
          </a:solidFill>
        </a:ln>
      </dgm:spPr>
      <dgm:t>
        <a:bodyPr/>
        <a:lstStyle/>
        <a:p>
          <a:r>
            <a:rPr lang="en-US" sz="1400">
              <a:hlinkClick xmlns:r="http://schemas.openxmlformats.org/officeDocument/2006/relationships" r:id="rId1"/>
            </a:rPr>
            <a:t>Program Participants - Count</a:t>
          </a:r>
          <a:endParaRPr lang="en-US" sz="1400"/>
        </a:p>
      </dgm:t>
    </dgm:pt>
    <dgm:pt modelId="{E4FD2013-FA18-4D3B-AA35-3BCBC16CE001}" type="parTrans" cxnId="{36155D87-620C-4F3C-88B7-D6A2E8D663E0}">
      <dgm:prSet/>
      <dgm:spPr/>
      <dgm:t>
        <a:bodyPr/>
        <a:lstStyle/>
        <a:p>
          <a:endParaRPr lang="en-US"/>
        </a:p>
      </dgm:t>
    </dgm:pt>
    <dgm:pt modelId="{5D59044D-8B18-42DD-80C8-94CBEDB3A931}" type="sibTrans" cxnId="{36155D87-620C-4F3C-88B7-D6A2E8D663E0}">
      <dgm:prSet/>
      <dgm:spPr/>
      <dgm:t>
        <a:bodyPr/>
        <a:lstStyle/>
        <a:p>
          <a:endParaRPr lang="en-US"/>
        </a:p>
      </dgm:t>
    </dgm:pt>
    <dgm:pt modelId="{8B5F9423-134A-4820-A65A-B19E4B13B0BD}" type="pres">
      <dgm:prSet presAssocID="{5854CFED-34C8-49A9-840D-CFD044C71F75}" presName="linearFlow" presStyleCnt="0">
        <dgm:presLayoutVars>
          <dgm:dir/>
          <dgm:animLvl val="lvl"/>
          <dgm:resizeHandles val="exact"/>
        </dgm:presLayoutVars>
      </dgm:prSet>
      <dgm:spPr/>
    </dgm:pt>
    <dgm:pt modelId="{E4505112-4F22-47BD-BCD1-645E3DDA064C}" type="pres">
      <dgm:prSet presAssocID="{B9516B90-F720-467C-9D0A-343B150499FC}" presName="composite" presStyleCnt="0"/>
      <dgm:spPr/>
    </dgm:pt>
    <dgm:pt modelId="{2CBA6453-F0F4-4714-9B81-BD2295A3BED5}" type="pres">
      <dgm:prSet presAssocID="{B9516B90-F720-467C-9D0A-343B150499FC}" presName="parTx" presStyleLbl="node1" presStyleIdx="0" presStyleCnt="1">
        <dgm:presLayoutVars>
          <dgm:chMax val="0"/>
          <dgm:chPref val="0"/>
          <dgm:bulletEnabled val="1"/>
        </dgm:presLayoutVars>
      </dgm:prSet>
      <dgm:spPr/>
    </dgm:pt>
    <dgm:pt modelId="{F05D16C9-FEC5-4D7F-9FCB-6AB2B74D505C}" type="pres">
      <dgm:prSet presAssocID="{B9516B90-F720-467C-9D0A-343B150499FC}" presName="parSh" presStyleLbl="node1" presStyleIdx="0" presStyleCnt="1" custScaleX="127887" custLinFactNeighborX="5402" custLinFactNeighborY="6838"/>
      <dgm:spPr>
        <a:xfrm>
          <a:off x="77600" y="59692"/>
          <a:ext cx="1813925" cy="648000"/>
        </a:xfrm>
        <a:prstGeom prst="roundRect">
          <a:avLst>
            <a:gd name="adj" fmla="val 10000"/>
          </a:avLst>
        </a:prstGeom>
      </dgm:spPr>
    </dgm:pt>
    <dgm:pt modelId="{C667CE1B-53A2-4AFA-95A9-F9BE5EBD9521}" type="pres">
      <dgm:prSet presAssocID="{B9516B90-F720-467C-9D0A-343B150499FC}" presName="desTx" presStyleLbl="fgAcc1" presStyleIdx="0" presStyleCnt="1" custScaleX="120482" custScaleY="54484" custLinFactNeighborX="-1023" custLinFactNeighborY="-33531">
        <dgm:presLayoutVars>
          <dgm:bulletEnabled val="1"/>
        </dgm:presLayoutVars>
      </dgm:prSet>
      <dgm:spPr/>
    </dgm:pt>
  </dgm:ptLst>
  <dgm:cxnLst>
    <dgm:cxn modelId="{1FD3C32A-0E2D-4B8E-AB33-0965254B8FF7}" type="presOf" srcId="{B9516B90-F720-467C-9D0A-343B150499FC}" destId="{F05D16C9-FEC5-4D7F-9FCB-6AB2B74D505C}" srcOrd="1" destOrd="0" presId="urn:microsoft.com/office/officeart/2005/8/layout/process3"/>
    <dgm:cxn modelId="{FD349065-755C-4393-8CD6-FFA621109954}" type="presOf" srcId="{7B1EE247-00B8-487D-8179-23D496335152}" destId="{C667CE1B-53A2-4AFA-95A9-F9BE5EBD9521}" srcOrd="0"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01991D58-47D2-4699-B725-EF8F5415FDE0}" type="presOf" srcId="{5854CFED-34C8-49A9-840D-CFD044C71F75}" destId="{8B5F9423-134A-4820-A65A-B19E4B13B0BD}" srcOrd="0" destOrd="0" presId="urn:microsoft.com/office/officeart/2005/8/layout/process3"/>
    <dgm:cxn modelId="{36155D87-620C-4F3C-88B7-D6A2E8D663E0}" srcId="{B9516B90-F720-467C-9D0A-343B150499FC}" destId="{7B1EE247-00B8-487D-8179-23D496335152}" srcOrd="0" destOrd="0" parTransId="{E4FD2013-FA18-4D3B-AA35-3BCBC16CE001}" sibTransId="{5D59044D-8B18-42DD-80C8-94CBEDB3A931}"/>
    <dgm:cxn modelId="{00525EBE-E9F8-4D84-9AAA-4A4E74E14120}" type="presOf" srcId="{B9516B90-F720-467C-9D0A-343B150499FC}" destId="{2CBA6453-F0F4-4714-9B81-BD2295A3BED5}" srcOrd="0" destOrd="0" presId="urn:microsoft.com/office/officeart/2005/8/layout/process3"/>
    <dgm:cxn modelId="{13ACA34B-74F9-45D1-8643-36260A1C2EA5}" type="presParOf" srcId="{8B5F9423-134A-4820-A65A-B19E4B13B0BD}" destId="{E4505112-4F22-47BD-BCD1-645E3DDA064C}" srcOrd="0" destOrd="0" presId="urn:microsoft.com/office/officeart/2005/8/layout/process3"/>
    <dgm:cxn modelId="{C06F088E-5697-4571-B984-9B3CFFB34FCE}" type="presParOf" srcId="{E4505112-4F22-47BD-BCD1-645E3DDA064C}" destId="{2CBA6453-F0F4-4714-9B81-BD2295A3BED5}" srcOrd="0" destOrd="0" presId="urn:microsoft.com/office/officeart/2005/8/layout/process3"/>
    <dgm:cxn modelId="{70BE8AD2-DCED-44BA-AEC4-E42C030B0935}" type="presParOf" srcId="{E4505112-4F22-47BD-BCD1-645E3DDA064C}" destId="{F05D16C9-FEC5-4D7F-9FCB-6AB2B74D505C}" srcOrd="1" destOrd="0" presId="urn:microsoft.com/office/officeart/2005/8/layout/process3"/>
    <dgm:cxn modelId="{75CCD49D-07DB-49E2-97E4-EFFBF87B4A32}" type="presParOf" srcId="{E4505112-4F22-47BD-BCD1-645E3DDA064C}" destId="{C667CE1B-53A2-4AFA-95A9-F9BE5EBD9521}" srcOrd="2" destOrd="0" presId="urn:microsoft.com/office/officeart/2005/8/layout/process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dgm:spPr>
        <a:solidFill>
          <a:schemeClr val="accent2"/>
        </a:solidFill>
        <a:ln>
          <a:solidFill>
            <a:schemeClr val="bg1"/>
          </a:solidFill>
        </a:ln>
        <a:effectLst>
          <a:outerShdw blurRad="63500" algn="ctr" rotWithShape="0">
            <a:prstClr val="black">
              <a:alpha val="40000"/>
            </a:prstClr>
          </a:outerShdw>
        </a:effectLst>
      </dgm:spPr>
      <dgm:t>
        <a:bodyPr/>
        <a:lstStyle/>
        <a:p>
          <a:r>
            <a:rPr lang="en-US" b="1">
              <a:solidFill>
                <a:schemeClr val="bg1"/>
              </a:solidFill>
            </a:rPr>
            <a:t>Report 5.2</a:t>
          </a: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EC4F8AA7-42E4-4221-B660-17F8A23FA32E}">
      <dgm:prSet/>
      <dgm:spPr>
        <a:ln>
          <a:solidFill>
            <a:srgbClr val="37C0BB"/>
          </a:solidFill>
        </a:ln>
      </dgm:spPr>
      <dgm:t>
        <a:bodyPr/>
        <a:lstStyle/>
        <a:p>
          <a:r>
            <a:rPr lang="en-US">
              <a:hlinkClick xmlns:r="http://schemas.openxmlformats.org/officeDocument/2006/relationships" r:id="rId1"/>
            </a:rPr>
            <a:t>Program Participants - NCLB Title I Part A Basic Targeted Education Services</a:t>
          </a:r>
          <a:r>
            <a:rPr lang="en-US"/>
            <a:t> </a:t>
          </a:r>
        </a:p>
      </dgm:t>
    </dgm:pt>
    <dgm:pt modelId="{FBA3FBE6-5626-431D-8F0F-A92589B5B6F9}" type="parTrans" cxnId="{DCC5EE11-C8DD-4939-BB9A-7203DBEFB15A}">
      <dgm:prSet/>
      <dgm:spPr/>
      <dgm:t>
        <a:bodyPr/>
        <a:lstStyle/>
        <a:p>
          <a:endParaRPr lang="en-US"/>
        </a:p>
      </dgm:t>
    </dgm:pt>
    <dgm:pt modelId="{4070C3A8-9345-4A35-98E2-F2C2FC739F02}" type="sibTrans" cxnId="{DCC5EE11-C8DD-4939-BB9A-7203DBEFB15A}">
      <dgm:prSet/>
      <dgm:spPr/>
      <dgm:t>
        <a:bodyPr/>
        <a:lstStyle/>
        <a:p>
          <a:endParaRPr lang="en-US"/>
        </a:p>
      </dgm:t>
    </dgm:pt>
    <dgm:pt modelId="{AB112317-E086-4BE3-B699-1B67A19975EA}" type="pres">
      <dgm:prSet presAssocID="{5854CFED-34C8-49A9-840D-CFD044C71F75}" presName="linearFlow" presStyleCnt="0">
        <dgm:presLayoutVars>
          <dgm:dir/>
          <dgm:animLvl val="lvl"/>
          <dgm:resizeHandles val="exact"/>
        </dgm:presLayoutVars>
      </dgm:prSet>
      <dgm:spPr/>
    </dgm:pt>
    <dgm:pt modelId="{173F34EF-114C-4390-8040-24005AEC9FC9}" type="pres">
      <dgm:prSet presAssocID="{B9516B90-F720-467C-9D0A-343B150499FC}" presName="composite" presStyleCnt="0"/>
      <dgm:spPr/>
    </dgm:pt>
    <dgm:pt modelId="{F8E61158-E130-40EF-BA3B-14BFB14BB926}" type="pres">
      <dgm:prSet presAssocID="{B9516B90-F720-467C-9D0A-343B150499FC}" presName="parTx" presStyleLbl="node1" presStyleIdx="0" presStyleCnt="1">
        <dgm:presLayoutVars>
          <dgm:chMax val="0"/>
          <dgm:chPref val="0"/>
          <dgm:bulletEnabled val="1"/>
        </dgm:presLayoutVars>
      </dgm:prSet>
      <dgm:spPr/>
    </dgm:pt>
    <dgm:pt modelId="{E1524A4B-CF01-43C7-B66F-17D7281328D2}" type="pres">
      <dgm:prSet presAssocID="{B9516B90-F720-467C-9D0A-343B150499FC}" presName="parSh" presStyleLbl="node1" presStyleIdx="0" presStyleCnt="1" custLinFactX="-84993" custLinFactNeighborX="-100000" custLinFactNeighborY="-32422"/>
      <dgm:spPr/>
    </dgm:pt>
    <dgm:pt modelId="{01A871B4-AA96-41F9-9854-6A16387FB0F9}" type="pres">
      <dgm:prSet presAssocID="{B9516B90-F720-467C-9D0A-343B150499FC}" presName="desTx" presStyleLbl="fgAcc1" presStyleIdx="0" presStyleCnt="1" custScaleX="120482">
        <dgm:presLayoutVars>
          <dgm:bulletEnabled val="1"/>
        </dgm:presLayoutVars>
      </dgm:prSet>
      <dgm:spPr/>
    </dgm:pt>
  </dgm:ptLst>
  <dgm:cxnLst>
    <dgm:cxn modelId="{DCC5EE11-C8DD-4939-BB9A-7203DBEFB15A}" srcId="{B9516B90-F720-467C-9D0A-343B150499FC}" destId="{EC4F8AA7-42E4-4221-B660-17F8A23FA32E}" srcOrd="0" destOrd="0" parTransId="{FBA3FBE6-5626-431D-8F0F-A92589B5B6F9}" sibTransId="{4070C3A8-9345-4A35-98E2-F2C2FC739F02}"/>
    <dgm:cxn modelId="{3956EF6A-CBEA-4396-B66B-F77BCCE2CA67}" srcId="{5854CFED-34C8-49A9-840D-CFD044C71F75}" destId="{B9516B90-F720-467C-9D0A-343B150499FC}" srcOrd="0" destOrd="0" parTransId="{D67661EB-63E2-4113-918D-067E0CB6DEA0}" sibTransId="{0F8C27DA-6DC1-4259-A2A3-54F9208C20BB}"/>
    <dgm:cxn modelId="{67ED3B94-8ABB-4C7D-A8F3-AC0887E9B8AE}" type="presOf" srcId="{B9516B90-F720-467C-9D0A-343B150499FC}" destId="{F8E61158-E130-40EF-BA3B-14BFB14BB926}" srcOrd="0" destOrd="0" presId="urn:microsoft.com/office/officeart/2005/8/layout/process3"/>
    <dgm:cxn modelId="{39A131A8-A6B2-4AE5-A935-AEFC28129A14}" type="presOf" srcId="{B9516B90-F720-467C-9D0A-343B150499FC}" destId="{E1524A4B-CF01-43C7-B66F-17D7281328D2}" srcOrd="1" destOrd="0" presId="urn:microsoft.com/office/officeart/2005/8/layout/process3"/>
    <dgm:cxn modelId="{ED5E7AD0-0A88-4674-8DE8-22AEE0FD82CE}" type="presOf" srcId="{5854CFED-34C8-49A9-840D-CFD044C71F75}" destId="{AB112317-E086-4BE3-B699-1B67A19975EA}" srcOrd="0" destOrd="0" presId="urn:microsoft.com/office/officeart/2005/8/layout/process3"/>
    <dgm:cxn modelId="{8BEB7DE6-7FDA-4AA6-B451-D3B5D36C1221}" type="presOf" srcId="{EC4F8AA7-42E4-4221-B660-17F8A23FA32E}" destId="{01A871B4-AA96-41F9-9854-6A16387FB0F9}" srcOrd="0" destOrd="0" presId="urn:microsoft.com/office/officeart/2005/8/layout/process3"/>
    <dgm:cxn modelId="{5D01BFDA-B2D2-4791-9229-B32393B45D5F}" type="presParOf" srcId="{AB112317-E086-4BE3-B699-1B67A19975EA}" destId="{173F34EF-114C-4390-8040-24005AEC9FC9}" srcOrd="0" destOrd="0" presId="urn:microsoft.com/office/officeart/2005/8/layout/process3"/>
    <dgm:cxn modelId="{F076D5A8-7BAD-4340-92FD-531EDCE12C40}" type="presParOf" srcId="{173F34EF-114C-4390-8040-24005AEC9FC9}" destId="{F8E61158-E130-40EF-BA3B-14BFB14BB926}" srcOrd="0" destOrd="0" presId="urn:microsoft.com/office/officeart/2005/8/layout/process3"/>
    <dgm:cxn modelId="{555D1890-47D5-4CCC-B007-FF017F0F9895}" type="presParOf" srcId="{173F34EF-114C-4390-8040-24005AEC9FC9}" destId="{E1524A4B-CF01-43C7-B66F-17D7281328D2}" srcOrd="1" destOrd="0" presId="urn:microsoft.com/office/officeart/2005/8/layout/process3"/>
    <dgm:cxn modelId="{19C4B23F-B9B2-4C61-B5FE-F056C999BA43}" type="presParOf" srcId="{173F34EF-114C-4390-8040-24005AEC9FC9}" destId="{01A871B4-AA96-41F9-9854-6A16387FB0F9}" srcOrd="2" destOrd="0" presId="urn:microsoft.com/office/officeart/2005/8/layout/process3"/>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custT="1"/>
      <dgm:spPr>
        <a:solidFill>
          <a:srgbClr val="FF715B"/>
        </a:solidFill>
        <a:ln>
          <a:solidFill>
            <a:schemeClr val="bg1"/>
          </a:solidFill>
        </a:ln>
        <a:effectLst>
          <a:outerShdw blurRad="63500" algn="ctr" rotWithShape="0">
            <a:prstClr val="black">
              <a:alpha val="40000"/>
            </a:prstClr>
          </a:outerShdw>
        </a:effectLst>
      </dgm:spPr>
      <dgm:t>
        <a:bodyPr/>
        <a:lstStyle/>
        <a:p>
          <a:r>
            <a:rPr lang="en-US" sz="1400" b="1">
              <a:solidFill>
                <a:schemeClr val="bg1"/>
              </a:solidFill>
            </a:rPr>
            <a:t>Report 5.3</a:t>
          </a: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EC4F8AA7-42E4-4221-B660-17F8A23FA32E}">
      <dgm:prSet custT="1"/>
      <dgm:spPr>
        <a:ln>
          <a:solidFill>
            <a:srgbClr val="FF715B"/>
          </a:solidFill>
        </a:ln>
      </dgm:spPr>
      <dgm:t>
        <a:bodyPr/>
        <a:lstStyle/>
        <a:p>
          <a:r>
            <a:rPr lang="en-US" sz="1400">
              <a:hlinkClick xmlns:r="http://schemas.openxmlformats.org/officeDocument/2006/relationships" r:id="rId1"/>
            </a:rPr>
            <a:t>Program Participants - Count</a:t>
          </a:r>
          <a:endParaRPr lang="en-US" sz="1400"/>
        </a:p>
      </dgm:t>
    </dgm:pt>
    <dgm:pt modelId="{FBA3FBE6-5626-431D-8F0F-A92589B5B6F9}" type="parTrans" cxnId="{DCC5EE11-C8DD-4939-BB9A-7203DBEFB15A}">
      <dgm:prSet/>
      <dgm:spPr/>
      <dgm:t>
        <a:bodyPr/>
        <a:lstStyle/>
        <a:p>
          <a:endParaRPr lang="en-US"/>
        </a:p>
      </dgm:t>
    </dgm:pt>
    <dgm:pt modelId="{4070C3A8-9345-4A35-98E2-F2C2FC739F02}" type="sibTrans" cxnId="{DCC5EE11-C8DD-4939-BB9A-7203DBEFB15A}">
      <dgm:prSet/>
      <dgm:spPr/>
      <dgm:t>
        <a:bodyPr/>
        <a:lstStyle/>
        <a:p>
          <a:endParaRPr lang="en-US"/>
        </a:p>
      </dgm:t>
    </dgm:pt>
    <dgm:pt modelId="{AB112317-E086-4BE3-B699-1B67A19975EA}" type="pres">
      <dgm:prSet presAssocID="{5854CFED-34C8-49A9-840D-CFD044C71F75}" presName="linearFlow" presStyleCnt="0">
        <dgm:presLayoutVars>
          <dgm:dir/>
          <dgm:animLvl val="lvl"/>
          <dgm:resizeHandles val="exact"/>
        </dgm:presLayoutVars>
      </dgm:prSet>
      <dgm:spPr/>
    </dgm:pt>
    <dgm:pt modelId="{173F34EF-114C-4390-8040-24005AEC9FC9}" type="pres">
      <dgm:prSet presAssocID="{B9516B90-F720-467C-9D0A-343B150499FC}" presName="composite" presStyleCnt="0"/>
      <dgm:spPr/>
    </dgm:pt>
    <dgm:pt modelId="{F8E61158-E130-40EF-BA3B-14BFB14BB926}" type="pres">
      <dgm:prSet presAssocID="{B9516B90-F720-467C-9D0A-343B150499FC}" presName="parTx" presStyleLbl="node1" presStyleIdx="0" presStyleCnt="1">
        <dgm:presLayoutVars>
          <dgm:chMax val="0"/>
          <dgm:chPref val="0"/>
          <dgm:bulletEnabled val="1"/>
        </dgm:presLayoutVars>
      </dgm:prSet>
      <dgm:spPr/>
    </dgm:pt>
    <dgm:pt modelId="{E1524A4B-CF01-43C7-B66F-17D7281328D2}" type="pres">
      <dgm:prSet presAssocID="{B9516B90-F720-467C-9D0A-343B150499FC}" presName="parSh" presStyleLbl="node1" presStyleIdx="0" presStyleCnt="1" custLinFactX="-84993" custLinFactNeighborX="-100000" custLinFactNeighborY="-32422"/>
      <dgm:spPr/>
    </dgm:pt>
    <dgm:pt modelId="{01A871B4-AA96-41F9-9854-6A16387FB0F9}" type="pres">
      <dgm:prSet presAssocID="{B9516B90-F720-467C-9D0A-343B150499FC}" presName="desTx" presStyleLbl="fgAcc1" presStyleIdx="0" presStyleCnt="1" custScaleX="120482" custScaleY="55781" custLinFactNeighborX="-5142" custLinFactNeighborY="-23384">
        <dgm:presLayoutVars>
          <dgm:bulletEnabled val="1"/>
        </dgm:presLayoutVars>
      </dgm:prSet>
      <dgm:spPr/>
    </dgm:pt>
  </dgm:ptLst>
  <dgm:cxnLst>
    <dgm:cxn modelId="{DCC5EE11-C8DD-4939-BB9A-7203DBEFB15A}" srcId="{B9516B90-F720-467C-9D0A-343B150499FC}" destId="{EC4F8AA7-42E4-4221-B660-17F8A23FA32E}" srcOrd="0" destOrd="0" parTransId="{FBA3FBE6-5626-431D-8F0F-A92589B5B6F9}" sibTransId="{4070C3A8-9345-4A35-98E2-F2C2FC739F02}"/>
    <dgm:cxn modelId="{3956EF6A-CBEA-4396-B66B-F77BCCE2CA67}" srcId="{5854CFED-34C8-49A9-840D-CFD044C71F75}" destId="{B9516B90-F720-467C-9D0A-343B150499FC}" srcOrd="0" destOrd="0" parTransId="{D67661EB-63E2-4113-918D-067E0CB6DEA0}" sibTransId="{0F8C27DA-6DC1-4259-A2A3-54F9208C20BB}"/>
    <dgm:cxn modelId="{67ED3B94-8ABB-4C7D-A8F3-AC0887E9B8AE}" type="presOf" srcId="{B9516B90-F720-467C-9D0A-343B150499FC}" destId="{F8E61158-E130-40EF-BA3B-14BFB14BB926}" srcOrd="0" destOrd="0" presId="urn:microsoft.com/office/officeart/2005/8/layout/process3"/>
    <dgm:cxn modelId="{39A131A8-A6B2-4AE5-A935-AEFC28129A14}" type="presOf" srcId="{B9516B90-F720-467C-9D0A-343B150499FC}" destId="{E1524A4B-CF01-43C7-B66F-17D7281328D2}" srcOrd="1" destOrd="0" presId="urn:microsoft.com/office/officeart/2005/8/layout/process3"/>
    <dgm:cxn modelId="{ED5E7AD0-0A88-4674-8DE8-22AEE0FD82CE}" type="presOf" srcId="{5854CFED-34C8-49A9-840D-CFD044C71F75}" destId="{AB112317-E086-4BE3-B699-1B67A19975EA}" srcOrd="0" destOrd="0" presId="urn:microsoft.com/office/officeart/2005/8/layout/process3"/>
    <dgm:cxn modelId="{8BEB7DE6-7FDA-4AA6-B451-D3B5D36C1221}" type="presOf" srcId="{EC4F8AA7-42E4-4221-B660-17F8A23FA32E}" destId="{01A871B4-AA96-41F9-9854-6A16387FB0F9}" srcOrd="0" destOrd="0" presId="urn:microsoft.com/office/officeart/2005/8/layout/process3"/>
    <dgm:cxn modelId="{5D01BFDA-B2D2-4791-9229-B32393B45D5F}" type="presParOf" srcId="{AB112317-E086-4BE3-B699-1B67A19975EA}" destId="{173F34EF-114C-4390-8040-24005AEC9FC9}" srcOrd="0" destOrd="0" presId="urn:microsoft.com/office/officeart/2005/8/layout/process3"/>
    <dgm:cxn modelId="{F076D5A8-7BAD-4340-92FD-531EDCE12C40}" type="presParOf" srcId="{173F34EF-114C-4390-8040-24005AEC9FC9}" destId="{F8E61158-E130-40EF-BA3B-14BFB14BB926}" srcOrd="0" destOrd="0" presId="urn:microsoft.com/office/officeart/2005/8/layout/process3"/>
    <dgm:cxn modelId="{555D1890-47D5-4CCC-B007-FF017F0F9895}" type="presParOf" srcId="{173F34EF-114C-4390-8040-24005AEC9FC9}" destId="{E1524A4B-CF01-43C7-B66F-17D7281328D2}" srcOrd="1" destOrd="0" presId="urn:microsoft.com/office/officeart/2005/8/layout/process3"/>
    <dgm:cxn modelId="{19C4B23F-B9B2-4C61-B5FE-F056C999BA43}" type="presParOf" srcId="{173F34EF-114C-4390-8040-24005AEC9FC9}" destId="{01A871B4-AA96-41F9-9854-6A16387FB0F9}" srcOrd="2" destOrd="0" presId="urn:microsoft.com/office/officeart/2005/8/layout/process3"/>
  </dgm:cxnLst>
  <dgm:bg>
    <a:noFill/>
  </dgm:bg>
  <dgm:whole/>
  <dgm:extLst>
    <a:ext uri="http://schemas.microsoft.com/office/drawing/2008/diagram">
      <dsp:dataModelExt xmlns:dsp="http://schemas.microsoft.com/office/drawing/2008/diagram" relId="rId1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xfrm>
          <a:off x="0" y="0"/>
          <a:ext cx="686200" cy="431773"/>
        </a:xfrm>
        <a:prstGeom prst="roundRect">
          <a:avLst>
            <a:gd name="adj" fmla="val 10000"/>
          </a:avLst>
        </a:prstGeom>
        <a:solidFill>
          <a:srgbClr val="2E9290"/>
        </a:solidFill>
        <a:ln w="12700" cap="flat" cmpd="sng" algn="ctr">
          <a:solidFill>
            <a:srgbClr val="FFFFFF">
              <a:hueOff val="0"/>
              <a:satOff val="0"/>
              <a:lumOff val="0"/>
              <a:alphaOff val="0"/>
            </a:srgbClr>
          </a:solidFill>
          <a:prstDash val="solid"/>
          <a:miter lim="800000"/>
        </a:ln>
        <a:effectLst/>
      </dgm:spPr>
      <dgm:t>
        <a:bodyPr/>
        <a:lstStyle/>
        <a:p>
          <a:pPr algn="ctr">
            <a:buNone/>
          </a:pPr>
          <a:r>
            <a:rPr lang="en-US" sz="900" b="0">
              <a:solidFill>
                <a:srgbClr val="FFFFFF"/>
              </a:solidFill>
              <a:latin typeface="Arial" panose="020B0604020202020204"/>
              <a:ea typeface="+mn-ea"/>
              <a:cs typeface="+mn-cs"/>
            </a:rPr>
            <a:t>Aggregate Report</a:t>
          </a:r>
        </a:p>
      </dgm:t>
    </dgm:pt>
    <dgm:pt modelId="{D67661EB-63E2-4113-918D-067E0CB6DEA0}" type="parTrans" cxnId="{3956EF6A-CBEA-4396-B66B-F77BCCE2CA67}">
      <dgm:prSet/>
      <dgm:spPr/>
      <dgm:t>
        <a:bodyPr/>
        <a:lstStyle/>
        <a:p>
          <a:pPr algn="ctr"/>
          <a:endParaRPr lang="en-US" sz="1000" b="0"/>
        </a:p>
      </dgm:t>
    </dgm:pt>
    <dgm:pt modelId="{0F8C27DA-6DC1-4259-A2A3-54F9208C20BB}" type="sibTrans" cxnId="{3956EF6A-CBEA-4396-B66B-F77BCCE2CA67}">
      <dgm:prSet custT="1"/>
      <dgm:spPr>
        <a:xfrm rot="5400000">
          <a:off x="262093" y="442633"/>
          <a:ext cx="162013" cy="194298"/>
        </a:xfrm>
        <a:prstGeom prst="rightArrow">
          <a:avLst>
            <a:gd name="adj1" fmla="val 60000"/>
            <a:gd name="adj2" fmla="val 50000"/>
          </a:avLst>
        </a:prstGeom>
        <a:solidFill>
          <a:srgbClr val="FF715B"/>
        </a:solidFill>
        <a:ln>
          <a:noFill/>
        </a:ln>
        <a:effectLst/>
      </dgm:spPr>
      <dgm:t>
        <a:bodyPr/>
        <a:lstStyle/>
        <a:p>
          <a:pPr algn="ctr">
            <a:buNone/>
          </a:pPr>
          <a:endParaRPr lang="en-US" sz="1000" b="0">
            <a:solidFill>
              <a:srgbClr val="FFFFFF"/>
            </a:solidFill>
            <a:latin typeface="Arial" panose="020B0604020202020204"/>
            <a:ea typeface="+mn-ea"/>
            <a:cs typeface="+mn-cs"/>
          </a:endParaRPr>
        </a:p>
      </dgm:t>
    </dgm:pt>
    <dgm:pt modelId="{618AB715-26CB-42F6-A400-AEBCED27021F}">
      <dgm:prSet phldrT="[Text]" custT="1"/>
      <dgm:spPr>
        <a:xfrm>
          <a:off x="0" y="647792"/>
          <a:ext cx="686200" cy="431773"/>
        </a:xfrm>
        <a:prstGeom prst="roundRect">
          <a:avLst>
            <a:gd name="adj" fmla="val 10000"/>
          </a:avLst>
        </a:prstGeom>
        <a:solidFill>
          <a:srgbClr val="FF715B"/>
        </a:solidFill>
        <a:ln w="12700" cap="flat" cmpd="sng" algn="ctr">
          <a:solidFill>
            <a:srgbClr val="FFFFFF">
              <a:hueOff val="0"/>
              <a:satOff val="0"/>
              <a:lumOff val="0"/>
              <a:alphaOff val="0"/>
            </a:srgbClr>
          </a:solidFill>
          <a:prstDash val="solid"/>
          <a:miter lim="800000"/>
        </a:ln>
        <a:effectLst/>
      </dgm:spPr>
      <dgm:t>
        <a:bodyPr/>
        <a:lstStyle/>
        <a:p>
          <a:pPr algn="ctr">
            <a:buNone/>
          </a:pPr>
          <a:r>
            <a:rPr lang="en-US" sz="900" b="0">
              <a:solidFill>
                <a:srgbClr val="FFFFFF"/>
              </a:solidFill>
              <a:latin typeface="Arial" panose="020B0604020202020204"/>
              <a:ea typeface="+mn-ea"/>
              <a:cs typeface="+mn-cs"/>
            </a:rPr>
            <a:t>Supporting Report</a:t>
          </a:r>
        </a:p>
      </dgm:t>
    </dgm:pt>
    <dgm:pt modelId="{11190C7B-DF44-4B6C-B35A-05AE849CEA61}" type="parTrans" cxnId="{88655F68-1414-4DE9-91CE-BA755D675430}">
      <dgm:prSet/>
      <dgm:spPr/>
      <dgm:t>
        <a:bodyPr/>
        <a:lstStyle/>
        <a:p>
          <a:pPr algn="ctr"/>
          <a:endParaRPr lang="en-US" sz="1000" b="0"/>
        </a:p>
      </dgm:t>
    </dgm:pt>
    <dgm:pt modelId="{C0263583-3CD0-4D64-B33E-B5B1EA85CA93}" type="sibTrans" cxnId="{88655F68-1414-4DE9-91CE-BA755D675430}">
      <dgm:prSet/>
      <dgm:spPr>
        <a:xfrm rot="5400000">
          <a:off x="262191" y="1090294"/>
          <a:ext cx="161816" cy="194298"/>
        </a:xfrm>
        <a:prstGeom prst="rightArrow">
          <a:avLst>
            <a:gd name="adj1" fmla="val 60000"/>
            <a:gd name="adj2" fmla="val 50000"/>
          </a:avLst>
        </a:prstGeom>
        <a:solidFill>
          <a:srgbClr val="3CC1BD">
            <a:hueOff val="0"/>
            <a:satOff val="0"/>
            <a:lumOff val="0"/>
            <a:alphaOff val="0"/>
          </a:srgbClr>
        </a:solidFill>
        <a:ln>
          <a:noFill/>
        </a:ln>
        <a:effectLst/>
      </dgm:spPr>
      <dgm:t>
        <a:bodyPr/>
        <a:lstStyle/>
        <a:p>
          <a:pPr algn="ctr">
            <a:buNone/>
          </a:pPr>
          <a:endParaRPr lang="en-US" sz="1000" b="0">
            <a:solidFill>
              <a:srgbClr val="FFFFFF"/>
            </a:solidFill>
            <a:latin typeface="Arial" panose="020B0604020202020204"/>
            <a:ea typeface="+mn-ea"/>
            <a:cs typeface="+mn-cs"/>
          </a:endParaRPr>
        </a:p>
      </dgm:t>
    </dgm:pt>
    <dgm:pt modelId="{840F2171-B35F-4115-8A98-965D9580F817}" type="pres">
      <dgm:prSet presAssocID="{5854CFED-34C8-49A9-840D-CFD044C71F75}" presName="linearFlow" presStyleCnt="0">
        <dgm:presLayoutVars>
          <dgm:resizeHandles val="exact"/>
        </dgm:presLayoutVars>
      </dgm:prSet>
      <dgm:spPr/>
    </dgm:pt>
    <dgm:pt modelId="{63286031-081D-48E5-9453-8DEA7737D87F}" type="pres">
      <dgm:prSet presAssocID="{B9516B90-F720-467C-9D0A-343B150499FC}" presName="node" presStyleLbl="node1" presStyleIdx="0" presStyleCnt="2" custScaleX="120935" custLinFactNeighborX="778" custLinFactNeighborY="3776">
        <dgm:presLayoutVars>
          <dgm:bulletEnabled val="1"/>
        </dgm:presLayoutVars>
      </dgm:prSet>
      <dgm:spPr/>
    </dgm:pt>
    <dgm:pt modelId="{55E936AE-85A7-4293-9E90-3F423240A182}" type="pres">
      <dgm:prSet presAssocID="{0F8C27DA-6DC1-4259-A2A3-54F9208C20BB}" presName="sibTrans" presStyleLbl="sibTrans2D1" presStyleIdx="0" presStyleCnt="1" custLinFactNeighborX="0" custLinFactNeighborY="2160"/>
      <dgm:spPr/>
    </dgm:pt>
    <dgm:pt modelId="{29EF4EBC-512F-4715-BB70-41A82361AD03}" type="pres">
      <dgm:prSet presAssocID="{0F8C27DA-6DC1-4259-A2A3-54F9208C20BB}" presName="connectorText" presStyleLbl="sibTrans2D1" presStyleIdx="0" presStyleCnt="1"/>
      <dgm:spPr/>
    </dgm:pt>
    <dgm:pt modelId="{0430A618-02C7-4E49-9EAE-E05EC2371766}" type="pres">
      <dgm:prSet presAssocID="{618AB715-26CB-42F6-A400-AEBCED27021F}" presName="node" presStyleLbl="node1" presStyleIdx="1" presStyleCnt="2" custScaleX="120935" custLinFactNeighborX="778" custLinFactNeighborY="61">
        <dgm:presLayoutVars>
          <dgm:bulletEnabled val="1"/>
        </dgm:presLayoutVars>
      </dgm:prSet>
      <dgm:spPr/>
    </dgm:pt>
  </dgm:ptLst>
  <dgm:cxnLst>
    <dgm:cxn modelId="{6ED8AD00-2C4B-4493-98F3-F748519D94CA}" type="presOf" srcId="{618AB715-26CB-42F6-A400-AEBCED27021F}" destId="{0430A618-02C7-4E49-9EAE-E05EC2371766}" srcOrd="0" destOrd="0" presId="urn:microsoft.com/office/officeart/2005/8/layout/process2"/>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B1390078-D394-44FD-8BB7-EB77468C3923}" type="presOf" srcId="{B9516B90-F720-467C-9D0A-343B150499FC}" destId="{63286031-081D-48E5-9453-8DEA7737D87F}" srcOrd="0" destOrd="0" presId="urn:microsoft.com/office/officeart/2005/8/layout/process2"/>
    <dgm:cxn modelId="{3B762386-FFA1-4960-8B91-0151F9E219B5}" type="presOf" srcId="{0F8C27DA-6DC1-4259-A2A3-54F9208C20BB}" destId="{29EF4EBC-512F-4715-BB70-41A82361AD03}" srcOrd="1" destOrd="0" presId="urn:microsoft.com/office/officeart/2005/8/layout/process2"/>
    <dgm:cxn modelId="{F3C692A8-1BF6-49D5-8382-D0748F626C1B}" type="presOf" srcId="{0F8C27DA-6DC1-4259-A2A3-54F9208C20BB}" destId="{55E936AE-85A7-4293-9E90-3F423240A182}" srcOrd="0" destOrd="0" presId="urn:microsoft.com/office/officeart/2005/8/layout/process2"/>
    <dgm:cxn modelId="{0327DAED-0397-4D19-8D05-635B6A8C327E}" type="presOf" srcId="{5854CFED-34C8-49A9-840D-CFD044C71F75}" destId="{840F2171-B35F-4115-8A98-965D9580F817}" srcOrd="0" destOrd="0" presId="urn:microsoft.com/office/officeart/2005/8/layout/process2"/>
    <dgm:cxn modelId="{56F60F41-6121-4D35-87B3-DAF2ECE31955}" type="presParOf" srcId="{840F2171-B35F-4115-8A98-965D9580F817}" destId="{63286031-081D-48E5-9453-8DEA7737D87F}" srcOrd="0" destOrd="0" presId="urn:microsoft.com/office/officeart/2005/8/layout/process2"/>
    <dgm:cxn modelId="{CB45A4E3-CC0B-4F91-82D9-96E10238632C}" type="presParOf" srcId="{840F2171-B35F-4115-8A98-965D9580F817}" destId="{55E936AE-85A7-4293-9E90-3F423240A182}" srcOrd="1" destOrd="0" presId="urn:microsoft.com/office/officeart/2005/8/layout/process2"/>
    <dgm:cxn modelId="{19EE3B14-E505-43CF-AE4D-365F2475D9E6}" type="presParOf" srcId="{55E936AE-85A7-4293-9E90-3F423240A182}" destId="{29EF4EBC-512F-4715-BB70-41A82361AD03}" srcOrd="0" destOrd="0" presId="urn:microsoft.com/office/officeart/2005/8/layout/process2"/>
    <dgm:cxn modelId="{6F842015-F80C-440B-B30B-9C84F6FD0D15}" type="presParOf" srcId="{840F2171-B35F-4115-8A98-965D9580F817}" destId="{0430A618-02C7-4E49-9EAE-E05EC2371766}" srcOrd="2" destOrd="0" presId="urn:microsoft.com/office/officeart/2005/8/layout/process2"/>
  </dgm:cxnLst>
  <dgm:bg>
    <a:noFill/>
  </dgm:bg>
  <dgm:whole/>
  <dgm:extLst>
    <a:ext uri="http://schemas.microsoft.com/office/drawing/2008/diagram">
      <dsp:dataModelExt xmlns:dsp="http://schemas.microsoft.com/office/drawing/2008/diagram" relId="rId2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2D41FC-4F0D-469D-AD6D-B16B1A77FC67}"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3A5F24BA-F50F-4C73-BC3B-50DCEBE956AF}">
      <dgm:prSet custT="1"/>
      <dgm:spPr>
        <a:solidFill>
          <a:srgbClr val="0070C0"/>
        </a:solidFill>
      </dgm:spPr>
      <dgm:t>
        <a:bodyPr/>
        <a:lstStyle/>
        <a:p>
          <a:r>
            <a:rPr lang="en-US" sz="1800" b="1" dirty="0"/>
            <a:t>Reporting Period</a:t>
          </a:r>
          <a:endParaRPr lang="en-US" sz="1800" dirty="0"/>
        </a:p>
      </dgm:t>
    </dgm:pt>
    <dgm:pt modelId="{834199CD-AD5F-4EBF-8B6D-F64AD2271F80}" type="parTrans" cxnId="{E18A8F9E-32E2-445C-BFCD-8D1D890918B1}">
      <dgm:prSet/>
      <dgm:spPr/>
      <dgm:t>
        <a:bodyPr/>
        <a:lstStyle/>
        <a:p>
          <a:endParaRPr lang="en-US" sz="1800"/>
        </a:p>
      </dgm:t>
    </dgm:pt>
    <dgm:pt modelId="{A4A78408-F40A-4783-9523-3B2485E2E397}" type="sibTrans" cxnId="{E18A8F9E-32E2-445C-BFCD-8D1D890918B1}">
      <dgm:prSet/>
      <dgm:spPr/>
      <dgm:t>
        <a:bodyPr/>
        <a:lstStyle/>
        <a:p>
          <a:endParaRPr lang="en-US" sz="1800"/>
        </a:p>
      </dgm:t>
    </dgm:pt>
    <dgm:pt modelId="{A2325025-54D6-41E7-A442-9AC27CCEB3FA}">
      <dgm:prSet custT="1"/>
      <dgm:spPr/>
      <dgm:t>
        <a:bodyPr/>
        <a:lstStyle/>
        <a:p>
          <a:r>
            <a:rPr lang="en-US" sz="1800" dirty="0"/>
            <a:t>7/1/2024 - 6/30/2025</a:t>
          </a:r>
        </a:p>
      </dgm:t>
    </dgm:pt>
    <dgm:pt modelId="{9BB3BEB6-DEF3-4C94-A186-A6C4196AD29A}" type="parTrans" cxnId="{DA68F2D0-57D5-4129-B0D6-921E40925647}">
      <dgm:prSet/>
      <dgm:spPr/>
      <dgm:t>
        <a:bodyPr/>
        <a:lstStyle/>
        <a:p>
          <a:endParaRPr lang="en-US" sz="1800"/>
        </a:p>
      </dgm:t>
    </dgm:pt>
    <dgm:pt modelId="{F4E77F3F-4B16-4F0E-BEAA-D1EE79B5EB69}" type="sibTrans" cxnId="{DA68F2D0-57D5-4129-B0D6-921E40925647}">
      <dgm:prSet/>
      <dgm:spPr/>
      <dgm:t>
        <a:bodyPr/>
        <a:lstStyle/>
        <a:p>
          <a:endParaRPr lang="en-US" sz="1800"/>
        </a:p>
      </dgm:t>
    </dgm:pt>
    <dgm:pt modelId="{8D1C0578-962A-4D6A-AB11-5141ADFF82C6}">
      <dgm:prSet custT="1"/>
      <dgm:spPr>
        <a:solidFill>
          <a:srgbClr val="0070C0"/>
        </a:solidFill>
      </dgm:spPr>
      <dgm:t>
        <a:bodyPr/>
        <a:lstStyle/>
        <a:p>
          <a:r>
            <a:rPr lang="en-US" sz="1800" b="1" dirty="0"/>
            <a:t>Zero DD &amp; Certification Fatal Errors</a:t>
          </a:r>
          <a:endParaRPr lang="en-US" sz="1800" dirty="0"/>
        </a:p>
      </dgm:t>
    </dgm:pt>
    <dgm:pt modelId="{E236EE2D-348F-4BB9-A07E-0E0839C8DE44}" type="parTrans" cxnId="{ABEB26F1-CC2D-452C-B9FF-995D14AE8199}">
      <dgm:prSet/>
      <dgm:spPr/>
      <dgm:t>
        <a:bodyPr/>
        <a:lstStyle/>
        <a:p>
          <a:endParaRPr lang="en-US" sz="1800"/>
        </a:p>
      </dgm:t>
    </dgm:pt>
    <dgm:pt modelId="{4F519381-9D8F-414E-A620-6504AEA6F3A8}" type="sibTrans" cxnId="{ABEB26F1-CC2D-452C-B9FF-995D14AE8199}">
      <dgm:prSet/>
      <dgm:spPr/>
      <dgm:t>
        <a:bodyPr/>
        <a:lstStyle/>
        <a:p>
          <a:endParaRPr lang="en-US" sz="1800"/>
        </a:p>
      </dgm:t>
    </dgm:pt>
    <dgm:pt modelId="{889AF40D-0793-4F10-9937-0300E5B20984}">
      <dgm:prSet custT="1"/>
      <dgm:spPr/>
      <dgm:t>
        <a:bodyPr/>
        <a:lstStyle/>
        <a:p>
          <a:r>
            <a:rPr lang="en-US" sz="1800" dirty="0"/>
            <a:t>7/11/2025</a:t>
          </a:r>
        </a:p>
      </dgm:t>
    </dgm:pt>
    <dgm:pt modelId="{BC396886-CF73-4409-AAA1-86D38972A8AA}" type="parTrans" cxnId="{CA634EF6-E048-4825-8AEF-F829A4ADC796}">
      <dgm:prSet/>
      <dgm:spPr/>
      <dgm:t>
        <a:bodyPr/>
        <a:lstStyle/>
        <a:p>
          <a:endParaRPr lang="en-US" sz="1800"/>
        </a:p>
      </dgm:t>
    </dgm:pt>
    <dgm:pt modelId="{5E64A1F2-F636-4BCF-8744-FE87B016E8CA}" type="sibTrans" cxnId="{CA634EF6-E048-4825-8AEF-F829A4ADC796}">
      <dgm:prSet/>
      <dgm:spPr/>
      <dgm:t>
        <a:bodyPr/>
        <a:lstStyle/>
        <a:p>
          <a:endParaRPr lang="en-US" sz="1800"/>
        </a:p>
      </dgm:t>
    </dgm:pt>
    <dgm:pt modelId="{12DA2612-7B78-402E-9289-548D3BFA7BAE}">
      <dgm:prSet custT="1"/>
      <dgm:spPr>
        <a:solidFill>
          <a:srgbClr val="0070C0"/>
        </a:solidFill>
      </dgm:spPr>
      <dgm:t>
        <a:bodyPr/>
        <a:lstStyle/>
        <a:p>
          <a:r>
            <a:rPr lang="en-US" sz="1800" b="1" dirty="0"/>
            <a:t>EOY Certification Deadline</a:t>
          </a:r>
          <a:endParaRPr lang="en-US" sz="1800" dirty="0"/>
        </a:p>
      </dgm:t>
    </dgm:pt>
    <dgm:pt modelId="{84E9FA4B-B5AF-4D55-A8CC-BB2DC208AB4A}" type="parTrans" cxnId="{F73C65B0-98AB-4C62-B779-CEF622A8078E}">
      <dgm:prSet/>
      <dgm:spPr/>
      <dgm:t>
        <a:bodyPr/>
        <a:lstStyle/>
        <a:p>
          <a:endParaRPr lang="en-US" sz="1800"/>
        </a:p>
      </dgm:t>
    </dgm:pt>
    <dgm:pt modelId="{A83A3B04-1370-4CE4-816A-792C84B93BB5}" type="sibTrans" cxnId="{F73C65B0-98AB-4C62-B779-CEF622A8078E}">
      <dgm:prSet/>
      <dgm:spPr/>
      <dgm:t>
        <a:bodyPr/>
        <a:lstStyle/>
        <a:p>
          <a:endParaRPr lang="en-US" sz="1800"/>
        </a:p>
      </dgm:t>
    </dgm:pt>
    <dgm:pt modelId="{73DAF951-A3C0-4EEF-AD8B-A694E6DD25BF}">
      <dgm:prSet custT="1"/>
      <dgm:spPr/>
      <dgm:t>
        <a:bodyPr/>
        <a:lstStyle/>
        <a:p>
          <a:r>
            <a:rPr lang="en-US" sz="1800" dirty="0"/>
            <a:t>7/25/2025</a:t>
          </a:r>
        </a:p>
      </dgm:t>
    </dgm:pt>
    <dgm:pt modelId="{486058BB-9CA8-4F8F-A3A9-4C73D934728A}" type="parTrans" cxnId="{07723FB2-DA38-4833-9ED2-6B725D03EBE1}">
      <dgm:prSet/>
      <dgm:spPr/>
      <dgm:t>
        <a:bodyPr/>
        <a:lstStyle/>
        <a:p>
          <a:endParaRPr lang="en-US" sz="1800"/>
        </a:p>
      </dgm:t>
    </dgm:pt>
    <dgm:pt modelId="{8A96D9AB-956B-4109-9BC7-8DF5DA11DD5D}" type="sibTrans" cxnId="{07723FB2-DA38-4833-9ED2-6B725D03EBE1}">
      <dgm:prSet/>
      <dgm:spPr/>
      <dgm:t>
        <a:bodyPr/>
        <a:lstStyle/>
        <a:p>
          <a:endParaRPr lang="en-US" sz="1800"/>
        </a:p>
      </dgm:t>
    </dgm:pt>
    <dgm:pt modelId="{E24EA91D-71F8-EC46-BBFA-29F10866CEE4}">
      <dgm:prSet/>
      <dgm:spPr>
        <a:solidFill>
          <a:schemeClr val="accent1"/>
        </a:solidFill>
      </dgm:spPr>
      <dgm:t>
        <a:bodyPr/>
        <a:lstStyle/>
        <a:p>
          <a:r>
            <a:rPr lang="en-US" b="1" dirty="0"/>
            <a:t>Amendment Window Deadline</a:t>
          </a:r>
        </a:p>
      </dgm:t>
    </dgm:pt>
    <dgm:pt modelId="{3886AA2F-9BDB-284C-8FFD-C183DA9E0FE0}" type="parTrans" cxnId="{AE2BCD5D-C5FB-594C-8093-C33D48217B52}">
      <dgm:prSet/>
      <dgm:spPr/>
      <dgm:t>
        <a:bodyPr/>
        <a:lstStyle/>
        <a:p>
          <a:endParaRPr lang="en-US"/>
        </a:p>
      </dgm:t>
    </dgm:pt>
    <dgm:pt modelId="{B2081A1B-8B0C-504A-961C-4519B1F5FF6F}" type="sibTrans" cxnId="{AE2BCD5D-C5FB-594C-8093-C33D48217B52}">
      <dgm:prSet/>
      <dgm:spPr/>
      <dgm:t>
        <a:bodyPr/>
        <a:lstStyle/>
        <a:p>
          <a:endParaRPr lang="en-US"/>
        </a:p>
      </dgm:t>
    </dgm:pt>
    <dgm:pt modelId="{B3653597-8BB6-9240-967E-AC6B2C1AE65D}">
      <dgm:prSet/>
      <dgm:spPr/>
      <dgm:t>
        <a:bodyPr/>
        <a:lstStyle/>
        <a:p>
          <a:r>
            <a:rPr lang="en-US" dirty="0"/>
            <a:t>8/8/2025</a:t>
          </a:r>
        </a:p>
      </dgm:t>
    </dgm:pt>
    <dgm:pt modelId="{ED820938-9DC3-FF42-897D-93535DEECCA1}" type="parTrans" cxnId="{3A6EC10E-E516-884C-9B86-A6A3E7159D68}">
      <dgm:prSet/>
      <dgm:spPr/>
      <dgm:t>
        <a:bodyPr/>
        <a:lstStyle/>
        <a:p>
          <a:endParaRPr lang="en-US"/>
        </a:p>
      </dgm:t>
    </dgm:pt>
    <dgm:pt modelId="{1708FFBC-2A08-5B45-AF85-1C21A963FD3F}" type="sibTrans" cxnId="{3A6EC10E-E516-884C-9B86-A6A3E7159D68}">
      <dgm:prSet/>
      <dgm:spPr/>
      <dgm:t>
        <a:bodyPr/>
        <a:lstStyle/>
        <a:p>
          <a:endParaRPr lang="en-US"/>
        </a:p>
      </dgm:t>
    </dgm:pt>
    <dgm:pt modelId="{815DDECF-D2A8-E14D-9595-C49DA04B0729}" type="pres">
      <dgm:prSet presAssocID="{BF2D41FC-4F0D-469D-AD6D-B16B1A77FC67}" presName="linear" presStyleCnt="0">
        <dgm:presLayoutVars>
          <dgm:dir/>
          <dgm:animLvl val="lvl"/>
          <dgm:resizeHandles val="exact"/>
        </dgm:presLayoutVars>
      </dgm:prSet>
      <dgm:spPr/>
    </dgm:pt>
    <dgm:pt modelId="{E9FD3283-E25E-0C4E-B8A6-52427F228E0B}" type="pres">
      <dgm:prSet presAssocID="{3A5F24BA-F50F-4C73-BC3B-50DCEBE956AF}" presName="parentLin" presStyleCnt="0"/>
      <dgm:spPr/>
    </dgm:pt>
    <dgm:pt modelId="{4FE9EE08-4831-2D47-A133-7EEE2253B65D}" type="pres">
      <dgm:prSet presAssocID="{3A5F24BA-F50F-4C73-BC3B-50DCEBE956AF}" presName="parentLeftMargin" presStyleLbl="node1" presStyleIdx="0" presStyleCnt="4"/>
      <dgm:spPr/>
    </dgm:pt>
    <dgm:pt modelId="{6CB4EBD2-A424-1D4A-A201-C13792ECEDBC}" type="pres">
      <dgm:prSet presAssocID="{3A5F24BA-F50F-4C73-BC3B-50DCEBE956AF}" presName="parentText" presStyleLbl="node1" presStyleIdx="0" presStyleCnt="4" custScaleX="117017">
        <dgm:presLayoutVars>
          <dgm:chMax val="0"/>
          <dgm:bulletEnabled val="1"/>
        </dgm:presLayoutVars>
      </dgm:prSet>
      <dgm:spPr/>
    </dgm:pt>
    <dgm:pt modelId="{E442C50B-EEE6-7246-A823-153B15E5609F}" type="pres">
      <dgm:prSet presAssocID="{3A5F24BA-F50F-4C73-BC3B-50DCEBE956AF}" presName="negativeSpace" presStyleCnt="0"/>
      <dgm:spPr/>
    </dgm:pt>
    <dgm:pt modelId="{F085F097-6EF1-1945-AABE-D7CC1B31048B}" type="pres">
      <dgm:prSet presAssocID="{3A5F24BA-F50F-4C73-BC3B-50DCEBE956AF}" presName="childText" presStyleLbl="conFgAcc1" presStyleIdx="0" presStyleCnt="4">
        <dgm:presLayoutVars>
          <dgm:bulletEnabled val="1"/>
        </dgm:presLayoutVars>
      </dgm:prSet>
      <dgm:spPr/>
    </dgm:pt>
    <dgm:pt modelId="{A902B7F9-4D84-D849-82D8-A334FF9BF298}" type="pres">
      <dgm:prSet presAssocID="{A4A78408-F40A-4783-9523-3B2485E2E397}" presName="spaceBetweenRectangles" presStyleCnt="0"/>
      <dgm:spPr/>
    </dgm:pt>
    <dgm:pt modelId="{447C208E-F2CD-C548-A487-60AD48A43BEB}" type="pres">
      <dgm:prSet presAssocID="{8D1C0578-962A-4D6A-AB11-5141ADFF82C6}" presName="parentLin" presStyleCnt="0"/>
      <dgm:spPr/>
    </dgm:pt>
    <dgm:pt modelId="{020C4005-3F2A-AB45-A25C-5EBE29FD146F}" type="pres">
      <dgm:prSet presAssocID="{8D1C0578-962A-4D6A-AB11-5141ADFF82C6}" presName="parentLeftMargin" presStyleLbl="node1" presStyleIdx="0" presStyleCnt="4"/>
      <dgm:spPr/>
    </dgm:pt>
    <dgm:pt modelId="{A1BF3738-140B-7D49-8970-2FD1F31ABF1B}" type="pres">
      <dgm:prSet presAssocID="{8D1C0578-962A-4D6A-AB11-5141ADFF82C6}" presName="parentText" presStyleLbl="node1" presStyleIdx="1" presStyleCnt="4" custScaleX="117904">
        <dgm:presLayoutVars>
          <dgm:chMax val="0"/>
          <dgm:bulletEnabled val="1"/>
        </dgm:presLayoutVars>
      </dgm:prSet>
      <dgm:spPr/>
    </dgm:pt>
    <dgm:pt modelId="{4D3BD6EB-6B9F-FD46-86A4-02048297563F}" type="pres">
      <dgm:prSet presAssocID="{8D1C0578-962A-4D6A-AB11-5141ADFF82C6}" presName="negativeSpace" presStyleCnt="0"/>
      <dgm:spPr/>
    </dgm:pt>
    <dgm:pt modelId="{281F4786-D6D7-D24E-9F35-2B98236C661C}" type="pres">
      <dgm:prSet presAssocID="{8D1C0578-962A-4D6A-AB11-5141ADFF82C6}" presName="childText" presStyleLbl="conFgAcc1" presStyleIdx="1" presStyleCnt="4">
        <dgm:presLayoutVars>
          <dgm:bulletEnabled val="1"/>
        </dgm:presLayoutVars>
      </dgm:prSet>
      <dgm:spPr/>
    </dgm:pt>
    <dgm:pt modelId="{CE604C0B-4BF7-5F44-9913-257B8E5CBD66}" type="pres">
      <dgm:prSet presAssocID="{4F519381-9D8F-414E-A620-6504AEA6F3A8}" presName="spaceBetweenRectangles" presStyleCnt="0"/>
      <dgm:spPr/>
    </dgm:pt>
    <dgm:pt modelId="{E5BA1D98-7118-CF48-BCCD-3DBC294DF787}" type="pres">
      <dgm:prSet presAssocID="{12DA2612-7B78-402E-9289-548D3BFA7BAE}" presName="parentLin" presStyleCnt="0"/>
      <dgm:spPr/>
    </dgm:pt>
    <dgm:pt modelId="{6A7A8E39-F755-DA4E-AF1B-7B7EC24C6195}" type="pres">
      <dgm:prSet presAssocID="{12DA2612-7B78-402E-9289-548D3BFA7BAE}" presName="parentLeftMargin" presStyleLbl="node1" presStyleIdx="1" presStyleCnt="4"/>
      <dgm:spPr/>
    </dgm:pt>
    <dgm:pt modelId="{EE8C494F-3E73-0E45-B000-A92B36C18937}" type="pres">
      <dgm:prSet presAssocID="{12DA2612-7B78-402E-9289-548D3BFA7BAE}" presName="parentText" presStyleLbl="node1" presStyleIdx="2" presStyleCnt="4" custScaleX="117017">
        <dgm:presLayoutVars>
          <dgm:chMax val="0"/>
          <dgm:bulletEnabled val="1"/>
        </dgm:presLayoutVars>
      </dgm:prSet>
      <dgm:spPr/>
    </dgm:pt>
    <dgm:pt modelId="{373C3422-F1C7-3947-9E15-154D86E2EAB9}" type="pres">
      <dgm:prSet presAssocID="{12DA2612-7B78-402E-9289-548D3BFA7BAE}" presName="negativeSpace" presStyleCnt="0"/>
      <dgm:spPr/>
    </dgm:pt>
    <dgm:pt modelId="{B0739201-81E7-2E48-8521-4E916FB2A453}" type="pres">
      <dgm:prSet presAssocID="{12DA2612-7B78-402E-9289-548D3BFA7BAE}" presName="childText" presStyleLbl="conFgAcc1" presStyleIdx="2" presStyleCnt="4">
        <dgm:presLayoutVars>
          <dgm:bulletEnabled val="1"/>
        </dgm:presLayoutVars>
      </dgm:prSet>
      <dgm:spPr/>
    </dgm:pt>
    <dgm:pt modelId="{9AB2ABF1-14AA-8341-B636-0C26DA85384C}" type="pres">
      <dgm:prSet presAssocID="{A83A3B04-1370-4CE4-816A-792C84B93BB5}" presName="spaceBetweenRectangles" presStyleCnt="0"/>
      <dgm:spPr/>
    </dgm:pt>
    <dgm:pt modelId="{6352392E-D0E9-5F45-9614-5B829071A684}" type="pres">
      <dgm:prSet presAssocID="{E24EA91D-71F8-EC46-BBFA-29F10866CEE4}" presName="parentLin" presStyleCnt="0"/>
      <dgm:spPr/>
    </dgm:pt>
    <dgm:pt modelId="{BA0F5AC8-95B7-A641-A4DD-D1AAAAAF4F75}" type="pres">
      <dgm:prSet presAssocID="{E24EA91D-71F8-EC46-BBFA-29F10866CEE4}" presName="parentLeftMargin" presStyleLbl="node1" presStyleIdx="2" presStyleCnt="4"/>
      <dgm:spPr/>
    </dgm:pt>
    <dgm:pt modelId="{5C67B948-D37F-1642-AE32-435308259F6C}" type="pres">
      <dgm:prSet presAssocID="{E24EA91D-71F8-EC46-BBFA-29F10866CEE4}" presName="parentText" presStyleLbl="node1" presStyleIdx="3" presStyleCnt="4" custScaleX="117017">
        <dgm:presLayoutVars>
          <dgm:chMax val="0"/>
          <dgm:bulletEnabled val="1"/>
        </dgm:presLayoutVars>
      </dgm:prSet>
      <dgm:spPr/>
    </dgm:pt>
    <dgm:pt modelId="{DA85C117-1B99-C940-B881-B67FEFF39D7C}" type="pres">
      <dgm:prSet presAssocID="{E24EA91D-71F8-EC46-BBFA-29F10866CEE4}" presName="negativeSpace" presStyleCnt="0"/>
      <dgm:spPr/>
    </dgm:pt>
    <dgm:pt modelId="{053EC3F1-2297-1B46-B224-8084FA2D2807}" type="pres">
      <dgm:prSet presAssocID="{E24EA91D-71F8-EC46-BBFA-29F10866CEE4}" presName="childText" presStyleLbl="conFgAcc1" presStyleIdx="3" presStyleCnt="4">
        <dgm:presLayoutVars>
          <dgm:bulletEnabled val="1"/>
        </dgm:presLayoutVars>
      </dgm:prSet>
      <dgm:spPr/>
    </dgm:pt>
  </dgm:ptLst>
  <dgm:cxnLst>
    <dgm:cxn modelId="{3A6EC10E-E516-884C-9B86-A6A3E7159D68}" srcId="{E24EA91D-71F8-EC46-BBFA-29F10866CEE4}" destId="{B3653597-8BB6-9240-967E-AC6B2C1AE65D}" srcOrd="0" destOrd="0" parTransId="{ED820938-9DC3-FF42-897D-93535DEECCA1}" sibTransId="{1708FFBC-2A08-5B45-AF85-1C21A963FD3F}"/>
    <dgm:cxn modelId="{D3385B3A-DE8A-6B48-8A70-D2CF9691EAC2}" type="presOf" srcId="{B3653597-8BB6-9240-967E-AC6B2C1AE65D}" destId="{053EC3F1-2297-1B46-B224-8084FA2D2807}" srcOrd="0" destOrd="0" presId="urn:microsoft.com/office/officeart/2005/8/layout/list1"/>
    <dgm:cxn modelId="{AE2BCD5D-C5FB-594C-8093-C33D48217B52}" srcId="{BF2D41FC-4F0D-469D-AD6D-B16B1A77FC67}" destId="{E24EA91D-71F8-EC46-BBFA-29F10866CEE4}" srcOrd="3" destOrd="0" parTransId="{3886AA2F-9BDB-284C-8FFD-C183DA9E0FE0}" sibTransId="{B2081A1B-8B0C-504A-961C-4519B1F5FF6F}"/>
    <dgm:cxn modelId="{A3897763-C373-B142-8A2A-4C9D8BE58E4C}" type="presOf" srcId="{A2325025-54D6-41E7-A442-9AC27CCEB3FA}" destId="{F085F097-6EF1-1945-AABE-D7CC1B31048B}" srcOrd="0" destOrd="0" presId="urn:microsoft.com/office/officeart/2005/8/layout/list1"/>
    <dgm:cxn modelId="{4EEA9264-8F25-1B42-A19A-4CA50AB22AA5}" type="presOf" srcId="{3A5F24BA-F50F-4C73-BC3B-50DCEBE956AF}" destId="{4FE9EE08-4831-2D47-A133-7EEE2253B65D}" srcOrd="0" destOrd="0" presId="urn:microsoft.com/office/officeart/2005/8/layout/list1"/>
    <dgm:cxn modelId="{63ABD068-C1B0-6F48-AE5B-5C470824FDA0}" type="presOf" srcId="{12DA2612-7B78-402E-9289-548D3BFA7BAE}" destId="{EE8C494F-3E73-0E45-B000-A92B36C18937}" srcOrd="1" destOrd="0" presId="urn:microsoft.com/office/officeart/2005/8/layout/list1"/>
    <dgm:cxn modelId="{770E814D-E0FE-0942-991B-C32B5C5D23AC}" type="presOf" srcId="{E24EA91D-71F8-EC46-BBFA-29F10866CEE4}" destId="{BA0F5AC8-95B7-A641-A4DD-D1AAAAAF4F75}" srcOrd="0" destOrd="0" presId="urn:microsoft.com/office/officeart/2005/8/layout/list1"/>
    <dgm:cxn modelId="{DAC03A50-90CE-AE4A-A6DD-80068BEF0411}" type="presOf" srcId="{3A5F24BA-F50F-4C73-BC3B-50DCEBE956AF}" destId="{6CB4EBD2-A424-1D4A-A201-C13792ECEDBC}" srcOrd="1" destOrd="0" presId="urn:microsoft.com/office/officeart/2005/8/layout/list1"/>
    <dgm:cxn modelId="{893EBF70-10C1-6E4C-9599-CCFF085F358D}" type="presOf" srcId="{12DA2612-7B78-402E-9289-548D3BFA7BAE}" destId="{6A7A8E39-F755-DA4E-AF1B-7B7EC24C6195}" srcOrd="0" destOrd="0" presId="urn:microsoft.com/office/officeart/2005/8/layout/list1"/>
    <dgm:cxn modelId="{4C95C853-E626-4649-BE01-611D198B8CFC}" type="presOf" srcId="{73DAF951-A3C0-4EEF-AD8B-A694E6DD25BF}" destId="{B0739201-81E7-2E48-8521-4E916FB2A453}" srcOrd="0" destOrd="0" presId="urn:microsoft.com/office/officeart/2005/8/layout/list1"/>
    <dgm:cxn modelId="{82C0C488-2463-F242-9E41-00458133B816}" type="presOf" srcId="{8D1C0578-962A-4D6A-AB11-5141ADFF82C6}" destId="{020C4005-3F2A-AB45-A25C-5EBE29FD146F}" srcOrd="0" destOrd="0" presId="urn:microsoft.com/office/officeart/2005/8/layout/list1"/>
    <dgm:cxn modelId="{D24B1B97-15E3-E948-ACBD-9B3BA16AAE49}" type="presOf" srcId="{8D1C0578-962A-4D6A-AB11-5141ADFF82C6}" destId="{A1BF3738-140B-7D49-8970-2FD1F31ABF1B}" srcOrd="1" destOrd="0" presId="urn:microsoft.com/office/officeart/2005/8/layout/list1"/>
    <dgm:cxn modelId="{E18A8F9E-32E2-445C-BFCD-8D1D890918B1}" srcId="{BF2D41FC-4F0D-469D-AD6D-B16B1A77FC67}" destId="{3A5F24BA-F50F-4C73-BC3B-50DCEBE956AF}" srcOrd="0" destOrd="0" parTransId="{834199CD-AD5F-4EBF-8B6D-F64AD2271F80}" sibTransId="{A4A78408-F40A-4783-9523-3B2485E2E397}"/>
    <dgm:cxn modelId="{F73C65B0-98AB-4C62-B779-CEF622A8078E}" srcId="{BF2D41FC-4F0D-469D-AD6D-B16B1A77FC67}" destId="{12DA2612-7B78-402E-9289-548D3BFA7BAE}" srcOrd="2" destOrd="0" parTransId="{84E9FA4B-B5AF-4D55-A8CC-BB2DC208AB4A}" sibTransId="{A83A3B04-1370-4CE4-816A-792C84B93BB5}"/>
    <dgm:cxn modelId="{07723FB2-DA38-4833-9ED2-6B725D03EBE1}" srcId="{12DA2612-7B78-402E-9289-548D3BFA7BAE}" destId="{73DAF951-A3C0-4EEF-AD8B-A694E6DD25BF}" srcOrd="0" destOrd="0" parTransId="{486058BB-9CA8-4F8F-A3A9-4C73D934728A}" sibTransId="{8A96D9AB-956B-4109-9BC7-8DF5DA11DD5D}"/>
    <dgm:cxn modelId="{74577BC0-4DB1-3C4F-813F-C0CEA1E12032}" type="presOf" srcId="{E24EA91D-71F8-EC46-BBFA-29F10866CEE4}" destId="{5C67B948-D37F-1642-AE32-435308259F6C}" srcOrd="1" destOrd="0" presId="urn:microsoft.com/office/officeart/2005/8/layout/list1"/>
    <dgm:cxn modelId="{B75A59CF-E641-5D4D-8F18-648717262F9F}" type="presOf" srcId="{BF2D41FC-4F0D-469D-AD6D-B16B1A77FC67}" destId="{815DDECF-D2A8-E14D-9595-C49DA04B0729}" srcOrd="0" destOrd="0" presId="urn:microsoft.com/office/officeart/2005/8/layout/list1"/>
    <dgm:cxn modelId="{DA68F2D0-57D5-4129-B0D6-921E40925647}" srcId="{3A5F24BA-F50F-4C73-BC3B-50DCEBE956AF}" destId="{A2325025-54D6-41E7-A442-9AC27CCEB3FA}" srcOrd="0" destOrd="0" parTransId="{9BB3BEB6-DEF3-4C94-A186-A6C4196AD29A}" sibTransId="{F4E77F3F-4B16-4F0E-BEAA-D1EE79B5EB69}"/>
    <dgm:cxn modelId="{6CA3F9EB-525F-CC46-A083-A7588E011B03}" type="presOf" srcId="{889AF40D-0793-4F10-9937-0300E5B20984}" destId="{281F4786-D6D7-D24E-9F35-2B98236C661C}" srcOrd="0" destOrd="0" presId="urn:microsoft.com/office/officeart/2005/8/layout/list1"/>
    <dgm:cxn modelId="{ABEB26F1-CC2D-452C-B9FF-995D14AE8199}" srcId="{BF2D41FC-4F0D-469D-AD6D-B16B1A77FC67}" destId="{8D1C0578-962A-4D6A-AB11-5141ADFF82C6}" srcOrd="1" destOrd="0" parTransId="{E236EE2D-348F-4BB9-A07E-0E0839C8DE44}" sibTransId="{4F519381-9D8F-414E-A620-6504AEA6F3A8}"/>
    <dgm:cxn modelId="{CA634EF6-E048-4825-8AEF-F829A4ADC796}" srcId="{8D1C0578-962A-4D6A-AB11-5141ADFF82C6}" destId="{889AF40D-0793-4F10-9937-0300E5B20984}" srcOrd="0" destOrd="0" parTransId="{BC396886-CF73-4409-AAA1-86D38972A8AA}" sibTransId="{5E64A1F2-F636-4BCF-8744-FE87B016E8CA}"/>
    <dgm:cxn modelId="{29B8FBA6-07F5-9747-BCB7-75480139C006}" type="presParOf" srcId="{815DDECF-D2A8-E14D-9595-C49DA04B0729}" destId="{E9FD3283-E25E-0C4E-B8A6-52427F228E0B}" srcOrd="0" destOrd="0" presId="urn:microsoft.com/office/officeart/2005/8/layout/list1"/>
    <dgm:cxn modelId="{726FD492-D6C5-ED48-8AF7-30CC15B90B74}" type="presParOf" srcId="{E9FD3283-E25E-0C4E-B8A6-52427F228E0B}" destId="{4FE9EE08-4831-2D47-A133-7EEE2253B65D}" srcOrd="0" destOrd="0" presId="urn:microsoft.com/office/officeart/2005/8/layout/list1"/>
    <dgm:cxn modelId="{D9511738-C89D-C747-88BA-7E409A2CD84E}" type="presParOf" srcId="{E9FD3283-E25E-0C4E-B8A6-52427F228E0B}" destId="{6CB4EBD2-A424-1D4A-A201-C13792ECEDBC}" srcOrd="1" destOrd="0" presId="urn:microsoft.com/office/officeart/2005/8/layout/list1"/>
    <dgm:cxn modelId="{D6075874-94FF-C64E-A02F-16925A0EFC12}" type="presParOf" srcId="{815DDECF-D2A8-E14D-9595-C49DA04B0729}" destId="{E442C50B-EEE6-7246-A823-153B15E5609F}" srcOrd="1" destOrd="0" presId="urn:microsoft.com/office/officeart/2005/8/layout/list1"/>
    <dgm:cxn modelId="{B37C3B8C-4A6C-0B4F-97FC-A282AF34542D}" type="presParOf" srcId="{815DDECF-D2A8-E14D-9595-C49DA04B0729}" destId="{F085F097-6EF1-1945-AABE-D7CC1B31048B}" srcOrd="2" destOrd="0" presId="urn:microsoft.com/office/officeart/2005/8/layout/list1"/>
    <dgm:cxn modelId="{F298AB60-DCD4-5143-B423-B0914A6CF3FD}" type="presParOf" srcId="{815DDECF-D2A8-E14D-9595-C49DA04B0729}" destId="{A902B7F9-4D84-D849-82D8-A334FF9BF298}" srcOrd="3" destOrd="0" presId="urn:microsoft.com/office/officeart/2005/8/layout/list1"/>
    <dgm:cxn modelId="{3540759A-1AA4-0846-B2BF-E42DA1F6D938}" type="presParOf" srcId="{815DDECF-D2A8-E14D-9595-C49DA04B0729}" destId="{447C208E-F2CD-C548-A487-60AD48A43BEB}" srcOrd="4" destOrd="0" presId="urn:microsoft.com/office/officeart/2005/8/layout/list1"/>
    <dgm:cxn modelId="{1797A1CF-9653-0A46-9F15-24BC58F2AC9C}" type="presParOf" srcId="{447C208E-F2CD-C548-A487-60AD48A43BEB}" destId="{020C4005-3F2A-AB45-A25C-5EBE29FD146F}" srcOrd="0" destOrd="0" presId="urn:microsoft.com/office/officeart/2005/8/layout/list1"/>
    <dgm:cxn modelId="{817BF587-4966-F645-B6CD-3DC7990A7AAC}" type="presParOf" srcId="{447C208E-F2CD-C548-A487-60AD48A43BEB}" destId="{A1BF3738-140B-7D49-8970-2FD1F31ABF1B}" srcOrd="1" destOrd="0" presId="urn:microsoft.com/office/officeart/2005/8/layout/list1"/>
    <dgm:cxn modelId="{6F0A44F6-40BF-FD4A-82BA-6538DDC86CAF}" type="presParOf" srcId="{815DDECF-D2A8-E14D-9595-C49DA04B0729}" destId="{4D3BD6EB-6B9F-FD46-86A4-02048297563F}" srcOrd="5" destOrd="0" presId="urn:microsoft.com/office/officeart/2005/8/layout/list1"/>
    <dgm:cxn modelId="{E41001D2-2B36-024D-8D40-593C28198129}" type="presParOf" srcId="{815DDECF-D2A8-E14D-9595-C49DA04B0729}" destId="{281F4786-D6D7-D24E-9F35-2B98236C661C}" srcOrd="6" destOrd="0" presId="urn:microsoft.com/office/officeart/2005/8/layout/list1"/>
    <dgm:cxn modelId="{2D0315D3-DED0-794E-A754-0CE45397EFE5}" type="presParOf" srcId="{815DDECF-D2A8-E14D-9595-C49DA04B0729}" destId="{CE604C0B-4BF7-5F44-9913-257B8E5CBD66}" srcOrd="7" destOrd="0" presId="urn:microsoft.com/office/officeart/2005/8/layout/list1"/>
    <dgm:cxn modelId="{CEFC3C1C-16F1-C74A-9BED-1DBA62D3C80F}" type="presParOf" srcId="{815DDECF-D2A8-E14D-9595-C49DA04B0729}" destId="{E5BA1D98-7118-CF48-BCCD-3DBC294DF787}" srcOrd="8" destOrd="0" presId="urn:microsoft.com/office/officeart/2005/8/layout/list1"/>
    <dgm:cxn modelId="{7531DC27-79A0-2F43-A916-F327222C8BE8}" type="presParOf" srcId="{E5BA1D98-7118-CF48-BCCD-3DBC294DF787}" destId="{6A7A8E39-F755-DA4E-AF1B-7B7EC24C6195}" srcOrd="0" destOrd="0" presId="urn:microsoft.com/office/officeart/2005/8/layout/list1"/>
    <dgm:cxn modelId="{9FD3196F-0E4A-8E40-858E-F62912AAF2DA}" type="presParOf" srcId="{E5BA1D98-7118-CF48-BCCD-3DBC294DF787}" destId="{EE8C494F-3E73-0E45-B000-A92B36C18937}" srcOrd="1" destOrd="0" presId="urn:microsoft.com/office/officeart/2005/8/layout/list1"/>
    <dgm:cxn modelId="{62BBEFE3-17BF-A94E-8C44-B711A32574BF}" type="presParOf" srcId="{815DDECF-D2A8-E14D-9595-C49DA04B0729}" destId="{373C3422-F1C7-3947-9E15-154D86E2EAB9}" srcOrd="9" destOrd="0" presId="urn:microsoft.com/office/officeart/2005/8/layout/list1"/>
    <dgm:cxn modelId="{2FF33560-D05E-8D44-A685-AABBCB48EC9C}" type="presParOf" srcId="{815DDECF-D2A8-E14D-9595-C49DA04B0729}" destId="{B0739201-81E7-2E48-8521-4E916FB2A453}" srcOrd="10" destOrd="0" presId="urn:microsoft.com/office/officeart/2005/8/layout/list1"/>
    <dgm:cxn modelId="{486740D0-BDEA-204A-A9E9-0539B9BF5208}" type="presParOf" srcId="{815DDECF-D2A8-E14D-9595-C49DA04B0729}" destId="{9AB2ABF1-14AA-8341-B636-0C26DA85384C}" srcOrd="11" destOrd="0" presId="urn:microsoft.com/office/officeart/2005/8/layout/list1"/>
    <dgm:cxn modelId="{A924AE76-26EA-954B-995C-5E30F6C0F19D}" type="presParOf" srcId="{815DDECF-D2A8-E14D-9595-C49DA04B0729}" destId="{6352392E-D0E9-5F45-9614-5B829071A684}" srcOrd="12" destOrd="0" presId="urn:microsoft.com/office/officeart/2005/8/layout/list1"/>
    <dgm:cxn modelId="{611DBF7B-F7BA-104C-8BD7-0F1C77685ADD}" type="presParOf" srcId="{6352392E-D0E9-5F45-9614-5B829071A684}" destId="{BA0F5AC8-95B7-A641-A4DD-D1AAAAAF4F75}" srcOrd="0" destOrd="0" presId="urn:microsoft.com/office/officeart/2005/8/layout/list1"/>
    <dgm:cxn modelId="{A1C3C711-F8D0-6744-9FC9-7FABAA37F08A}" type="presParOf" srcId="{6352392E-D0E9-5F45-9614-5B829071A684}" destId="{5C67B948-D37F-1642-AE32-435308259F6C}" srcOrd="1" destOrd="0" presId="urn:microsoft.com/office/officeart/2005/8/layout/list1"/>
    <dgm:cxn modelId="{C93D7CD9-47AD-EE46-829A-CE966D332CCE}" type="presParOf" srcId="{815DDECF-D2A8-E14D-9595-C49DA04B0729}" destId="{DA85C117-1B99-C940-B881-B67FEFF39D7C}" srcOrd="13" destOrd="0" presId="urn:microsoft.com/office/officeart/2005/8/layout/list1"/>
    <dgm:cxn modelId="{74ADC3A7-28C5-8F4E-966B-28512C4266B2}" type="presParOf" srcId="{815DDECF-D2A8-E14D-9595-C49DA04B0729}" destId="{053EC3F1-2297-1B46-B224-8084FA2D2807}"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66FB1CBF-F257-44BC-8A97-10FFA4FCD4A9}"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F355208C-E6E1-42AD-91BD-81D1298C3F01}">
      <dgm:prSet phldrT="[Text]"/>
      <dgm:spPr/>
      <dgm:t>
        <a:bodyPr/>
        <a:lstStyle/>
        <a:p>
          <a:r>
            <a:rPr lang="en-US" dirty="0"/>
            <a:t>Incidents</a:t>
          </a:r>
        </a:p>
      </dgm:t>
    </dgm:pt>
    <dgm:pt modelId="{5D37EF10-8E18-42B1-9FD4-79547689DE7E}" type="parTrans" cxnId="{BB969C2B-50EB-4BAD-9700-DAE1174FD044}">
      <dgm:prSet/>
      <dgm:spPr/>
      <dgm:t>
        <a:bodyPr/>
        <a:lstStyle/>
        <a:p>
          <a:endParaRPr lang="en-US"/>
        </a:p>
      </dgm:t>
    </dgm:pt>
    <dgm:pt modelId="{F82A4352-41F7-45B1-A4AB-199A0804CE57}" type="sibTrans" cxnId="{BB969C2B-50EB-4BAD-9700-DAE1174FD044}">
      <dgm:prSet/>
      <dgm:spPr/>
      <dgm:t>
        <a:bodyPr/>
        <a:lstStyle/>
        <a:p>
          <a:endParaRPr lang="en-US"/>
        </a:p>
      </dgm:t>
    </dgm:pt>
    <dgm:pt modelId="{95719C91-BC77-4667-BBE3-BB0937D72700}">
      <dgm:prSet phldrT="[Text]"/>
      <dgm:spPr/>
      <dgm:t>
        <a:bodyPr/>
        <a:lstStyle/>
        <a:p>
          <a:r>
            <a:rPr lang="en-US" dirty="0"/>
            <a:t>Absence</a:t>
          </a:r>
          <a:r>
            <a:rPr lang="en-US" baseline="0" dirty="0"/>
            <a:t> Summary</a:t>
          </a:r>
          <a:endParaRPr lang="en-US" dirty="0"/>
        </a:p>
      </dgm:t>
    </dgm:pt>
    <dgm:pt modelId="{E157DE10-A527-4424-9AB4-1F773F8AAFB0}" type="parTrans" cxnId="{1EAA926C-4301-4D5F-8124-6888450B7C81}">
      <dgm:prSet/>
      <dgm:spPr/>
      <dgm:t>
        <a:bodyPr/>
        <a:lstStyle/>
        <a:p>
          <a:endParaRPr lang="en-US"/>
        </a:p>
      </dgm:t>
    </dgm:pt>
    <dgm:pt modelId="{4D307477-324E-4A71-BA14-656759948775}" type="sibTrans" cxnId="{1EAA926C-4301-4D5F-8124-6888450B7C81}">
      <dgm:prSet/>
      <dgm:spPr/>
      <dgm:t>
        <a:bodyPr/>
        <a:lstStyle/>
        <a:p>
          <a:endParaRPr lang="en-US"/>
        </a:p>
      </dgm:t>
    </dgm:pt>
    <dgm:pt modelId="{91F233E3-4E25-4CF6-A61D-EF891D1ECD66}">
      <dgm:prSet phldrT="[Text]"/>
      <dgm:spPr/>
      <dgm:t>
        <a:bodyPr/>
        <a:lstStyle/>
        <a:p>
          <a:r>
            <a:rPr lang="en-US" dirty="0"/>
            <a:t>RFEP</a:t>
          </a:r>
        </a:p>
      </dgm:t>
    </dgm:pt>
    <dgm:pt modelId="{7D466C84-024A-4B4A-B845-73BC1A2428EC}" type="parTrans" cxnId="{CF00FF37-6145-4EE0-80B7-787011AC8ED7}">
      <dgm:prSet/>
      <dgm:spPr/>
      <dgm:t>
        <a:bodyPr/>
        <a:lstStyle/>
        <a:p>
          <a:endParaRPr lang="en-US"/>
        </a:p>
      </dgm:t>
    </dgm:pt>
    <dgm:pt modelId="{ECEB7776-FAAC-4A77-AB14-C6E1D65175FE}" type="sibTrans" cxnId="{CF00FF37-6145-4EE0-80B7-787011AC8ED7}">
      <dgm:prSet/>
      <dgm:spPr/>
      <dgm:t>
        <a:bodyPr/>
        <a:lstStyle/>
        <a:p>
          <a:endParaRPr lang="en-US"/>
        </a:p>
      </dgm:t>
    </dgm:pt>
    <dgm:pt modelId="{A11CEE9F-B2A6-47A5-A9F5-E7D8FFF95C93}">
      <dgm:prSet phldrT="[Text]"/>
      <dgm:spPr/>
      <dgm:t>
        <a:bodyPr/>
        <a:lstStyle/>
        <a:p>
          <a:r>
            <a:rPr lang="en-US" dirty="0"/>
            <a:t>Homeless</a:t>
          </a:r>
        </a:p>
      </dgm:t>
    </dgm:pt>
    <dgm:pt modelId="{E6BB4427-E3CA-41BC-A359-60BF0D0A7C3A}" type="parTrans" cxnId="{F8DD10F4-ED2C-4E4C-B8F2-36BD3D492622}">
      <dgm:prSet/>
      <dgm:spPr/>
      <dgm:t>
        <a:bodyPr/>
        <a:lstStyle/>
        <a:p>
          <a:endParaRPr lang="en-US"/>
        </a:p>
      </dgm:t>
    </dgm:pt>
    <dgm:pt modelId="{C50C0126-1733-48AD-A657-0352A33AF8D0}" type="sibTrans" cxnId="{F8DD10F4-ED2C-4E4C-B8F2-36BD3D492622}">
      <dgm:prSet/>
      <dgm:spPr/>
      <dgm:t>
        <a:bodyPr/>
        <a:lstStyle/>
        <a:p>
          <a:endParaRPr lang="en-US"/>
        </a:p>
      </dgm:t>
    </dgm:pt>
    <dgm:pt modelId="{81F1BBC8-7130-4526-871F-8CCE1F3EFB49}">
      <dgm:prSet phldrT="[Text]"/>
      <dgm:spPr/>
      <dgm:t>
        <a:bodyPr/>
        <a:lstStyle/>
        <a:p>
          <a:r>
            <a:rPr lang="en-US" dirty="0"/>
            <a:t>Cumulative Enrollment</a:t>
          </a:r>
        </a:p>
      </dgm:t>
    </dgm:pt>
    <dgm:pt modelId="{7E831ED2-D677-445D-A9B1-BEFDB80D0EE4}" type="parTrans" cxnId="{2A04770E-336C-485E-A076-E70E1F022430}">
      <dgm:prSet/>
      <dgm:spPr/>
      <dgm:t>
        <a:bodyPr/>
        <a:lstStyle/>
        <a:p>
          <a:endParaRPr lang="en-US"/>
        </a:p>
      </dgm:t>
    </dgm:pt>
    <dgm:pt modelId="{75849046-5A87-4D0A-823C-7C16041EF176}" type="sibTrans" cxnId="{2A04770E-336C-485E-A076-E70E1F022430}">
      <dgm:prSet/>
      <dgm:spPr/>
      <dgm:t>
        <a:bodyPr/>
        <a:lstStyle/>
        <a:p>
          <a:endParaRPr lang="en-US"/>
        </a:p>
      </dgm:t>
    </dgm:pt>
    <dgm:pt modelId="{53D3BB78-6AFB-4D8B-8A40-E3A89570240A}">
      <dgm:prSet phldrT="[Text]"/>
      <dgm:spPr/>
      <dgm:t>
        <a:bodyPr/>
        <a:lstStyle/>
        <a:p>
          <a:r>
            <a:rPr lang="en-US" dirty="0"/>
            <a:t>One Year Grads &amp; Completer</a:t>
          </a:r>
        </a:p>
      </dgm:t>
    </dgm:pt>
    <dgm:pt modelId="{77CCAE17-3B04-440C-B753-7A96E97B70C4}" type="parTrans" cxnId="{754CD36D-4D8D-4BF4-9E29-AE4943EC121C}">
      <dgm:prSet/>
      <dgm:spPr/>
      <dgm:t>
        <a:bodyPr/>
        <a:lstStyle/>
        <a:p>
          <a:endParaRPr lang="en-US"/>
        </a:p>
      </dgm:t>
    </dgm:pt>
    <dgm:pt modelId="{8866CEE3-E769-405D-8854-CB6C4F40D60C}" type="sibTrans" cxnId="{754CD36D-4D8D-4BF4-9E29-AE4943EC121C}">
      <dgm:prSet/>
      <dgm:spPr/>
      <dgm:t>
        <a:bodyPr/>
        <a:lstStyle/>
        <a:p>
          <a:endParaRPr lang="en-US"/>
        </a:p>
      </dgm:t>
    </dgm:pt>
    <dgm:pt modelId="{0BCAF10A-1721-41C4-89C6-EB6C7A8142D9}">
      <dgm:prSet/>
      <dgm:spPr/>
      <dgm:t>
        <a:bodyPr/>
        <a:lstStyle/>
        <a:p>
          <a:r>
            <a:rPr lang="en-US" dirty="0"/>
            <a:t>State Indicator</a:t>
          </a:r>
        </a:p>
      </dgm:t>
    </dgm:pt>
    <dgm:pt modelId="{39B53322-A2B7-4962-9E44-E03102C29DF5}" type="parTrans" cxnId="{25F23002-E4BA-45CD-8FF0-35E99FC80CF6}">
      <dgm:prSet/>
      <dgm:spPr/>
      <dgm:t>
        <a:bodyPr/>
        <a:lstStyle/>
        <a:p>
          <a:endParaRPr lang="en-US"/>
        </a:p>
      </dgm:t>
    </dgm:pt>
    <dgm:pt modelId="{B6C9C74C-6404-4E4D-A29E-C23B14167FDC}" type="sibTrans" cxnId="{25F23002-E4BA-45CD-8FF0-35E99FC80CF6}">
      <dgm:prSet/>
      <dgm:spPr/>
      <dgm:t>
        <a:bodyPr/>
        <a:lstStyle/>
        <a:p>
          <a:endParaRPr lang="en-US"/>
        </a:p>
      </dgm:t>
    </dgm:pt>
    <dgm:pt modelId="{944400B7-84F4-4799-B6DB-48CDF5269021}">
      <dgm:prSet/>
      <dgm:spPr/>
      <dgm:t>
        <a:bodyPr/>
        <a:lstStyle/>
        <a:p>
          <a:r>
            <a:rPr lang="en-US" dirty="0"/>
            <a:t>UMIRS</a:t>
          </a:r>
        </a:p>
      </dgm:t>
    </dgm:pt>
    <dgm:pt modelId="{A7D89E8C-CD06-4104-84D2-4E8760EA7184}" type="parTrans" cxnId="{44D4D687-5D11-4C49-857C-7C1B2BCD98B4}">
      <dgm:prSet/>
      <dgm:spPr/>
      <dgm:t>
        <a:bodyPr/>
        <a:lstStyle/>
        <a:p>
          <a:endParaRPr lang="en-US"/>
        </a:p>
      </dgm:t>
    </dgm:pt>
    <dgm:pt modelId="{49354744-7596-4508-9810-06AFD3059260}" type="sibTrans" cxnId="{44D4D687-5D11-4C49-857C-7C1B2BCD98B4}">
      <dgm:prSet/>
      <dgm:spPr/>
      <dgm:t>
        <a:bodyPr/>
        <a:lstStyle/>
        <a:p>
          <a:endParaRPr lang="en-US"/>
        </a:p>
      </dgm:t>
    </dgm:pt>
    <dgm:pt modelId="{AAC05A9B-4DFA-487E-B781-230E689BF8B2}">
      <dgm:prSet phldrT="[Text]"/>
      <dgm:spPr/>
      <dgm:t>
        <a:bodyPr/>
        <a:lstStyle/>
        <a:p>
          <a:r>
            <a:rPr lang="en-US" dirty="0"/>
            <a:t>Subgroup data</a:t>
          </a:r>
        </a:p>
      </dgm:t>
    </dgm:pt>
    <dgm:pt modelId="{14C6FE9E-9DC6-439C-8747-1CDAFAF27EA8}" type="parTrans" cxnId="{467E7E9D-560B-4B65-84B1-F3BAC8C5F1A7}">
      <dgm:prSet/>
      <dgm:spPr/>
      <dgm:t>
        <a:bodyPr/>
        <a:lstStyle/>
        <a:p>
          <a:endParaRPr lang="en-US"/>
        </a:p>
      </dgm:t>
    </dgm:pt>
    <dgm:pt modelId="{C1614705-5387-4A58-89D2-FA71CF81FCAB}" type="sibTrans" cxnId="{467E7E9D-560B-4B65-84B1-F3BAC8C5F1A7}">
      <dgm:prSet/>
      <dgm:spPr/>
      <dgm:t>
        <a:bodyPr/>
        <a:lstStyle/>
        <a:p>
          <a:endParaRPr lang="en-US"/>
        </a:p>
      </dgm:t>
    </dgm:pt>
    <dgm:pt modelId="{457C6AAB-F44E-4754-8CCD-7DDBB988BB2A}">
      <dgm:prSet phldrT="[Text]"/>
      <dgm:spPr/>
      <dgm:t>
        <a:bodyPr/>
        <a:lstStyle/>
        <a:p>
          <a:r>
            <a:rPr lang="en-US"/>
            <a:t>State </a:t>
          </a:r>
          <a:r>
            <a:rPr lang="en-US" dirty="0"/>
            <a:t>indicator</a:t>
          </a:r>
        </a:p>
      </dgm:t>
    </dgm:pt>
    <dgm:pt modelId="{09060A10-EF19-47A0-9BFE-57A0302B0252}" type="parTrans" cxnId="{CC418FBC-A532-46A6-B6A0-3CE105086048}">
      <dgm:prSet/>
      <dgm:spPr/>
      <dgm:t>
        <a:bodyPr/>
        <a:lstStyle/>
        <a:p>
          <a:endParaRPr lang="en-US"/>
        </a:p>
      </dgm:t>
    </dgm:pt>
    <dgm:pt modelId="{9C8434DC-32C4-4800-A2F3-15A2309129E6}" type="sibTrans" cxnId="{CC418FBC-A532-46A6-B6A0-3CE105086048}">
      <dgm:prSet/>
      <dgm:spPr/>
      <dgm:t>
        <a:bodyPr/>
        <a:lstStyle/>
        <a:p>
          <a:endParaRPr lang="en-US"/>
        </a:p>
      </dgm:t>
    </dgm:pt>
    <dgm:pt modelId="{3A56D064-1FFA-4C90-854D-F7BFA362C3CE}">
      <dgm:prSet phldrT="[Text]"/>
      <dgm:spPr/>
      <dgm:t>
        <a:bodyPr/>
        <a:lstStyle/>
        <a:p>
          <a:r>
            <a:rPr lang="en-US"/>
            <a:t>DASS</a:t>
          </a:r>
          <a:endParaRPr lang="en-US" dirty="0"/>
        </a:p>
      </dgm:t>
    </dgm:pt>
    <dgm:pt modelId="{3936E207-9D02-44B6-A85B-DAD629B2D6D2}" type="parTrans" cxnId="{42992D93-E5E8-4A1E-B8B5-A9D78F392E94}">
      <dgm:prSet/>
      <dgm:spPr/>
      <dgm:t>
        <a:bodyPr/>
        <a:lstStyle/>
        <a:p>
          <a:endParaRPr lang="en-US"/>
        </a:p>
      </dgm:t>
    </dgm:pt>
    <dgm:pt modelId="{419871B0-1DA5-4703-AB85-ECFBD5A33285}" type="sibTrans" cxnId="{42992D93-E5E8-4A1E-B8B5-A9D78F392E94}">
      <dgm:prSet/>
      <dgm:spPr/>
      <dgm:t>
        <a:bodyPr/>
        <a:lstStyle/>
        <a:p>
          <a:endParaRPr lang="en-US"/>
        </a:p>
      </dgm:t>
    </dgm:pt>
    <dgm:pt modelId="{A273705F-7A9C-432B-894A-2693D137A72D}">
      <dgm:prSet phldrT="[Text]"/>
      <dgm:spPr/>
      <dgm:t>
        <a:bodyPr/>
        <a:lstStyle/>
        <a:p>
          <a:r>
            <a:rPr lang="en-US" dirty="0"/>
            <a:t>Suspension Rate</a:t>
          </a:r>
        </a:p>
      </dgm:t>
    </dgm:pt>
    <dgm:pt modelId="{A89E81E1-9AEE-4EAD-AFAF-32429668E298}" type="parTrans" cxnId="{562056CD-08BC-4571-9804-69758E6A736A}">
      <dgm:prSet/>
      <dgm:spPr/>
      <dgm:t>
        <a:bodyPr/>
        <a:lstStyle/>
        <a:p>
          <a:endParaRPr lang="en-US"/>
        </a:p>
      </dgm:t>
    </dgm:pt>
    <dgm:pt modelId="{44A0C6E0-4406-4B86-B039-1B3E6BC5628C}" type="sibTrans" cxnId="{562056CD-08BC-4571-9804-69758E6A736A}">
      <dgm:prSet/>
      <dgm:spPr/>
      <dgm:t>
        <a:bodyPr/>
        <a:lstStyle/>
        <a:p>
          <a:endParaRPr lang="en-US"/>
        </a:p>
      </dgm:t>
    </dgm:pt>
    <dgm:pt modelId="{2CB7B67B-ABF2-40D1-9881-CC6CFAA66211}">
      <dgm:prSet phldrT="[Text]"/>
      <dgm:spPr/>
      <dgm:t>
        <a:bodyPr/>
        <a:lstStyle/>
        <a:p>
          <a:r>
            <a:rPr lang="en-US" dirty="0"/>
            <a:t>Absenteeism Rate</a:t>
          </a:r>
        </a:p>
      </dgm:t>
    </dgm:pt>
    <dgm:pt modelId="{589E2D09-463A-45E4-B1E7-7EF8590E27C1}" type="parTrans" cxnId="{DADD8769-EDA9-482C-A34C-3244D3551227}">
      <dgm:prSet/>
      <dgm:spPr/>
      <dgm:t>
        <a:bodyPr/>
        <a:lstStyle/>
        <a:p>
          <a:endParaRPr lang="en-US"/>
        </a:p>
      </dgm:t>
    </dgm:pt>
    <dgm:pt modelId="{8377A2AA-5CB2-4673-A59B-7520EC258FA2}" type="sibTrans" cxnId="{DADD8769-EDA9-482C-A34C-3244D3551227}">
      <dgm:prSet/>
      <dgm:spPr/>
      <dgm:t>
        <a:bodyPr/>
        <a:lstStyle/>
        <a:p>
          <a:endParaRPr lang="en-US"/>
        </a:p>
      </dgm:t>
    </dgm:pt>
    <dgm:pt modelId="{4DE4DB57-05EC-499E-87F9-0E2B11F891F0}">
      <dgm:prSet phldrT="[Text]"/>
      <dgm:spPr/>
      <dgm:t>
        <a:bodyPr/>
        <a:lstStyle/>
        <a:p>
          <a:r>
            <a:rPr lang="en-US" dirty="0"/>
            <a:t>Subgroup Data</a:t>
          </a:r>
        </a:p>
      </dgm:t>
    </dgm:pt>
    <dgm:pt modelId="{692A199F-C62E-4545-B1C8-4868E9DF3411}" type="parTrans" cxnId="{D0988D84-9B38-480F-9949-681B9372B084}">
      <dgm:prSet/>
      <dgm:spPr/>
      <dgm:t>
        <a:bodyPr/>
        <a:lstStyle/>
        <a:p>
          <a:endParaRPr lang="en-US"/>
        </a:p>
      </dgm:t>
    </dgm:pt>
    <dgm:pt modelId="{E37A356C-5491-4520-A62D-C3F9ED88301D}" type="sibTrans" cxnId="{D0988D84-9B38-480F-9949-681B9372B084}">
      <dgm:prSet/>
      <dgm:spPr/>
      <dgm:t>
        <a:bodyPr/>
        <a:lstStyle/>
        <a:p>
          <a:endParaRPr lang="en-US"/>
        </a:p>
      </dgm:t>
    </dgm:pt>
    <dgm:pt modelId="{D30F543D-F336-4784-AB40-1976E4401997}">
      <dgm:prSet/>
      <dgm:spPr/>
      <dgm:t>
        <a:bodyPr/>
        <a:lstStyle/>
        <a:p>
          <a:r>
            <a:rPr lang="en-US" dirty="0"/>
            <a:t>IDEA</a:t>
          </a:r>
        </a:p>
      </dgm:t>
    </dgm:pt>
    <dgm:pt modelId="{A1D1EF4D-76D9-4B05-BB34-5193FE83A169}" type="parTrans" cxnId="{EA72A19D-F724-40DC-90F7-39AB3195E373}">
      <dgm:prSet/>
      <dgm:spPr/>
      <dgm:t>
        <a:bodyPr/>
        <a:lstStyle/>
        <a:p>
          <a:endParaRPr lang="en-US"/>
        </a:p>
      </dgm:t>
    </dgm:pt>
    <dgm:pt modelId="{F62DB3E7-EF29-43EC-B196-22A02CCEBE58}" type="sibTrans" cxnId="{EA72A19D-F724-40DC-90F7-39AB3195E373}">
      <dgm:prSet/>
      <dgm:spPr/>
      <dgm:t>
        <a:bodyPr/>
        <a:lstStyle/>
        <a:p>
          <a:endParaRPr lang="en-US"/>
        </a:p>
      </dgm:t>
    </dgm:pt>
    <dgm:pt modelId="{DD0187A4-6C18-461B-8B64-B64C60372D57}">
      <dgm:prSet phldrT="[Text]"/>
      <dgm:spPr/>
      <dgm:t>
        <a:bodyPr/>
        <a:lstStyle/>
        <a:p>
          <a:r>
            <a:rPr lang="en-US" dirty="0"/>
            <a:t>Stability Report</a:t>
          </a:r>
        </a:p>
      </dgm:t>
    </dgm:pt>
    <dgm:pt modelId="{DD46A909-3B01-45A6-A1AA-C516BAA5C25B}" type="parTrans" cxnId="{EAE52670-DEC5-4649-9113-F0CFDC200CB9}">
      <dgm:prSet/>
      <dgm:spPr/>
      <dgm:t>
        <a:bodyPr/>
        <a:lstStyle/>
        <a:p>
          <a:endParaRPr lang="en-US"/>
        </a:p>
      </dgm:t>
    </dgm:pt>
    <dgm:pt modelId="{D5D18861-32D7-4C71-ACC4-16B0C201C9CE}" type="sibTrans" cxnId="{EAE52670-DEC5-4649-9113-F0CFDC200CB9}">
      <dgm:prSet/>
      <dgm:spPr/>
      <dgm:t>
        <a:bodyPr/>
        <a:lstStyle/>
        <a:p>
          <a:endParaRPr lang="en-US"/>
        </a:p>
      </dgm:t>
    </dgm:pt>
    <dgm:pt modelId="{0F65BD0F-B806-4DF1-A924-D32B877589EB}" type="pres">
      <dgm:prSet presAssocID="{66FB1CBF-F257-44BC-8A97-10FFA4FCD4A9}" presName="Name0" presStyleCnt="0">
        <dgm:presLayoutVars>
          <dgm:chMax val="7"/>
          <dgm:dir/>
          <dgm:resizeHandles val="exact"/>
        </dgm:presLayoutVars>
      </dgm:prSet>
      <dgm:spPr/>
    </dgm:pt>
    <dgm:pt modelId="{9BA29495-0766-41A3-8197-49B8EB89D48B}" type="pres">
      <dgm:prSet presAssocID="{66FB1CBF-F257-44BC-8A97-10FFA4FCD4A9}" presName="ellipse1" presStyleLbl="vennNode1" presStyleIdx="0" presStyleCnt="6" custLinFactNeighborX="-2863" custLinFactNeighborY="-3709">
        <dgm:presLayoutVars>
          <dgm:bulletEnabled val="1"/>
        </dgm:presLayoutVars>
      </dgm:prSet>
      <dgm:spPr/>
    </dgm:pt>
    <dgm:pt modelId="{70C02715-898B-4AA0-8455-2B88EDE7B3E7}" type="pres">
      <dgm:prSet presAssocID="{66FB1CBF-F257-44BC-8A97-10FFA4FCD4A9}" presName="ellipse2" presStyleLbl="vennNode1" presStyleIdx="1" presStyleCnt="6" custLinFactNeighborX="417" custLinFactNeighborY="-834">
        <dgm:presLayoutVars>
          <dgm:bulletEnabled val="1"/>
        </dgm:presLayoutVars>
      </dgm:prSet>
      <dgm:spPr/>
    </dgm:pt>
    <dgm:pt modelId="{6A577DF4-55AD-49B0-AB81-FBDCF1EF6B6A}" type="pres">
      <dgm:prSet presAssocID="{66FB1CBF-F257-44BC-8A97-10FFA4FCD4A9}" presName="ellipse3" presStyleLbl="vennNode1" presStyleIdx="2" presStyleCnt="6">
        <dgm:presLayoutVars>
          <dgm:bulletEnabled val="1"/>
        </dgm:presLayoutVars>
      </dgm:prSet>
      <dgm:spPr/>
    </dgm:pt>
    <dgm:pt modelId="{F4A767CE-10D8-498C-B14D-BEA961189979}" type="pres">
      <dgm:prSet presAssocID="{66FB1CBF-F257-44BC-8A97-10FFA4FCD4A9}" presName="ellipse4" presStyleLbl="vennNode1" presStyleIdx="3" presStyleCnt="6">
        <dgm:presLayoutVars>
          <dgm:bulletEnabled val="1"/>
        </dgm:presLayoutVars>
      </dgm:prSet>
      <dgm:spPr/>
    </dgm:pt>
    <dgm:pt modelId="{26A6F7E2-6850-46DA-8175-6072897FAA99}" type="pres">
      <dgm:prSet presAssocID="{66FB1CBF-F257-44BC-8A97-10FFA4FCD4A9}" presName="ellipse5" presStyleLbl="vennNode1" presStyleIdx="4" presStyleCnt="6">
        <dgm:presLayoutVars>
          <dgm:bulletEnabled val="1"/>
        </dgm:presLayoutVars>
      </dgm:prSet>
      <dgm:spPr/>
    </dgm:pt>
    <dgm:pt modelId="{AD6AE3D3-F6D7-483C-93E3-1A5F013C1BED}" type="pres">
      <dgm:prSet presAssocID="{66FB1CBF-F257-44BC-8A97-10FFA4FCD4A9}" presName="ellipse6" presStyleLbl="vennNode1" presStyleIdx="5" presStyleCnt="6">
        <dgm:presLayoutVars>
          <dgm:bulletEnabled val="1"/>
        </dgm:presLayoutVars>
      </dgm:prSet>
      <dgm:spPr/>
    </dgm:pt>
  </dgm:ptLst>
  <dgm:cxnLst>
    <dgm:cxn modelId="{25F23002-E4BA-45CD-8FF0-35E99FC80CF6}" srcId="{F355208C-E6E1-42AD-91BD-81D1298C3F01}" destId="{0BCAF10A-1721-41C4-89C6-EB6C7A8142D9}" srcOrd="0" destOrd="0" parTransId="{39B53322-A2B7-4962-9E44-E03102C29DF5}" sibTransId="{B6C9C74C-6404-4E4D-A29E-C23B14167FDC}"/>
    <dgm:cxn modelId="{F1169A02-7260-496C-BE64-8D6032304E2F}" type="presOf" srcId="{D30F543D-F336-4784-AB40-1976E4401997}" destId="{9BA29495-0766-41A3-8197-49B8EB89D48B}" srcOrd="0" destOrd="3" presId="urn:microsoft.com/office/officeart/2005/8/layout/rings+Icon"/>
    <dgm:cxn modelId="{A6DC8D05-43E1-4A4F-A421-F9A8C5DC236A}" type="presOf" srcId="{66FB1CBF-F257-44BC-8A97-10FFA4FCD4A9}" destId="{0F65BD0F-B806-4DF1-A924-D32B877589EB}" srcOrd="0" destOrd="0" presId="urn:microsoft.com/office/officeart/2005/8/layout/rings+Icon"/>
    <dgm:cxn modelId="{2A04770E-336C-485E-A076-E70E1F022430}" srcId="{66FB1CBF-F257-44BC-8A97-10FFA4FCD4A9}" destId="{81F1BBC8-7130-4526-871F-8CCE1F3EFB49}" srcOrd="4" destOrd="0" parTransId="{7E831ED2-D677-445D-A9B1-BEFDB80D0EE4}" sibTransId="{75849046-5A87-4D0A-823C-7C16041EF176}"/>
    <dgm:cxn modelId="{EB442D10-6A0B-4A7D-BDEB-0E6C4DB2B1A9}" type="presOf" srcId="{DD0187A4-6C18-461B-8B64-B64C60372D57}" destId="{6A577DF4-55AD-49B0-AB81-FBDCF1EF6B6A}" srcOrd="0" destOrd="2" presId="urn:microsoft.com/office/officeart/2005/8/layout/rings+Icon"/>
    <dgm:cxn modelId="{BF38F01B-1F8E-4051-86BD-74398B8E6BB4}" type="presOf" srcId="{944400B7-84F4-4799-B6DB-48CDF5269021}" destId="{9BA29495-0766-41A3-8197-49B8EB89D48B}" srcOrd="0" destOrd="2" presId="urn:microsoft.com/office/officeart/2005/8/layout/rings+Icon"/>
    <dgm:cxn modelId="{05711D24-EE1C-46AD-9AA8-EFF91F8E2F5F}" type="presOf" srcId="{81F1BBC8-7130-4526-871F-8CCE1F3EFB49}" destId="{26A6F7E2-6850-46DA-8175-6072897FAA99}" srcOrd="0" destOrd="0" presId="urn:microsoft.com/office/officeart/2005/8/layout/rings+Icon"/>
    <dgm:cxn modelId="{BB969C2B-50EB-4BAD-9700-DAE1174FD044}" srcId="{66FB1CBF-F257-44BC-8A97-10FFA4FCD4A9}" destId="{F355208C-E6E1-42AD-91BD-81D1298C3F01}" srcOrd="0" destOrd="0" parTransId="{5D37EF10-8E18-42B1-9FD4-79547689DE7E}" sibTransId="{F82A4352-41F7-45B1-A4AB-199A0804CE57}"/>
    <dgm:cxn modelId="{AAD4742F-F7F8-416E-B574-DACA0544D69B}" type="presOf" srcId="{2CB7B67B-ABF2-40D1-9881-CC6CFAA66211}" destId="{26A6F7E2-6850-46DA-8175-6072897FAA99}" srcOrd="0" destOrd="2" presId="urn:microsoft.com/office/officeart/2005/8/layout/rings+Icon"/>
    <dgm:cxn modelId="{6DAAFB32-ABC5-4475-8760-E530A3EF5F2B}" type="presOf" srcId="{53D3BB78-6AFB-4D8B-8A40-E3A89570240A}" destId="{AD6AE3D3-F6D7-483C-93E3-1A5F013C1BED}" srcOrd="0" destOrd="0" presId="urn:microsoft.com/office/officeart/2005/8/layout/rings+Icon"/>
    <dgm:cxn modelId="{CF00FF37-6145-4EE0-80B7-787011AC8ED7}" srcId="{66FB1CBF-F257-44BC-8A97-10FFA4FCD4A9}" destId="{91F233E3-4E25-4CF6-A61D-EF891D1ECD66}" srcOrd="3" destOrd="0" parTransId="{7D466C84-024A-4B4A-B845-73BC1A2428EC}" sibTransId="{ECEB7776-FAAC-4A77-AB14-C6E1D65175FE}"/>
    <dgm:cxn modelId="{95660346-BA86-4164-AA95-CE947EE9E588}" type="presOf" srcId="{A273705F-7A9C-432B-894A-2693D137A72D}" destId="{26A6F7E2-6850-46DA-8175-6072897FAA99}" srcOrd="0" destOrd="1" presId="urn:microsoft.com/office/officeart/2005/8/layout/rings+Icon"/>
    <dgm:cxn modelId="{9AFD1846-6AC9-4EDB-999E-239DCE45AB62}" type="presOf" srcId="{A11CEE9F-B2A6-47A5-A9F5-E7D8FFF95C93}" destId="{6A577DF4-55AD-49B0-AB81-FBDCF1EF6B6A}" srcOrd="0" destOrd="0" presId="urn:microsoft.com/office/officeart/2005/8/layout/rings+Icon"/>
    <dgm:cxn modelId="{DADD8769-EDA9-482C-A34C-3244D3551227}" srcId="{81F1BBC8-7130-4526-871F-8CCE1F3EFB49}" destId="{2CB7B67B-ABF2-40D1-9881-CC6CFAA66211}" srcOrd="1" destOrd="0" parTransId="{589E2D09-463A-45E4-B1E7-7EF8590E27C1}" sibTransId="{8377A2AA-5CB2-4673-A59B-7520EC258FA2}"/>
    <dgm:cxn modelId="{1EAA926C-4301-4D5F-8124-6888450B7C81}" srcId="{66FB1CBF-F257-44BC-8A97-10FFA4FCD4A9}" destId="{95719C91-BC77-4667-BBE3-BB0937D72700}" srcOrd="1" destOrd="0" parTransId="{E157DE10-A527-4424-9AB4-1F773F8AAFB0}" sibTransId="{4D307477-324E-4A71-BA14-656759948775}"/>
    <dgm:cxn modelId="{A7D89C6D-AC09-44DC-8457-00348B19F769}" type="presOf" srcId="{91F233E3-4E25-4CF6-A61D-EF891D1ECD66}" destId="{F4A767CE-10D8-498C-B14D-BEA961189979}" srcOrd="0" destOrd="0" presId="urn:microsoft.com/office/officeart/2005/8/layout/rings+Icon"/>
    <dgm:cxn modelId="{754CD36D-4D8D-4BF4-9E29-AE4943EC121C}" srcId="{66FB1CBF-F257-44BC-8A97-10FFA4FCD4A9}" destId="{53D3BB78-6AFB-4D8B-8A40-E3A89570240A}" srcOrd="5" destOrd="0" parTransId="{77CCAE17-3B04-440C-B753-7A96E97B70C4}" sibTransId="{8866CEE3-E769-405D-8854-CB6C4F40D60C}"/>
    <dgm:cxn modelId="{EAE52670-DEC5-4649-9113-F0CFDC200CB9}" srcId="{A11CEE9F-B2A6-47A5-A9F5-E7D8FFF95C93}" destId="{DD0187A4-6C18-461B-8B64-B64C60372D57}" srcOrd="1" destOrd="0" parTransId="{DD46A909-3B01-45A6-A1AA-C516BAA5C25B}" sibTransId="{D5D18861-32D7-4C71-ACC4-16B0C201C9CE}"/>
    <dgm:cxn modelId="{D0988D84-9B38-480F-9949-681B9372B084}" srcId="{91F233E3-4E25-4CF6-A61D-EF891D1ECD66}" destId="{4DE4DB57-05EC-499E-87F9-0E2B11F891F0}" srcOrd="0" destOrd="0" parTransId="{692A199F-C62E-4545-B1C8-4868E9DF3411}" sibTransId="{E37A356C-5491-4520-A62D-C3F9ED88301D}"/>
    <dgm:cxn modelId="{7523FF86-3E98-4629-96CC-A20493922B2D}" type="presOf" srcId="{4DE4DB57-05EC-499E-87F9-0E2B11F891F0}" destId="{F4A767CE-10D8-498C-B14D-BEA961189979}" srcOrd="0" destOrd="1" presId="urn:microsoft.com/office/officeart/2005/8/layout/rings+Icon"/>
    <dgm:cxn modelId="{44D4D687-5D11-4C49-857C-7C1B2BCD98B4}" srcId="{F355208C-E6E1-42AD-91BD-81D1298C3F01}" destId="{944400B7-84F4-4799-B6DB-48CDF5269021}" srcOrd="1" destOrd="0" parTransId="{A7D89E8C-CD06-4104-84D2-4E8760EA7184}" sibTransId="{49354744-7596-4508-9810-06AFD3059260}"/>
    <dgm:cxn modelId="{42992D93-E5E8-4A1E-B8B5-A9D78F392E94}" srcId="{53D3BB78-6AFB-4D8B-8A40-E3A89570240A}" destId="{3A56D064-1FFA-4C90-854D-F7BFA362C3CE}" srcOrd="0" destOrd="0" parTransId="{3936E207-9D02-44B6-A85B-DAD629B2D6D2}" sibTransId="{419871B0-1DA5-4703-AB85-ECFBD5A33285}"/>
    <dgm:cxn modelId="{60F47197-3B5C-4C8A-A666-4B115CFFD994}" type="presOf" srcId="{AAC05A9B-4DFA-487E-B781-230E689BF8B2}" destId="{6A577DF4-55AD-49B0-AB81-FBDCF1EF6B6A}" srcOrd="0" destOrd="1" presId="urn:microsoft.com/office/officeart/2005/8/layout/rings+Icon"/>
    <dgm:cxn modelId="{467E7E9D-560B-4B65-84B1-F3BAC8C5F1A7}" srcId="{A11CEE9F-B2A6-47A5-A9F5-E7D8FFF95C93}" destId="{AAC05A9B-4DFA-487E-B781-230E689BF8B2}" srcOrd="0" destOrd="0" parTransId="{14C6FE9E-9DC6-439C-8747-1CDAFAF27EA8}" sibTransId="{C1614705-5387-4A58-89D2-FA71CF81FCAB}"/>
    <dgm:cxn modelId="{EA72A19D-F724-40DC-90F7-39AB3195E373}" srcId="{F355208C-E6E1-42AD-91BD-81D1298C3F01}" destId="{D30F543D-F336-4784-AB40-1976E4401997}" srcOrd="2" destOrd="0" parTransId="{A1D1EF4D-76D9-4B05-BB34-5193FE83A169}" sibTransId="{F62DB3E7-EF29-43EC-B196-22A02CCEBE58}"/>
    <dgm:cxn modelId="{82F3DCA5-7E40-4592-93EA-7380ABE3966C}" type="presOf" srcId="{95719C91-BC77-4667-BBE3-BB0937D72700}" destId="{70C02715-898B-4AA0-8455-2B88EDE7B3E7}" srcOrd="0" destOrd="0" presId="urn:microsoft.com/office/officeart/2005/8/layout/rings+Icon"/>
    <dgm:cxn modelId="{CDE5C5BA-1E0F-4589-A5DB-22C9CA8300D7}" type="presOf" srcId="{3A56D064-1FFA-4C90-854D-F7BFA362C3CE}" destId="{AD6AE3D3-F6D7-483C-93E3-1A5F013C1BED}" srcOrd="0" destOrd="1" presId="urn:microsoft.com/office/officeart/2005/8/layout/rings+Icon"/>
    <dgm:cxn modelId="{CC418FBC-A532-46A6-B6A0-3CE105086048}" srcId="{95719C91-BC77-4667-BBE3-BB0937D72700}" destId="{457C6AAB-F44E-4754-8CCD-7DDBB988BB2A}" srcOrd="0" destOrd="0" parTransId="{09060A10-EF19-47A0-9BFE-57A0302B0252}" sibTransId="{9C8434DC-32C4-4800-A2F3-15A2309129E6}"/>
    <dgm:cxn modelId="{562056CD-08BC-4571-9804-69758E6A736A}" srcId="{81F1BBC8-7130-4526-871F-8CCE1F3EFB49}" destId="{A273705F-7A9C-432B-894A-2693D137A72D}" srcOrd="0" destOrd="0" parTransId="{A89E81E1-9AEE-4EAD-AFAF-32429668E298}" sibTransId="{44A0C6E0-4406-4B86-B039-1B3E6BC5628C}"/>
    <dgm:cxn modelId="{77E031ED-82F9-4617-85B9-46F318A3D654}" type="presOf" srcId="{F355208C-E6E1-42AD-91BD-81D1298C3F01}" destId="{9BA29495-0766-41A3-8197-49B8EB89D48B}" srcOrd="0" destOrd="0" presId="urn:microsoft.com/office/officeart/2005/8/layout/rings+Icon"/>
    <dgm:cxn modelId="{183F29F3-8DA6-405C-85AD-9502FE4421AB}" type="presOf" srcId="{457C6AAB-F44E-4754-8CCD-7DDBB988BB2A}" destId="{70C02715-898B-4AA0-8455-2B88EDE7B3E7}" srcOrd="0" destOrd="1" presId="urn:microsoft.com/office/officeart/2005/8/layout/rings+Icon"/>
    <dgm:cxn modelId="{2736A2F3-C62E-425A-A6B9-849E4B2FB332}" type="presOf" srcId="{0BCAF10A-1721-41C4-89C6-EB6C7A8142D9}" destId="{9BA29495-0766-41A3-8197-49B8EB89D48B}" srcOrd="0" destOrd="1" presId="urn:microsoft.com/office/officeart/2005/8/layout/rings+Icon"/>
    <dgm:cxn modelId="{F8DD10F4-ED2C-4E4C-B8F2-36BD3D492622}" srcId="{66FB1CBF-F257-44BC-8A97-10FFA4FCD4A9}" destId="{A11CEE9F-B2A6-47A5-A9F5-E7D8FFF95C93}" srcOrd="2" destOrd="0" parTransId="{E6BB4427-E3CA-41BC-A359-60BF0D0A7C3A}" sibTransId="{C50C0126-1733-48AD-A657-0352A33AF8D0}"/>
    <dgm:cxn modelId="{B335D5AC-9944-41BF-B874-66A97F297B0D}" type="presParOf" srcId="{0F65BD0F-B806-4DF1-A924-D32B877589EB}" destId="{9BA29495-0766-41A3-8197-49B8EB89D48B}" srcOrd="0" destOrd="0" presId="urn:microsoft.com/office/officeart/2005/8/layout/rings+Icon"/>
    <dgm:cxn modelId="{BF4B3FD5-BD83-4D8F-BD80-01AE2433F481}" type="presParOf" srcId="{0F65BD0F-B806-4DF1-A924-D32B877589EB}" destId="{70C02715-898B-4AA0-8455-2B88EDE7B3E7}" srcOrd="1" destOrd="0" presId="urn:microsoft.com/office/officeart/2005/8/layout/rings+Icon"/>
    <dgm:cxn modelId="{439F666E-D0BA-4378-8A6A-CF6C2F7500BB}" type="presParOf" srcId="{0F65BD0F-B806-4DF1-A924-D32B877589EB}" destId="{6A577DF4-55AD-49B0-AB81-FBDCF1EF6B6A}" srcOrd="2" destOrd="0" presId="urn:microsoft.com/office/officeart/2005/8/layout/rings+Icon"/>
    <dgm:cxn modelId="{2DAAB8AD-9293-43E1-B8FA-FB8EF33E8259}" type="presParOf" srcId="{0F65BD0F-B806-4DF1-A924-D32B877589EB}" destId="{F4A767CE-10D8-498C-B14D-BEA961189979}" srcOrd="3" destOrd="0" presId="urn:microsoft.com/office/officeart/2005/8/layout/rings+Icon"/>
    <dgm:cxn modelId="{E54D658D-1F40-4CB2-8527-87AB98EDED6F}" type="presParOf" srcId="{0F65BD0F-B806-4DF1-A924-D32B877589EB}" destId="{26A6F7E2-6850-46DA-8175-6072897FAA99}" srcOrd="4" destOrd="0" presId="urn:microsoft.com/office/officeart/2005/8/layout/rings+Icon"/>
    <dgm:cxn modelId="{EECF655B-3DBA-41CA-806B-500984EE5061}" type="presParOf" srcId="{0F65BD0F-B806-4DF1-A924-D32B877589EB}" destId="{AD6AE3D3-F6D7-483C-93E3-1A5F013C1BED}" srcOrd="5"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DB85EE6F-0A62-4448-B588-6BC8B3AA8A0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CEF66D7-F33E-0745-8E4E-745E1994F7BE}">
      <dgm:prSet/>
      <dgm:spPr>
        <a:solidFill>
          <a:schemeClr val="bg1">
            <a:alpha val="90000"/>
          </a:schemeClr>
        </a:solidFill>
      </dgm:spPr>
      <dgm:t>
        <a:bodyPr/>
        <a:lstStyle/>
        <a:p>
          <a:r>
            <a:rPr lang="en-US" dirty="0"/>
            <a:t>Site Administrators</a:t>
          </a:r>
        </a:p>
      </dgm:t>
    </dgm:pt>
    <dgm:pt modelId="{61754A27-EE3D-5D4A-A2B7-3D89B1DCB1E0}" type="parTrans" cxnId="{AA6D41A9-A9EB-0E40-8D8A-05CF2761BB6E}">
      <dgm:prSet/>
      <dgm:spPr/>
      <dgm:t>
        <a:bodyPr/>
        <a:lstStyle/>
        <a:p>
          <a:endParaRPr lang="en-US"/>
        </a:p>
      </dgm:t>
    </dgm:pt>
    <dgm:pt modelId="{B26280EF-C690-7241-99B9-7A7AB5C82F8E}" type="sibTrans" cxnId="{AA6D41A9-A9EB-0E40-8D8A-05CF2761BB6E}">
      <dgm:prSet/>
      <dgm:spPr/>
      <dgm:t>
        <a:bodyPr/>
        <a:lstStyle/>
        <a:p>
          <a:endParaRPr lang="en-US"/>
        </a:p>
      </dgm:t>
    </dgm:pt>
    <dgm:pt modelId="{1BE9C294-65F6-CD4B-B340-6E77299D718E}">
      <dgm:prSet/>
      <dgm:spPr/>
      <dgm:t>
        <a:bodyPr/>
        <a:lstStyle/>
        <a:p>
          <a:r>
            <a:rPr lang="en-US" dirty="0"/>
            <a:t>Staff Involved with Submission</a:t>
          </a:r>
        </a:p>
      </dgm:t>
    </dgm:pt>
    <dgm:pt modelId="{D057765D-CC5A-164C-A42A-6AAF64329800}" type="parTrans" cxnId="{FB2D8A2A-E488-7947-A472-FE5C85833F7F}">
      <dgm:prSet/>
      <dgm:spPr/>
      <dgm:t>
        <a:bodyPr/>
        <a:lstStyle/>
        <a:p>
          <a:endParaRPr lang="en-US"/>
        </a:p>
      </dgm:t>
    </dgm:pt>
    <dgm:pt modelId="{4E07C5D0-0573-CA45-B23B-CADF849E421F}" type="sibTrans" cxnId="{FB2D8A2A-E488-7947-A472-FE5C85833F7F}">
      <dgm:prSet/>
      <dgm:spPr/>
      <dgm:t>
        <a:bodyPr/>
        <a:lstStyle/>
        <a:p>
          <a:endParaRPr lang="en-US"/>
        </a:p>
      </dgm:t>
    </dgm:pt>
    <dgm:pt modelId="{9394D489-0918-BE43-9190-F76E1C18C44C}">
      <dgm:prSet/>
      <dgm:spPr>
        <a:solidFill>
          <a:schemeClr val="bg1">
            <a:alpha val="90000"/>
          </a:schemeClr>
        </a:solidFill>
      </dgm:spPr>
      <dgm:t>
        <a:bodyPr/>
        <a:lstStyle/>
        <a:p>
          <a:r>
            <a:rPr lang="en-US" dirty="0"/>
            <a:t>District Administrators</a:t>
          </a:r>
        </a:p>
      </dgm:t>
    </dgm:pt>
    <dgm:pt modelId="{96A55BFF-E57B-1541-92DC-F92CE631AF17}" type="parTrans" cxnId="{E170ECDB-0F74-794A-8837-4199475397C4}">
      <dgm:prSet/>
      <dgm:spPr/>
      <dgm:t>
        <a:bodyPr/>
        <a:lstStyle/>
        <a:p>
          <a:endParaRPr lang="en-US"/>
        </a:p>
      </dgm:t>
    </dgm:pt>
    <dgm:pt modelId="{9E339609-D7F6-4849-B82F-6F6183D6C420}" type="sibTrans" cxnId="{E170ECDB-0F74-794A-8837-4199475397C4}">
      <dgm:prSet/>
      <dgm:spPr/>
      <dgm:t>
        <a:bodyPr/>
        <a:lstStyle/>
        <a:p>
          <a:endParaRPr lang="en-US"/>
        </a:p>
      </dgm:t>
    </dgm:pt>
    <dgm:pt modelId="{1800D62C-1ACE-A841-98B5-54D84E5CA015}">
      <dgm:prSet/>
      <dgm:spPr>
        <a:solidFill>
          <a:schemeClr val="bg1">
            <a:alpha val="90000"/>
          </a:schemeClr>
        </a:solidFill>
      </dgm:spPr>
      <dgm:t>
        <a:bodyPr/>
        <a:lstStyle/>
        <a:p>
          <a:r>
            <a:rPr lang="en-US" dirty="0"/>
            <a:t>EL Coordinator </a:t>
          </a:r>
        </a:p>
      </dgm:t>
    </dgm:pt>
    <dgm:pt modelId="{B3E17443-A3A2-0A44-9F02-3A046CB37939}" type="parTrans" cxnId="{EC1C754B-8B4C-144A-919C-837F9010DE4E}">
      <dgm:prSet/>
      <dgm:spPr/>
      <dgm:t>
        <a:bodyPr/>
        <a:lstStyle/>
        <a:p>
          <a:endParaRPr lang="en-US"/>
        </a:p>
      </dgm:t>
    </dgm:pt>
    <dgm:pt modelId="{A89B8AFB-E9E7-3842-9DCC-721FC92877D0}" type="sibTrans" cxnId="{EC1C754B-8B4C-144A-919C-837F9010DE4E}">
      <dgm:prSet/>
      <dgm:spPr/>
      <dgm:t>
        <a:bodyPr/>
        <a:lstStyle/>
        <a:p>
          <a:endParaRPr lang="en-US"/>
        </a:p>
      </dgm:t>
    </dgm:pt>
    <dgm:pt modelId="{14509A37-FE96-074B-B3A3-FB7E92A4DA89}">
      <dgm:prSet/>
      <dgm:spPr>
        <a:solidFill>
          <a:schemeClr val="bg1">
            <a:alpha val="90000"/>
          </a:schemeClr>
        </a:solidFill>
      </dgm:spPr>
      <dgm:t>
        <a:bodyPr/>
        <a:lstStyle/>
        <a:p>
          <a:r>
            <a:rPr lang="en-US"/>
            <a:t>Special Ed staff</a:t>
          </a:r>
          <a:endParaRPr lang="en-US" dirty="0"/>
        </a:p>
      </dgm:t>
    </dgm:pt>
    <dgm:pt modelId="{FA347787-16E7-4549-BCBD-B9D2756930A7}" type="parTrans" cxnId="{3EBBA239-990A-9846-BBC5-EB8605B6C762}">
      <dgm:prSet/>
      <dgm:spPr/>
      <dgm:t>
        <a:bodyPr/>
        <a:lstStyle/>
        <a:p>
          <a:endParaRPr lang="en-US"/>
        </a:p>
      </dgm:t>
    </dgm:pt>
    <dgm:pt modelId="{A97F40F7-0794-1943-BE73-A253267F2C60}" type="sibTrans" cxnId="{3EBBA239-990A-9846-BBC5-EB8605B6C762}">
      <dgm:prSet/>
      <dgm:spPr/>
      <dgm:t>
        <a:bodyPr/>
        <a:lstStyle/>
        <a:p>
          <a:endParaRPr lang="en-US"/>
        </a:p>
      </dgm:t>
    </dgm:pt>
    <dgm:pt modelId="{3E66560E-20C1-234D-A50C-0EAF2F9B75A6}">
      <dgm:prSet/>
      <dgm:spPr>
        <a:solidFill>
          <a:schemeClr val="bg1">
            <a:alpha val="90000"/>
          </a:schemeClr>
        </a:solidFill>
      </dgm:spPr>
      <dgm:t>
        <a:bodyPr/>
        <a:lstStyle/>
        <a:p>
          <a:r>
            <a:rPr lang="en-US"/>
            <a:t>Attendance Clerks</a:t>
          </a:r>
          <a:endParaRPr lang="en-US" dirty="0"/>
        </a:p>
      </dgm:t>
    </dgm:pt>
    <dgm:pt modelId="{16B847B1-2B71-224F-8AA6-F249BCAEABA5}" type="parTrans" cxnId="{DFCD7178-E28C-2B43-A676-F5326F95E6DD}">
      <dgm:prSet/>
      <dgm:spPr/>
      <dgm:t>
        <a:bodyPr/>
        <a:lstStyle/>
        <a:p>
          <a:endParaRPr lang="en-US"/>
        </a:p>
      </dgm:t>
    </dgm:pt>
    <dgm:pt modelId="{9787C72F-4772-5840-B592-0ABC5F420945}" type="sibTrans" cxnId="{DFCD7178-E28C-2B43-A676-F5326F95E6DD}">
      <dgm:prSet/>
      <dgm:spPr/>
      <dgm:t>
        <a:bodyPr/>
        <a:lstStyle/>
        <a:p>
          <a:endParaRPr lang="en-US"/>
        </a:p>
      </dgm:t>
    </dgm:pt>
    <dgm:pt modelId="{72539E1A-ACFC-5B48-A402-58F6019B9B38}">
      <dgm:prSet/>
      <dgm:spPr>
        <a:solidFill>
          <a:schemeClr val="bg1">
            <a:alpha val="90000"/>
          </a:schemeClr>
        </a:solidFill>
      </dgm:spPr>
      <dgm:t>
        <a:bodyPr/>
        <a:lstStyle/>
        <a:p>
          <a:r>
            <a:rPr lang="en-US" dirty="0"/>
            <a:t>Attendance Supervisor</a:t>
          </a:r>
        </a:p>
      </dgm:t>
    </dgm:pt>
    <dgm:pt modelId="{6E7A7202-944A-8A49-BE45-277D88E80828}" type="parTrans" cxnId="{2CE8FF7B-832E-8249-97B7-F5D16DCB19B8}">
      <dgm:prSet/>
      <dgm:spPr/>
      <dgm:t>
        <a:bodyPr/>
        <a:lstStyle/>
        <a:p>
          <a:endParaRPr lang="en-US"/>
        </a:p>
      </dgm:t>
    </dgm:pt>
    <dgm:pt modelId="{3AA75B42-D0C3-A645-AED7-F47BA677F02B}" type="sibTrans" cxnId="{2CE8FF7B-832E-8249-97B7-F5D16DCB19B8}">
      <dgm:prSet/>
      <dgm:spPr/>
      <dgm:t>
        <a:bodyPr/>
        <a:lstStyle/>
        <a:p>
          <a:endParaRPr lang="en-US"/>
        </a:p>
      </dgm:t>
    </dgm:pt>
    <dgm:pt modelId="{86F36371-A49E-48BF-9810-2F906AAFEA68}">
      <dgm:prSet/>
      <dgm:spPr>
        <a:solidFill>
          <a:schemeClr val="bg1">
            <a:alpha val="90000"/>
          </a:schemeClr>
        </a:solidFill>
      </dgm:spPr>
      <dgm:t>
        <a:bodyPr/>
        <a:lstStyle/>
        <a:p>
          <a:r>
            <a:rPr lang="en-US" dirty="0"/>
            <a:t>NPS School Staff</a:t>
          </a:r>
        </a:p>
      </dgm:t>
    </dgm:pt>
    <dgm:pt modelId="{826519FB-029D-40AD-B571-3806DB00A089}" type="parTrans" cxnId="{2BDA6C36-E35F-4988-A3EF-A8E609875236}">
      <dgm:prSet/>
      <dgm:spPr/>
      <dgm:t>
        <a:bodyPr/>
        <a:lstStyle/>
        <a:p>
          <a:endParaRPr lang="en-US"/>
        </a:p>
      </dgm:t>
    </dgm:pt>
    <dgm:pt modelId="{35551A81-B76D-4103-8FEE-173627C1F20E}" type="sibTrans" cxnId="{2BDA6C36-E35F-4988-A3EF-A8E609875236}">
      <dgm:prSet/>
      <dgm:spPr/>
      <dgm:t>
        <a:bodyPr/>
        <a:lstStyle/>
        <a:p>
          <a:endParaRPr lang="en-US"/>
        </a:p>
      </dgm:t>
    </dgm:pt>
    <dgm:pt modelId="{C6FCF26A-9540-6141-AFBB-02281A27F791}" type="pres">
      <dgm:prSet presAssocID="{DB85EE6F-0A62-4448-B588-6BC8B3AA8A00}" presName="Name0" presStyleCnt="0">
        <dgm:presLayoutVars>
          <dgm:dir/>
          <dgm:animLvl val="lvl"/>
          <dgm:resizeHandles val="exact"/>
        </dgm:presLayoutVars>
      </dgm:prSet>
      <dgm:spPr/>
    </dgm:pt>
    <dgm:pt modelId="{CA81955C-27DE-3041-BFCC-1C218006C57C}" type="pres">
      <dgm:prSet presAssocID="{1BE9C294-65F6-CD4B-B340-6E77299D718E}" presName="composite" presStyleCnt="0"/>
      <dgm:spPr/>
    </dgm:pt>
    <dgm:pt modelId="{F867B3C8-DE62-984C-B00E-855EC476BD4C}" type="pres">
      <dgm:prSet presAssocID="{1BE9C294-65F6-CD4B-B340-6E77299D718E}" presName="parTx" presStyleLbl="alignNode1" presStyleIdx="0" presStyleCnt="1" custLinFactNeighborX="-825" custLinFactNeighborY="-6010">
        <dgm:presLayoutVars>
          <dgm:chMax val="0"/>
          <dgm:chPref val="0"/>
          <dgm:bulletEnabled val="1"/>
        </dgm:presLayoutVars>
      </dgm:prSet>
      <dgm:spPr/>
    </dgm:pt>
    <dgm:pt modelId="{E3E76491-8807-CA4F-8E4E-E290DDB1346B}" type="pres">
      <dgm:prSet presAssocID="{1BE9C294-65F6-CD4B-B340-6E77299D718E}" presName="desTx" presStyleLbl="alignAccFollowNode1" presStyleIdx="0" presStyleCnt="1">
        <dgm:presLayoutVars>
          <dgm:bulletEnabled val="1"/>
        </dgm:presLayoutVars>
      </dgm:prSet>
      <dgm:spPr/>
    </dgm:pt>
  </dgm:ptLst>
  <dgm:cxnLst>
    <dgm:cxn modelId="{057FE00D-43D8-A945-A77A-217D76C267A5}" type="presOf" srcId="{1BE9C294-65F6-CD4B-B340-6E77299D718E}" destId="{F867B3C8-DE62-984C-B00E-855EC476BD4C}" srcOrd="0" destOrd="0" presId="urn:microsoft.com/office/officeart/2005/8/layout/hList1"/>
    <dgm:cxn modelId="{61A43313-B6B5-C14B-89AF-4F5304B7EF98}" type="presOf" srcId="{14509A37-FE96-074B-B3A3-FB7E92A4DA89}" destId="{E3E76491-8807-CA4F-8E4E-E290DDB1346B}" srcOrd="0" destOrd="3" presId="urn:microsoft.com/office/officeart/2005/8/layout/hList1"/>
    <dgm:cxn modelId="{54C2F919-0705-3E4E-8D78-0B6CF0628733}" type="presOf" srcId="{9CEF66D7-F33E-0745-8E4E-745E1994F7BE}" destId="{E3E76491-8807-CA4F-8E4E-E290DDB1346B}" srcOrd="0" destOrd="0" presId="urn:microsoft.com/office/officeart/2005/8/layout/hList1"/>
    <dgm:cxn modelId="{FB2D8A2A-E488-7947-A472-FE5C85833F7F}" srcId="{DB85EE6F-0A62-4448-B588-6BC8B3AA8A00}" destId="{1BE9C294-65F6-CD4B-B340-6E77299D718E}" srcOrd="0" destOrd="0" parTransId="{D057765D-CC5A-164C-A42A-6AAF64329800}" sibTransId="{4E07C5D0-0573-CA45-B23B-CADF849E421F}"/>
    <dgm:cxn modelId="{2BDA6C36-E35F-4988-A3EF-A8E609875236}" srcId="{1BE9C294-65F6-CD4B-B340-6E77299D718E}" destId="{86F36371-A49E-48BF-9810-2F906AAFEA68}" srcOrd="6" destOrd="0" parTransId="{826519FB-029D-40AD-B571-3806DB00A089}" sibTransId="{35551A81-B76D-4103-8FEE-173627C1F20E}"/>
    <dgm:cxn modelId="{3EBBA239-990A-9846-BBC5-EB8605B6C762}" srcId="{1BE9C294-65F6-CD4B-B340-6E77299D718E}" destId="{14509A37-FE96-074B-B3A3-FB7E92A4DA89}" srcOrd="3" destOrd="0" parTransId="{FA347787-16E7-4549-BCBD-B9D2756930A7}" sibTransId="{A97F40F7-0794-1943-BE73-A253267F2C60}"/>
    <dgm:cxn modelId="{0898F742-4FFB-8644-A935-B262F45D5A94}" type="presOf" srcId="{DB85EE6F-0A62-4448-B588-6BC8B3AA8A00}" destId="{C6FCF26A-9540-6141-AFBB-02281A27F791}" srcOrd="0" destOrd="0" presId="urn:microsoft.com/office/officeart/2005/8/layout/hList1"/>
    <dgm:cxn modelId="{EC1C754B-8B4C-144A-919C-837F9010DE4E}" srcId="{1BE9C294-65F6-CD4B-B340-6E77299D718E}" destId="{1800D62C-1ACE-A841-98B5-54D84E5CA015}" srcOrd="2" destOrd="0" parTransId="{B3E17443-A3A2-0A44-9F02-3A046CB37939}" sibTransId="{A89B8AFB-E9E7-3842-9DCC-721FC92877D0}"/>
    <dgm:cxn modelId="{DFCD7178-E28C-2B43-A676-F5326F95E6DD}" srcId="{1BE9C294-65F6-CD4B-B340-6E77299D718E}" destId="{3E66560E-20C1-234D-A50C-0EAF2F9B75A6}" srcOrd="4" destOrd="0" parTransId="{16B847B1-2B71-224F-8AA6-F249BCAEABA5}" sibTransId="{9787C72F-4772-5840-B592-0ABC5F420945}"/>
    <dgm:cxn modelId="{2CE8FF7B-832E-8249-97B7-F5D16DCB19B8}" srcId="{1BE9C294-65F6-CD4B-B340-6E77299D718E}" destId="{72539E1A-ACFC-5B48-A402-58F6019B9B38}" srcOrd="5" destOrd="0" parTransId="{6E7A7202-944A-8A49-BE45-277D88E80828}" sibTransId="{3AA75B42-D0C3-A645-AED7-F47BA677F02B}"/>
    <dgm:cxn modelId="{0BCBD79E-D0D4-974C-B012-61E66CA6A20E}" type="presOf" srcId="{72539E1A-ACFC-5B48-A402-58F6019B9B38}" destId="{E3E76491-8807-CA4F-8E4E-E290DDB1346B}" srcOrd="0" destOrd="5" presId="urn:microsoft.com/office/officeart/2005/8/layout/hList1"/>
    <dgm:cxn modelId="{AA6D41A9-A9EB-0E40-8D8A-05CF2761BB6E}" srcId="{1BE9C294-65F6-CD4B-B340-6E77299D718E}" destId="{9CEF66D7-F33E-0745-8E4E-745E1994F7BE}" srcOrd="0" destOrd="0" parTransId="{61754A27-EE3D-5D4A-A2B7-3D89B1DCB1E0}" sibTransId="{B26280EF-C690-7241-99B9-7A7AB5C82F8E}"/>
    <dgm:cxn modelId="{D0E857CA-ADE6-4D01-9FCB-47A22958C430}" type="presOf" srcId="{86F36371-A49E-48BF-9810-2F906AAFEA68}" destId="{E3E76491-8807-CA4F-8E4E-E290DDB1346B}" srcOrd="0" destOrd="6" presId="urn:microsoft.com/office/officeart/2005/8/layout/hList1"/>
    <dgm:cxn modelId="{5F39FBD1-B7F2-414C-9B81-6E22D490D55D}" type="presOf" srcId="{1800D62C-1ACE-A841-98B5-54D84E5CA015}" destId="{E3E76491-8807-CA4F-8E4E-E290DDB1346B}" srcOrd="0" destOrd="2" presId="urn:microsoft.com/office/officeart/2005/8/layout/hList1"/>
    <dgm:cxn modelId="{7BC730D2-DA81-1844-A825-0DD514E659CB}" type="presOf" srcId="{9394D489-0918-BE43-9190-F76E1C18C44C}" destId="{E3E76491-8807-CA4F-8E4E-E290DDB1346B}" srcOrd="0" destOrd="1" presId="urn:microsoft.com/office/officeart/2005/8/layout/hList1"/>
    <dgm:cxn modelId="{E170ECDB-0F74-794A-8837-4199475397C4}" srcId="{1BE9C294-65F6-CD4B-B340-6E77299D718E}" destId="{9394D489-0918-BE43-9190-F76E1C18C44C}" srcOrd="1" destOrd="0" parTransId="{96A55BFF-E57B-1541-92DC-F92CE631AF17}" sibTransId="{9E339609-D7F6-4849-B82F-6F6183D6C420}"/>
    <dgm:cxn modelId="{E5EDD6F8-224F-5141-A2A9-84B2E62C7FA2}" type="presOf" srcId="{3E66560E-20C1-234D-A50C-0EAF2F9B75A6}" destId="{E3E76491-8807-CA4F-8E4E-E290DDB1346B}" srcOrd="0" destOrd="4" presId="urn:microsoft.com/office/officeart/2005/8/layout/hList1"/>
    <dgm:cxn modelId="{5E8B3953-A687-9048-AFE6-C7C12213395C}" type="presParOf" srcId="{C6FCF26A-9540-6141-AFBB-02281A27F791}" destId="{CA81955C-27DE-3041-BFCC-1C218006C57C}" srcOrd="0" destOrd="0" presId="urn:microsoft.com/office/officeart/2005/8/layout/hList1"/>
    <dgm:cxn modelId="{E8FF2AED-2D6D-2948-AD27-2403EAE07FA5}" type="presParOf" srcId="{CA81955C-27DE-3041-BFCC-1C218006C57C}" destId="{F867B3C8-DE62-984C-B00E-855EC476BD4C}" srcOrd="0" destOrd="0" presId="urn:microsoft.com/office/officeart/2005/8/layout/hList1"/>
    <dgm:cxn modelId="{9AE76F25-9C07-FD41-8155-9B7CC9A419E5}" type="presParOf" srcId="{CA81955C-27DE-3041-BFCC-1C218006C57C}" destId="{E3E76491-8807-CA4F-8E4E-E290DDB1346B}"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DB85EE6F-0A62-4448-B588-6BC8B3AA8A0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CEF66D7-F33E-0745-8E4E-745E1994F7BE}">
      <dgm:prSet/>
      <dgm:spPr>
        <a:solidFill>
          <a:schemeClr val="bg1">
            <a:alpha val="90000"/>
          </a:schemeClr>
        </a:solidFill>
      </dgm:spPr>
      <dgm:t>
        <a:bodyPr/>
        <a:lstStyle/>
        <a:p>
          <a:r>
            <a:rPr lang="en-US" b="0" dirty="0">
              <a:solidFill>
                <a:schemeClr val="tx1"/>
              </a:solidFill>
            </a:rPr>
            <a:t>Student Incident (SINC)</a:t>
          </a:r>
          <a:endParaRPr lang="en-US" dirty="0">
            <a:solidFill>
              <a:schemeClr val="tx1"/>
            </a:solidFill>
          </a:endParaRPr>
        </a:p>
      </dgm:t>
    </dgm:pt>
    <dgm:pt modelId="{61754A27-EE3D-5D4A-A2B7-3D89B1DCB1E0}" type="parTrans" cxnId="{AA6D41A9-A9EB-0E40-8D8A-05CF2761BB6E}">
      <dgm:prSet/>
      <dgm:spPr/>
      <dgm:t>
        <a:bodyPr/>
        <a:lstStyle/>
        <a:p>
          <a:endParaRPr lang="en-US"/>
        </a:p>
      </dgm:t>
    </dgm:pt>
    <dgm:pt modelId="{B26280EF-C690-7241-99B9-7A7AB5C82F8E}" type="sibTrans" cxnId="{AA6D41A9-A9EB-0E40-8D8A-05CF2761BB6E}">
      <dgm:prSet/>
      <dgm:spPr/>
      <dgm:t>
        <a:bodyPr/>
        <a:lstStyle/>
        <a:p>
          <a:endParaRPr lang="en-US"/>
        </a:p>
      </dgm:t>
    </dgm:pt>
    <dgm:pt modelId="{1BE9C294-65F6-CD4B-B340-6E77299D718E}">
      <dgm:prSet/>
      <dgm:spPr>
        <a:solidFill>
          <a:srgbClr val="00B0F0"/>
        </a:solidFill>
      </dgm:spPr>
      <dgm:t>
        <a:bodyPr/>
        <a:lstStyle/>
        <a:p>
          <a:r>
            <a:rPr lang="en-US" dirty="0"/>
            <a:t>Data Submitted Via</a:t>
          </a:r>
        </a:p>
      </dgm:t>
    </dgm:pt>
    <dgm:pt modelId="{D057765D-CC5A-164C-A42A-6AAF64329800}" type="parTrans" cxnId="{FB2D8A2A-E488-7947-A472-FE5C85833F7F}">
      <dgm:prSet/>
      <dgm:spPr/>
      <dgm:t>
        <a:bodyPr/>
        <a:lstStyle/>
        <a:p>
          <a:endParaRPr lang="en-US"/>
        </a:p>
      </dgm:t>
    </dgm:pt>
    <dgm:pt modelId="{4E07C5D0-0573-CA45-B23B-CADF849E421F}" type="sibTrans" cxnId="{FB2D8A2A-E488-7947-A472-FE5C85833F7F}">
      <dgm:prSet/>
      <dgm:spPr/>
      <dgm:t>
        <a:bodyPr/>
        <a:lstStyle/>
        <a:p>
          <a:endParaRPr lang="en-US"/>
        </a:p>
      </dgm:t>
    </dgm:pt>
    <dgm:pt modelId="{5F3893A4-2BC7-6141-AD41-9E558A7B3BB9}">
      <dgm:prSet/>
      <dgm:spPr>
        <a:solidFill>
          <a:schemeClr val="bg1">
            <a:alpha val="90000"/>
          </a:schemeClr>
        </a:solidFill>
      </dgm:spPr>
      <dgm:t>
        <a:bodyPr/>
        <a:lstStyle/>
        <a:p>
          <a:r>
            <a:rPr lang="en-US" b="0" dirty="0">
              <a:solidFill>
                <a:schemeClr val="tx1"/>
              </a:solidFill>
            </a:rPr>
            <a:t>Student Incident Results (SIRS)</a:t>
          </a:r>
        </a:p>
      </dgm:t>
    </dgm:pt>
    <dgm:pt modelId="{D883CC8C-08FF-F447-A19D-6C6993762970}" type="parTrans" cxnId="{62DD5644-0CBC-AC44-8EF3-E8AFE3E88F8D}">
      <dgm:prSet/>
      <dgm:spPr/>
      <dgm:t>
        <a:bodyPr/>
        <a:lstStyle/>
        <a:p>
          <a:endParaRPr lang="en-US"/>
        </a:p>
      </dgm:t>
    </dgm:pt>
    <dgm:pt modelId="{98623D33-1256-D742-8971-D8299209C7A9}" type="sibTrans" cxnId="{62DD5644-0CBC-AC44-8EF3-E8AFE3E88F8D}">
      <dgm:prSet/>
      <dgm:spPr/>
      <dgm:t>
        <a:bodyPr/>
        <a:lstStyle/>
        <a:p>
          <a:endParaRPr lang="en-US"/>
        </a:p>
      </dgm:t>
    </dgm:pt>
    <dgm:pt modelId="{ED54A681-10E2-9843-A913-D86CF283A578}">
      <dgm:prSet/>
      <dgm:spPr>
        <a:solidFill>
          <a:schemeClr val="bg1">
            <a:alpha val="90000"/>
          </a:schemeClr>
        </a:solidFill>
      </dgm:spPr>
      <dgm:t>
        <a:bodyPr/>
        <a:lstStyle/>
        <a:p>
          <a:r>
            <a:rPr lang="en-US" b="0" dirty="0">
              <a:solidFill>
                <a:schemeClr val="tx1"/>
              </a:solidFill>
            </a:rPr>
            <a:t>Student Offense (SOFF)</a:t>
          </a:r>
        </a:p>
      </dgm:t>
    </dgm:pt>
    <dgm:pt modelId="{64C7AF62-0E46-3C47-B623-73FF615EF3C8}" type="parTrans" cxnId="{AB48BF25-5D03-B449-9245-0FE651B0A0C2}">
      <dgm:prSet/>
      <dgm:spPr/>
      <dgm:t>
        <a:bodyPr/>
        <a:lstStyle/>
        <a:p>
          <a:endParaRPr lang="en-US"/>
        </a:p>
      </dgm:t>
    </dgm:pt>
    <dgm:pt modelId="{3EE8B33A-AC4E-DA47-B011-18C63D673E2C}" type="sibTrans" cxnId="{AB48BF25-5D03-B449-9245-0FE651B0A0C2}">
      <dgm:prSet/>
      <dgm:spPr/>
      <dgm:t>
        <a:bodyPr/>
        <a:lstStyle/>
        <a:p>
          <a:endParaRPr lang="en-US"/>
        </a:p>
      </dgm:t>
    </dgm:pt>
    <dgm:pt modelId="{CF6C070E-968A-264D-AF2C-06D6E8884773}">
      <dgm:prSet/>
      <dgm:spPr>
        <a:solidFill>
          <a:schemeClr val="bg1">
            <a:alpha val="90000"/>
          </a:schemeClr>
        </a:solidFill>
      </dgm:spPr>
      <dgm:t>
        <a:bodyPr/>
        <a:lstStyle/>
        <a:p>
          <a:r>
            <a:rPr lang="en-US" b="0" dirty="0">
              <a:solidFill>
                <a:schemeClr val="tx1"/>
              </a:solidFill>
            </a:rPr>
            <a:t>Student Absenteeism (STAS)</a:t>
          </a:r>
        </a:p>
      </dgm:t>
    </dgm:pt>
    <dgm:pt modelId="{CC6ED332-9A82-DA4F-AE72-DDE58163C7EF}" type="parTrans" cxnId="{8EAAD7B6-368E-004E-B844-61DC8243E469}">
      <dgm:prSet/>
      <dgm:spPr/>
      <dgm:t>
        <a:bodyPr/>
        <a:lstStyle/>
        <a:p>
          <a:endParaRPr lang="en-US"/>
        </a:p>
      </dgm:t>
    </dgm:pt>
    <dgm:pt modelId="{C9707E90-F3FA-3B4C-8E9A-65CDF3488C49}" type="sibTrans" cxnId="{8EAAD7B6-368E-004E-B844-61DC8243E469}">
      <dgm:prSet/>
      <dgm:spPr/>
      <dgm:t>
        <a:bodyPr/>
        <a:lstStyle/>
        <a:p>
          <a:endParaRPr lang="en-US"/>
        </a:p>
      </dgm:t>
    </dgm:pt>
    <dgm:pt modelId="{67BB0F19-EF58-F64D-9F18-F6A3FDAF9721}">
      <dgm:prSet/>
      <dgm:spPr>
        <a:solidFill>
          <a:schemeClr val="bg1">
            <a:alpha val="90000"/>
          </a:schemeClr>
        </a:solidFill>
      </dgm:spPr>
      <dgm:t>
        <a:bodyPr/>
        <a:lstStyle/>
        <a:p>
          <a:r>
            <a:rPr lang="en-US" b="0" dirty="0">
              <a:solidFill>
                <a:schemeClr val="tx1"/>
              </a:solidFill>
            </a:rPr>
            <a:t>Cumulative Enrollment (SENR)</a:t>
          </a:r>
        </a:p>
      </dgm:t>
    </dgm:pt>
    <dgm:pt modelId="{0D563380-45BE-3446-A51A-084ED99F139C}" type="parTrans" cxnId="{D93D499F-43B9-8E4D-94D0-D1E1F99AC6F9}">
      <dgm:prSet/>
      <dgm:spPr/>
      <dgm:t>
        <a:bodyPr/>
        <a:lstStyle/>
        <a:p>
          <a:endParaRPr lang="en-US"/>
        </a:p>
      </dgm:t>
    </dgm:pt>
    <dgm:pt modelId="{A6E29A59-7DC1-A742-8905-527A6EE16F27}" type="sibTrans" cxnId="{D93D499F-43B9-8E4D-94D0-D1E1F99AC6F9}">
      <dgm:prSet/>
      <dgm:spPr/>
      <dgm:t>
        <a:bodyPr/>
        <a:lstStyle/>
        <a:p>
          <a:endParaRPr lang="en-US"/>
        </a:p>
      </dgm:t>
    </dgm:pt>
    <dgm:pt modelId="{EC981FC1-952B-3E4D-B89C-A930C19096A3}">
      <dgm:prSet/>
      <dgm:spPr>
        <a:solidFill>
          <a:schemeClr val="bg1">
            <a:alpha val="90000"/>
          </a:schemeClr>
        </a:solidFill>
      </dgm:spPr>
      <dgm:t>
        <a:bodyPr/>
        <a:lstStyle/>
        <a:p>
          <a:r>
            <a:rPr lang="en-US" b="0" dirty="0">
              <a:solidFill>
                <a:schemeClr val="tx1"/>
              </a:solidFill>
            </a:rPr>
            <a:t>Graduates and Completers (SENR)</a:t>
          </a:r>
        </a:p>
      </dgm:t>
    </dgm:pt>
    <dgm:pt modelId="{6CE9AFF2-24CE-BE4A-B558-3B65A5724D89}" type="parTrans" cxnId="{5AFB6B65-54EF-AA4A-B081-1A2CF86981D1}">
      <dgm:prSet/>
      <dgm:spPr/>
      <dgm:t>
        <a:bodyPr/>
        <a:lstStyle/>
        <a:p>
          <a:endParaRPr lang="en-US"/>
        </a:p>
      </dgm:t>
    </dgm:pt>
    <dgm:pt modelId="{7DF8C360-0CB0-144E-9D6E-D24A84AE3B68}" type="sibTrans" cxnId="{5AFB6B65-54EF-AA4A-B081-1A2CF86981D1}">
      <dgm:prSet/>
      <dgm:spPr/>
      <dgm:t>
        <a:bodyPr/>
        <a:lstStyle/>
        <a:p>
          <a:endParaRPr lang="en-US"/>
        </a:p>
      </dgm:t>
    </dgm:pt>
    <dgm:pt modelId="{45E2F5D3-BF98-480E-9349-CBE565046390}">
      <dgm:prSet/>
      <dgm:spPr>
        <a:solidFill>
          <a:schemeClr val="bg1">
            <a:alpha val="90000"/>
          </a:schemeClr>
        </a:solidFill>
      </dgm:spPr>
      <dgm:t>
        <a:bodyPr/>
        <a:lstStyle/>
        <a:p>
          <a:r>
            <a:rPr lang="en-US" b="0" dirty="0">
              <a:solidFill>
                <a:schemeClr val="tx1"/>
              </a:solidFill>
            </a:rPr>
            <a:t>RFEP (SELA)</a:t>
          </a:r>
        </a:p>
      </dgm:t>
    </dgm:pt>
    <dgm:pt modelId="{8A54D086-8FA6-4C3E-B8F0-9B3498B47887}" type="parTrans" cxnId="{F754817F-6716-480A-B395-5C9A9DDF97D7}">
      <dgm:prSet/>
      <dgm:spPr/>
      <dgm:t>
        <a:bodyPr/>
        <a:lstStyle/>
        <a:p>
          <a:endParaRPr lang="en-US"/>
        </a:p>
      </dgm:t>
    </dgm:pt>
    <dgm:pt modelId="{AB82E105-4F87-4EC1-8620-167E7EC1FE4C}" type="sibTrans" cxnId="{F754817F-6716-480A-B395-5C9A9DDF97D7}">
      <dgm:prSet/>
      <dgm:spPr/>
      <dgm:t>
        <a:bodyPr/>
        <a:lstStyle/>
        <a:p>
          <a:endParaRPr lang="en-US"/>
        </a:p>
      </dgm:t>
    </dgm:pt>
    <dgm:pt modelId="{37314652-5921-403D-8CB3-34034397832E}">
      <dgm:prSet/>
      <dgm:spPr>
        <a:solidFill>
          <a:schemeClr val="bg1">
            <a:alpha val="90000"/>
          </a:schemeClr>
        </a:solidFill>
      </dgm:spPr>
      <dgm:t>
        <a:bodyPr/>
        <a:lstStyle/>
        <a:p>
          <a:r>
            <a:rPr lang="en-US" b="0" dirty="0">
              <a:solidFill>
                <a:schemeClr val="tx1"/>
              </a:solidFill>
            </a:rPr>
            <a:t>Homeless Program (SPRG)</a:t>
          </a:r>
        </a:p>
      </dgm:t>
    </dgm:pt>
    <dgm:pt modelId="{18680FF9-E6FB-417D-BC24-70D9702DEFC6}" type="parTrans" cxnId="{E2E81D48-FC5F-440C-8611-1E7936F6B415}">
      <dgm:prSet/>
      <dgm:spPr/>
      <dgm:t>
        <a:bodyPr/>
        <a:lstStyle/>
        <a:p>
          <a:endParaRPr lang="en-US"/>
        </a:p>
      </dgm:t>
    </dgm:pt>
    <dgm:pt modelId="{54674BEE-299A-4E96-A88A-D43808523561}" type="sibTrans" cxnId="{E2E81D48-FC5F-440C-8611-1E7936F6B415}">
      <dgm:prSet/>
      <dgm:spPr/>
      <dgm:t>
        <a:bodyPr/>
        <a:lstStyle/>
        <a:p>
          <a:endParaRPr lang="en-US"/>
        </a:p>
      </dgm:t>
    </dgm:pt>
    <dgm:pt modelId="{C6FCF26A-9540-6141-AFBB-02281A27F791}" type="pres">
      <dgm:prSet presAssocID="{DB85EE6F-0A62-4448-B588-6BC8B3AA8A00}" presName="Name0" presStyleCnt="0">
        <dgm:presLayoutVars>
          <dgm:dir/>
          <dgm:animLvl val="lvl"/>
          <dgm:resizeHandles val="exact"/>
        </dgm:presLayoutVars>
      </dgm:prSet>
      <dgm:spPr/>
    </dgm:pt>
    <dgm:pt modelId="{CA81955C-27DE-3041-BFCC-1C218006C57C}" type="pres">
      <dgm:prSet presAssocID="{1BE9C294-65F6-CD4B-B340-6E77299D718E}" presName="composite" presStyleCnt="0"/>
      <dgm:spPr/>
    </dgm:pt>
    <dgm:pt modelId="{F867B3C8-DE62-984C-B00E-855EC476BD4C}" type="pres">
      <dgm:prSet presAssocID="{1BE9C294-65F6-CD4B-B340-6E77299D718E}" presName="parTx" presStyleLbl="alignNode1" presStyleIdx="0" presStyleCnt="1" custLinFactNeighborX="-825" custLinFactNeighborY="-6010">
        <dgm:presLayoutVars>
          <dgm:chMax val="0"/>
          <dgm:chPref val="0"/>
          <dgm:bulletEnabled val="1"/>
        </dgm:presLayoutVars>
      </dgm:prSet>
      <dgm:spPr/>
    </dgm:pt>
    <dgm:pt modelId="{E3E76491-8807-CA4F-8E4E-E290DDB1346B}" type="pres">
      <dgm:prSet presAssocID="{1BE9C294-65F6-CD4B-B340-6E77299D718E}" presName="desTx" presStyleLbl="alignAccFollowNode1" presStyleIdx="0" presStyleCnt="1" custLinFactNeighborX="-15273" custLinFactNeighborY="-3059">
        <dgm:presLayoutVars>
          <dgm:bulletEnabled val="1"/>
        </dgm:presLayoutVars>
      </dgm:prSet>
      <dgm:spPr/>
    </dgm:pt>
  </dgm:ptLst>
  <dgm:cxnLst>
    <dgm:cxn modelId="{057FE00D-43D8-A945-A77A-217D76C267A5}" type="presOf" srcId="{1BE9C294-65F6-CD4B-B340-6E77299D718E}" destId="{F867B3C8-DE62-984C-B00E-855EC476BD4C}" srcOrd="0" destOrd="0" presId="urn:microsoft.com/office/officeart/2005/8/layout/hList1"/>
    <dgm:cxn modelId="{54C2F919-0705-3E4E-8D78-0B6CF0628733}" type="presOf" srcId="{9CEF66D7-F33E-0745-8E4E-745E1994F7BE}" destId="{E3E76491-8807-CA4F-8E4E-E290DDB1346B}" srcOrd="0" destOrd="0" presId="urn:microsoft.com/office/officeart/2005/8/layout/hList1"/>
    <dgm:cxn modelId="{AB48BF25-5D03-B449-9245-0FE651B0A0C2}" srcId="{1BE9C294-65F6-CD4B-B340-6E77299D718E}" destId="{ED54A681-10E2-9843-A913-D86CF283A578}" srcOrd="2" destOrd="0" parTransId="{64C7AF62-0E46-3C47-B623-73FF615EF3C8}" sibTransId="{3EE8B33A-AC4E-DA47-B011-18C63D673E2C}"/>
    <dgm:cxn modelId="{FB2D8A2A-E488-7947-A472-FE5C85833F7F}" srcId="{DB85EE6F-0A62-4448-B588-6BC8B3AA8A00}" destId="{1BE9C294-65F6-CD4B-B340-6E77299D718E}" srcOrd="0" destOrd="0" parTransId="{D057765D-CC5A-164C-A42A-6AAF64329800}" sibTransId="{4E07C5D0-0573-CA45-B23B-CADF849E421F}"/>
    <dgm:cxn modelId="{40576139-4145-EC40-9591-614541B90F42}" type="presOf" srcId="{CF6C070E-968A-264D-AF2C-06D6E8884773}" destId="{E3E76491-8807-CA4F-8E4E-E290DDB1346B}" srcOrd="0" destOrd="3" presId="urn:microsoft.com/office/officeart/2005/8/layout/hList1"/>
    <dgm:cxn modelId="{0898F742-4FFB-8644-A935-B262F45D5A94}" type="presOf" srcId="{DB85EE6F-0A62-4448-B588-6BC8B3AA8A00}" destId="{C6FCF26A-9540-6141-AFBB-02281A27F791}" srcOrd="0" destOrd="0" presId="urn:microsoft.com/office/officeart/2005/8/layout/hList1"/>
    <dgm:cxn modelId="{62DD5644-0CBC-AC44-8EF3-E8AFE3E88F8D}" srcId="{1BE9C294-65F6-CD4B-B340-6E77299D718E}" destId="{5F3893A4-2BC7-6141-AD41-9E558A7B3BB9}" srcOrd="1" destOrd="0" parTransId="{D883CC8C-08FF-F447-A19D-6C6993762970}" sibTransId="{98623D33-1256-D742-8971-D8299209C7A9}"/>
    <dgm:cxn modelId="{5AFB6B65-54EF-AA4A-B081-1A2CF86981D1}" srcId="{1BE9C294-65F6-CD4B-B340-6E77299D718E}" destId="{EC981FC1-952B-3E4D-B89C-A930C19096A3}" srcOrd="5" destOrd="0" parTransId="{6CE9AFF2-24CE-BE4A-B558-3B65A5724D89}" sibTransId="{7DF8C360-0CB0-144E-9D6E-D24A84AE3B68}"/>
    <dgm:cxn modelId="{E2E81D48-FC5F-440C-8611-1E7936F6B415}" srcId="{1BE9C294-65F6-CD4B-B340-6E77299D718E}" destId="{37314652-5921-403D-8CB3-34034397832E}" srcOrd="6" destOrd="0" parTransId="{18680FF9-E6FB-417D-BC24-70D9702DEFC6}" sibTransId="{54674BEE-299A-4E96-A88A-D43808523561}"/>
    <dgm:cxn modelId="{F754817F-6716-480A-B395-5C9A9DDF97D7}" srcId="{1BE9C294-65F6-CD4B-B340-6E77299D718E}" destId="{45E2F5D3-BF98-480E-9349-CBE565046390}" srcOrd="7" destOrd="0" parTransId="{8A54D086-8FA6-4C3E-B8F0-9B3498B47887}" sibTransId="{AB82E105-4F87-4EC1-8620-167E7EC1FE4C}"/>
    <dgm:cxn modelId="{5CE2E789-7523-614C-A0FE-0C39F8FBD958}" type="presOf" srcId="{67BB0F19-EF58-F64D-9F18-F6A3FDAF9721}" destId="{E3E76491-8807-CA4F-8E4E-E290DDB1346B}" srcOrd="0" destOrd="4" presId="urn:microsoft.com/office/officeart/2005/8/layout/hList1"/>
    <dgm:cxn modelId="{6DE4E396-1E1F-411A-B080-1F230333EAA7}" type="presOf" srcId="{37314652-5921-403D-8CB3-34034397832E}" destId="{E3E76491-8807-CA4F-8E4E-E290DDB1346B}" srcOrd="0" destOrd="6" presId="urn:microsoft.com/office/officeart/2005/8/layout/hList1"/>
    <dgm:cxn modelId="{D93D499F-43B9-8E4D-94D0-D1E1F99AC6F9}" srcId="{1BE9C294-65F6-CD4B-B340-6E77299D718E}" destId="{67BB0F19-EF58-F64D-9F18-F6A3FDAF9721}" srcOrd="4" destOrd="0" parTransId="{0D563380-45BE-3446-A51A-084ED99F139C}" sibTransId="{A6E29A59-7DC1-A742-8905-527A6EE16F27}"/>
    <dgm:cxn modelId="{AA6D41A9-A9EB-0E40-8D8A-05CF2761BB6E}" srcId="{1BE9C294-65F6-CD4B-B340-6E77299D718E}" destId="{9CEF66D7-F33E-0745-8E4E-745E1994F7BE}" srcOrd="0" destOrd="0" parTransId="{61754A27-EE3D-5D4A-A2B7-3D89B1DCB1E0}" sibTransId="{B26280EF-C690-7241-99B9-7A7AB5C82F8E}"/>
    <dgm:cxn modelId="{8EAAD7B6-368E-004E-B844-61DC8243E469}" srcId="{1BE9C294-65F6-CD4B-B340-6E77299D718E}" destId="{CF6C070E-968A-264D-AF2C-06D6E8884773}" srcOrd="3" destOrd="0" parTransId="{CC6ED332-9A82-DA4F-AE72-DDE58163C7EF}" sibTransId="{C9707E90-F3FA-3B4C-8E9A-65CDF3488C49}"/>
    <dgm:cxn modelId="{E8B27CC7-C9C3-4A5A-B5C8-6ED8D82FF1DE}" type="presOf" srcId="{45E2F5D3-BF98-480E-9349-CBE565046390}" destId="{E3E76491-8807-CA4F-8E4E-E290DDB1346B}" srcOrd="0" destOrd="7" presId="urn:microsoft.com/office/officeart/2005/8/layout/hList1"/>
    <dgm:cxn modelId="{690681C9-8FCC-A14C-A78D-C13FEFE8A544}" type="presOf" srcId="{EC981FC1-952B-3E4D-B89C-A930C19096A3}" destId="{E3E76491-8807-CA4F-8E4E-E290DDB1346B}" srcOrd="0" destOrd="5" presId="urn:microsoft.com/office/officeart/2005/8/layout/hList1"/>
    <dgm:cxn modelId="{7168E2C9-25A0-7644-9090-6D09848860F6}" type="presOf" srcId="{ED54A681-10E2-9843-A913-D86CF283A578}" destId="{E3E76491-8807-CA4F-8E4E-E290DDB1346B}" srcOrd="0" destOrd="2" presId="urn:microsoft.com/office/officeart/2005/8/layout/hList1"/>
    <dgm:cxn modelId="{78DC77FD-33E6-7146-BCD9-E1CEC142E4D2}" type="presOf" srcId="{5F3893A4-2BC7-6141-AD41-9E558A7B3BB9}" destId="{E3E76491-8807-CA4F-8E4E-E290DDB1346B}" srcOrd="0" destOrd="1" presId="urn:microsoft.com/office/officeart/2005/8/layout/hList1"/>
    <dgm:cxn modelId="{5E8B3953-A687-9048-AFE6-C7C12213395C}" type="presParOf" srcId="{C6FCF26A-9540-6141-AFBB-02281A27F791}" destId="{CA81955C-27DE-3041-BFCC-1C218006C57C}" srcOrd="0" destOrd="0" presId="urn:microsoft.com/office/officeart/2005/8/layout/hList1"/>
    <dgm:cxn modelId="{E8FF2AED-2D6D-2948-AD27-2403EAE07FA5}" type="presParOf" srcId="{CA81955C-27DE-3041-BFCC-1C218006C57C}" destId="{F867B3C8-DE62-984C-B00E-855EC476BD4C}" srcOrd="0" destOrd="0" presId="urn:microsoft.com/office/officeart/2005/8/layout/hList1"/>
    <dgm:cxn modelId="{9AE76F25-9C07-FD41-8155-9B7CC9A419E5}" type="presParOf" srcId="{CA81955C-27DE-3041-BFCC-1C218006C57C}" destId="{E3E76491-8807-CA4F-8E4E-E290DDB1346B}" srcOrd="1" destOrd="0" presId="urn:microsoft.com/office/officeart/2005/8/layout/hLis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7.15</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FFBBB5"/>
        </a:solidFill>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hlinkClick xmlns:r="http://schemas.openxmlformats.org/officeDocument/2006/relationships" r:id="rId1"/>
            </a:rPr>
            <a:t>Incident Results- Persistently Dangerous Offense Expulsions</a:t>
          </a:r>
          <a:endParaRPr lang="en-US" sz="1000"/>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1">
        <dgm:presLayoutVars>
          <dgm:chMax val="0"/>
          <dgm:chPref val="0"/>
          <dgm:bulletEnabled val="1"/>
        </dgm:presLayoutVars>
      </dgm:prSet>
      <dgm:spPr/>
    </dgm:pt>
    <dgm:pt modelId="{4DE38B94-ADA1-4DB4-9B61-A6845C6DDA7A}" type="pres">
      <dgm:prSet presAssocID="{B9516B90-F720-467C-9D0A-343B150499FC}" presName="parSh" presStyleLbl="node1" presStyleIdx="0" presStyleCnt="1"/>
      <dgm:spPr>
        <a:xfrm>
          <a:off x="0" y="10509"/>
          <a:ext cx="1809710" cy="432000"/>
        </a:xfrm>
        <a:prstGeom prst="roundRect">
          <a:avLst>
            <a:gd name="adj" fmla="val 10000"/>
          </a:avLst>
        </a:prstGeom>
      </dgm:spPr>
    </dgm:pt>
    <dgm:pt modelId="{9A61074C-906C-4281-BF99-686A1EFB894F}" type="pres">
      <dgm:prSet presAssocID="{B9516B90-F720-467C-9D0A-343B150499FC}" presName="desTx" presStyleLbl="fgAcc1" presStyleIdx="0" presStyleCnt="1">
        <dgm:presLayoutVars>
          <dgm:bulletEnabled val="1"/>
        </dgm:presLayoutVars>
      </dgm:prSet>
      <dgm:spPr/>
    </dgm:pt>
  </dgm:ptLst>
  <dgm:cxnLst>
    <dgm:cxn modelId="{86ED4B45-EFD2-4E78-9D2B-1EB861E26714}" type="presOf" srcId="{5854CFED-34C8-49A9-840D-CFD044C71F75}" destId="{C5C72BCD-BC80-4D2A-88E7-6A38531F9047}" srcOrd="0" destOrd="0" presId="urn:microsoft.com/office/officeart/2005/8/layout/process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1.21</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AFDDDB"/>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8.1 (EOY 3)</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hlinkClick xmlns:r="http://schemas.openxmlformats.org/officeDocument/2006/relationships" r:id="rId1"/>
            </a:rPr>
            <a:t>Cumulative Enrollment – Count</a:t>
          </a:r>
          <a:endParaRPr lang="en-US" sz="1000"/>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hlinkClick xmlns:r="http://schemas.openxmlformats.org/officeDocument/2006/relationships" r:id="rId2"/>
            </a:rPr>
            <a:t>Student Profile - List </a:t>
          </a:r>
          <a:r>
            <a:rPr lang="en-US" sz="1000">
              <a:latin typeface="Arial" charset="0"/>
              <a:cs typeface="Arial" charset="0"/>
              <a:hlinkClick xmlns:r="http://schemas.openxmlformats.org/officeDocument/2006/relationships" r:id="rId2"/>
            </a:rPr>
            <a:t> (EOY3)</a:t>
          </a:r>
          <a:endParaRPr lang="en-US" sz="1000"/>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908AE1FF-1D7C-419B-8F30-FB581A9F71A2}">
      <dgm:prSet custT="1"/>
      <dgm:spPr>
        <a:ln>
          <a:solidFill>
            <a:srgbClr val="FF715B"/>
          </a:solidFill>
        </a:ln>
      </dgm:spPr>
      <dgm:t>
        <a:bodyPr/>
        <a:lstStyle/>
        <a:p>
          <a:pPr algn="l"/>
          <a:endParaRPr lang="en-US" sz="1000"/>
        </a:p>
      </dgm:t>
    </dgm:pt>
    <dgm:pt modelId="{6AB6D8CA-FDE2-4412-ABAF-E996957710EE}" type="parTrans" cxnId="{21579B45-849C-4E74-A84F-5B5395811AF7}">
      <dgm:prSet/>
      <dgm:spPr/>
      <dgm:t>
        <a:bodyPr/>
        <a:lstStyle/>
        <a:p>
          <a:pPr algn="l"/>
          <a:endParaRPr lang="en-US" sz="1000"/>
        </a:p>
      </dgm:t>
    </dgm:pt>
    <dgm:pt modelId="{C4C564B5-4ACD-4BCD-8E57-A084A1A944B7}" type="sibTrans" cxnId="{21579B45-849C-4E74-A84F-5B5395811AF7}">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a:xfrm>
          <a:off x="2013" y="1510"/>
          <a:ext cx="1728274" cy="432000"/>
        </a:xfrm>
        <a:prstGeom prst="roundRect">
          <a:avLst>
            <a:gd name="adj" fmla="val 10000"/>
          </a:avLst>
        </a:prstGeom>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custScaleY="92037">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21579B45-849C-4E74-A84F-5B5395811AF7}" srcId="{618AB715-26CB-42F6-A400-AEBCED27021F}" destId="{908AE1FF-1D7C-419B-8F30-FB581A9F71A2}" srcOrd="1" destOrd="0" parTransId="{6AB6D8CA-FDE2-4412-ABAF-E996957710EE}" sibTransId="{C4C564B5-4ACD-4BCD-8E57-A084A1A944B7}"/>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14439DFE-BBA6-4277-AB5F-C421D76B75DA}" type="presOf" srcId="{908AE1FF-1D7C-419B-8F30-FB581A9F71A2}" destId="{323EE4A5-29FA-4334-B1FE-B9F85140FA51}" srcOrd="0" destOrd="1"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1.22</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AFDDDB"/>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dirty="0"/>
            <a:t>Report 1.23</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hlinkClick xmlns:r="http://schemas.openxmlformats.org/officeDocument/2006/relationships" r:id="rId1"/>
            </a:rPr>
            <a:t>Graduates and Completers Count</a:t>
          </a:r>
          <a:endParaRPr lang="en-US" sz="1000"/>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hlinkClick xmlns:r="http://schemas.openxmlformats.org/officeDocument/2006/relationships" r:id="rId2"/>
            </a:rPr>
            <a:t>Graduates and Completers Student List</a:t>
          </a:r>
          <a:endParaRPr lang="en-US" sz="1000"/>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a:xfrm>
          <a:off x="2013" y="10510"/>
          <a:ext cx="1728274" cy="432000"/>
        </a:xfrm>
        <a:prstGeom prst="roundRect">
          <a:avLst>
            <a:gd name="adj" fmla="val 10000"/>
          </a:avLst>
        </a:prstGeom>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custLinFactNeighborX="-6110" custLinFactNeighborY="105"/>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1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2.16</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AFDDDB"/>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2.17</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hlinkClick xmlns:r="http://schemas.openxmlformats.org/officeDocument/2006/relationships" r:id="rId1"/>
            </a:rPr>
            <a:t>ELA Status – ELs Reclassified RFEP (EOY 3)</a:t>
          </a:r>
          <a:endParaRPr lang="en-US" sz="1000"/>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hlinkClick xmlns:r="http://schemas.openxmlformats.org/officeDocument/2006/relationships" r:id="rId2"/>
            </a:rPr>
            <a:t>ELA Status – ELs Reclassified RFEP Student List (EOY 3)</a:t>
          </a:r>
          <a:endParaRPr lang="en-US" sz="1000"/>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a:xfrm>
          <a:off x="2013" y="10510"/>
          <a:ext cx="1728274" cy="432000"/>
        </a:xfrm>
        <a:prstGeom prst="roundRect">
          <a:avLst>
            <a:gd name="adj" fmla="val 10000"/>
          </a:avLst>
        </a:prstGeom>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22"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5.4</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AFDDDB"/>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5.5</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hlinkClick xmlns:r="http://schemas.openxmlformats.org/officeDocument/2006/relationships" r:id="rId1"/>
            </a:rPr>
            <a:t>Homeless Students Enrolled - Unduplicated Count by School </a:t>
          </a:r>
          <a:endParaRPr lang="en-US" sz="1000"/>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hlinkClick xmlns:r="http://schemas.openxmlformats.org/officeDocument/2006/relationships" r:id="rId2"/>
            </a:rPr>
            <a:t>Homeless Student List</a:t>
          </a:r>
          <a:endParaRPr lang="en-US" sz="1000"/>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a:xfrm>
          <a:off x="2013" y="10510"/>
          <a:ext cx="1728274" cy="432000"/>
        </a:xfrm>
        <a:prstGeom prst="roundRect">
          <a:avLst>
            <a:gd name="adj" fmla="val 10000"/>
          </a:avLst>
        </a:prstGeom>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custLinFactNeighborX="11143" custLinFactNeighborY="-2703"/>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2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14.1</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AFDDDB"/>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14.2</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solidFill>
                <a:srgbClr val="0E0D64"/>
              </a:solidFill>
              <a:latin typeface="Arial"/>
              <a:ea typeface="+mn-ea"/>
              <a:cs typeface="+mn-cs"/>
              <a:hlinkClick xmlns:r="http://schemas.openxmlformats.org/officeDocument/2006/relationships" r:id="rId1"/>
            </a:rPr>
            <a:t>Student Absenteeism - Count</a:t>
          </a:r>
          <a:endParaRPr lang="en-US" sz="1000">
            <a:solidFill>
              <a:srgbClr val="0E0D64"/>
            </a:solidFill>
          </a:endParaRPr>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solidFill>
                <a:srgbClr val="0E0D64"/>
              </a:solidFill>
              <a:latin typeface="Arial"/>
              <a:ea typeface="+mn-ea"/>
              <a:cs typeface="+mn-cs"/>
              <a:hlinkClick xmlns:r="http://schemas.openxmlformats.org/officeDocument/2006/relationships" r:id="rId2"/>
            </a:rPr>
            <a:t>Student Absences  – Student List</a:t>
          </a:r>
          <a:endParaRPr lang="en-US" sz="1000">
            <a:solidFill>
              <a:srgbClr val="0E0D64"/>
            </a:solidFill>
          </a:endParaRPr>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a:xfrm>
          <a:off x="2013" y="10510"/>
          <a:ext cx="1728274" cy="432000"/>
        </a:xfrm>
        <a:prstGeom prst="roundRect">
          <a:avLst>
            <a:gd name="adj" fmla="val 10000"/>
          </a:avLst>
        </a:prstGeom>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custLinFactNeighborX="11142" custLinFactNeighborY="-8018"/>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32"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7.10</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AFDDDB"/>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7.12</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hlinkClick xmlns:r="http://schemas.openxmlformats.org/officeDocument/2006/relationships" r:id="rId1"/>
            </a:rPr>
            <a:t>Incident Count</a:t>
          </a:r>
          <a:endParaRPr lang="en-US" sz="1000"/>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hlinkClick xmlns:r="http://schemas.openxmlformats.org/officeDocument/2006/relationships" r:id="rId2"/>
            </a:rPr>
            <a:t>Incident Results - Student List</a:t>
          </a:r>
          <a:endParaRPr lang="en-US" sz="1000"/>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a:xfrm>
          <a:off x="1949" y="10510"/>
          <a:ext cx="1673379" cy="432000"/>
        </a:xfrm>
        <a:prstGeom prst="roundRect">
          <a:avLst>
            <a:gd name="adj" fmla="val 10000"/>
          </a:avLst>
        </a:prstGeom>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custLinFactNeighborX="20721" custLinFactNeighborY="-11001"/>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3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1DC8215-CB61-4C84-B3C5-B41BA531AF1A}" type="doc">
      <dgm:prSet loTypeId="urn:microsoft.com/office/officeart/2005/8/layout/vList2" loCatId="list" qsTypeId="urn:microsoft.com/office/officeart/2005/8/quickstyle/simple2" qsCatId="simple" csTypeId="urn:microsoft.com/office/officeart/2005/8/colors/accent2_2" csCatId="accent2" phldr="1"/>
      <dgm:spPr/>
      <dgm:t>
        <a:bodyPr/>
        <a:lstStyle/>
        <a:p>
          <a:endParaRPr lang="en-US"/>
        </a:p>
      </dgm:t>
    </dgm:pt>
    <dgm:pt modelId="{906E8AC0-A110-4D9D-84FE-DC2F1479EECF}">
      <dgm:prSet phldrT="[Text]"/>
      <dgm:spPr>
        <a:solidFill>
          <a:schemeClr val="accent1"/>
        </a:solidFill>
      </dgm:spPr>
      <dgm:t>
        <a:bodyPr/>
        <a:lstStyle/>
        <a:p>
          <a:r>
            <a:rPr lang="en-US"/>
            <a:t>CALPADS Activities</a:t>
          </a:r>
        </a:p>
      </dgm:t>
    </dgm:pt>
    <dgm:pt modelId="{78A853EE-6287-4154-B78F-D0EA19EC0258}" type="parTrans" cxnId="{003A3EAB-6C45-4621-9B00-D85F70499B86}">
      <dgm:prSet/>
      <dgm:spPr/>
      <dgm:t>
        <a:bodyPr/>
        <a:lstStyle/>
        <a:p>
          <a:endParaRPr lang="en-US"/>
        </a:p>
      </dgm:t>
    </dgm:pt>
    <dgm:pt modelId="{50BDF63E-D2FB-450E-AFB7-3384DFCF6C02}" type="sibTrans" cxnId="{003A3EAB-6C45-4621-9B00-D85F70499B86}">
      <dgm:prSet/>
      <dgm:spPr/>
      <dgm:t>
        <a:bodyPr/>
        <a:lstStyle/>
        <a:p>
          <a:endParaRPr lang="en-US"/>
        </a:p>
      </dgm:t>
    </dgm:pt>
    <dgm:pt modelId="{47072435-2A4A-46E3-A841-BAEC0AA4B671}">
      <dgm:prSet phldrT="[Text]"/>
      <dgm:spPr/>
      <dgm:t>
        <a:bodyPr/>
        <a:lstStyle/>
        <a:p>
          <a:r>
            <a:rPr lang="en-US"/>
            <a:t>Stakeholders</a:t>
          </a:r>
        </a:p>
      </dgm:t>
    </dgm:pt>
    <dgm:pt modelId="{68525809-9DD3-4A46-91D7-FB62DE3E218C}" type="parTrans" cxnId="{F98EA5AA-C11A-4D4E-959F-82F8F3BC3B5B}">
      <dgm:prSet/>
      <dgm:spPr/>
      <dgm:t>
        <a:bodyPr/>
        <a:lstStyle/>
        <a:p>
          <a:endParaRPr lang="en-US"/>
        </a:p>
      </dgm:t>
    </dgm:pt>
    <dgm:pt modelId="{2031BD36-9B76-4E08-B45A-A9A93BF9B520}" type="sibTrans" cxnId="{F98EA5AA-C11A-4D4E-959F-82F8F3BC3B5B}">
      <dgm:prSet/>
      <dgm:spPr/>
      <dgm:t>
        <a:bodyPr/>
        <a:lstStyle/>
        <a:p>
          <a:endParaRPr lang="en-US"/>
        </a:p>
      </dgm:t>
    </dgm:pt>
    <dgm:pt modelId="{D685B77B-6C08-416C-BD7E-22C39AADCB1D}">
      <dgm:prSet phldrT="[Text]"/>
      <dgm:spPr/>
      <dgm:t>
        <a:bodyPr/>
        <a:lstStyle/>
        <a:p>
          <a:r>
            <a:rPr lang="en-US"/>
            <a:t>Local Systems Activities</a:t>
          </a:r>
        </a:p>
      </dgm:t>
    </dgm:pt>
    <dgm:pt modelId="{25830F4D-F3CC-4C39-A0AC-667E68905E90}" type="parTrans" cxnId="{EFDAAF0E-27BA-4D17-B9DE-4ED9DD554EE0}">
      <dgm:prSet/>
      <dgm:spPr/>
      <dgm:t>
        <a:bodyPr/>
        <a:lstStyle/>
        <a:p>
          <a:endParaRPr lang="en-US"/>
        </a:p>
      </dgm:t>
    </dgm:pt>
    <dgm:pt modelId="{5E6A09C1-BD4D-4889-BFAA-DBC7AF79F1FF}" type="sibTrans" cxnId="{EFDAAF0E-27BA-4D17-B9DE-4ED9DD554EE0}">
      <dgm:prSet/>
      <dgm:spPr/>
      <dgm:t>
        <a:bodyPr/>
        <a:lstStyle/>
        <a:p>
          <a:endParaRPr lang="en-US"/>
        </a:p>
      </dgm:t>
    </dgm:pt>
    <dgm:pt modelId="{535E3897-06D7-470F-82E5-E64CAAD07342}">
      <dgm:prSet phldrT="[Text]"/>
      <dgm:spPr/>
      <dgm:t>
        <a:bodyPr/>
        <a:lstStyle/>
        <a:p>
          <a:r>
            <a:rPr lang="en-US"/>
            <a:t>HR &amp; staff data</a:t>
          </a:r>
        </a:p>
      </dgm:t>
    </dgm:pt>
    <dgm:pt modelId="{FDE1F441-715C-4B0F-8ADF-E4C52A367F1B}" type="parTrans" cxnId="{752446E3-5262-4BF8-BF22-B1DBAAAED7A3}">
      <dgm:prSet/>
      <dgm:spPr/>
      <dgm:t>
        <a:bodyPr/>
        <a:lstStyle/>
        <a:p>
          <a:endParaRPr lang="en-US"/>
        </a:p>
      </dgm:t>
    </dgm:pt>
    <dgm:pt modelId="{5E1391DD-5C7F-4F03-A590-AA5CCB864524}" type="sibTrans" cxnId="{752446E3-5262-4BF8-BF22-B1DBAAAED7A3}">
      <dgm:prSet/>
      <dgm:spPr/>
      <dgm:t>
        <a:bodyPr/>
        <a:lstStyle/>
        <a:p>
          <a:endParaRPr lang="en-US"/>
        </a:p>
      </dgm:t>
    </dgm:pt>
    <dgm:pt modelId="{2CE4342B-740D-46F5-AB86-1CAE6165600E}">
      <dgm:prSet phldrT="[Text]"/>
      <dgm:spPr/>
      <dgm:t>
        <a:bodyPr/>
        <a:lstStyle/>
        <a:p>
          <a:r>
            <a:rPr lang="en-US"/>
            <a:t>Audit Data</a:t>
          </a:r>
        </a:p>
      </dgm:t>
    </dgm:pt>
    <dgm:pt modelId="{7175BDF6-5046-4D6C-9D2A-B9E6F51F409D}" type="parTrans" cxnId="{EDE59CFE-F233-4EC5-896A-F0A676131DA6}">
      <dgm:prSet/>
      <dgm:spPr/>
      <dgm:t>
        <a:bodyPr/>
        <a:lstStyle/>
        <a:p>
          <a:endParaRPr lang="en-US"/>
        </a:p>
      </dgm:t>
    </dgm:pt>
    <dgm:pt modelId="{392D162B-5660-46DE-9CC6-6897BEE74D0B}" type="sibTrans" cxnId="{EDE59CFE-F233-4EC5-896A-F0A676131DA6}">
      <dgm:prSet/>
      <dgm:spPr/>
      <dgm:t>
        <a:bodyPr/>
        <a:lstStyle/>
        <a:p>
          <a:endParaRPr lang="en-US"/>
        </a:p>
      </dgm:t>
    </dgm:pt>
    <dgm:pt modelId="{ED8347D6-E91A-4DD4-BD90-174F962F26B3}">
      <dgm:prSet phldrT="[Text]"/>
      <dgm:spPr/>
      <dgm:t>
        <a:bodyPr/>
        <a:lstStyle/>
        <a:p>
          <a:r>
            <a:rPr lang="en-US"/>
            <a:t>Review changes</a:t>
          </a:r>
        </a:p>
      </dgm:t>
    </dgm:pt>
    <dgm:pt modelId="{3B5D2345-F1F6-4A24-BD5A-954B243B08DA}" type="parTrans" cxnId="{CA611BD5-D7CC-463D-9462-BC955B9CF76E}">
      <dgm:prSet/>
      <dgm:spPr/>
      <dgm:t>
        <a:bodyPr/>
        <a:lstStyle/>
        <a:p>
          <a:endParaRPr lang="en-US"/>
        </a:p>
      </dgm:t>
    </dgm:pt>
    <dgm:pt modelId="{DF8FBAB9-D7BB-4B1D-BB08-7F00D5EBE6A8}" type="sibTrans" cxnId="{CA611BD5-D7CC-463D-9462-BC955B9CF76E}">
      <dgm:prSet/>
      <dgm:spPr/>
      <dgm:t>
        <a:bodyPr/>
        <a:lstStyle/>
        <a:p>
          <a:endParaRPr lang="en-US"/>
        </a:p>
      </dgm:t>
    </dgm:pt>
    <dgm:pt modelId="{A291BEEC-2FA2-49C8-92BF-A3CCA25DA045}">
      <dgm:prSet phldrT="[Text]"/>
      <dgm:spPr/>
      <dgm:t>
        <a:bodyPr/>
        <a:lstStyle/>
        <a:p>
          <a:r>
            <a:rPr lang="en-US"/>
            <a:t>CALPADS accounts</a:t>
          </a:r>
        </a:p>
      </dgm:t>
    </dgm:pt>
    <dgm:pt modelId="{44BF94B2-B91B-43E4-B5DD-0D1646D51617}" type="parTrans" cxnId="{B20D3984-9ADA-4445-865A-163CEDA03785}">
      <dgm:prSet/>
      <dgm:spPr/>
      <dgm:t>
        <a:bodyPr/>
        <a:lstStyle/>
        <a:p>
          <a:endParaRPr lang="en-US"/>
        </a:p>
      </dgm:t>
    </dgm:pt>
    <dgm:pt modelId="{627638A7-7E7B-4758-9471-0A8E0DC52304}" type="sibTrans" cxnId="{B20D3984-9ADA-4445-865A-163CEDA03785}">
      <dgm:prSet/>
      <dgm:spPr/>
      <dgm:t>
        <a:bodyPr/>
        <a:lstStyle/>
        <a:p>
          <a:endParaRPr lang="en-US"/>
        </a:p>
      </dgm:t>
    </dgm:pt>
    <dgm:pt modelId="{D24FA933-43C2-C748-8A8E-2FB4834FD6E5}">
      <dgm:prSet phldrT="[Text]"/>
      <dgm:spPr/>
      <dgm:t>
        <a:bodyPr/>
        <a:lstStyle/>
        <a:p>
          <a:pPr rtl="0"/>
          <a:r>
            <a:rPr lang="en-US" b="0">
              <a:latin typeface="+mn-lt"/>
            </a:rPr>
            <a:t>EOY calendar</a:t>
          </a:r>
        </a:p>
      </dgm:t>
    </dgm:pt>
    <dgm:pt modelId="{C2407BCC-4F58-D349-B302-32C184C95662}" type="parTrans" cxnId="{B7DF5E66-AC04-2243-9F9E-ED4082AA0B31}">
      <dgm:prSet/>
      <dgm:spPr/>
      <dgm:t>
        <a:bodyPr/>
        <a:lstStyle/>
        <a:p>
          <a:endParaRPr lang="en-US"/>
        </a:p>
      </dgm:t>
    </dgm:pt>
    <dgm:pt modelId="{D4AEF4E1-9A46-B941-ABD7-36BA235CA818}" type="sibTrans" cxnId="{B7DF5E66-AC04-2243-9F9E-ED4082AA0B31}">
      <dgm:prSet/>
      <dgm:spPr/>
      <dgm:t>
        <a:bodyPr/>
        <a:lstStyle/>
        <a:p>
          <a:endParaRPr lang="en-US"/>
        </a:p>
      </dgm:t>
    </dgm:pt>
    <dgm:pt modelId="{24657EF9-5E10-5747-8437-F17A54FC0D92}">
      <dgm:prSet phldrT="[Text]"/>
      <dgm:spPr/>
      <dgm:t>
        <a:bodyPr/>
        <a:lstStyle/>
        <a:p>
          <a:pPr rtl="0"/>
          <a:r>
            <a:rPr lang="en-US"/>
            <a:t>Clear errors by </a:t>
          </a:r>
          <a:r>
            <a:rPr lang="en-US">
              <a:latin typeface="+mn-lt"/>
            </a:rPr>
            <a:t>July 11</a:t>
          </a:r>
          <a:r>
            <a:rPr lang="en-US"/>
            <a:t>, 2025</a:t>
          </a:r>
          <a:r>
            <a:rPr lang="en-US" baseline="0"/>
            <a:t>!</a:t>
          </a:r>
          <a:endParaRPr lang="en-US"/>
        </a:p>
      </dgm:t>
    </dgm:pt>
    <dgm:pt modelId="{883146E6-9BF6-9A43-9DD1-95DE252CD9EE}" type="parTrans" cxnId="{062145A7-F4AA-9E42-BD6D-6B0883EF751F}">
      <dgm:prSet/>
      <dgm:spPr/>
      <dgm:t>
        <a:bodyPr/>
        <a:lstStyle/>
        <a:p>
          <a:endParaRPr lang="en-US"/>
        </a:p>
      </dgm:t>
    </dgm:pt>
    <dgm:pt modelId="{A0827F1B-F744-BA47-85BC-12B50FC4CADD}" type="sibTrans" cxnId="{062145A7-F4AA-9E42-BD6D-6B0883EF751F}">
      <dgm:prSet/>
      <dgm:spPr/>
      <dgm:t>
        <a:bodyPr/>
        <a:lstStyle/>
        <a:p>
          <a:endParaRPr lang="en-US"/>
        </a:p>
      </dgm:t>
    </dgm:pt>
    <dgm:pt modelId="{1D926851-3332-7547-9395-395B8095E0B1}">
      <dgm:prSet phldrT="[Text]"/>
      <dgm:spPr/>
      <dgm:t>
        <a:bodyPr/>
        <a:lstStyle/>
        <a:p>
          <a:r>
            <a:rPr lang="en-US"/>
            <a:t>Validations</a:t>
          </a:r>
        </a:p>
      </dgm:t>
    </dgm:pt>
    <dgm:pt modelId="{AFFA5DD1-AD11-E34E-9740-088F37FEEBE4}" type="parTrans" cxnId="{4C283262-11B4-8841-B12B-D988357D6A5F}">
      <dgm:prSet/>
      <dgm:spPr/>
      <dgm:t>
        <a:bodyPr/>
        <a:lstStyle/>
        <a:p>
          <a:endParaRPr lang="en-US"/>
        </a:p>
      </dgm:t>
    </dgm:pt>
    <dgm:pt modelId="{9F223D5D-4BDD-CE4D-8A17-113CC12CDF16}" type="sibTrans" cxnId="{4C283262-11B4-8841-B12B-D988357D6A5F}">
      <dgm:prSet/>
      <dgm:spPr/>
      <dgm:t>
        <a:bodyPr/>
        <a:lstStyle/>
        <a:p>
          <a:endParaRPr lang="en-US"/>
        </a:p>
      </dgm:t>
    </dgm:pt>
    <dgm:pt modelId="{02B70A73-1AD2-1341-9AC5-7BD9106EDD76}">
      <dgm:prSet phldrT="[Text]"/>
      <dgm:spPr/>
      <dgm:t>
        <a:bodyPr/>
        <a:lstStyle/>
        <a:p>
          <a:r>
            <a:rPr lang="en-US"/>
            <a:t>Error correction strategy</a:t>
          </a:r>
        </a:p>
      </dgm:t>
    </dgm:pt>
    <dgm:pt modelId="{81840076-F946-6A4F-B288-394BA375BF54}" type="parTrans" cxnId="{69B16517-ECA8-5645-A2F8-F3CC482F7D25}">
      <dgm:prSet/>
      <dgm:spPr/>
      <dgm:t>
        <a:bodyPr/>
        <a:lstStyle/>
        <a:p>
          <a:endParaRPr lang="en-US"/>
        </a:p>
      </dgm:t>
    </dgm:pt>
    <dgm:pt modelId="{39DCBB20-932A-F243-B531-641FCF14F62E}" type="sibTrans" cxnId="{69B16517-ECA8-5645-A2F8-F3CC482F7D25}">
      <dgm:prSet/>
      <dgm:spPr/>
      <dgm:t>
        <a:bodyPr/>
        <a:lstStyle/>
        <a:p>
          <a:endParaRPr lang="en-US"/>
        </a:p>
      </dgm:t>
    </dgm:pt>
    <dgm:pt modelId="{CC3BC475-79B9-8D41-80F0-1018E8A65CB1}">
      <dgm:prSet phldrT="[Text]"/>
      <dgm:spPr/>
      <dgm:t>
        <a:bodyPr/>
        <a:lstStyle/>
        <a:p>
          <a:pPr rtl="0"/>
          <a:r>
            <a:rPr lang="en-US" b="0">
              <a:latin typeface="+mn-lt"/>
            </a:rPr>
            <a:t>Student Profile</a:t>
          </a:r>
        </a:p>
      </dgm:t>
    </dgm:pt>
    <dgm:pt modelId="{77476E03-3FA4-2947-AEBC-E61B2850A93C}" type="parTrans" cxnId="{6BBCA226-4CC0-274F-B951-B3810EBAF951}">
      <dgm:prSet/>
      <dgm:spPr/>
      <dgm:t>
        <a:bodyPr/>
        <a:lstStyle/>
        <a:p>
          <a:endParaRPr lang="en-US"/>
        </a:p>
      </dgm:t>
    </dgm:pt>
    <dgm:pt modelId="{6C4548A8-E6A2-214F-9F16-8F4D22DC189F}" type="sibTrans" cxnId="{6BBCA226-4CC0-274F-B951-B3810EBAF951}">
      <dgm:prSet/>
      <dgm:spPr/>
      <dgm:t>
        <a:bodyPr/>
        <a:lstStyle/>
        <a:p>
          <a:endParaRPr lang="en-US"/>
        </a:p>
      </dgm:t>
    </dgm:pt>
    <dgm:pt modelId="{620E96C8-A166-BC4D-A3C1-F9D9D728751E}" type="pres">
      <dgm:prSet presAssocID="{B1DC8215-CB61-4C84-B3C5-B41BA531AF1A}" presName="linear" presStyleCnt="0">
        <dgm:presLayoutVars>
          <dgm:animLvl val="lvl"/>
          <dgm:resizeHandles val="exact"/>
        </dgm:presLayoutVars>
      </dgm:prSet>
      <dgm:spPr/>
    </dgm:pt>
    <dgm:pt modelId="{A2143C23-781D-D74F-BA5D-59E59D2A8563}" type="pres">
      <dgm:prSet presAssocID="{906E8AC0-A110-4D9D-84FE-DC2F1479EECF}" presName="parentText" presStyleLbl="node1" presStyleIdx="0" presStyleCnt="2">
        <dgm:presLayoutVars>
          <dgm:chMax val="0"/>
          <dgm:bulletEnabled val="1"/>
        </dgm:presLayoutVars>
      </dgm:prSet>
      <dgm:spPr/>
    </dgm:pt>
    <dgm:pt modelId="{C21B3F82-3008-E24C-8399-0BA3F0AA2BCA}" type="pres">
      <dgm:prSet presAssocID="{906E8AC0-A110-4D9D-84FE-DC2F1479EECF}" presName="childText" presStyleLbl="revTx" presStyleIdx="0" presStyleCnt="2">
        <dgm:presLayoutVars>
          <dgm:bulletEnabled val="1"/>
        </dgm:presLayoutVars>
      </dgm:prSet>
      <dgm:spPr/>
    </dgm:pt>
    <dgm:pt modelId="{CFD27554-CAC5-0247-9B13-08982230E6DF}" type="pres">
      <dgm:prSet presAssocID="{D685B77B-6C08-416C-BD7E-22C39AADCB1D}" presName="parentText" presStyleLbl="node1" presStyleIdx="1" presStyleCnt="2">
        <dgm:presLayoutVars>
          <dgm:chMax val="0"/>
          <dgm:bulletEnabled val="1"/>
        </dgm:presLayoutVars>
      </dgm:prSet>
      <dgm:spPr/>
    </dgm:pt>
    <dgm:pt modelId="{508313A2-9622-2A41-A165-D462F266140F}" type="pres">
      <dgm:prSet presAssocID="{D685B77B-6C08-416C-BD7E-22C39AADCB1D}" presName="childText" presStyleLbl="revTx" presStyleIdx="1" presStyleCnt="2">
        <dgm:presLayoutVars>
          <dgm:bulletEnabled val="1"/>
        </dgm:presLayoutVars>
      </dgm:prSet>
      <dgm:spPr/>
    </dgm:pt>
  </dgm:ptLst>
  <dgm:cxnLst>
    <dgm:cxn modelId="{9B4F030A-9416-6F41-8D98-017E7E007E0F}" type="presOf" srcId="{02B70A73-1AD2-1341-9AC5-7BD9106EDD76}" destId="{C21B3F82-3008-E24C-8399-0BA3F0AA2BCA}" srcOrd="0" destOrd="5" presId="urn:microsoft.com/office/officeart/2005/8/layout/vList2"/>
    <dgm:cxn modelId="{EFDAAF0E-27BA-4D17-B9DE-4ED9DD554EE0}" srcId="{B1DC8215-CB61-4C84-B3C5-B41BA531AF1A}" destId="{D685B77B-6C08-416C-BD7E-22C39AADCB1D}" srcOrd="1" destOrd="0" parTransId="{25830F4D-F3CC-4C39-A0AC-667E68905E90}" sibTransId="{5E6A09C1-BD4D-4889-BFAA-DBC7AF79F1FF}"/>
    <dgm:cxn modelId="{69B16517-ECA8-5645-A2F8-F3CC482F7D25}" srcId="{906E8AC0-A110-4D9D-84FE-DC2F1479EECF}" destId="{02B70A73-1AD2-1341-9AC5-7BD9106EDD76}" srcOrd="5" destOrd="0" parTransId="{81840076-F946-6A4F-B288-394BA375BF54}" sibTransId="{39DCBB20-932A-F243-B531-641FCF14F62E}"/>
    <dgm:cxn modelId="{A6B7151F-AD2C-4F43-BC94-F857BD7F1A66}" type="presOf" srcId="{47072435-2A4A-46E3-A841-BAEC0AA4B671}" destId="{C21B3F82-3008-E24C-8399-0BA3F0AA2BCA}" srcOrd="0" destOrd="1" presId="urn:microsoft.com/office/officeart/2005/8/layout/vList2"/>
    <dgm:cxn modelId="{6BBCA226-4CC0-274F-B951-B3810EBAF951}" srcId="{906E8AC0-A110-4D9D-84FE-DC2F1479EECF}" destId="{CC3BC475-79B9-8D41-80F0-1018E8A65CB1}" srcOrd="4" destOrd="0" parTransId="{77476E03-3FA4-2947-AEBC-E61B2850A93C}" sibTransId="{6C4548A8-E6A2-214F-9F16-8F4D22DC189F}"/>
    <dgm:cxn modelId="{217E792F-9D41-604C-8F3C-5E3EAC1A192E}" type="presOf" srcId="{D24FA933-43C2-C748-8A8E-2FB4834FD6E5}" destId="{C21B3F82-3008-E24C-8399-0BA3F0AA2BCA}" srcOrd="0" destOrd="3" presId="urn:microsoft.com/office/officeart/2005/8/layout/vList2"/>
    <dgm:cxn modelId="{7128423F-1B23-1241-87D5-0941FA3D808F}" type="presOf" srcId="{A291BEEC-2FA2-49C8-92BF-A3CCA25DA045}" destId="{C21B3F82-3008-E24C-8399-0BA3F0AA2BCA}" srcOrd="0" destOrd="0" presId="urn:microsoft.com/office/officeart/2005/8/layout/vList2"/>
    <dgm:cxn modelId="{5881325F-5B75-9E43-97CB-C4FC33DFF730}" type="presOf" srcId="{24657EF9-5E10-5747-8437-F17A54FC0D92}" destId="{C21B3F82-3008-E24C-8399-0BA3F0AA2BCA}" srcOrd="0" destOrd="6" presId="urn:microsoft.com/office/officeart/2005/8/layout/vList2"/>
    <dgm:cxn modelId="{4C283262-11B4-8841-B12B-D988357D6A5F}" srcId="{D685B77B-6C08-416C-BD7E-22C39AADCB1D}" destId="{1D926851-3332-7547-9395-395B8095E0B1}" srcOrd="2" destOrd="0" parTransId="{AFFA5DD1-AD11-E34E-9740-088F37FEEBE4}" sibTransId="{9F223D5D-4BDD-CE4D-8A17-113CC12CDF16}"/>
    <dgm:cxn modelId="{B7DF5E66-AC04-2243-9F9E-ED4082AA0B31}" srcId="{906E8AC0-A110-4D9D-84FE-DC2F1479EECF}" destId="{D24FA933-43C2-C748-8A8E-2FB4834FD6E5}" srcOrd="3" destOrd="0" parTransId="{C2407BCC-4F58-D349-B302-32C184C95662}" sibTransId="{D4AEF4E1-9A46-B941-ABD7-36BA235CA818}"/>
    <dgm:cxn modelId="{5C5F8E79-29E5-9541-A7F4-A005CF55767E}" type="presOf" srcId="{B1DC8215-CB61-4C84-B3C5-B41BA531AF1A}" destId="{620E96C8-A166-BC4D-A3C1-F9D9D728751E}" srcOrd="0" destOrd="0" presId="urn:microsoft.com/office/officeart/2005/8/layout/vList2"/>
    <dgm:cxn modelId="{2B6BFF81-8224-CC43-B016-A4FAA0899600}" type="presOf" srcId="{D685B77B-6C08-416C-BD7E-22C39AADCB1D}" destId="{CFD27554-CAC5-0247-9B13-08982230E6DF}" srcOrd="0" destOrd="0" presId="urn:microsoft.com/office/officeart/2005/8/layout/vList2"/>
    <dgm:cxn modelId="{B20D3984-9ADA-4445-865A-163CEDA03785}" srcId="{906E8AC0-A110-4D9D-84FE-DC2F1479EECF}" destId="{A291BEEC-2FA2-49C8-92BF-A3CCA25DA045}" srcOrd="0" destOrd="0" parTransId="{44BF94B2-B91B-43E4-B5DD-0D1646D51617}" sibTransId="{627638A7-7E7B-4758-9471-0A8E0DC52304}"/>
    <dgm:cxn modelId="{79246889-5ECA-F641-B6AE-BF26D57FF152}" type="presOf" srcId="{CC3BC475-79B9-8D41-80F0-1018E8A65CB1}" destId="{C21B3F82-3008-E24C-8399-0BA3F0AA2BCA}" srcOrd="0" destOrd="4" presId="urn:microsoft.com/office/officeart/2005/8/layout/vList2"/>
    <dgm:cxn modelId="{1B03348F-06A8-544D-B6CA-43EEA29CD1FE}" type="presOf" srcId="{ED8347D6-E91A-4DD4-BD90-174F962F26B3}" destId="{C21B3F82-3008-E24C-8399-0BA3F0AA2BCA}" srcOrd="0" destOrd="2" presId="urn:microsoft.com/office/officeart/2005/8/layout/vList2"/>
    <dgm:cxn modelId="{2ED5C8A2-CAF5-BB4E-ABC7-A271C417C86D}" type="presOf" srcId="{535E3897-06D7-470F-82E5-E64CAAD07342}" destId="{508313A2-9622-2A41-A165-D462F266140F}" srcOrd="0" destOrd="0" presId="urn:microsoft.com/office/officeart/2005/8/layout/vList2"/>
    <dgm:cxn modelId="{062145A7-F4AA-9E42-BD6D-6B0883EF751F}" srcId="{906E8AC0-A110-4D9D-84FE-DC2F1479EECF}" destId="{24657EF9-5E10-5747-8437-F17A54FC0D92}" srcOrd="6" destOrd="0" parTransId="{883146E6-9BF6-9A43-9DD1-95DE252CD9EE}" sibTransId="{A0827F1B-F744-BA47-85BC-12B50FC4CADD}"/>
    <dgm:cxn modelId="{F98EA5AA-C11A-4D4E-959F-82F8F3BC3B5B}" srcId="{906E8AC0-A110-4D9D-84FE-DC2F1479EECF}" destId="{47072435-2A4A-46E3-A841-BAEC0AA4B671}" srcOrd="1" destOrd="0" parTransId="{68525809-9DD3-4A46-91D7-FB62DE3E218C}" sibTransId="{2031BD36-9B76-4E08-B45A-A9A93BF9B520}"/>
    <dgm:cxn modelId="{003A3EAB-6C45-4621-9B00-D85F70499B86}" srcId="{B1DC8215-CB61-4C84-B3C5-B41BA531AF1A}" destId="{906E8AC0-A110-4D9D-84FE-DC2F1479EECF}" srcOrd="0" destOrd="0" parTransId="{78A853EE-6287-4154-B78F-D0EA19EC0258}" sibTransId="{50BDF63E-D2FB-450E-AFB7-3384DFCF6C02}"/>
    <dgm:cxn modelId="{E2655DB7-FF89-3748-B948-2CF8592507E1}" type="presOf" srcId="{2CE4342B-740D-46F5-AB86-1CAE6165600E}" destId="{508313A2-9622-2A41-A165-D462F266140F}" srcOrd="0" destOrd="1" presId="urn:microsoft.com/office/officeart/2005/8/layout/vList2"/>
    <dgm:cxn modelId="{F69E0FC2-4677-7E4F-9BBC-ADCB4A1921CB}" type="presOf" srcId="{1D926851-3332-7547-9395-395B8095E0B1}" destId="{508313A2-9622-2A41-A165-D462F266140F}" srcOrd="0" destOrd="2" presId="urn:microsoft.com/office/officeart/2005/8/layout/vList2"/>
    <dgm:cxn modelId="{19174DD0-11A8-5748-B313-5C8F56E13137}" type="presOf" srcId="{906E8AC0-A110-4D9D-84FE-DC2F1479EECF}" destId="{A2143C23-781D-D74F-BA5D-59E59D2A8563}" srcOrd="0" destOrd="0" presId="urn:microsoft.com/office/officeart/2005/8/layout/vList2"/>
    <dgm:cxn modelId="{CA611BD5-D7CC-463D-9462-BC955B9CF76E}" srcId="{906E8AC0-A110-4D9D-84FE-DC2F1479EECF}" destId="{ED8347D6-E91A-4DD4-BD90-174F962F26B3}" srcOrd="2" destOrd="0" parTransId="{3B5D2345-F1F6-4A24-BD5A-954B243B08DA}" sibTransId="{DF8FBAB9-D7BB-4B1D-BB08-7F00D5EBE6A8}"/>
    <dgm:cxn modelId="{752446E3-5262-4BF8-BF22-B1DBAAAED7A3}" srcId="{D685B77B-6C08-416C-BD7E-22C39AADCB1D}" destId="{535E3897-06D7-470F-82E5-E64CAAD07342}" srcOrd="0" destOrd="0" parTransId="{FDE1F441-715C-4B0F-8ADF-E4C52A367F1B}" sibTransId="{5E1391DD-5C7F-4F03-A590-AA5CCB864524}"/>
    <dgm:cxn modelId="{EDE59CFE-F233-4EC5-896A-F0A676131DA6}" srcId="{D685B77B-6C08-416C-BD7E-22C39AADCB1D}" destId="{2CE4342B-740D-46F5-AB86-1CAE6165600E}" srcOrd="1" destOrd="0" parTransId="{7175BDF6-5046-4D6C-9D2A-B9E6F51F409D}" sibTransId="{392D162B-5660-46DE-9CC6-6897BEE74D0B}"/>
    <dgm:cxn modelId="{1AF96B9A-A2F2-F34B-83F1-32DC153D83D1}" type="presParOf" srcId="{620E96C8-A166-BC4D-A3C1-F9D9D728751E}" destId="{A2143C23-781D-D74F-BA5D-59E59D2A8563}" srcOrd="0" destOrd="0" presId="urn:microsoft.com/office/officeart/2005/8/layout/vList2"/>
    <dgm:cxn modelId="{CD0A0A2A-ADC0-2843-ADAE-7EDC6125FCB4}" type="presParOf" srcId="{620E96C8-A166-BC4D-A3C1-F9D9D728751E}" destId="{C21B3F82-3008-E24C-8399-0BA3F0AA2BCA}" srcOrd="1" destOrd="0" presId="urn:microsoft.com/office/officeart/2005/8/layout/vList2"/>
    <dgm:cxn modelId="{262F6B40-2E1B-5540-BC9F-634F59816CE6}" type="presParOf" srcId="{620E96C8-A166-BC4D-A3C1-F9D9D728751E}" destId="{CFD27554-CAC5-0247-9B13-08982230E6DF}" srcOrd="2" destOrd="0" presId="urn:microsoft.com/office/officeart/2005/8/layout/vList2"/>
    <dgm:cxn modelId="{53136C4C-9DA8-B248-BE75-21C939186247}" type="presParOf" srcId="{620E96C8-A166-BC4D-A3C1-F9D9D728751E}" destId="{508313A2-9622-2A41-A165-D462F266140F}" srcOrd="3"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7.11</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FFBBB5"/>
        </a:solidFill>
      </dgm:spPr>
      <dgm:t>
        <a:bodyPr/>
        <a:lstStyle/>
        <a:p>
          <a:pPr algn="l"/>
          <a:endParaRPr lang="en-US" sz="1000"/>
        </a:p>
      </dgm:t>
    </dgm:pt>
    <dgm:pt modelId="{63904E9C-8F03-42CF-BDFF-DF6070A79D09}">
      <dgm:prSet custT="1"/>
      <dgm:spPr>
        <a:ln>
          <a:solidFill>
            <a:srgbClr val="3DC1BD"/>
          </a:solidFill>
        </a:ln>
      </dgm:spPr>
      <dgm:t>
        <a:bodyPr/>
        <a:lstStyle/>
        <a:p>
          <a:pPr algn="l">
            <a:buFont typeface="Arial" panose="020B0604020202020204" pitchFamily="34" charset="0"/>
            <a:buChar char="•"/>
          </a:pPr>
          <a:r>
            <a:rPr lang="en-US" sz="1000" b="0" i="0">
              <a:solidFill>
                <a:srgbClr val="0E0D64"/>
              </a:solidFill>
              <a:latin typeface="+mn-lt"/>
              <a:ea typeface="+mn-ea"/>
              <a:cs typeface="+mn-cs"/>
              <a:hlinkClick xmlns:r="http://schemas.openxmlformats.org/officeDocument/2006/relationships" r:id="rId1"/>
            </a:rPr>
            <a:t>Incident Result – Count</a:t>
          </a:r>
          <a:endParaRPr lang="en-US" sz="1000">
            <a:solidFill>
              <a:srgbClr val="0E0D64"/>
            </a:solidFill>
            <a:latin typeface="+mn-lt"/>
          </a:endParaRPr>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1">
        <dgm:presLayoutVars>
          <dgm:chMax val="0"/>
          <dgm:chPref val="0"/>
          <dgm:bulletEnabled val="1"/>
        </dgm:presLayoutVars>
      </dgm:prSet>
      <dgm:spPr/>
    </dgm:pt>
    <dgm:pt modelId="{4DE38B94-ADA1-4DB4-9B61-A6845C6DDA7A}" type="pres">
      <dgm:prSet presAssocID="{B9516B90-F720-467C-9D0A-343B150499FC}" presName="parSh" presStyleLbl="node1" presStyleIdx="0" presStyleCnt="1"/>
      <dgm:spPr>
        <a:xfrm>
          <a:off x="0" y="10509"/>
          <a:ext cx="1725952" cy="432000"/>
        </a:xfrm>
        <a:prstGeom prst="roundRect">
          <a:avLst>
            <a:gd name="adj" fmla="val 10000"/>
          </a:avLst>
        </a:prstGeom>
      </dgm:spPr>
    </dgm:pt>
    <dgm:pt modelId="{9A61074C-906C-4281-BF99-686A1EFB894F}" type="pres">
      <dgm:prSet presAssocID="{B9516B90-F720-467C-9D0A-343B150499FC}" presName="desTx" presStyleLbl="fgAcc1" presStyleIdx="0" presStyleCnt="1" custLinFactNeighborX="2778" custLinFactNeighborY="-3936">
        <dgm:presLayoutVars>
          <dgm:bulletEnabled val="1"/>
        </dgm:presLayoutVars>
      </dgm:prSet>
      <dgm:spPr/>
    </dgm:pt>
  </dgm:ptLst>
  <dgm:cxnLst>
    <dgm:cxn modelId="{86ED4B45-EFD2-4E78-9D2B-1EB861E26714}" type="presOf" srcId="{5854CFED-34C8-49A9-840D-CFD044C71F75}" destId="{C5C72BCD-BC80-4D2A-88E7-6A38531F9047}" srcOrd="0" destOrd="0" presId="urn:microsoft.com/office/officeart/2005/8/layout/process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Lst>
  <dgm:bg>
    <a:noFill/>
  </dgm:bg>
  <dgm:whole>
    <a:ln>
      <a:noFill/>
    </a:ln>
  </dgm:whole>
  <dgm:extLst>
    <a:ext uri="http://schemas.microsoft.com/office/drawing/2008/diagram">
      <dsp:dataModelExt xmlns:dsp="http://schemas.microsoft.com/office/drawing/2008/diagram" relId="rId42"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7.13</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AFDDDB"/>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7.14</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hlinkClick xmlns:r="http://schemas.openxmlformats.org/officeDocument/2006/relationships" r:id="rId1"/>
            </a:rPr>
            <a:t>Student Offense - Count by Offense</a:t>
          </a:r>
          <a:endParaRPr lang="en-US" sz="1000"/>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hlinkClick xmlns:r="http://schemas.openxmlformats.org/officeDocument/2006/relationships" r:id="rId2"/>
            </a:rPr>
            <a:t>Incident Offense– Student List</a:t>
          </a:r>
          <a:endParaRPr lang="en-US" sz="1000"/>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a:xfrm>
          <a:off x="1949" y="10510"/>
          <a:ext cx="1673379" cy="432000"/>
        </a:xfrm>
        <a:prstGeom prst="roundRect">
          <a:avLst>
            <a:gd name="adj" fmla="val 10000"/>
          </a:avLst>
        </a:prstGeom>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custLinFactNeighborX="25137" custLinFactNeighborY="3498"/>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4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7.16</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AFDDDB"/>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7.18</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hlinkClick xmlns:r="http://schemas.openxmlformats.org/officeDocument/2006/relationships" r:id="rId1"/>
            </a:rPr>
            <a:t>Incident Removals for Students with Disabilities – Count </a:t>
          </a:r>
          <a:endParaRPr lang="en-US" sz="1000"/>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hlinkClick xmlns:r="http://schemas.openxmlformats.org/officeDocument/2006/relationships" r:id="rId2"/>
            </a:rPr>
            <a:t>Incident Removals for Students with Disabilities – Student List</a:t>
          </a:r>
          <a:endParaRPr lang="en-US" sz="1000"/>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a:xfrm>
          <a:off x="1949" y="10510"/>
          <a:ext cx="1673379" cy="432000"/>
        </a:xfrm>
        <a:prstGeom prst="roundRect">
          <a:avLst>
            <a:gd name="adj" fmla="val 10000"/>
          </a:avLst>
        </a:prstGeom>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custLinFactNeighborX="24513" custLinFactNeighborY="2365"/>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52"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7.17</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FFBBB5"/>
        </a:solidFill>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hlinkClick xmlns:r="http://schemas.openxmlformats.org/officeDocument/2006/relationships" r:id="rId1"/>
            </a:rPr>
            <a:t>Unilateral Removals for Students with Disabilities - Count</a:t>
          </a:r>
          <a:endParaRPr lang="en-US" sz="1000"/>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1">
        <dgm:presLayoutVars>
          <dgm:chMax val="0"/>
          <dgm:chPref val="0"/>
          <dgm:bulletEnabled val="1"/>
        </dgm:presLayoutVars>
      </dgm:prSet>
      <dgm:spPr/>
    </dgm:pt>
    <dgm:pt modelId="{4DE38B94-ADA1-4DB4-9B61-A6845C6DDA7A}" type="pres">
      <dgm:prSet presAssocID="{B9516B90-F720-467C-9D0A-343B150499FC}" presName="parSh" presStyleLbl="node1" presStyleIdx="0" presStyleCnt="1"/>
      <dgm:spPr>
        <a:xfrm>
          <a:off x="0" y="10509"/>
          <a:ext cx="1725952" cy="432000"/>
        </a:xfrm>
        <a:prstGeom prst="roundRect">
          <a:avLst>
            <a:gd name="adj" fmla="val 10000"/>
          </a:avLst>
        </a:prstGeom>
      </dgm:spPr>
    </dgm:pt>
    <dgm:pt modelId="{9A61074C-906C-4281-BF99-686A1EFB894F}" type="pres">
      <dgm:prSet presAssocID="{B9516B90-F720-467C-9D0A-343B150499FC}" presName="desTx" presStyleLbl="fgAcc1" presStyleIdx="0" presStyleCnt="1">
        <dgm:presLayoutVars>
          <dgm:bulletEnabled val="1"/>
        </dgm:presLayoutVars>
      </dgm:prSet>
      <dgm:spPr/>
    </dgm:pt>
  </dgm:ptLst>
  <dgm:cxnLst>
    <dgm:cxn modelId="{86ED4B45-EFD2-4E78-9D2B-1EB861E26714}" type="presOf" srcId="{5854CFED-34C8-49A9-840D-CFD044C71F75}" destId="{C5C72BCD-BC80-4D2A-88E7-6A38531F9047}" srcOrd="0" destOrd="0" presId="urn:microsoft.com/office/officeart/2005/8/layout/process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Lst>
  <dgm:bg>
    <a:noFill/>
  </dgm:bg>
  <dgm:whole>
    <a:ln>
      <a:noFill/>
    </a:ln>
  </dgm:whole>
  <dgm:extLst>
    <a:ext uri="http://schemas.microsoft.com/office/drawing/2008/diagram">
      <dsp:dataModelExt xmlns:dsp="http://schemas.microsoft.com/office/drawing/2008/diagram" relId="rId5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xfrm>
          <a:off x="0" y="0"/>
          <a:ext cx="686200" cy="431773"/>
        </a:xfrm>
        <a:prstGeom prst="roundRect">
          <a:avLst>
            <a:gd name="adj" fmla="val 10000"/>
          </a:avLst>
        </a:prstGeom>
        <a:solidFill>
          <a:srgbClr val="2E9290"/>
        </a:solidFill>
        <a:ln w="12700" cap="flat" cmpd="sng" algn="ctr">
          <a:solidFill>
            <a:srgbClr val="FFFFFF">
              <a:hueOff val="0"/>
              <a:satOff val="0"/>
              <a:lumOff val="0"/>
              <a:alphaOff val="0"/>
            </a:srgbClr>
          </a:solidFill>
          <a:prstDash val="solid"/>
          <a:miter lim="800000"/>
        </a:ln>
        <a:effectLst/>
      </dgm:spPr>
      <dgm:t>
        <a:bodyPr/>
        <a:lstStyle/>
        <a:p>
          <a:pPr algn="ctr">
            <a:buNone/>
          </a:pPr>
          <a:r>
            <a:rPr lang="en-US" sz="900" b="0">
              <a:solidFill>
                <a:srgbClr val="FFFFFF"/>
              </a:solidFill>
              <a:latin typeface="Arial" panose="020B0604020202020204"/>
              <a:ea typeface="+mn-ea"/>
              <a:cs typeface="+mn-cs"/>
            </a:rPr>
            <a:t>Aggregate Report</a:t>
          </a:r>
        </a:p>
      </dgm:t>
    </dgm:pt>
    <dgm:pt modelId="{D67661EB-63E2-4113-918D-067E0CB6DEA0}" type="parTrans" cxnId="{3956EF6A-CBEA-4396-B66B-F77BCCE2CA67}">
      <dgm:prSet/>
      <dgm:spPr/>
      <dgm:t>
        <a:bodyPr/>
        <a:lstStyle/>
        <a:p>
          <a:pPr algn="ctr"/>
          <a:endParaRPr lang="en-US" sz="1000" b="0"/>
        </a:p>
      </dgm:t>
    </dgm:pt>
    <dgm:pt modelId="{0F8C27DA-6DC1-4259-A2A3-54F9208C20BB}" type="sibTrans" cxnId="{3956EF6A-CBEA-4396-B66B-F77BCCE2CA67}">
      <dgm:prSet custT="1"/>
      <dgm:spPr>
        <a:xfrm rot="5400000">
          <a:off x="262093" y="442633"/>
          <a:ext cx="162013" cy="194298"/>
        </a:xfrm>
        <a:prstGeom prst="rightArrow">
          <a:avLst>
            <a:gd name="adj1" fmla="val 60000"/>
            <a:gd name="adj2" fmla="val 50000"/>
          </a:avLst>
        </a:prstGeom>
        <a:solidFill>
          <a:srgbClr val="FF715B"/>
        </a:solidFill>
        <a:ln>
          <a:noFill/>
        </a:ln>
        <a:effectLst/>
      </dgm:spPr>
      <dgm:t>
        <a:bodyPr/>
        <a:lstStyle/>
        <a:p>
          <a:pPr algn="ctr">
            <a:buNone/>
          </a:pPr>
          <a:endParaRPr lang="en-US" sz="1000" b="0">
            <a:solidFill>
              <a:srgbClr val="FFFFFF"/>
            </a:solidFill>
            <a:latin typeface="Arial" panose="020B0604020202020204"/>
            <a:ea typeface="+mn-ea"/>
            <a:cs typeface="+mn-cs"/>
          </a:endParaRPr>
        </a:p>
      </dgm:t>
    </dgm:pt>
    <dgm:pt modelId="{618AB715-26CB-42F6-A400-AEBCED27021F}">
      <dgm:prSet phldrT="[Text]" custT="1"/>
      <dgm:spPr>
        <a:xfrm>
          <a:off x="0" y="647792"/>
          <a:ext cx="686200" cy="431773"/>
        </a:xfrm>
        <a:prstGeom prst="roundRect">
          <a:avLst>
            <a:gd name="adj" fmla="val 10000"/>
          </a:avLst>
        </a:prstGeom>
        <a:solidFill>
          <a:srgbClr val="FF715B"/>
        </a:solidFill>
        <a:ln w="12700" cap="flat" cmpd="sng" algn="ctr">
          <a:solidFill>
            <a:srgbClr val="FFFFFF">
              <a:hueOff val="0"/>
              <a:satOff val="0"/>
              <a:lumOff val="0"/>
              <a:alphaOff val="0"/>
            </a:srgbClr>
          </a:solidFill>
          <a:prstDash val="solid"/>
          <a:miter lim="800000"/>
        </a:ln>
        <a:effectLst/>
      </dgm:spPr>
      <dgm:t>
        <a:bodyPr/>
        <a:lstStyle/>
        <a:p>
          <a:pPr algn="ctr">
            <a:buNone/>
          </a:pPr>
          <a:r>
            <a:rPr lang="en-US" sz="900" b="0">
              <a:solidFill>
                <a:srgbClr val="FFFFFF"/>
              </a:solidFill>
              <a:latin typeface="Arial" panose="020B0604020202020204"/>
              <a:ea typeface="+mn-ea"/>
              <a:cs typeface="+mn-cs"/>
            </a:rPr>
            <a:t>Supporting Report</a:t>
          </a:r>
        </a:p>
      </dgm:t>
    </dgm:pt>
    <dgm:pt modelId="{11190C7B-DF44-4B6C-B35A-05AE849CEA61}" type="parTrans" cxnId="{88655F68-1414-4DE9-91CE-BA755D675430}">
      <dgm:prSet/>
      <dgm:spPr/>
      <dgm:t>
        <a:bodyPr/>
        <a:lstStyle/>
        <a:p>
          <a:pPr algn="ctr"/>
          <a:endParaRPr lang="en-US" sz="1000" b="0"/>
        </a:p>
      </dgm:t>
    </dgm:pt>
    <dgm:pt modelId="{C0263583-3CD0-4D64-B33E-B5B1EA85CA93}" type="sibTrans" cxnId="{88655F68-1414-4DE9-91CE-BA755D675430}">
      <dgm:prSet/>
      <dgm:spPr>
        <a:xfrm rot="5400000">
          <a:off x="262191" y="1090294"/>
          <a:ext cx="161816" cy="194298"/>
        </a:xfrm>
        <a:prstGeom prst="rightArrow">
          <a:avLst>
            <a:gd name="adj1" fmla="val 60000"/>
            <a:gd name="adj2" fmla="val 50000"/>
          </a:avLst>
        </a:prstGeom>
        <a:solidFill>
          <a:srgbClr val="3CC1BD">
            <a:hueOff val="0"/>
            <a:satOff val="0"/>
            <a:lumOff val="0"/>
            <a:alphaOff val="0"/>
          </a:srgbClr>
        </a:solidFill>
        <a:ln>
          <a:noFill/>
        </a:ln>
        <a:effectLst/>
      </dgm:spPr>
      <dgm:t>
        <a:bodyPr/>
        <a:lstStyle/>
        <a:p>
          <a:pPr algn="ctr">
            <a:buNone/>
          </a:pPr>
          <a:endParaRPr lang="en-US" sz="1000" b="0">
            <a:solidFill>
              <a:srgbClr val="FFFFFF"/>
            </a:solidFill>
            <a:latin typeface="Arial" panose="020B0604020202020204"/>
            <a:ea typeface="+mn-ea"/>
            <a:cs typeface="+mn-cs"/>
          </a:endParaRPr>
        </a:p>
      </dgm:t>
    </dgm:pt>
    <dgm:pt modelId="{840F2171-B35F-4115-8A98-965D9580F817}" type="pres">
      <dgm:prSet presAssocID="{5854CFED-34C8-49A9-840D-CFD044C71F75}" presName="linearFlow" presStyleCnt="0">
        <dgm:presLayoutVars>
          <dgm:resizeHandles val="exact"/>
        </dgm:presLayoutVars>
      </dgm:prSet>
      <dgm:spPr/>
    </dgm:pt>
    <dgm:pt modelId="{63286031-081D-48E5-9453-8DEA7737D87F}" type="pres">
      <dgm:prSet presAssocID="{B9516B90-F720-467C-9D0A-343B150499FC}" presName="node" presStyleLbl="node1" presStyleIdx="0" presStyleCnt="2" custScaleX="120935" custLinFactNeighborX="778" custLinFactNeighborY="3776">
        <dgm:presLayoutVars>
          <dgm:bulletEnabled val="1"/>
        </dgm:presLayoutVars>
      </dgm:prSet>
      <dgm:spPr/>
    </dgm:pt>
    <dgm:pt modelId="{55E936AE-85A7-4293-9E90-3F423240A182}" type="pres">
      <dgm:prSet presAssocID="{0F8C27DA-6DC1-4259-A2A3-54F9208C20BB}" presName="sibTrans" presStyleLbl="sibTrans2D1" presStyleIdx="0" presStyleCnt="1" custLinFactNeighborX="0" custLinFactNeighborY="2160"/>
      <dgm:spPr/>
    </dgm:pt>
    <dgm:pt modelId="{29EF4EBC-512F-4715-BB70-41A82361AD03}" type="pres">
      <dgm:prSet presAssocID="{0F8C27DA-6DC1-4259-A2A3-54F9208C20BB}" presName="connectorText" presStyleLbl="sibTrans2D1" presStyleIdx="0" presStyleCnt="1"/>
      <dgm:spPr/>
    </dgm:pt>
    <dgm:pt modelId="{0430A618-02C7-4E49-9EAE-E05EC2371766}" type="pres">
      <dgm:prSet presAssocID="{618AB715-26CB-42F6-A400-AEBCED27021F}" presName="node" presStyleLbl="node1" presStyleIdx="1" presStyleCnt="2" custScaleX="120935" custLinFactNeighborX="778" custLinFactNeighborY="61">
        <dgm:presLayoutVars>
          <dgm:bulletEnabled val="1"/>
        </dgm:presLayoutVars>
      </dgm:prSet>
      <dgm:spPr/>
    </dgm:pt>
  </dgm:ptLst>
  <dgm:cxnLst>
    <dgm:cxn modelId="{6ED8AD00-2C4B-4493-98F3-F748519D94CA}" type="presOf" srcId="{618AB715-26CB-42F6-A400-AEBCED27021F}" destId="{0430A618-02C7-4E49-9EAE-E05EC2371766}" srcOrd="0" destOrd="0" presId="urn:microsoft.com/office/officeart/2005/8/layout/process2"/>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B1390078-D394-44FD-8BB7-EB77468C3923}" type="presOf" srcId="{B9516B90-F720-467C-9D0A-343B150499FC}" destId="{63286031-081D-48E5-9453-8DEA7737D87F}" srcOrd="0" destOrd="0" presId="urn:microsoft.com/office/officeart/2005/8/layout/process2"/>
    <dgm:cxn modelId="{3B762386-FFA1-4960-8B91-0151F9E219B5}" type="presOf" srcId="{0F8C27DA-6DC1-4259-A2A3-54F9208C20BB}" destId="{29EF4EBC-512F-4715-BB70-41A82361AD03}" srcOrd="1" destOrd="0" presId="urn:microsoft.com/office/officeart/2005/8/layout/process2"/>
    <dgm:cxn modelId="{F3C692A8-1BF6-49D5-8382-D0748F626C1B}" type="presOf" srcId="{0F8C27DA-6DC1-4259-A2A3-54F9208C20BB}" destId="{55E936AE-85A7-4293-9E90-3F423240A182}" srcOrd="0" destOrd="0" presId="urn:microsoft.com/office/officeart/2005/8/layout/process2"/>
    <dgm:cxn modelId="{0327DAED-0397-4D19-8D05-635B6A8C327E}" type="presOf" srcId="{5854CFED-34C8-49A9-840D-CFD044C71F75}" destId="{840F2171-B35F-4115-8A98-965D9580F817}" srcOrd="0" destOrd="0" presId="urn:microsoft.com/office/officeart/2005/8/layout/process2"/>
    <dgm:cxn modelId="{56F60F41-6121-4D35-87B3-DAF2ECE31955}" type="presParOf" srcId="{840F2171-B35F-4115-8A98-965D9580F817}" destId="{63286031-081D-48E5-9453-8DEA7737D87F}" srcOrd="0" destOrd="0" presId="urn:microsoft.com/office/officeart/2005/8/layout/process2"/>
    <dgm:cxn modelId="{CB45A4E3-CC0B-4F91-82D9-96E10238632C}" type="presParOf" srcId="{840F2171-B35F-4115-8A98-965D9580F817}" destId="{55E936AE-85A7-4293-9E90-3F423240A182}" srcOrd="1" destOrd="0" presId="urn:microsoft.com/office/officeart/2005/8/layout/process2"/>
    <dgm:cxn modelId="{19EE3B14-E505-43CF-AE4D-365F2475D9E6}" type="presParOf" srcId="{55E936AE-85A7-4293-9E90-3F423240A182}" destId="{29EF4EBC-512F-4715-BB70-41A82361AD03}" srcOrd="0" destOrd="0" presId="urn:microsoft.com/office/officeart/2005/8/layout/process2"/>
    <dgm:cxn modelId="{6F842015-F80C-440B-B30B-9C84F6FD0D15}" type="presParOf" srcId="{840F2171-B35F-4115-8A98-965D9580F817}" destId="{0430A618-02C7-4E49-9EAE-E05EC2371766}" srcOrd="2" destOrd="0" presId="urn:microsoft.com/office/officeart/2005/8/layout/process2"/>
  </dgm:cxnLst>
  <dgm:bg>
    <a:noFill/>
  </dgm:bg>
  <dgm:whole/>
  <dgm:extLst>
    <a:ext uri="http://schemas.microsoft.com/office/drawing/2008/diagram">
      <dsp:dataModelExt xmlns:dsp="http://schemas.microsoft.com/office/drawing/2008/diagram" relId="rId62"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66FB1CBF-F257-44BC-8A97-10FFA4FCD4A9}"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F355208C-E6E1-42AD-91BD-81D1298C3F01}">
      <dgm:prSet phldrT="[Text]"/>
      <dgm:spPr/>
      <dgm:t>
        <a:bodyPr/>
        <a:lstStyle/>
        <a:p>
          <a:r>
            <a:rPr lang="en-US" dirty="0"/>
            <a:t>Special Education</a:t>
          </a:r>
        </a:p>
      </dgm:t>
    </dgm:pt>
    <dgm:pt modelId="{5D37EF10-8E18-42B1-9FD4-79547689DE7E}" type="parTrans" cxnId="{BB969C2B-50EB-4BAD-9700-DAE1174FD044}">
      <dgm:prSet/>
      <dgm:spPr/>
      <dgm:t>
        <a:bodyPr/>
        <a:lstStyle/>
        <a:p>
          <a:endParaRPr lang="en-US"/>
        </a:p>
      </dgm:t>
    </dgm:pt>
    <dgm:pt modelId="{F82A4352-41F7-45B1-A4AB-199A0804CE57}" type="sibTrans" cxnId="{BB969C2B-50EB-4BAD-9700-DAE1174FD044}">
      <dgm:prSet/>
      <dgm:spPr/>
      <dgm:t>
        <a:bodyPr/>
        <a:lstStyle/>
        <a:p>
          <a:endParaRPr lang="en-US"/>
        </a:p>
      </dgm:t>
    </dgm:pt>
    <dgm:pt modelId="{723E2DDE-2958-4407-A38A-AEFE07FA47C4}">
      <dgm:prSet phldrT="[Text]"/>
      <dgm:spPr/>
      <dgm:t>
        <a:bodyPr/>
        <a:lstStyle/>
        <a:p>
          <a:r>
            <a:rPr lang="en-US" dirty="0"/>
            <a:t>Postsecondary status</a:t>
          </a:r>
        </a:p>
      </dgm:t>
    </dgm:pt>
    <dgm:pt modelId="{8D9E79E4-1757-43E6-B172-347DDE166A30}" type="parTrans" cxnId="{8EB2F158-FCFF-4E2D-A7C5-C47D1013F3F5}">
      <dgm:prSet/>
      <dgm:spPr/>
      <dgm:t>
        <a:bodyPr/>
        <a:lstStyle/>
        <a:p>
          <a:endParaRPr lang="en-US"/>
        </a:p>
      </dgm:t>
    </dgm:pt>
    <dgm:pt modelId="{07791EBE-7D5A-4B07-B669-BFA3AE3F533C}" type="sibTrans" cxnId="{8EB2F158-FCFF-4E2D-A7C5-C47D1013F3F5}">
      <dgm:prSet/>
      <dgm:spPr/>
      <dgm:t>
        <a:bodyPr/>
        <a:lstStyle/>
        <a:p>
          <a:endParaRPr lang="en-US"/>
        </a:p>
      </dgm:t>
    </dgm:pt>
    <dgm:pt modelId="{95719C91-BC77-4667-BBE3-BB0937D72700}">
      <dgm:prSet phldrT="[Text]"/>
      <dgm:spPr/>
      <dgm:t>
        <a:bodyPr/>
        <a:lstStyle/>
        <a:p>
          <a:r>
            <a:rPr lang="en-US" dirty="0"/>
            <a:t>Nonparticipation</a:t>
          </a:r>
        </a:p>
      </dgm:t>
    </dgm:pt>
    <dgm:pt modelId="{E157DE10-A527-4424-9AB4-1F773F8AAFB0}" type="parTrans" cxnId="{1EAA926C-4301-4D5F-8124-6888450B7C81}">
      <dgm:prSet/>
      <dgm:spPr/>
      <dgm:t>
        <a:bodyPr/>
        <a:lstStyle/>
        <a:p>
          <a:endParaRPr lang="en-US"/>
        </a:p>
      </dgm:t>
    </dgm:pt>
    <dgm:pt modelId="{4D307477-324E-4A71-BA14-656759948775}" type="sibTrans" cxnId="{1EAA926C-4301-4D5F-8124-6888450B7C81}">
      <dgm:prSet/>
      <dgm:spPr/>
      <dgm:t>
        <a:bodyPr/>
        <a:lstStyle/>
        <a:p>
          <a:endParaRPr lang="en-US"/>
        </a:p>
      </dgm:t>
    </dgm:pt>
    <dgm:pt modelId="{B81F49E0-D1AF-46E1-B5D9-35C7FB6AF7A6}">
      <dgm:prSet phldrT="[Text]"/>
      <dgm:spPr/>
      <dgm:t>
        <a:bodyPr/>
        <a:lstStyle/>
        <a:p>
          <a:r>
            <a:rPr lang="en-US" dirty="0"/>
            <a:t>Eligibility/Participation status</a:t>
          </a:r>
        </a:p>
      </dgm:t>
    </dgm:pt>
    <dgm:pt modelId="{E36568A8-21B2-432E-8C9E-B1023D7360AE}" type="parTrans" cxnId="{F3304034-1153-4056-802C-FD52B7164EC6}">
      <dgm:prSet/>
      <dgm:spPr/>
      <dgm:t>
        <a:bodyPr/>
        <a:lstStyle/>
        <a:p>
          <a:endParaRPr lang="en-US"/>
        </a:p>
      </dgm:t>
    </dgm:pt>
    <dgm:pt modelId="{7CA5ACFD-49F5-4830-BD14-BCBA0ABA9666}" type="sibTrans" cxnId="{F3304034-1153-4056-802C-FD52B7164EC6}">
      <dgm:prSet/>
      <dgm:spPr/>
      <dgm:t>
        <a:bodyPr/>
        <a:lstStyle/>
        <a:p>
          <a:endParaRPr lang="en-US"/>
        </a:p>
      </dgm:t>
    </dgm:pt>
    <dgm:pt modelId="{AAB57594-3B23-422E-A24E-A17007EF0BF4}">
      <dgm:prSet phldrT="[Text]"/>
      <dgm:spPr/>
      <dgm:t>
        <a:bodyPr/>
        <a:lstStyle/>
        <a:p>
          <a:r>
            <a:rPr lang="en-US" dirty="0"/>
            <a:t>SWD Status</a:t>
          </a:r>
        </a:p>
      </dgm:t>
    </dgm:pt>
    <dgm:pt modelId="{D786A4DE-725C-433C-BC9B-6972972E3F66}" type="parTrans" cxnId="{2445F8F7-E5F9-49D4-8D2F-9C7A70EC82B9}">
      <dgm:prSet/>
      <dgm:spPr/>
      <dgm:t>
        <a:bodyPr/>
        <a:lstStyle/>
        <a:p>
          <a:endParaRPr lang="en-US"/>
        </a:p>
      </dgm:t>
    </dgm:pt>
    <dgm:pt modelId="{6B0B68CE-BD7F-4C78-BC8E-76DDCA8DB520}" type="sibTrans" cxnId="{2445F8F7-E5F9-49D4-8D2F-9C7A70EC82B9}">
      <dgm:prSet/>
      <dgm:spPr/>
      <dgm:t>
        <a:bodyPr/>
        <a:lstStyle/>
        <a:p>
          <a:endParaRPr lang="en-US"/>
        </a:p>
      </dgm:t>
    </dgm:pt>
    <dgm:pt modelId="{999B6407-013A-485F-8709-365C17EFDE49}">
      <dgm:prSet phldrT="[Text]"/>
      <dgm:spPr/>
      <dgm:t>
        <a:bodyPr/>
        <a:lstStyle/>
        <a:p>
          <a:r>
            <a:rPr lang="en-US" dirty="0"/>
            <a:t>Nonparticipation reason</a:t>
          </a:r>
        </a:p>
      </dgm:t>
    </dgm:pt>
    <dgm:pt modelId="{AA82848B-29AC-4DC2-A076-B033EF607D4A}" type="parTrans" cxnId="{C157C889-1953-4EE8-A7CC-9070DDBA2B31}">
      <dgm:prSet/>
      <dgm:spPr/>
      <dgm:t>
        <a:bodyPr/>
        <a:lstStyle/>
        <a:p>
          <a:endParaRPr lang="en-US"/>
        </a:p>
      </dgm:t>
    </dgm:pt>
    <dgm:pt modelId="{F87A66F8-A867-4E6B-B37B-84FE7BC47A50}" type="sibTrans" cxnId="{C157C889-1953-4EE8-A7CC-9070DDBA2B31}">
      <dgm:prSet/>
      <dgm:spPr/>
      <dgm:t>
        <a:bodyPr/>
        <a:lstStyle/>
        <a:p>
          <a:endParaRPr lang="en-US"/>
        </a:p>
      </dgm:t>
    </dgm:pt>
    <dgm:pt modelId="{678FF5C5-2770-40CA-9282-89B1CCF92320}">
      <dgm:prSet phldrT="[Text]"/>
      <dgm:spPr/>
      <dgm:t>
        <a:bodyPr/>
        <a:lstStyle/>
        <a:p>
          <a:r>
            <a:rPr lang="en-US" dirty="0"/>
            <a:t>Plans and Program settings</a:t>
          </a:r>
        </a:p>
      </dgm:t>
    </dgm:pt>
    <dgm:pt modelId="{C00BDD67-EC88-40A8-AE42-B79264A387F2}" type="parTrans" cxnId="{4354A5B1-05E2-400C-9C4A-E2B9532D9111}">
      <dgm:prSet/>
      <dgm:spPr/>
      <dgm:t>
        <a:bodyPr/>
        <a:lstStyle/>
        <a:p>
          <a:endParaRPr lang="en-US"/>
        </a:p>
      </dgm:t>
    </dgm:pt>
    <dgm:pt modelId="{3B6389CD-C620-428B-AA2D-0E716F0AE856}" type="sibTrans" cxnId="{4354A5B1-05E2-400C-9C4A-E2B9532D9111}">
      <dgm:prSet/>
      <dgm:spPr/>
      <dgm:t>
        <a:bodyPr/>
        <a:lstStyle/>
        <a:p>
          <a:endParaRPr lang="en-US"/>
        </a:p>
      </dgm:t>
    </dgm:pt>
    <dgm:pt modelId="{7FD21FA5-B534-41BE-8D5D-715DAAD8F051}">
      <dgm:prSet phldrT="[Text]"/>
      <dgm:spPr/>
      <dgm:t>
        <a:bodyPr/>
        <a:lstStyle/>
        <a:p>
          <a:r>
            <a:rPr lang="en-US" dirty="0"/>
            <a:t>Statutory Meetings </a:t>
          </a:r>
        </a:p>
      </dgm:t>
    </dgm:pt>
    <dgm:pt modelId="{B0B8BB6C-BED2-4D26-A398-1ECC8960DCAC}" type="parTrans" cxnId="{21EE48B3-DC3C-4E01-9849-0817CA70EADB}">
      <dgm:prSet/>
      <dgm:spPr/>
      <dgm:t>
        <a:bodyPr/>
        <a:lstStyle/>
        <a:p>
          <a:endParaRPr lang="en-US"/>
        </a:p>
      </dgm:t>
    </dgm:pt>
    <dgm:pt modelId="{356738BA-73EE-4BF2-BCF8-C7A5733BC5D8}" type="sibTrans" cxnId="{21EE48B3-DC3C-4E01-9849-0817CA70EADB}">
      <dgm:prSet/>
      <dgm:spPr/>
      <dgm:t>
        <a:bodyPr/>
        <a:lstStyle/>
        <a:p>
          <a:endParaRPr lang="en-US"/>
        </a:p>
      </dgm:t>
    </dgm:pt>
    <dgm:pt modelId="{53D4D431-3AAE-467A-9741-2E873F4F399D}">
      <dgm:prSet phldrT="[Text]"/>
      <dgm:spPr/>
      <dgm:t>
        <a:bodyPr/>
        <a:lstStyle/>
        <a:p>
          <a:r>
            <a:rPr lang="en-US" dirty="0"/>
            <a:t>Exit Reason, Completion status</a:t>
          </a:r>
        </a:p>
      </dgm:t>
    </dgm:pt>
    <dgm:pt modelId="{7879B7D0-D942-4056-BD5D-6C17E1FA73A6}" type="parTrans" cxnId="{F5885D9A-A563-4C15-AFCE-A7DC25D4A7EF}">
      <dgm:prSet/>
      <dgm:spPr/>
      <dgm:t>
        <a:bodyPr/>
        <a:lstStyle/>
        <a:p>
          <a:endParaRPr lang="en-US"/>
        </a:p>
      </dgm:t>
    </dgm:pt>
    <dgm:pt modelId="{C4C2C77D-D857-4D39-8ABE-883B5AD74648}" type="sibTrans" cxnId="{F5885D9A-A563-4C15-AFCE-A7DC25D4A7EF}">
      <dgm:prSet/>
      <dgm:spPr/>
      <dgm:t>
        <a:bodyPr/>
        <a:lstStyle/>
        <a:p>
          <a:endParaRPr lang="en-US"/>
        </a:p>
      </dgm:t>
    </dgm:pt>
    <dgm:pt modelId="{1F347C87-05EF-477A-9529-D3FDFE21EAB3}">
      <dgm:prSet phldrT="[Text]"/>
      <dgm:spPr/>
      <dgm:t>
        <a:bodyPr/>
        <a:lstStyle/>
        <a:p>
          <a:r>
            <a:rPr lang="en-US" dirty="0"/>
            <a:t>Employment and educational status </a:t>
          </a:r>
        </a:p>
      </dgm:t>
    </dgm:pt>
    <dgm:pt modelId="{35EFB9D7-DD31-4189-BD87-A01B06EABA67}" type="parTrans" cxnId="{000EEA3A-801C-4EC8-AD42-5EDE18C84B52}">
      <dgm:prSet/>
      <dgm:spPr/>
      <dgm:t>
        <a:bodyPr/>
        <a:lstStyle/>
        <a:p>
          <a:endParaRPr lang="en-US"/>
        </a:p>
      </dgm:t>
    </dgm:pt>
    <dgm:pt modelId="{194EA841-65F4-4227-8B08-FFE5147A0D42}" type="sibTrans" cxnId="{000EEA3A-801C-4EC8-AD42-5EDE18C84B52}">
      <dgm:prSet/>
      <dgm:spPr/>
      <dgm:t>
        <a:bodyPr/>
        <a:lstStyle/>
        <a:p>
          <a:endParaRPr lang="en-US"/>
        </a:p>
      </dgm:t>
    </dgm:pt>
    <dgm:pt modelId="{0F65BD0F-B806-4DF1-A924-D32B877589EB}" type="pres">
      <dgm:prSet presAssocID="{66FB1CBF-F257-44BC-8A97-10FFA4FCD4A9}" presName="Name0" presStyleCnt="0">
        <dgm:presLayoutVars>
          <dgm:chMax val="7"/>
          <dgm:dir/>
          <dgm:resizeHandles val="exact"/>
        </dgm:presLayoutVars>
      </dgm:prSet>
      <dgm:spPr/>
    </dgm:pt>
    <dgm:pt modelId="{9BA29495-0766-41A3-8197-49B8EB89D48B}" type="pres">
      <dgm:prSet presAssocID="{66FB1CBF-F257-44BC-8A97-10FFA4FCD4A9}" presName="ellipse1" presStyleLbl="vennNode1" presStyleIdx="0" presStyleCnt="3">
        <dgm:presLayoutVars>
          <dgm:bulletEnabled val="1"/>
        </dgm:presLayoutVars>
      </dgm:prSet>
      <dgm:spPr/>
    </dgm:pt>
    <dgm:pt modelId="{70C02715-898B-4AA0-8455-2B88EDE7B3E7}" type="pres">
      <dgm:prSet presAssocID="{66FB1CBF-F257-44BC-8A97-10FFA4FCD4A9}" presName="ellipse2" presStyleLbl="vennNode1" presStyleIdx="1" presStyleCnt="3" custLinFactNeighborX="-1129" custLinFactNeighborY="-19">
        <dgm:presLayoutVars>
          <dgm:bulletEnabled val="1"/>
        </dgm:presLayoutVars>
      </dgm:prSet>
      <dgm:spPr/>
    </dgm:pt>
    <dgm:pt modelId="{6A577DF4-55AD-49B0-AB81-FBDCF1EF6B6A}" type="pres">
      <dgm:prSet presAssocID="{66FB1CBF-F257-44BC-8A97-10FFA4FCD4A9}" presName="ellipse3" presStyleLbl="vennNode1" presStyleIdx="2" presStyleCnt="3">
        <dgm:presLayoutVars>
          <dgm:bulletEnabled val="1"/>
        </dgm:presLayoutVars>
      </dgm:prSet>
      <dgm:spPr/>
    </dgm:pt>
  </dgm:ptLst>
  <dgm:cxnLst>
    <dgm:cxn modelId="{A6DC8D05-43E1-4A4F-A421-F9A8C5DC236A}" type="presOf" srcId="{66FB1CBF-F257-44BC-8A97-10FFA4FCD4A9}" destId="{0F65BD0F-B806-4DF1-A924-D32B877589EB}" srcOrd="0" destOrd="0" presId="urn:microsoft.com/office/officeart/2005/8/layout/rings+Icon"/>
    <dgm:cxn modelId="{FDFD0511-9580-43BF-9041-29418B01B266}" type="presOf" srcId="{7FD21FA5-B534-41BE-8D5D-715DAAD8F051}" destId="{9BA29495-0766-41A3-8197-49B8EB89D48B}" srcOrd="0" destOrd="3" presId="urn:microsoft.com/office/officeart/2005/8/layout/rings+Icon"/>
    <dgm:cxn modelId="{46070227-7C93-4DC3-9278-844230B24630}" type="presOf" srcId="{723E2DDE-2958-4407-A38A-AEFE07FA47C4}" destId="{70C02715-898B-4AA0-8455-2B88EDE7B3E7}" srcOrd="0" destOrd="0" presId="urn:microsoft.com/office/officeart/2005/8/layout/rings+Icon"/>
    <dgm:cxn modelId="{BB969C2B-50EB-4BAD-9700-DAE1174FD044}" srcId="{66FB1CBF-F257-44BC-8A97-10FFA4FCD4A9}" destId="{F355208C-E6E1-42AD-91BD-81D1298C3F01}" srcOrd="0" destOrd="0" parTransId="{5D37EF10-8E18-42B1-9FD4-79547689DE7E}" sibTransId="{F82A4352-41F7-45B1-A4AB-199A0804CE57}"/>
    <dgm:cxn modelId="{F3304034-1153-4056-802C-FD52B7164EC6}" srcId="{F355208C-E6E1-42AD-91BD-81D1298C3F01}" destId="{B81F49E0-D1AF-46E1-B5D9-35C7FB6AF7A6}" srcOrd="0" destOrd="0" parTransId="{E36568A8-21B2-432E-8C9E-B1023D7360AE}" sibTransId="{7CA5ACFD-49F5-4830-BD14-BCBA0ABA9666}"/>
    <dgm:cxn modelId="{000EEA3A-801C-4EC8-AD42-5EDE18C84B52}" srcId="{723E2DDE-2958-4407-A38A-AEFE07FA47C4}" destId="{1F347C87-05EF-477A-9529-D3FDFE21EAB3}" srcOrd="0" destOrd="0" parTransId="{35EFB9D7-DD31-4189-BD87-A01B06EABA67}" sibTransId="{194EA841-65F4-4227-8B08-FFE5147A0D42}"/>
    <dgm:cxn modelId="{1EAA926C-4301-4D5F-8124-6888450B7C81}" srcId="{66FB1CBF-F257-44BC-8A97-10FFA4FCD4A9}" destId="{95719C91-BC77-4667-BBE3-BB0937D72700}" srcOrd="2" destOrd="0" parTransId="{E157DE10-A527-4424-9AB4-1F773F8AAFB0}" sibTransId="{4D307477-324E-4A71-BA14-656759948775}"/>
    <dgm:cxn modelId="{08314175-32EA-4FD5-8510-47B5281FA2AA}" type="presOf" srcId="{678FF5C5-2770-40CA-9282-89B1CCF92320}" destId="{9BA29495-0766-41A3-8197-49B8EB89D48B}" srcOrd="0" destOrd="2" presId="urn:microsoft.com/office/officeart/2005/8/layout/rings+Icon"/>
    <dgm:cxn modelId="{8EB2F158-FCFF-4E2D-A7C5-C47D1013F3F5}" srcId="{66FB1CBF-F257-44BC-8A97-10FFA4FCD4A9}" destId="{723E2DDE-2958-4407-A38A-AEFE07FA47C4}" srcOrd="1" destOrd="0" parTransId="{8D9E79E4-1757-43E6-B172-347DDE166A30}" sibTransId="{07791EBE-7D5A-4B07-B669-BFA3AE3F533C}"/>
    <dgm:cxn modelId="{7805DE81-57E5-41C2-8496-0195ED4CF629}" type="presOf" srcId="{999B6407-013A-485F-8709-365C17EFDE49}" destId="{6A577DF4-55AD-49B0-AB81-FBDCF1EF6B6A}" srcOrd="0" destOrd="2" presId="urn:microsoft.com/office/officeart/2005/8/layout/rings+Icon"/>
    <dgm:cxn modelId="{FFC32186-6DA7-4821-95C2-3B6DD31D1EEF}" type="presOf" srcId="{53D4D431-3AAE-467A-9741-2E873F4F399D}" destId="{6A577DF4-55AD-49B0-AB81-FBDCF1EF6B6A}" srcOrd="0" destOrd="3" presId="urn:microsoft.com/office/officeart/2005/8/layout/rings+Icon"/>
    <dgm:cxn modelId="{C157C889-1953-4EE8-A7CC-9070DDBA2B31}" srcId="{95719C91-BC77-4667-BBE3-BB0937D72700}" destId="{999B6407-013A-485F-8709-365C17EFDE49}" srcOrd="1" destOrd="0" parTransId="{AA82848B-29AC-4DC2-A076-B033EF607D4A}" sibTransId="{F87A66F8-A867-4E6B-B37B-84FE7BC47A50}"/>
    <dgm:cxn modelId="{F5885D9A-A563-4C15-AFCE-A7DC25D4A7EF}" srcId="{95719C91-BC77-4667-BBE3-BB0937D72700}" destId="{53D4D431-3AAE-467A-9741-2E873F4F399D}" srcOrd="2" destOrd="0" parTransId="{7879B7D0-D942-4056-BD5D-6C17E1FA73A6}" sibTransId="{C4C2C77D-D857-4D39-8ABE-883B5AD74648}"/>
    <dgm:cxn modelId="{CF97D3A4-04FA-41B2-B00F-F821D68F872B}" type="presOf" srcId="{B81F49E0-D1AF-46E1-B5D9-35C7FB6AF7A6}" destId="{9BA29495-0766-41A3-8197-49B8EB89D48B}" srcOrd="0" destOrd="1" presId="urn:microsoft.com/office/officeart/2005/8/layout/rings+Icon"/>
    <dgm:cxn modelId="{4354A5B1-05E2-400C-9C4A-E2B9532D9111}" srcId="{F355208C-E6E1-42AD-91BD-81D1298C3F01}" destId="{678FF5C5-2770-40CA-9282-89B1CCF92320}" srcOrd="1" destOrd="0" parTransId="{C00BDD67-EC88-40A8-AE42-B79264A387F2}" sibTransId="{3B6389CD-C620-428B-AA2D-0E716F0AE856}"/>
    <dgm:cxn modelId="{21EE48B3-DC3C-4E01-9849-0817CA70EADB}" srcId="{F355208C-E6E1-42AD-91BD-81D1298C3F01}" destId="{7FD21FA5-B534-41BE-8D5D-715DAAD8F051}" srcOrd="2" destOrd="0" parTransId="{B0B8BB6C-BED2-4D26-A398-1ECC8960DCAC}" sibTransId="{356738BA-73EE-4BF2-BCF8-C7A5733BC5D8}"/>
    <dgm:cxn modelId="{B4A46EC4-BE2E-44E2-8E20-8C7E10144FAC}" type="presOf" srcId="{AAB57594-3B23-422E-A24E-A17007EF0BF4}" destId="{6A577DF4-55AD-49B0-AB81-FBDCF1EF6B6A}" srcOrd="0" destOrd="1" presId="urn:microsoft.com/office/officeart/2005/8/layout/rings+Icon"/>
    <dgm:cxn modelId="{77E031ED-82F9-4617-85B9-46F318A3D654}" type="presOf" srcId="{F355208C-E6E1-42AD-91BD-81D1298C3F01}" destId="{9BA29495-0766-41A3-8197-49B8EB89D48B}" srcOrd="0" destOrd="0" presId="urn:microsoft.com/office/officeart/2005/8/layout/rings+Icon"/>
    <dgm:cxn modelId="{90F525F6-0659-4708-9B8D-0F0D1CA7C4FB}" type="presOf" srcId="{1F347C87-05EF-477A-9529-D3FDFE21EAB3}" destId="{70C02715-898B-4AA0-8455-2B88EDE7B3E7}" srcOrd="0" destOrd="1" presId="urn:microsoft.com/office/officeart/2005/8/layout/rings+Icon"/>
    <dgm:cxn modelId="{2445F8F7-E5F9-49D4-8D2F-9C7A70EC82B9}" srcId="{95719C91-BC77-4667-BBE3-BB0937D72700}" destId="{AAB57594-3B23-422E-A24E-A17007EF0BF4}" srcOrd="0" destOrd="0" parTransId="{D786A4DE-725C-433C-BC9B-6972972E3F66}" sibTransId="{6B0B68CE-BD7F-4C78-BC8E-76DDCA8DB520}"/>
    <dgm:cxn modelId="{A86BFEF7-BEFC-4B1F-A811-60F5664DD9EB}" type="presOf" srcId="{95719C91-BC77-4667-BBE3-BB0937D72700}" destId="{6A577DF4-55AD-49B0-AB81-FBDCF1EF6B6A}" srcOrd="0" destOrd="0" presId="urn:microsoft.com/office/officeart/2005/8/layout/rings+Icon"/>
    <dgm:cxn modelId="{B335D5AC-9944-41BF-B874-66A97F297B0D}" type="presParOf" srcId="{0F65BD0F-B806-4DF1-A924-D32B877589EB}" destId="{9BA29495-0766-41A3-8197-49B8EB89D48B}" srcOrd="0" destOrd="0" presId="urn:microsoft.com/office/officeart/2005/8/layout/rings+Icon"/>
    <dgm:cxn modelId="{BF4B3FD5-BD83-4D8F-BD80-01AE2433F481}" type="presParOf" srcId="{0F65BD0F-B806-4DF1-A924-D32B877589EB}" destId="{70C02715-898B-4AA0-8455-2B88EDE7B3E7}" srcOrd="1" destOrd="0" presId="urn:microsoft.com/office/officeart/2005/8/layout/rings+Icon"/>
    <dgm:cxn modelId="{439F666E-D0BA-4378-8A6A-CF6C2F7500BB}" type="presParOf" srcId="{0F65BD0F-B806-4DF1-A924-D32B877589EB}" destId="{6A577DF4-55AD-49B0-AB81-FBDCF1EF6B6A}" srcOrd="2"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DB85EE6F-0A62-4448-B588-6BC8B3AA8A0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CEF66D7-F33E-0745-8E4E-745E1994F7BE}">
      <dgm:prSet/>
      <dgm:spPr>
        <a:solidFill>
          <a:schemeClr val="bg1">
            <a:alpha val="90000"/>
          </a:schemeClr>
        </a:solidFill>
      </dgm:spPr>
      <dgm:t>
        <a:bodyPr/>
        <a:lstStyle/>
        <a:p>
          <a:r>
            <a:rPr lang="en-US"/>
            <a:t>Site Staff</a:t>
          </a:r>
          <a:endParaRPr lang="en-US" dirty="0"/>
        </a:p>
      </dgm:t>
    </dgm:pt>
    <dgm:pt modelId="{61754A27-EE3D-5D4A-A2B7-3D89B1DCB1E0}" type="parTrans" cxnId="{AA6D41A9-A9EB-0E40-8D8A-05CF2761BB6E}">
      <dgm:prSet/>
      <dgm:spPr/>
      <dgm:t>
        <a:bodyPr/>
        <a:lstStyle/>
        <a:p>
          <a:endParaRPr lang="en-US"/>
        </a:p>
      </dgm:t>
    </dgm:pt>
    <dgm:pt modelId="{B26280EF-C690-7241-99B9-7A7AB5C82F8E}" type="sibTrans" cxnId="{AA6D41A9-A9EB-0E40-8D8A-05CF2761BB6E}">
      <dgm:prSet/>
      <dgm:spPr/>
      <dgm:t>
        <a:bodyPr/>
        <a:lstStyle/>
        <a:p>
          <a:endParaRPr lang="en-US"/>
        </a:p>
      </dgm:t>
    </dgm:pt>
    <dgm:pt modelId="{1BE9C294-65F6-CD4B-B340-6E77299D718E}">
      <dgm:prSet/>
      <dgm:spPr/>
      <dgm:t>
        <a:bodyPr/>
        <a:lstStyle/>
        <a:p>
          <a:r>
            <a:rPr lang="en-US" dirty="0"/>
            <a:t>Staff Involved with Submission</a:t>
          </a:r>
        </a:p>
      </dgm:t>
    </dgm:pt>
    <dgm:pt modelId="{D057765D-CC5A-164C-A42A-6AAF64329800}" type="parTrans" cxnId="{FB2D8A2A-E488-7947-A472-FE5C85833F7F}">
      <dgm:prSet/>
      <dgm:spPr/>
      <dgm:t>
        <a:bodyPr/>
        <a:lstStyle/>
        <a:p>
          <a:endParaRPr lang="en-US"/>
        </a:p>
      </dgm:t>
    </dgm:pt>
    <dgm:pt modelId="{4E07C5D0-0573-CA45-B23B-CADF849E421F}" type="sibTrans" cxnId="{FB2D8A2A-E488-7947-A472-FE5C85833F7F}">
      <dgm:prSet/>
      <dgm:spPr/>
      <dgm:t>
        <a:bodyPr/>
        <a:lstStyle/>
        <a:p>
          <a:endParaRPr lang="en-US"/>
        </a:p>
      </dgm:t>
    </dgm:pt>
    <dgm:pt modelId="{3338AF54-35F9-B44D-8229-C9E4CBAE84AC}">
      <dgm:prSet/>
      <dgm:spPr/>
      <dgm:t>
        <a:bodyPr/>
        <a:lstStyle/>
        <a:p>
          <a:r>
            <a:rPr lang="en-US" dirty="0"/>
            <a:t>Special Ed staff</a:t>
          </a:r>
        </a:p>
      </dgm:t>
    </dgm:pt>
    <dgm:pt modelId="{B5579EB2-386A-0C44-84AA-CADF18735566}" type="parTrans" cxnId="{78154DE3-F146-6F47-9C49-649D3E1BE3A5}">
      <dgm:prSet/>
      <dgm:spPr/>
      <dgm:t>
        <a:bodyPr/>
        <a:lstStyle/>
        <a:p>
          <a:endParaRPr lang="en-US"/>
        </a:p>
      </dgm:t>
    </dgm:pt>
    <dgm:pt modelId="{DD7D88CD-25F4-C141-9D7A-BF5CCF51764D}" type="sibTrans" cxnId="{78154DE3-F146-6F47-9C49-649D3E1BE3A5}">
      <dgm:prSet/>
      <dgm:spPr/>
      <dgm:t>
        <a:bodyPr/>
        <a:lstStyle/>
        <a:p>
          <a:endParaRPr lang="en-US"/>
        </a:p>
      </dgm:t>
    </dgm:pt>
    <dgm:pt modelId="{FC8F50CD-E754-5B48-8420-9954EFB082B6}">
      <dgm:prSet/>
      <dgm:spPr/>
      <dgm:t>
        <a:bodyPr/>
        <a:lstStyle/>
        <a:p>
          <a:r>
            <a:rPr lang="en-US" dirty="0"/>
            <a:t>Site Administrators</a:t>
          </a:r>
        </a:p>
      </dgm:t>
    </dgm:pt>
    <dgm:pt modelId="{E6CA58F4-F47C-3E47-A0F7-B322013348AF}" type="parTrans" cxnId="{6BCE3D04-4E94-014B-9428-60CDBCFC159C}">
      <dgm:prSet/>
      <dgm:spPr/>
      <dgm:t>
        <a:bodyPr/>
        <a:lstStyle/>
        <a:p>
          <a:endParaRPr lang="en-US"/>
        </a:p>
      </dgm:t>
    </dgm:pt>
    <dgm:pt modelId="{4B53D93F-CA1B-C744-87FF-8A2BD69D812F}" type="sibTrans" cxnId="{6BCE3D04-4E94-014B-9428-60CDBCFC159C}">
      <dgm:prSet/>
      <dgm:spPr/>
      <dgm:t>
        <a:bodyPr/>
        <a:lstStyle/>
        <a:p>
          <a:endParaRPr lang="en-US"/>
        </a:p>
      </dgm:t>
    </dgm:pt>
    <dgm:pt modelId="{CB72D423-37E9-524E-83A5-8921024F62ED}">
      <dgm:prSet/>
      <dgm:spPr/>
      <dgm:t>
        <a:bodyPr/>
        <a:lstStyle/>
        <a:p>
          <a:r>
            <a:rPr lang="en-US" dirty="0"/>
            <a:t>Student System Support Staff</a:t>
          </a:r>
        </a:p>
      </dgm:t>
    </dgm:pt>
    <dgm:pt modelId="{953FC234-3D3C-C140-AD54-B3189DBE5CD3}" type="parTrans" cxnId="{6F4635DF-E048-3043-B493-C6DE7E5DBE88}">
      <dgm:prSet/>
      <dgm:spPr/>
      <dgm:t>
        <a:bodyPr/>
        <a:lstStyle/>
        <a:p>
          <a:endParaRPr lang="en-US"/>
        </a:p>
      </dgm:t>
    </dgm:pt>
    <dgm:pt modelId="{2970BDEB-0112-D74F-8CD5-A32E5BC9A3BB}" type="sibTrans" cxnId="{6F4635DF-E048-3043-B493-C6DE7E5DBE88}">
      <dgm:prSet/>
      <dgm:spPr/>
      <dgm:t>
        <a:bodyPr/>
        <a:lstStyle/>
        <a:p>
          <a:endParaRPr lang="en-US"/>
        </a:p>
      </dgm:t>
    </dgm:pt>
    <dgm:pt modelId="{5AB615EC-EB62-8548-9B03-40C34FFC47E8}">
      <dgm:prSet/>
      <dgm:spPr/>
      <dgm:t>
        <a:bodyPr/>
        <a:lstStyle/>
        <a:p>
          <a:r>
            <a:rPr lang="en-US" dirty="0"/>
            <a:t>SELPA Directors</a:t>
          </a:r>
        </a:p>
      </dgm:t>
    </dgm:pt>
    <dgm:pt modelId="{652BDF9E-E31E-B94A-B485-C26FCD9EACB1}" type="parTrans" cxnId="{240C5AE0-2EE7-9049-86C4-B9AE0CA28B05}">
      <dgm:prSet/>
      <dgm:spPr/>
      <dgm:t>
        <a:bodyPr/>
        <a:lstStyle/>
        <a:p>
          <a:endParaRPr lang="en-US"/>
        </a:p>
      </dgm:t>
    </dgm:pt>
    <dgm:pt modelId="{871EAA15-E8B9-2A4A-978A-459C01929E7E}" type="sibTrans" cxnId="{240C5AE0-2EE7-9049-86C4-B9AE0CA28B05}">
      <dgm:prSet/>
      <dgm:spPr/>
      <dgm:t>
        <a:bodyPr/>
        <a:lstStyle/>
        <a:p>
          <a:endParaRPr lang="en-US"/>
        </a:p>
      </dgm:t>
    </dgm:pt>
    <dgm:pt modelId="{74C21F07-F130-4059-97B4-EA88DA005748}">
      <dgm:prSet/>
      <dgm:spPr/>
      <dgm:t>
        <a:bodyPr/>
        <a:lstStyle/>
        <a:p>
          <a:r>
            <a:rPr lang="en-US" dirty="0"/>
            <a:t>Student Families</a:t>
          </a:r>
        </a:p>
      </dgm:t>
    </dgm:pt>
    <dgm:pt modelId="{C20F0ED9-C494-448B-8CF5-AEB861F66E2A}" type="parTrans" cxnId="{9091A857-717B-4167-B1BC-FC46A24D7B72}">
      <dgm:prSet/>
      <dgm:spPr/>
      <dgm:t>
        <a:bodyPr/>
        <a:lstStyle/>
        <a:p>
          <a:endParaRPr lang="en-US"/>
        </a:p>
      </dgm:t>
    </dgm:pt>
    <dgm:pt modelId="{4FA10371-42C5-47DA-B273-CAD496F3FF5E}" type="sibTrans" cxnId="{9091A857-717B-4167-B1BC-FC46A24D7B72}">
      <dgm:prSet/>
      <dgm:spPr/>
      <dgm:t>
        <a:bodyPr/>
        <a:lstStyle/>
        <a:p>
          <a:endParaRPr lang="en-US"/>
        </a:p>
      </dgm:t>
    </dgm:pt>
    <dgm:pt modelId="{C6FCF26A-9540-6141-AFBB-02281A27F791}" type="pres">
      <dgm:prSet presAssocID="{DB85EE6F-0A62-4448-B588-6BC8B3AA8A00}" presName="Name0" presStyleCnt="0">
        <dgm:presLayoutVars>
          <dgm:dir/>
          <dgm:animLvl val="lvl"/>
          <dgm:resizeHandles val="exact"/>
        </dgm:presLayoutVars>
      </dgm:prSet>
      <dgm:spPr/>
    </dgm:pt>
    <dgm:pt modelId="{CA81955C-27DE-3041-BFCC-1C218006C57C}" type="pres">
      <dgm:prSet presAssocID="{1BE9C294-65F6-CD4B-B340-6E77299D718E}" presName="composite" presStyleCnt="0"/>
      <dgm:spPr/>
    </dgm:pt>
    <dgm:pt modelId="{F867B3C8-DE62-984C-B00E-855EC476BD4C}" type="pres">
      <dgm:prSet presAssocID="{1BE9C294-65F6-CD4B-B340-6E77299D718E}" presName="parTx" presStyleLbl="alignNode1" presStyleIdx="0" presStyleCnt="1" custLinFactNeighborX="-825" custLinFactNeighborY="-6010">
        <dgm:presLayoutVars>
          <dgm:chMax val="0"/>
          <dgm:chPref val="0"/>
          <dgm:bulletEnabled val="1"/>
        </dgm:presLayoutVars>
      </dgm:prSet>
      <dgm:spPr/>
    </dgm:pt>
    <dgm:pt modelId="{E3E76491-8807-CA4F-8E4E-E290DDB1346B}" type="pres">
      <dgm:prSet presAssocID="{1BE9C294-65F6-CD4B-B340-6E77299D718E}" presName="desTx" presStyleLbl="alignAccFollowNode1" presStyleIdx="0" presStyleCnt="1">
        <dgm:presLayoutVars>
          <dgm:bulletEnabled val="1"/>
        </dgm:presLayoutVars>
      </dgm:prSet>
      <dgm:spPr/>
    </dgm:pt>
  </dgm:ptLst>
  <dgm:cxnLst>
    <dgm:cxn modelId="{6BCE3D04-4E94-014B-9428-60CDBCFC159C}" srcId="{1BE9C294-65F6-CD4B-B340-6E77299D718E}" destId="{FC8F50CD-E754-5B48-8420-9954EFB082B6}" srcOrd="3" destOrd="0" parTransId="{E6CA58F4-F47C-3E47-A0F7-B322013348AF}" sibTransId="{4B53D93F-CA1B-C744-87FF-8A2BD69D812F}"/>
    <dgm:cxn modelId="{057FE00D-43D8-A945-A77A-217D76C267A5}" type="presOf" srcId="{1BE9C294-65F6-CD4B-B340-6E77299D718E}" destId="{F867B3C8-DE62-984C-B00E-855EC476BD4C}" srcOrd="0" destOrd="0" presId="urn:microsoft.com/office/officeart/2005/8/layout/hList1"/>
    <dgm:cxn modelId="{54C2F919-0705-3E4E-8D78-0B6CF0628733}" type="presOf" srcId="{9CEF66D7-F33E-0745-8E4E-745E1994F7BE}" destId="{E3E76491-8807-CA4F-8E4E-E290DDB1346B}" srcOrd="0" destOrd="0" presId="urn:microsoft.com/office/officeart/2005/8/layout/hList1"/>
    <dgm:cxn modelId="{FB2D8A2A-E488-7947-A472-FE5C85833F7F}" srcId="{DB85EE6F-0A62-4448-B588-6BC8B3AA8A00}" destId="{1BE9C294-65F6-CD4B-B340-6E77299D718E}" srcOrd="0" destOrd="0" parTransId="{D057765D-CC5A-164C-A42A-6AAF64329800}" sibTransId="{4E07C5D0-0573-CA45-B23B-CADF849E421F}"/>
    <dgm:cxn modelId="{3B94B35F-44F7-D341-9B51-08562D749FA3}" type="presOf" srcId="{5AB615EC-EB62-8548-9B03-40C34FFC47E8}" destId="{E3E76491-8807-CA4F-8E4E-E290DDB1346B}" srcOrd="0" destOrd="2" presId="urn:microsoft.com/office/officeart/2005/8/layout/hList1"/>
    <dgm:cxn modelId="{0898F742-4FFB-8644-A935-B262F45D5A94}" type="presOf" srcId="{DB85EE6F-0A62-4448-B588-6BC8B3AA8A00}" destId="{C6FCF26A-9540-6141-AFBB-02281A27F791}" srcOrd="0" destOrd="0" presId="urn:microsoft.com/office/officeart/2005/8/layout/hList1"/>
    <dgm:cxn modelId="{9091A857-717B-4167-B1BC-FC46A24D7B72}" srcId="{1BE9C294-65F6-CD4B-B340-6E77299D718E}" destId="{74C21F07-F130-4059-97B4-EA88DA005748}" srcOrd="5" destOrd="0" parTransId="{C20F0ED9-C494-448B-8CF5-AEB861F66E2A}" sibTransId="{4FA10371-42C5-47DA-B273-CAD496F3FF5E}"/>
    <dgm:cxn modelId="{5A2DBC8E-78A6-412C-8009-C29A8A2D45EF}" type="presOf" srcId="{74C21F07-F130-4059-97B4-EA88DA005748}" destId="{E3E76491-8807-CA4F-8E4E-E290DDB1346B}" srcOrd="0" destOrd="5" presId="urn:microsoft.com/office/officeart/2005/8/layout/hList1"/>
    <dgm:cxn modelId="{B84D2B94-0D2F-684D-B9F2-CE5526028F87}" type="presOf" srcId="{CB72D423-37E9-524E-83A5-8921024F62ED}" destId="{E3E76491-8807-CA4F-8E4E-E290DDB1346B}" srcOrd="0" destOrd="4" presId="urn:microsoft.com/office/officeart/2005/8/layout/hList1"/>
    <dgm:cxn modelId="{AA6D41A9-A9EB-0E40-8D8A-05CF2761BB6E}" srcId="{1BE9C294-65F6-CD4B-B340-6E77299D718E}" destId="{9CEF66D7-F33E-0745-8E4E-745E1994F7BE}" srcOrd="0" destOrd="0" parTransId="{61754A27-EE3D-5D4A-A2B7-3D89B1DCB1E0}" sibTransId="{B26280EF-C690-7241-99B9-7A7AB5C82F8E}"/>
    <dgm:cxn modelId="{DFD592DB-0650-C340-BCBB-9AADA9660E93}" type="presOf" srcId="{FC8F50CD-E754-5B48-8420-9954EFB082B6}" destId="{E3E76491-8807-CA4F-8E4E-E290DDB1346B}" srcOrd="0" destOrd="3" presId="urn:microsoft.com/office/officeart/2005/8/layout/hList1"/>
    <dgm:cxn modelId="{6F4635DF-E048-3043-B493-C6DE7E5DBE88}" srcId="{1BE9C294-65F6-CD4B-B340-6E77299D718E}" destId="{CB72D423-37E9-524E-83A5-8921024F62ED}" srcOrd="4" destOrd="0" parTransId="{953FC234-3D3C-C140-AD54-B3189DBE5CD3}" sibTransId="{2970BDEB-0112-D74F-8CD5-A32E5BC9A3BB}"/>
    <dgm:cxn modelId="{240C5AE0-2EE7-9049-86C4-B9AE0CA28B05}" srcId="{1BE9C294-65F6-CD4B-B340-6E77299D718E}" destId="{5AB615EC-EB62-8548-9B03-40C34FFC47E8}" srcOrd="2" destOrd="0" parTransId="{652BDF9E-E31E-B94A-B485-C26FCD9EACB1}" sibTransId="{871EAA15-E8B9-2A4A-978A-459C01929E7E}"/>
    <dgm:cxn modelId="{78154DE3-F146-6F47-9C49-649D3E1BE3A5}" srcId="{1BE9C294-65F6-CD4B-B340-6E77299D718E}" destId="{3338AF54-35F9-B44D-8229-C9E4CBAE84AC}" srcOrd="1" destOrd="0" parTransId="{B5579EB2-386A-0C44-84AA-CADF18735566}" sibTransId="{DD7D88CD-25F4-C141-9D7A-BF5CCF51764D}"/>
    <dgm:cxn modelId="{E0D10DF9-B95D-2445-8A51-FCD3493569AE}" type="presOf" srcId="{3338AF54-35F9-B44D-8229-C9E4CBAE84AC}" destId="{E3E76491-8807-CA4F-8E4E-E290DDB1346B}" srcOrd="0" destOrd="1" presId="urn:microsoft.com/office/officeart/2005/8/layout/hList1"/>
    <dgm:cxn modelId="{5E8B3953-A687-9048-AFE6-C7C12213395C}" type="presParOf" srcId="{C6FCF26A-9540-6141-AFBB-02281A27F791}" destId="{CA81955C-27DE-3041-BFCC-1C218006C57C}" srcOrd="0" destOrd="0" presId="urn:microsoft.com/office/officeart/2005/8/layout/hList1"/>
    <dgm:cxn modelId="{E8FF2AED-2D6D-2948-AD27-2403EAE07FA5}" type="presParOf" srcId="{CA81955C-27DE-3041-BFCC-1C218006C57C}" destId="{F867B3C8-DE62-984C-B00E-855EC476BD4C}" srcOrd="0" destOrd="0" presId="urn:microsoft.com/office/officeart/2005/8/layout/hList1"/>
    <dgm:cxn modelId="{9AE76F25-9C07-FD41-8155-9B7CC9A419E5}" type="presParOf" srcId="{CA81955C-27DE-3041-BFCC-1C218006C57C}" destId="{E3E76491-8807-CA4F-8E4E-E290DDB1346B}"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DB85EE6F-0A62-4448-B588-6BC8B3AA8A0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CEF66D7-F33E-0745-8E4E-745E1994F7BE}">
      <dgm:prSet/>
      <dgm:spPr>
        <a:solidFill>
          <a:schemeClr val="bg1">
            <a:alpha val="90000"/>
          </a:schemeClr>
        </a:solidFill>
      </dgm:spPr>
      <dgm:t>
        <a:bodyPr/>
        <a:lstStyle/>
        <a:p>
          <a:r>
            <a:rPr lang="en-US" dirty="0">
              <a:solidFill>
                <a:srgbClr val="FF735D"/>
              </a:solidFill>
            </a:rPr>
            <a:t>SWD Status (SWDS)</a:t>
          </a:r>
        </a:p>
      </dgm:t>
    </dgm:pt>
    <dgm:pt modelId="{61754A27-EE3D-5D4A-A2B7-3D89B1DCB1E0}" type="parTrans" cxnId="{AA6D41A9-A9EB-0E40-8D8A-05CF2761BB6E}">
      <dgm:prSet/>
      <dgm:spPr/>
      <dgm:t>
        <a:bodyPr/>
        <a:lstStyle/>
        <a:p>
          <a:endParaRPr lang="en-US"/>
        </a:p>
      </dgm:t>
    </dgm:pt>
    <dgm:pt modelId="{B26280EF-C690-7241-99B9-7A7AB5C82F8E}" type="sibTrans" cxnId="{AA6D41A9-A9EB-0E40-8D8A-05CF2761BB6E}">
      <dgm:prSet/>
      <dgm:spPr/>
      <dgm:t>
        <a:bodyPr/>
        <a:lstStyle/>
        <a:p>
          <a:endParaRPr lang="en-US"/>
        </a:p>
      </dgm:t>
    </dgm:pt>
    <dgm:pt modelId="{1BE9C294-65F6-CD4B-B340-6E77299D718E}">
      <dgm:prSet/>
      <dgm:spPr>
        <a:solidFill>
          <a:srgbClr val="00B0F0"/>
        </a:solidFill>
      </dgm:spPr>
      <dgm:t>
        <a:bodyPr/>
        <a:lstStyle/>
        <a:p>
          <a:r>
            <a:rPr lang="en-US" dirty="0"/>
            <a:t>Data Submitted Via</a:t>
          </a:r>
        </a:p>
      </dgm:t>
    </dgm:pt>
    <dgm:pt modelId="{D057765D-CC5A-164C-A42A-6AAF64329800}" type="parTrans" cxnId="{FB2D8A2A-E488-7947-A472-FE5C85833F7F}">
      <dgm:prSet/>
      <dgm:spPr/>
      <dgm:t>
        <a:bodyPr/>
        <a:lstStyle/>
        <a:p>
          <a:endParaRPr lang="en-US"/>
        </a:p>
      </dgm:t>
    </dgm:pt>
    <dgm:pt modelId="{4E07C5D0-0573-CA45-B23B-CADF849E421F}" type="sibTrans" cxnId="{FB2D8A2A-E488-7947-A472-FE5C85833F7F}">
      <dgm:prSet/>
      <dgm:spPr/>
      <dgm:t>
        <a:bodyPr/>
        <a:lstStyle/>
        <a:p>
          <a:endParaRPr lang="en-US"/>
        </a:p>
      </dgm:t>
    </dgm:pt>
    <dgm:pt modelId="{ED54A681-10E2-9843-A913-D86CF283A578}">
      <dgm:prSet/>
      <dgm:spPr>
        <a:solidFill>
          <a:schemeClr val="bg1">
            <a:alpha val="90000"/>
          </a:schemeClr>
        </a:solidFill>
      </dgm:spPr>
      <dgm:t>
        <a:bodyPr/>
        <a:lstStyle/>
        <a:p>
          <a:r>
            <a:rPr lang="en-US" b="0" dirty="0">
              <a:solidFill>
                <a:srgbClr val="FF735D"/>
              </a:solidFill>
            </a:rPr>
            <a:t>Post Secondary Status (PSTS)</a:t>
          </a:r>
        </a:p>
      </dgm:t>
    </dgm:pt>
    <dgm:pt modelId="{64C7AF62-0E46-3C47-B623-73FF615EF3C8}" type="parTrans" cxnId="{AB48BF25-5D03-B449-9245-0FE651B0A0C2}">
      <dgm:prSet/>
      <dgm:spPr/>
      <dgm:t>
        <a:bodyPr/>
        <a:lstStyle/>
        <a:p>
          <a:endParaRPr lang="en-US"/>
        </a:p>
      </dgm:t>
    </dgm:pt>
    <dgm:pt modelId="{3EE8B33A-AC4E-DA47-B011-18C63D673E2C}" type="sibTrans" cxnId="{AB48BF25-5D03-B449-9245-0FE651B0A0C2}">
      <dgm:prSet/>
      <dgm:spPr/>
      <dgm:t>
        <a:bodyPr/>
        <a:lstStyle/>
        <a:p>
          <a:endParaRPr lang="en-US"/>
        </a:p>
      </dgm:t>
    </dgm:pt>
    <dgm:pt modelId="{05DCB043-52AF-4E54-9633-A7C43FF96CD5}">
      <dgm:prSet/>
      <dgm:spPr>
        <a:solidFill>
          <a:schemeClr val="bg1">
            <a:alpha val="90000"/>
          </a:schemeClr>
        </a:solidFill>
      </dgm:spPr>
      <dgm:t>
        <a:bodyPr/>
        <a:lstStyle/>
        <a:p>
          <a:r>
            <a:rPr lang="en-US" dirty="0">
              <a:solidFill>
                <a:srgbClr val="FF735D"/>
              </a:solidFill>
            </a:rPr>
            <a:t>SWD Meetings (MEET)</a:t>
          </a:r>
        </a:p>
      </dgm:t>
    </dgm:pt>
    <dgm:pt modelId="{7F79656B-56B6-4E53-9827-C15B19DFB620}" type="parTrans" cxnId="{D20CA4A9-A4D4-4037-8119-FFE0793D0E62}">
      <dgm:prSet/>
      <dgm:spPr/>
      <dgm:t>
        <a:bodyPr/>
        <a:lstStyle/>
        <a:p>
          <a:endParaRPr lang="en-US"/>
        </a:p>
      </dgm:t>
    </dgm:pt>
    <dgm:pt modelId="{9A881EE0-1263-4D99-8E91-5C35334901BD}" type="sibTrans" cxnId="{D20CA4A9-A4D4-4037-8119-FFE0793D0E62}">
      <dgm:prSet/>
      <dgm:spPr/>
      <dgm:t>
        <a:bodyPr/>
        <a:lstStyle/>
        <a:p>
          <a:endParaRPr lang="en-US"/>
        </a:p>
      </dgm:t>
    </dgm:pt>
    <dgm:pt modelId="{B78DEAB3-CABF-4CB2-B699-546FCB4A44F8}">
      <dgm:prSet/>
      <dgm:spPr>
        <a:solidFill>
          <a:schemeClr val="bg1">
            <a:alpha val="90000"/>
          </a:schemeClr>
        </a:solidFill>
      </dgm:spPr>
      <dgm:t>
        <a:bodyPr/>
        <a:lstStyle/>
        <a:p>
          <a:r>
            <a:rPr lang="en-US" dirty="0">
              <a:solidFill>
                <a:srgbClr val="FF735D"/>
              </a:solidFill>
            </a:rPr>
            <a:t>SWD Plan (PLAN)</a:t>
          </a:r>
        </a:p>
      </dgm:t>
    </dgm:pt>
    <dgm:pt modelId="{CFAEFC86-7A64-4FB3-B0B8-6B23F61EE6AC}" type="parTrans" cxnId="{FE20A97C-88DD-4A09-9303-D617EDA78AEF}">
      <dgm:prSet/>
      <dgm:spPr/>
      <dgm:t>
        <a:bodyPr/>
        <a:lstStyle/>
        <a:p>
          <a:endParaRPr lang="en-US"/>
        </a:p>
      </dgm:t>
    </dgm:pt>
    <dgm:pt modelId="{8FFC622C-11A8-477B-8A2B-1C340D4D2ADD}" type="sibTrans" cxnId="{FE20A97C-88DD-4A09-9303-D617EDA78AEF}">
      <dgm:prSet/>
      <dgm:spPr/>
      <dgm:t>
        <a:bodyPr/>
        <a:lstStyle/>
        <a:p>
          <a:endParaRPr lang="en-US"/>
        </a:p>
      </dgm:t>
    </dgm:pt>
    <dgm:pt modelId="{FCC8ED24-31BE-47C1-9E83-A3AA707CF955}">
      <dgm:prSet/>
      <dgm:spPr>
        <a:solidFill>
          <a:schemeClr val="bg1">
            <a:alpha val="90000"/>
          </a:schemeClr>
        </a:solidFill>
      </dgm:spPr>
      <dgm:t>
        <a:bodyPr/>
        <a:lstStyle/>
        <a:p>
          <a:r>
            <a:rPr lang="en-US" dirty="0">
              <a:solidFill>
                <a:srgbClr val="FF735D"/>
              </a:solidFill>
            </a:rPr>
            <a:t>SWD Services (SERV)</a:t>
          </a:r>
          <a:endParaRPr lang="en-US" dirty="0">
            <a:solidFill>
              <a:schemeClr val="accent3"/>
            </a:solidFill>
          </a:endParaRPr>
        </a:p>
      </dgm:t>
    </dgm:pt>
    <dgm:pt modelId="{35607FE7-E2AB-4D16-97A3-16BB291BD81E}" type="parTrans" cxnId="{72FBA4D9-DA49-4DA1-B8E1-F1B2426948E6}">
      <dgm:prSet/>
      <dgm:spPr/>
      <dgm:t>
        <a:bodyPr/>
        <a:lstStyle/>
        <a:p>
          <a:endParaRPr lang="en-US"/>
        </a:p>
      </dgm:t>
    </dgm:pt>
    <dgm:pt modelId="{65C671EF-9A19-47CF-8D6B-EDE5A2FF446F}" type="sibTrans" cxnId="{72FBA4D9-DA49-4DA1-B8E1-F1B2426948E6}">
      <dgm:prSet/>
      <dgm:spPr/>
      <dgm:t>
        <a:bodyPr/>
        <a:lstStyle/>
        <a:p>
          <a:endParaRPr lang="en-US"/>
        </a:p>
      </dgm:t>
    </dgm:pt>
    <dgm:pt modelId="{C6FCF26A-9540-6141-AFBB-02281A27F791}" type="pres">
      <dgm:prSet presAssocID="{DB85EE6F-0A62-4448-B588-6BC8B3AA8A00}" presName="Name0" presStyleCnt="0">
        <dgm:presLayoutVars>
          <dgm:dir/>
          <dgm:animLvl val="lvl"/>
          <dgm:resizeHandles val="exact"/>
        </dgm:presLayoutVars>
      </dgm:prSet>
      <dgm:spPr/>
    </dgm:pt>
    <dgm:pt modelId="{CA81955C-27DE-3041-BFCC-1C218006C57C}" type="pres">
      <dgm:prSet presAssocID="{1BE9C294-65F6-CD4B-B340-6E77299D718E}" presName="composite" presStyleCnt="0"/>
      <dgm:spPr/>
    </dgm:pt>
    <dgm:pt modelId="{F867B3C8-DE62-984C-B00E-855EC476BD4C}" type="pres">
      <dgm:prSet presAssocID="{1BE9C294-65F6-CD4B-B340-6E77299D718E}" presName="parTx" presStyleLbl="alignNode1" presStyleIdx="0" presStyleCnt="1" custLinFactNeighborX="-825" custLinFactNeighborY="-6010">
        <dgm:presLayoutVars>
          <dgm:chMax val="0"/>
          <dgm:chPref val="0"/>
          <dgm:bulletEnabled val="1"/>
        </dgm:presLayoutVars>
      </dgm:prSet>
      <dgm:spPr/>
    </dgm:pt>
    <dgm:pt modelId="{E3E76491-8807-CA4F-8E4E-E290DDB1346B}" type="pres">
      <dgm:prSet presAssocID="{1BE9C294-65F6-CD4B-B340-6E77299D718E}" presName="desTx" presStyleLbl="alignAccFollowNode1" presStyleIdx="0" presStyleCnt="1">
        <dgm:presLayoutVars>
          <dgm:bulletEnabled val="1"/>
        </dgm:presLayoutVars>
      </dgm:prSet>
      <dgm:spPr/>
    </dgm:pt>
  </dgm:ptLst>
  <dgm:cxnLst>
    <dgm:cxn modelId="{B776B40A-8F57-4409-9366-E6F8D603BFFE}" type="presOf" srcId="{05DCB043-52AF-4E54-9633-A7C43FF96CD5}" destId="{E3E76491-8807-CA4F-8E4E-E290DDB1346B}" srcOrd="0" destOrd="1" presId="urn:microsoft.com/office/officeart/2005/8/layout/hList1"/>
    <dgm:cxn modelId="{057FE00D-43D8-A945-A77A-217D76C267A5}" type="presOf" srcId="{1BE9C294-65F6-CD4B-B340-6E77299D718E}" destId="{F867B3C8-DE62-984C-B00E-855EC476BD4C}" srcOrd="0" destOrd="0" presId="urn:microsoft.com/office/officeart/2005/8/layout/hList1"/>
    <dgm:cxn modelId="{54C2F919-0705-3E4E-8D78-0B6CF0628733}" type="presOf" srcId="{9CEF66D7-F33E-0745-8E4E-745E1994F7BE}" destId="{E3E76491-8807-CA4F-8E4E-E290DDB1346B}" srcOrd="0" destOrd="0" presId="urn:microsoft.com/office/officeart/2005/8/layout/hList1"/>
    <dgm:cxn modelId="{AB48BF25-5D03-B449-9245-0FE651B0A0C2}" srcId="{1BE9C294-65F6-CD4B-B340-6E77299D718E}" destId="{ED54A681-10E2-9843-A913-D86CF283A578}" srcOrd="4" destOrd="0" parTransId="{64C7AF62-0E46-3C47-B623-73FF615EF3C8}" sibTransId="{3EE8B33A-AC4E-DA47-B011-18C63D673E2C}"/>
    <dgm:cxn modelId="{FB2D8A2A-E488-7947-A472-FE5C85833F7F}" srcId="{DB85EE6F-0A62-4448-B588-6BC8B3AA8A00}" destId="{1BE9C294-65F6-CD4B-B340-6E77299D718E}" srcOrd="0" destOrd="0" parTransId="{D057765D-CC5A-164C-A42A-6AAF64329800}" sibTransId="{4E07C5D0-0573-CA45-B23B-CADF849E421F}"/>
    <dgm:cxn modelId="{0898F742-4FFB-8644-A935-B262F45D5A94}" type="presOf" srcId="{DB85EE6F-0A62-4448-B588-6BC8B3AA8A00}" destId="{C6FCF26A-9540-6141-AFBB-02281A27F791}" srcOrd="0" destOrd="0" presId="urn:microsoft.com/office/officeart/2005/8/layout/hList1"/>
    <dgm:cxn modelId="{FE20A97C-88DD-4A09-9303-D617EDA78AEF}" srcId="{1BE9C294-65F6-CD4B-B340-6E77299D718E}" destId="{B78DEAB3-CABF-4CB2-B699-546FCB4A44F8}" srcOrd="2" destOrd="0" parTransId="{CFAEFC86-7A64-4FB3-B0B8-6B23F61EE6AC}" sibTransId="{8FFC622C-11A8-477B-8A2B-1C340D4D2ADD}"/>
    <dgm:cxn modelId="{AA6D41A9-A9EB-0E40-8D8A-05CF2761BB6E}" srcId="{1BE9C294-65F6-CD4B-B340-6E77299D718E}" destId="{9CEF66D7-F33E-0745-8E4E-745E1994F7BE}" srcOrd="0" destOrd="0" parTransId="{61754A27-EE3D-5D4A-A2B7-3D89B1DCB1E0}" sibTransId="{B26280EF-C690-7241-99B9-7A7AB5C82F8E}"/>
    <dgm:cxn modelId="{D20CA4A9-A4D4-4037-8119-FFE0793D0E62}" srcId="{1BE9C294-65F6-CD4B-B340-6E77299D718E}" destId="{05DCB043-52AF-4E54-9633-A7C43FF96CD5}" srcOrd="1" destOrd="0" parTransId="{7F79656B-56B6-4E53-9827-C15B19DFB620}" sibTransId="{9A881EE0-1263-4D99-8E91-5C35334901BD}"/>
    <dgm:cxn modelId="{A27940B8-65D9-4DA9-931C-D1BFBA5A4D9F}" type="presOf" srcId="{B78DEAB3-CABF-4CB2-B699-546FCB4A44F8}" destId="{E3E76491-8807-CA4F-8E4E-E290DDB1346B}" srcOrd="0" destOrd="2" presId="urn:microsoft.com/office/officeart/2005/8/layout/hList1"/>
    <dgm:cxn modelId="{7168E2C9-25A0-7644-9090-6D09848860F6}" type="presOf" srcId="{ED54A681-10E2-9843-A913-D86CF283A578}" destId="{E3E76491-8807-CA4F-8E4E-E290DDB1346B}" srcOrd="0" destOrd="4" presId="urn:microsoft.com/office/officeart/2005/8/layout/hList1"/>
    <dgm:cxn modelId="{D413D4D2-2C38-464C-8074-1C5022FE3E9B}" type="presOf" srcId="{FCC8ED24-31BE-47C1-9E83-A3AA707CF955}" destId="{E3E76491-8807-CA4F-8E4E-E290DDB1346B}" srcOrd="0" destOrd="3" presId="urn:microsoft.com/office/officeart/2005/8/layout/hList1"/>
    <dgm:cxn modelId="{72FBA4D9-DA49-4DA1-B8E1-F1B2426948E6}" srcId="{1BE9C294-65F6-CD4B-B340-6E77299D718E}" destId="{FCC8ED24-31BE-47C1-9E83-A3AA707CF955}" srcOrd="3" destOrd="0" parTransId="{35607FE7-E2AB-4D16-97A3-16BB291BD81E}" sibTransId="{65C671EF-9A19-47CF-8D6B-EDE5A2FF446F}"/>
    <dgm:cxn modelId="{5E8B3953-A687-9048-AFE6-C7C12213395C}" type="presParOf" srcId="{C6FCF26A-9540-6141-AFBB-02281A27F791}" destId="{CA81955C-27DE-3041-BFCC-1C218006C57C}" srcOrd="0" destOrd="0" presId="urn:microsoft.com/office/officeart/2005/8/layout/hList1"/>
    <dgm:cxn modelId="{E8FF2AED-2D6D-2948-AD27-2403EAE07FA5}" type="presParOf" srcId="{CA81955C-27DE-3041-BFCC-1C218006C57C}" destId="{F867B3C8-DE62-984C-B00E-855EC476BD4C}" srcOrd="0" destOrd="0" presId="urn:microsoft.com/office/officeart/2005/8/layout/hList1"/>
    <dgm:cxn modelId="{9AE76F25-9C07-FD41-8155-9B7CC9A419E5}" type="presParOf" srcId="{CA81955C-27DE-3041-BFCC-1C218006C57C}" destId="{E3E76491-8807-CA4F-8E4E-E290DDB1346B}" srcOrd="1" destOrd="0" presId="urn:microsoft.com/office/officeart/2005/8/layout/hLis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618AB715-26CB-42F6-A400-AEBCED27021F}">
      <dgm:prSet phldrT="[Text]" custT="1"/>
      <dgm:spPr>
        <a:xfrm>
          <a:off x="12771" y="1724469"/>
          <a:ext cx="2952995" cy="1371234"/>
        </a:xfrm>
        <a:prstGeom prst="roundRect">
          <a:avLst>
            <a:gd name="adj" fmla="val 10000"/>
          </a:avLst>
        </a:prstGeom>
        <a:solidFill>
          <a:srgbClr val="555FAD">
            <a:hueOff val="0"/>
            <a:satOff val="0"/>
            <a:lumOff val="0"/>
            <a:alphaOff val="0"/>
          </a:srgbClr>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gm:spPr>
      <dgm:t>
        <a:bodyPr/>
        <a:lstStyle/>
        <a:p>
          <a:pPr algn="ctr">
            <a:buNone/>
          </a:pPr>
          <a:r>
            <a:rPr lang="en-US" sz="1400" b="1" dirty="0">
              <a:solidFill>
                <a:srgbClr val="FCFCFC"/>
              </a:solidFill>
              <a:latin typeface="Tahoma"/>
              <a:ea typeface="+mn-ea"/>
              <a:cs typeface="+mn-cs"/>
            </a:rPr>
            <a:t>Report 16.14</a:t>
          </a:r>
        </a:p>
        <a:p>
          <a:pPr algn="ctr">
            <a:buNone/>
          </a:pPr>
          <a:r>
            <a:rPr lang="en-US" sz="1100" b="0" i="0" dirty="0">
              <a:solidFill>
                <a:srgbClr val="FCFCFC"/>
              </a:solidFill>
              <a:latin typeface="Tahoma"/>
              <a:ea typeface="+mn-ea"/>
              <a:cs typeface="+mn-cs"/>
            </a:rPr>
            <a:t>Students with Disabilities - Plan Student list (EOY4)</a:t>
          </a:r>
          <a:endParaRPr lang="en-US" sz="1100" b="1" dirty="0">
            <a:solidFill>
              <a:srgbClr val="FCFCFC"/>
            </a:solidFill>
            <a:latin typeface="Tahoma"/>
            <a:ea typeface="+mn-ea"/>
            <a:cs typeface="+mn-cs"/>
          </a:endParaRPr>
        </a:p>
      </dgm:t>
    </dgm:pt>
    <dgm:pt modelId="{11190C7B-DF44-4B6C-B35A-05AE849CEA61}" type="parTrans" cxnId="{88655F68-1414-4DE9-91CE-BA755D675430}">
      <dgm:prSet/>
      <dgm:spPr/>
      <dgm:t>
        <a:bodyPr/>
        <a:lstStyle/>
        <a:p>
          <a:pPr algn="ctr"/>
          <a:endParaRPr lang="en-US"/>
        </a:p>
      </dgm:t>
    </dgm:pt>
    <dgm:pt modelId="{C0263583-3CD0-4D64-B33E-B5B1EA85CA93}" type="sibTrans" cxnId="{88655F68-1414-4DE9-91CE-BA755D675430}">
      <dgm:prSet/>
      <dgm:spPr/>
      <dgm:t>
        <a:bodyPr/>
        <a:lstStyle/>
        <a:p>
          <a:pPr algn="ctr"/>
          <a:endParaRPr lang="en-US"/>
        </a:p>
      </dgm:t>
    </dgm:pt>
    <dgm:pt modelId="{65DFE607-E516-4EF1-B26B-63D83C9A45C2}">
      <dgm:prSet phldrT="[Text]" custT="1"/>
      <dgm:spPr>
        <a:xfrm>
          <a:off x="0" y="1108"/>
          <a:ext cx="3008057" cy="1176286"/>
        </a:xfrm>
        <a:prstGeom prst="roundRect">
          <a:avLst>
            <a:gd name="adj" fmla="val 10000"/>
          </a:avLst>
        </a:prstGeom>
        <a:solidFill>
          <a:srgbClr val="FF715B">
            <a:hueOff val="0"/>
            <a:satOff val="0"/>
            <a:lumOff val="0"/>
            <a:alphaOff val="0"/>
          </a:srgbClr>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gm:spPr>
      <dgm:t>
        <a:bodyPr/>
        <a:lstStyle/>
        <a:p>
          <a:pPr algn="ctr">
            <a:buNone/>
          </a:pPr>
          <a:r>
            <a:rPr lang="en-US" sz="1400" b="1" dirty="0">
              <a:solidFill>
                <a:srgbClr val="FCFCFC"/>
              </a:solidFill>
              <a:latin typeface="Tahoma"/>
              <a:ea typeface="+mn-ea"/>
              <a:cs typeface="+mn-cs"/>
            </a:rPr>
            <a:t>Report 16.12</a:t>
          </a:r>
        </a:p>
        <a:p>
          <a:pPr algn="ctr">
            <a:buNone/>
          </a:pPr>
          <a:r>
            <a:rPr lang="en-US" sz="1100" b="0" i="0" dirty="0">
              <a:solidFill>
                <a:srgbClr val="FCFCFC"/>
              </a:solidFill>
              <a:latin typeface="Tahoma"/>
              <a:ea typeface="+mn-ea"/>
              <a:cs typeface="+mn-cs"/>
            </a:rPr>
            <a:t>Students with Disabilities - Education Plan by Disability (EOY4)</a:t>
          </a:r>
          <a:endParaRPr lang="en-US" sz="1100" b="1" dirty="0">
            <a:solidFill>
              <a:srgbClr val="FCFCFC"/>
            </a:solidFill>
            <a:latin typeface="Tahoma"/>
            <a:ea typeface="+mn-ea"/>
            <a:cs typeface="+mn-cs"/>
          </a:endParaRPr>
        </a:p>
      </dgm:t>
    </dgm:pt>
    <dgm:pt modelId="{6F14C79A-D01B-4919-9237-830E8B2282DB}" type="parTrans" cxnId="{24DC3E9B-620D-4CBA-9986-183F84F0C02D}">
      <dgm:prSet/>
      <dgm:spPr/>
      <dgm:t>
        <a:bodyPr/>
        <a:lstStyle/>
        <a:p>
          <a:pPr algn="ctr"/>
          <a:endParaRPr lang="en-US"/>
        </a:p>
      </dgm:t>
    </dgm:pt>
    <dgm:pt modelId="{4A78DEC3-8AFE-40B5-B6BA-4271C2F23579}" type="sibTrans" cxnId="{24DC3E9B-620D-4CBA-9986-183F84F0C02D}">
      <dgm:prSet/>
      <dgm:spPr>
        <a:xfrm rot="5427864">
          <a:off x="1291884" y="1142404"/>
          <a:ext cx="410319" cy="617055"/>
        </a:xfrm>
        <a:prstGeom prst="rightArrow">
          <a:avLst>
            <a:gd name="adj1" fmla="val 60000"/>
            <a:gd name="adj2" fmla="val 50000"/>
          </a:avLst>
        </a:prstGeom>
        <a:solidFill>
          <a:srgbClr val="FF715B">
            <a:hueOff val="0"/>
            <a:satOff val="0"/>
            <a:lumOff val="0"/>
            <a:alphaOff val="0"/>
          </a:srgbClr>
        </a:solidFill>
        <a:ln>
          <a:noFill/>
        </a:ln>
        <a:effectLst/>
      </dgm:spPr>
      <dgm:t>
        <a:bodyPr/>
        <a:lstStyle/>
        <a:p>
          <a:pPr algn="ctr">
            <a:buNone/>
          </a:pPr>
          <a:endParaRPr lang="en-US">
            <a:solidFill>
              <a:srgbClr val="FCFCFC"/>
            </a:solidFill>
            <a:latin typeface="Tahoma"/>
            <a:ea typeface="+mn-ea"/>
            <a:cs typeface="+mn-cs"/>
          </a:endParaRPr>
        </a:p>
      </dgm:t>
    </dgm:pt>
    <dgm:pt modelId="{211891FC-EFAE-46AD-9DC9-A4A552035450}" type="pres">
      <dgm:prSet presAssocID="{5854CFED-34C8-49A9-840D-CFD044C71F75}" presName="linearFlow" presStyleCnt="0">
        <dgm:presLayoutVars>
          <dgm:resizeHandles val="exact"/>
        </dgm:presLayoutVars>
      </dgm:prSet>
      <dgm:spPr/>
    </dgm:pt>
    <dgm:pt modelId="{F13199EE-B487-414E-A92D-50682D2BE8C5}" type="pres">
      <dgm:prSet presAssocID="{65DFE607-E516-4EF1-B26B-63D83C9A45C2}" presName="node" presStyleLbl="node1" presStyleIdx="0" presStyleCnt="2" custScaleX="121882" custScaleY="85783">
        <dgm:presLayoutVars>
          <dgm:bulletEnabled val="1"/>
        </dgm:presLayoutVars>
      </dgm:prSet>
      <dgm:spPr/>
    </dgm:pt>
    <dgm:pt modelId="{D2E56A04-ECD8-4AE5-9EFF-73E0DE553F5A}" type="pres">
      <dgm:prSet presAssocID="{4A78DEC3-8AFE-40B5-B6BA-4271C2F23579}" presName="sibTrans" presStyleLbl="sibTrans2D1" presStyleIdx="0" presStyleCnt="1"/>
      <dgm:spPr/>
    </dgm:pt>
    <dgm:pt modelId="{1A9D38A6-CB87-4475-8189-6DF6B16B2BA7}" type="pres">
      <dgm:prSet presAssocID="{4A78DEC3-8AFE-40B5-B6BA-4271C2F23579}" presName="connectorText" presStyleLbl="sibTrans2D1" presStyleIdx="0" presStyleCnt="1"/>
      <dgm:spPr/>
    </dgm:pt>
    <dgm:pt modelId="{556CCBC0-C6B8-4630-A5FD-DC9190D6B239}" type="pres">
      <dgm:prSet presAssocID="{618AB715-26CB-42F6-A400-AEBCED27021F}" presName="node" presStyleLbl="node1" presStyleIdx="1" presStyleCnt="2" custScaleX="119651" custLinFactNeighborX="-598" custLinFactNeighborY="-20207">
        <dgm:presLayoutVars>
          <dgm:bulletEnabled val="1"/>
        </dgm:presLayoutVars>
      </dgm:prSet>
      <dgm:spPr/>
    </dgm:pt>
  </dgm:ptLst>
  <dgm:cxnLst>
    <dgm:cxn modelId="{297F120F-43F2-4E20-BF26-D9B7C526C19A}" type="presOf" srcId="{618AB715-26CB-42F6-A400-AEBCED27021F}" destId="{556CCBC0-C6B8-4630-A5FD-DC9190D6B239}" srcOrd="0" destOrd="0" presId="urn:microsoft.com/office/officeart/2005/8/layout/process2"/>
    <dgm:cxn modelId="{36243810-DB43-47D9-97C6-D3F0DBF611B8}" type="presOf" srcId="{65DFE607-E516-4EF1-B26B-63D83C9A45C2}" destId="{F13199EE-B487-414E-A92D-50682D2BE8C5}" srcOrd="0" destOrd="0" presId="urn:microsoft.com/office/officeart/2005/8/layout/process2"/>
    <dgm:cxn modelId="{88655F68-1414-4DE9-91CE-BA755D675430}" srcId="{5854CFED-34C8-49A9-840D-CFD044C71F75}" destId="{618AB715-26CB-42F6-A400-AEBCED27021F}" srcOrd="1" destOrd="0" parTransId="{11190C7B-DF44-4B6C-B35A-05AE849CEA61}" sibTransId="{C0263583-3CD0-4D64-B33E-B5B1EA85CA93}"/>
    <dgm:cxn modelId="{24DC3E9B-620D-4CBA-9986-183F84F0C02D}" srcId="{5854CFED-34C8-49A9-840D-CFD044C71F75}" destId="{65DFE607-E516-4EF1-B26B-63D83C9A45C2}" srcOrd="0" destOrd="0" parTransId="{6F14C79A-D01B-4919-9237-830E8B2282DB}" sibTransId="{4A78DEC3-8AFE-40B5-B6BA-4271C2F23579}"/>
    <dgm:cxn modelId="{DEE5789E-7926-41EB-A583-177BE32C38DB}" type="presOf" srcId="{4A78DEC3-8AFE-40B5-B6BA-4271C2F23579}" destId="{1A9D38A6-CB87-4475-8189-6DF6B16B2BA7}" srcOrd="1" destOrd="0" presId="urn:microsoft.com/office/officeart/2005/8/layout/process2"/>
    <dgm:cxn modelId="{1C1239A9-0E7D-4DF4-91A3-021940BAB3F3}" type="presOf" srcId="{5854CFED-34C8-49A9-840D-CFD044C71F75}" destId="{211891FC-EFAE-46AD-9DC9-A4A552035450}" srcOrd="0" destOrd="0" presId="urn:microsoft.com/office/officeart/2005/8/layout/process2"/>
    <dgm:cxn modelId="{4088B2E9-2BE5-4807-A842-80DC29AB945D}" type="presOf" srcId="{4A78DEC3-8AFE-40B5-B6BA-4271C2F23579}" destId="{D2E56A04-ECD8-4AE5-9EFF-73E0DE553F5A}" srcOrd="0" destOrd="0" presId="urn:microsoft.com/office/officeart/2005/8/layout/process2"/>
    <dgm:cxn modelId="{B5C00E73-0BED-4684-BF08-EED9DB0DB26C}" type="presParOf" srcId="{211891FC-EFAE-46AD-9DC9-A4A552035450}" destId="{F13199EE-B487-414E-A92D-50682D2BE8C5}" srcOrd="0" destOrd="0" presId="urn:microsoft.com/office/officeart/2005/8/layout/process2"/>
    <dgm:cxn modelId="{DD4092DF-A527-464E-8B3E-ED63805F65ED}" type="presParOf" srcId="{211891FC-EFAE-46AD-9DC9-A4A552035450}" destId="{D2E56A04-ECD8-4AE5-9EFF-73E0DE553F5A}" srcOrd="1" destOrd="0" presId="urn:microsoft.com/office/officeart/2005/8/layout/process2"/>
    <dgm:cxn modelId="{81E3880D-F3FF-492D-8083-0E65CC0FA413}" type="presParOf" srcId="{D2E56A04-ECD8-4AE5-9EFF-73E0DE553F5A}" destId="{1A9D38A6-CB87-4475-8189-6DF6B16B2BA7}" srcOrd="0" destOrd="0" presId="urn:microsoft.com/office/officeart/2005/8/layout/process2"/>
    <dgm:cxn modelId="{47628C8E-3CC1-4B1A-8B58-EC1F50F66A2F}" type="presParOf" srcId="{211891FC-EFAE-46AD-9DC9-A4A552035450}" destId="{556CCBC0-C6B8-4630-A5FD-DC9190D6B239}" srcOrd="2" destOrd="0" presId="urn:microsoft.com/office/officeart/2005/8/layout/process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xfrm>
          <a:off x="0" y="0"/>
          <a:ext cx="3008057" cy="1381856"/>
        </a:xfrm>
        <a:prstGeom prst="roundRect">
          <a:avLst>
            <a:gd name="adj" fmla="val 10000"/>
          </a:avLst>
        </a:prstGeom>
        <a:solidFill>
          <a:srgbClr val="FF715B">
            <a:hueOff val="0"/>
            <a:satOff val="0"/>
            <a:lumOff val="0"/>
            <a:alphaOff val="0"/>
          </a:srgbClr>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gm:spPr>
      <dgm:t>
        <a:bodyPr/>
        <a:lstStyle/>
        <a:p>
          <a:pPr algn="ctr">
            <a:buNone/>
          </a:pPr>
          <a:r>
            <a:rPr lang="en-US" sz="1400" b="1" dirty="0">
              <a:solidFill>
                <a:srgbClr val="FCFCFC"/>
              </a:solidFill>
              <a:latin typeface="Tahoma"/>
              <a:ea typeface="+mn-ea"/>
              <a:cs typeface="+mn-cs"/>
            </a:rPr>
            <a:t>Report 16.22</a:t>
          </a:r>
        </a:p>
        <a:p>
          <a:pPr algn="ctr">
            <a:buNone/>
          </a:pPr>
          <a:r>
            <a:rPr lang="en-US" sz="1100" b="0" i="0" dirty="0">
              <a:solidFill>
                <a:srgbClr val="FCFCFC"/>
              </a:solidFill>
              <a:latin typeface="Tahoma"/>
              <a:ea typeface="+mn-ea"/>
              <a:cs typeface="+mn-cs"/>
            </a:rPr>
            <a:t>Students with Disabilities - Non- Participating Status Report – Count (EOY4)</a:t>
          </a:r>
          <a:endParaRPr lang="en-US" sz="1100" b="0" dirty="0">
            <a:solidFill>
              <a:srgbClr val="FCFCFC"/>
            </a:solidFill>
            <a:latin typeface="Tahoma"/>
            <a:ea typeface="+mn-ea"/>
            <a:cs typeface="+mn-cs"/>
          </a:endParaRPr>
        </a:p>
      </dgm:t>
    </dgm:pt>
    <dgm:pt modelId="{D67661EB-63E2-4113-918D-067E0CB6DEA0}" type="parTrans" cxnId="{3956EF6A-CBEA-4396-B66B-F77BCCE2CA67}">
      <dgm:prSet/>
      <dgm:spPr/>
      <dgm:t>
        <a:bodyPr/>
        <a:lstStyle/>
        <a:p>
          <a:pPr algn="ctr"/>
          <a:endParaRPr lang="en-US"/>
        </a:p>
      </dgm:t>
    </dgm:pt>
    <dgm:pt modelId="{0F8C27DA-6DC1-4259-A2A3-54F9208C20BB}" type="sibTrans" cxnId="{3956EF6A-CBEA-4396-B66B-F77BCCE2CA67}">
      <dgm:prSet/>
      <dgm:spPr>
        <a:xfrm rot="5400000">
          <a:off x="1244614" y="1416825"/>
          <a:ext cx="518828" cy="621835"/>
        </a:xfrm>
        <a:prstGeom prst="rightArrow">
          <a:avLst>
            <a:gd name="adj1" fmla="val 60000"/>
            <a:gd name="adj2" fmla="val 50000"/>
          </a:avLst>
        </a:prstGeom>
        <a:solidFill>
          <a:srgbClr val="FF715B">
            <a:hueOff val="0"/>
            <a:satOff val="0"/>
            <a:lumOff val="0"/>
            <a:alphaOff val="0"/>
          </a:srgbClr>
        </a:solidFill>
        <a:ln>
          <a:noFill/>
        </a:ln>
        <a:effectLst/>
      </dgm:spPr>
      <dgm:t>
        <a:bodyPr/>
        <a:lstStyle/>
        <a:p>
          <a:pPr algn="ctr">
            <a:buNone/>
          </a:pPr>
          <a:endParaRPr lang="en-US">
            <a:solidFill>
              <a:srgbClr val="FCFCFC"/>
            </a:solidFill>
            <a:latin typeface="Tahoma"/>
            <a:ea typeface="+mn-ea"/>
            <a:cs typeface="+mn-cs"/>
          </a:endParaRPr>
        </a:p>
      </dgm:t>
    </dgm:pt>
    <dgm:pt modelId="{618AB715-26CB-42F6-A400-AEBCED27021F}">
      <dgm:prSet phldrT="[Text]" custT="1"/>
      <dgm:spPr>
        <a:xfrm>
          <a:off x="0" y="2073628"/>
          <a:ext cx="3008057" cy="1381856"/>
        </a:xfrm>
        <a:prstGeom prst="roundRect">
          <a:avLst>
            <a:gd name="adj" fmla="val 10000"/>
          </a:avLst>
        </a:prstGeom>
        <a:solidFill>
          <a:srgbClr val="555FAD">
            <a:hueOff val="0"/>
            <a:satOff val="0"/>
            <a:lumOff val="0"/>
            <a:alphaOff val="0"/>
          </a:srgbClr>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gm:spPr>
      <dgm:t>
        <a:bodyPr/>
        <a:lstStyle/>
        <a:p>
          <a:pPr algn="ctr">
            <a:buNone/>
          </a:pPr>
          <a:r>
            <a:rPr lang="en-US" sz="1400" b="1" dirty="0">
              <a:solidFill>
                <a:srgbClr val="FCFCFC"/>
              </a:solidFill>
              <a:latin typeface="Tahoma"/>
              <a:ea typeface="+mn-ea"/>
              <a:cs typeface="+mn-cs"/>
            </a:rPr>
            <a:t>Report 16.23</a:t>
          </a:r>
        </a:p>
        <a:p>
          <a:pPr algn="ctr">
            <a:buNone/>
          </a:pPr>
          <a:r>
            <a:rPr lang="en-US" sz="1100" b="0" i="0" dirty="0">
              <a:solidFill>
                <a:srgbClr val="FCFCFC"/>
              </a:solidFill>
              <a:latin typeface="Tahoma"/>
              <a:ea typeface="+mn-ea"/>
              <a:cs typeface="+mn-cs"/>
            </a:rPr>
            <a:t>Students with Disabilities - Non- Participating Status Report - Student Details (EOY4)</a:t>
          </a:r>
          <a:endParaRPr lang="en-US" sz="1100" b="0" dirty="0">
            <a:solidFill>
              <a:srgbClr val="FCFCFC"/>
            </a:solidFill>
            <a:latin typeface="Tahoma"/>
            <a:ea typeface="+mn-ea"/>
            <a:cs typeface="+mn-cs"/>
          </a:endParaRPr>
        </a:p>
      </dgm:t>
    </dgm:pt>
    <dgm:pt modelId="{11190C7B-DF44-4B6C-B35A-05AE849CEA61}" type="parTrans" cxnId="{88655F68-1414-4DE9-91CE-BA755D675430}">
      <dgm:prSet/>
      <dgm:spPr/>
      <dgm:t>
        <a:bodyPr/>
        <a:lstStyle/>
        <a:p>
          <a:pPr algn="ctr"/>
          <a:endParaRPr lang="en-US"/>
        </a:p>
      </dgm:t>
    </dgm:pt>
    <dgm:pt modelId="{C0263583-3CD0-4D64-B33E-B5B1EA85CA93}" type="sibTrans" cxnId="{88655F68-1414-4DE9-91CE-BA755D675430}">
      <dgm:prSet/>
      <dgm:spPr/>
      <dgm:t>
        <a:bodyPr/>
        <a:lstStyle/>
        <a:p>
          <a:pPr algn="ctr"/>
          <a:endParaRPr lang="en-US"/>
        </a:p>
      </dgm:t>
    </dgm:pt>
    <dgm:pt modelId="{840F2171-B35F-4115-8A98-965D9580F817}" type="pres">
      <dgm:prSet presAssocID="{5854CFED-34C8-49A9-840D-CFD044C71F75}" presName="linearFlow" presStyleCnt="0">
        <dgm:presLayoutVars>
          <dgm:resizeHandles val="exact"/>
        </dgm:presLayoutVars>
      </dgm:prSet>
      <dgm:spPr/>
    </dgm:pt>
    <dgm:pt modelId="{63286031-081D-48E5-9453-8DEA7737D87F}" type="pres">
      <dgm:prSet presAssocID="{B9516B90-F720-467C-9D0A-343B150499FC}" presName="node" presStyleLbl="node1" presStyleIdx="0" presStyleCnt="2" custScaleX="120935" custLinFactNeighborX="6712" custLinFactNeighborY="-34480">
        <dgm:presLayoutVars>
          <dgm:bulletEnabled val="1"/>
        </dgm:presLayoutVars>
      </dgm:prSet>
      <dgm:spPr/>
    </dgm:pt>
    <dgm:pt modelId="{55E936AE-85A7-4293-9E90-3F423240A182}" type="pres">
      <dgm:prSet presAssocID="{0F8C27DA-6DC1-4259-A2A3-54F9208C20BB}" presName="sibTrans" presStyleLbl="sibTrans2D1" presStyleIdx="0" presStyleCnt="1"/>
      <dgm:spPr/>
    </dgm:pt>
    <dgm:pt modelId="{29EF4EBC-512F-4715-BB70-41A82361AD03}" type="pres">
      <dgm:prSet presAssocID="{0F8C27DA-6DC1-4259-A2A3-54F9208C20BB}" presName="connectorText" presStyleLbl="sibTrans2D1" presStyleIdx="0" presStyleCnt="1"/>
      <dgm:spPr/>
    </dgm:pt>
    <dgm:pt modelId="{0430A618-02C7-4E49-9EAE-E05EC2371766}" type="pres">
      <dgm:prSet presAssocID="{618AB715-26CB-42F6-A400-AEBCED27021F}" presName="node" presStyleLbl="node1" presStyleIdx="1" presStyleCnt="2" custScaleX="120935" custLinFactNeighborX="7591" custLinFactNeighborY="61">
        <dgm:presLayoutVars>
          <dgm:bulletEnabled val="1"/>
        </dgm:presLayoutVars>
      </dgm:prSet>
      <dgm:spPr/>
    </dgm:pt>
  </dgm:ptLst>
  <dgm:cxnLst>
    <dgm:cxn modelId="{6ED8AD00-2C4B-4493-98F3-F748519D94CA}" type="presOf" srcId="{618AB715-26CB-42F6-A400-AEBCED27021F}" destId="{0430A618-02C7-4E49-9EAE-E05EC2371766}" srcOrd="0" destOrd="0" presId="urn:microsoft.com/office/officeart/2005/8/layout/process2"/>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B1390078-D394-44FD-8BB7-EB77468C3923}" type="presOf" srcId="{B9516B90-F720-467C-9D0A-343B150499FC}" destId="{63286031-081D-48E5-9453-8DEA7737D87F}" srcOrd="0" destOrd="0" presId="urn:microsoft.com/office/officeart/2005/8/layout/process2"/>
    <dgm:cxn modelId="{3B762386-FFA1-4960-8B91-0151F9E219B5}" type="presOf" srcId="{0F8C27DA-6DC1-4259-A2A3-54F9208C20BB}" destId="{29EF4EBC-512F-4715-BB70-41A82361AD03}" srcOrd="1" destOrd="0" presId="urn:microsoft.com/office/officeart/2005/8/layout/process2"/>
    <dgm:cxn modelId="{F3C692A8-1BF6-49D5-8382-D0748F626C1B}" type="presOf" srcId="{0F8C27DA-6DC1-4259-A2A3-54F9208C20BB}" destId="{55E936AE-85A7-4293-9E90-3F423240A182}" srcOrd="0" destOrd="0" presId="urn:microsoft.com/office/officeart/2005/8/layout/process2"/>
    <dgm:cxn modelId="{0327DAED-0397-4D19-8D05-635B6A8C327E}" type="presOf" srcId="{5854CFED-34C8-49A9-840D-CFD044C71F75}" destId="{840F2171-B35F-4115-8A98-965D9580F817}" srcOrd="0" destOrd="0" presId="urn:microsoft.com/office/officeart/2005/8/layout/process2"/>
    <dgm:cxn modelId="{56F60F41-6121-4D35-87B3-DAF2ECE31955}" type="presParOf" srcId="{840F2171-B35F-4115-8A98-965D9580F817}" destId="{63286031-081D-48E5-9453-8DEA7737D87F}" srcOrd="0" destOrd="0" presId="urn:microsoft.com/office/officeart/2005/8/layout/process2"/>
    <dgm:cxn modelId="{CB45A4E3-CC0B-4F91-82D9-96E10238632C}" type="presParOf" srcId="{840F2171-B35F-4115-8A98-965D9580F817}" destId="{55E936AE-85A7-4293-9E90-3F423240A182}" srcOrd="1" destOrd="0" presId="urn:microsoft.com/office/officeart/2005/8/layout/process2"/>
    <dgm:cxn modelId="{19EE3B14-E505-43CF-AE4D-365F2475D9E6}" type="presParOf" srcId="{55E936AE-85A7-4293-9E90-3F423240A182}" destId="{29EF4EBC-512F-4715-BB70-41A82361AD03}" srcOrd="0" destOrd="0" presId="urn:microsoft.com/office/officeart/2005/8/layout/process2"/>
    <dgm:cxn modelId="{6F842015-F80C-440B-B30B-9C84F6FD0D15}" type="presParOf" srcId="{840F2171-B35F-4115-8A98-965D9580F817}" destId="{0430A618-02C7-4E49-9EAE-E05EC2371766}" srcOrd="2" destOrd="0" presId="urn:microsoft.com/office/officeart/2005/8/layout/process2"/>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98CFBC3-B4F9-487F-AFB9-197BDE400E3F}" type="doc">
      <dgm:prSet loTypeId="urn:microsoft.com/office/officeart/2005/8/layout/lProcess2" loCatId="list" qsTypeId="urn:microsoft.com/office/officeart/2005/8/quickstyle/simple2" qsCatId="simple" csTypeId="urn:microsoft.com/office/officeart/2005/8/colors/accent2_2" csCatId="accent2" phldr="1"/>
      <dgm:spPr/>
      <dgm:t>
        <a:bodyPr/>
        <a:lstStyle/>
        <a:p>
          <a:endParaRPr lang="en-US"/>
        </a:p>
      </dgm:t>
    </dgm:pt>
    <dgm:pt modelId="{28458FB2-1555-435D-B941-49BB5970BC3D}">
      <dgm:prSet custT="1"/>
      <dgm:spPr>
        <a:solidFill>
          <a:srgbClr val="F7EDF0"/>
        </a:solidFill>
        <a:effectLst>
          <a:outerShdw blurRad="63500" algn="ctr" rotWithShape="0">
            <a:prstClr val="black">
              <a:alpha val="40000"/>
            </a:prstClr>
          </a:outerShdw>
        </a:effectLst>
      </dgm:spPr>
      <dgm:t>
        <a:bodyPr/>
        <a:lstStyle/>
        <a:p>
          <a:pPr>
            <a:spcAft>
              <a:spcPts val="0"/>
            </a:spcAft>
          </a:pPr>
          <a:r>
            <a:rPr lang="en-US" sz="2400" b="0" i="0" u="none"/>
            <a:t>EOY 3</a:t>
          </a:r>
        </a:p>
        <a:p>
          <a:pPr>
            <a:spcAft>
              <a:spcPts val="600"/>
            </a:spcAft>
          </a:pPr>
          <a:r>
            <a:rPr lang="en-US" sz="1200"/>
            <a:t>July 1–June 30</a:t>
          </a:r>
          <a:endParaRPr lang="en-US" sz="1200" b="0" i="0" u="none"/>
        </a:p>
      </dgm:t>
    </dgm:pt>
    <dgm:pt modelId="{9C613142-F86E-46CC-B996-8696A7C46ECA}" type="parTrans" cxnId="{65070E39-6D8A-408F-8077-FC1F84D33C75}">
      <dgm:prSet/>
      <dgm:spPr/>
      <dgm:t>
        <a:bodyPr/>
        <a:lstStyle/>
        <a:p>
          <a:endParaRPr lang="en-US" sz="2000"/>
        </a:p>
      </dgm:t>
    </dgm:pt>
    <dgm:pt modelId="{D9830C12-8E3E-499D-8A3D-53F537788086}" type="sibTrans" cxnId="{65070E39-6D8A-408F-8077-FC1F84D33C75}">
      <dgm:prSet/>
      <dgm:spPr/>
      <dgm:t>
        <a:bodyPr/>
        <a:lstStyle/>
        <a:p>
          <a:endParaRPr lang="en-US" sz="2000"/>
        </a:p>
      </dgm:t>
    </dgm:pt>
    <dgm:pt modelId="{599EC2A3-5B1B-47BF-A8A4-541F43542213}">
      <dgm:prSet custT="1"/>
      <dgm:spPr>
        <a:solidFill>
          <a:srgbClr val="42C1BD"/>
        </a:solidFill>
        <a:ln>
          <a:noFill/>
        </a:ln>
        <a:effectLst>
          <a:outerShdw blurRad="63500" algn="ctr" rotWithShape="0">
            <a:prstClr val="black">
              <a:alpha val="40000"/>
            </a:prstClr>
          </a:outerShdw>
        </a:effectLst>
      </dgm:spPr>
      <dgm:t>
        <a:bodyPr/>
        <a:lstStyle/>
        <a:p>
          <a:r>
            <a:rPr lang="en-US" sz="1200" b="1" i="0" u="none">
              <a:solidFill>
                <a:schemeClr val="bg1"/>
              </a:solidFill>
              <a:latin typeface="Arial" panose="020B0604020202020204" pitchFamily="34" charset="0"/>
              <a:cs typeface="Arial" panose="020B0604020202020204" pitchFamily="34" charset="0"/>
            </a:rPr>
            <a:t>Student Behavioral Incidents</a:t>
          </a:r>
          <a:endParaRPr lang="en-US" sz="1200" b="1">
            <a:solidFill>
              <a:schemeClr val="bg1"/>
            </a:solidFill>
            <a:latin typeface="Arial" panose="020B0604020202020204" pitchFamily="34" charset="0"/>
            <a:cs typeface="Arial" panose="020B0604020202020204" pitchFamily="34" charset="0"/>
          </a:endParaRPr>
        </a:p>
      </dgm:t>
    </dgm:pt>
    <dgm:pt modelId="{B61568B5-064D-4275-8EB3-E6E9B7DF9A1B}" type="parTrans" cxnId="{14CDEA8A-C013-4ECB-8E4F-CD3077D314DD}">
      <dgm:prSet/>
      <dgm:spPr/>
      <dgm:t>
        <a:bodyPr/>
        <a:lstStyle/>
        <a:p>
          <a:endParaRPr lang="en-US" sz="2000"/>
        </a:p>
      </dgm:t>
    </dgm:pt>
    <dgm:pt modelId="{2BC841F4-2139-49F4-9B23-F876378FC536}" type="sibTrans" cxnId="{14CDEA8A-C013-4ECB-8E4F-CD3077D314DD}">
      <dgm:prSet/>
      <dgm:spPr/>
      <dgm:t>
        <a:bodyPr/>
        <a:lstStyle/>
        <a:p>
          <a:endParaRPr lang="en-US" sz="2000"/>
        </a:p>
      </dgm:t>
    </dgm:pt>
    <dgm:pt modelId="{A195FBE8-A0C7-43C7-87A0-3D71FCAC184B}">
      <dgm:prSet phldrT="[Text]" custT="1"/>
      <dgm:spPr>
        <a:solidFill>
          <a:srgbClr val="42C1BD"/>
        </a:solidFill>
        <a:ln>
          <a:noFill/>
        </a:ln>
        <a:effectLst>
          <a:outerShdw blurRad="63500" algn="ctr" rotWithShape="0">
            <a:prstClr val="black">
              <a:alpha val="40000"/>
            </a:prstClr>
          </a:outerShdw>
        </a:effectLst>
      </dgm:spPr>
      <dgm:t>
        <a:bodyPr anchor="ctr"/>
        <a:lstStyle/>
        <a:p>
          <a:pPr algn="ctr"/>
          <a:r>
            <a:rPr lang="en-US" sz="1200" b="1" i="0" u="none">
              <a:solidFill>
                <a:schemeClr val="bg1"/>
              </a:solidFill>
              <a:latin typeface="Arial" panose="020B0604020202020204" pitchFamily="34" charset="0"/>
              <a:cs typeface="Arial" panose="020B0604020202020204" pitchFamily="34" charset="0"/>
            </a:rPr>
            <a:t>Course completion</a:t>
          </a:r>
          <a:endParaRPr lang="en-US" sz="1200" b="1">
            <a:solidFill>
              <a:schemeClr val="bg1"/>
            </a:solidFill>
            <a:latin typeface="Arial" panose="020B0604020202020204" pitchFamily="34" charset="0"/>
            <a:cs typeface="Arial" panose="020B0604020202020204" pitchFamily="34" charset="0"/>
          </a:endParaRPr>
        </a:p>
      </dgm:t>
    </dgm:pt>
    <dgm:pt modelId="{FBD49AB6-4ACA-4980-AEB4-1D28CAA5721F}" type="parTrans" cxnId="{51D11B4A-E9EB-491B-8D89-B690C5D0DF93}">
      <dgm:prSet/>
      <dgm:spPr/>
      <dgm:t>
        <a:bodyPr/>
        <a:lstStyle/>
        <a:p>
          <a:endParaRPr lang="en-US" sz="2000"/>
        </a:p>
      </dgm:t>
    </dgm:pt>
    <dgm:pt modelId="{7278B09B-3F0C-4F72-94CF-4C11323B5243}" type="sibTrans" cxnId="{51D11B4A-E9EB-491B-8D89-B690C5D0DF93}">
      <dgm:prSet/>
      <dgm:spPr/>
      <dgm:t>
        <a:bodyPr/>
        <a:lstStyle/>
        <a:p>
          <a:endParaRPr lang="en-US" sz="2000"/>
        </a:p>
      </dgm:t>
    </dgm:pt>
    <dgm:pt modelId="{785D28F0-C229-417F-84DA-64F2CA742F0E}">
      <dgm:prSet phldrT="[Text]" custT="1"/>
      <dgm:spPr>
        <a:solidFill>
          <a:srgbClr val="F7EDF0"/>
        </a:solidFill>
        <a:effectLst>
          <a:outerShdw blurRad="63500" algn="ctr" rotWithShape="0">
            <a:prstClr val="black">
              <a:alpha val="40000"/>
            </a:prstClr>
          </a:outerShdw>
        </a:effectLst>
      </dgm:spPr>
      <dgm:t>
        <a:bodyPr/>
        <a:lstStyle/>
        <a:p>
          <a:pPr>
            <a:lnSpc>
              <a:spcPct val="100000"/>
            </a:lnSpc>
            <a:spcAft>
              <a:spcPts val="0"/>
            </a:spcAft>
          </a:pPr>
          <a:r>
            <a:rPr lang="en-US" sz="2400"/>
            <a:t>EOY 1</a:t>
          </a:r>
        </a:p>
        <a:p>
          <a:pPr>
            <a:lnSpc>
              <a:spcPct val="100000"/>
            </a:lnSpc>
            <a:spcAft>
              <a:spcPts val="0"/>
            </a:spcAft>
          </a:pPr>
          <a:r>
            <a:rPr lang="en-US" sz="1200"/>
            <a:t>July 1–June 30</a:t>
          </a:r>
        </a:p>
        <a:p>
          <a:pPr>
            <a:lnSpc>
              <a:spcPct val="100000"/>
            </a:lnSpc>
            <a:spcAft>
              <a:spcPts val="0"/>
            </a:spcAft>
          </a:pPr>
          <a:r>
            <a:rPr lang="en-US" sz="1200">
              <a:solidFill>
                <a:srgbClr val="42C1BD"/>
              </a:solidFill>
            </a:rPr>
            <a:t>Grades 7-12</a:t>
          </a:r>
        </a:p>
      </dgm:t>
    </dgm:pt>
    <dgm:pt modelId="{25D94EDD-3475-4464-8972-1052AA1E5C01}" type="sibTrans" cxnId="{784883EF-2619-47D5-BF4A-41C4C8EE30C2}">
      <dgm:prSet/>
      <dgm:spPr/>
      <dgm:t>
        <a:bodyPr/>
        <a:lstStyle/>
        <a:p>
          <a:endParaRPr lang="en-US" sz="2000"/>
        </a:p>
      </dgm:t>
    </dgm:pt>
    <dgm:pt modelId="{D170F2B9-A5B5-4870-A071-79C62FD5829C}" type="parTrans" cxnId="{784883EF-2619-47D5-BF4A-41C4C8EE30C2}">
      <dgm:prSet/>
      <dgm:spPr/>
      <dgm:t>
        <a:bodyPr/>
        <a:lstStyle/>
        <a:p>
          <a:endParaRPr lang="en-US" sz="2000"/>
        </a:p>
      </dgm:t>
    </dgm:pt>
    <dgm:pt modelId="{C68C2FB1-7088-412C-96C2-5768C6939E15}">
      <dgm:prSet custT="1"/>
      <dgm:spPr>
        <a:solidFill>
          <a:srgbClr val="F7EDF0"/>
        </a:solidFill>
        <a:effectLst>
          <a:outerShdw blurRad="63500" algn="ctr" rotWithShape="0">
            <a:prstClr val="black">
              <a:alpha val="40000"/>
            </a:prstClr>
          </a:outerShdw>
        </a:effectLst>
      </dgm:spPr>
      <dgm:t>
        <a:bodyPr/>
        <a:lstStyle/>
        <a:p>
          <a:pPr>
            <a:lnSpc>
              <a:spcPct val="100000"/>
            </a:lnSpc>
            <a:spcAft>
              <a:spcPts val="0"/>
            </a:spcAft>
          </a:pPr>
          <a:r>
            <a:rPr lang="en-US" sz="2400" b="0" i="0" u="none"/>
            <a:t>EOY 2</a:t>
          </a:r>
        </a:p>
        <a:p>
          <a:pPr>
            <a:lnSpc>
              <a:spcPct val="100000"/>
            </a:lnSpc>
            <a:spcAft>
              <a:spcPts val="0"/>
            </a:spcAft>
          </a:pPr>
          <a:r>
            <a:rPr lang="en-US" sz="1400" b="0" i="0" u="none"/>
            <a:t> </a:t>
          </a:r>
          <a:r>
            <a:rPr lang="en-US" sz="1200"/>
            <a:t>July 1–June 30</a:t>
          </a:r>
        </a:p>
      </dgm:t>
    </dgm:pt>
    <dgm:pt modelId="{8FA4FE59-4403-49B9-85A7-889502C9F42D}" type="sibTrans" cxnId="{C5006C33-8674-4557-BA78-2D3D87113DB1}">
      <dgm:prSet/>
      <dgm:spPr/>
      <dgm:t>
        <a:bodyPr/>
        <a:lstStyle/>
        <a:p>
          <a:endParaRPr lang="en-US" sz="2000"/>
        </a:p>
      </dgm:t>
    </dgm:pt>
    <dgm:pt modelId="{74E611EA-236C-4AFE-9910-B5AD55CD7FAE}" type="parTrans" cxnId="{C5006C33-8674-4557-BA78-2D3D87113DB1}">
      <dgm:prSet/>
      <dgm:spPr/>
      <dgm:t>
        <a:bodyPr/>
        <a:lstStyle/>
        <a:p>
          <a:endParaRPr lang="en-US" sz="2000"/>
        </a:p>
      </dgm:t>
    </dgm:pt>
    <dgm:pt modelId="{FA88D103-2A16-44F4-8E66-C53BFAABF96F}">
      <dgm:prSet custT="1"/>
      <dgm:spPr>
        <a:solidFill>
          <a:srgbClr val="FF735D"/>
        </a:solidFill>
        <a:ln>
          <a:noFill/>
        </a:ln>
        <a:effectLst>
          <a:outerShdw blurRad="63500" algn="ctr" rotWithShape="0">
            <a:prstClr val="black">
              <a:alpha val="40000"/>
            </a:prstClr>
          </a:outerShdw>
        </a:effectLst>
      </dgm:spPr>
      <dgm:t>
        <a:bodyPr/>
        <a:lstStyle/>
        <a:p>
          <a:r>
            <a:rPr lang="en-US" sz="1200" b="1" i="0" u="none">
              <a:latin typeface="Arial" panose="020B0604020202020204" pitchFamily="34" charset="0"/>
              <a:cs typeface="Arial" panose="020B0604020202020204" pitchFamily="34" charset="0"/>
            </a:rPr>
            <a:t>Program</a:t>
          </a:r>
          <a:r>
            <a:rPr lang="en-US" sz="1200" b="1" i="0">
              <a:latin typeface="Arial" panose="020B0604020202020204" pitchFamily="34" charset="0"/>
              <a:cs typeface="Arial" panose="020B0604020202020204" pitchFamily="34" charset="0"/>
            </a:rPr>
            <a:t>​</a:t>
          </a:r>
        </a:p>
        <a:p>
          <a:r>
            <a:rPr lang="en-US" sz="1200" b="1" i="0" u="none">
              <a:latin typeface="Arial" panose="020B0604020202020204" pitchFamily="34" charset="0"/>
              <a:cs typeface="Arial" panose="020B0604020202020204" pitchFamily="34" charset="0"/>
            </a:rPr>
            <a:t>Eligibility/Participation</a:t>
          </a:r>
          <a:r>
            <a:rPr lang="en-US" sz="1200" b="1" i="0">
              <a:latin typeface="Arial" panose="020B0604020202020204" pitchFamily="34" charset="0"/>
              <a:cs typeface="Arial" panose="020B0604020202020204" pitchFamily="34" charset="0"/>
            </a:rPr>
            <a:t>​</a:t>
          </a:r>
        </a:p>
        <a:p>
          <a:r>
            <a:rPr lang="en-US" sz="1200" b="0" i="0">
              <a:latin typeface="Arial" panose="020B0604020202020204" pitchFamily="34" charset="0"/>
              <a:cs typeface="Arial" panose="020B0604020202020204" pitchFamily="34" charset="0"/>
            </a:rPr>
            <a:t>​</a:t>
          </a:r>
        </a:p>
        <a:p>
          <a:r>
            <a:rPr lang="en-US" sz="1000" b="0" i="0" u="none">
              <a:latin typeface="Arial" panose="020B0604020202020204" pitchFamily="34" charset="0"/>
              <a:cs typeface="Arial" panose="020B0604020202020204" pitchFamily="34" charset="0"/>
            </a:rPr>
            <a:t>Title I Part A Basic Targeted </a:t>
          </a:r>
          <a:r>
            <a:rPr lang="en-US" sz="1000" b="0" i="0">
              <a:latin typeface="Arial" panose="020B0604020202020204" pitchFamily="34" charset="0"/>
              <a:cs typeface="Arial" panose="020B0604020202020204" pitchFamily="34" charset="0"/>
            </a:rPr>
            <a:t>​</a:t>
          </a:r>
        </a:p>
        <a:p>
          <a:r>
            <a:rPr lang="en-US" sz="1000" b="0" i="0">
              <a:latin typeface="Arial" panose="020B0604020202020204" pitchFamily="34" charset="0"/>
              <a:cs typeface="Arial" panose="020B0604020202020204" pitchFamily="34" charset="0"/>
            </a:rPr>
            <a:t>​</a:t>
          </a:r>
        </a:p>
        <a:p>
          <a:r>
            <a:rPr lang="en-US" sz="1000" b="0" i="0" u="none">
              <a:latin typeface="Arial" panose="020B0604020202020204" pitchFamily="34" charset="0"/>
              <a:cs typeface="Arial" panose="020B0604020202020204" pitchFamily="34" charset="0"/>
            </a:rPr>
            <a:t>Title I Part A Neglected </a:t>
          </a:r>
          <a:r>
            <a:rPr lang="en-US" sz="1000" b="0" i="0">
              <a:latin typeface="Arial" panose="020B0604020202020204" pitchFamily="34" charset="0"/>
              <a:cs typeface="Arial" panose="020B0604020202020204" pitchFamily="34" charset="0"/>
            </a:rPr>
            <a:t>​</a:t>
          </a:r>
        </a:p>
        <a:p>
          <a:r>
            <a:rPr lang="en-US" sz="1000" b="0" i="0">
              <a:latin typeface="Arial" panose="020B0604020202020204" pitchFamily="34" charset="0"/>
              <a:cs typeface="Arial" panose="020B0604020202020204" pitchFamily="34" charset="0"/>
            </a:rPr>
            <a:t>​</a:t>
          </a:r>
        </a:p>
        <a:p>
          <a:r>
            <a:rPr lang="en-US" sz="1000" b="0" i="0" u="none">
              <a:latin typeface="Arial" panose="020B0604020202020204" pitchFamily="34" charset="0"/>
              <a:cs typeface="Arial" panose="020B0604020202020204" pitchFamily="34" charset="0"/>
            </a:rPr>
            <a:t>Armed Forces Family Member </a:t>
          </a:r>
          <a:r>
            <a:rPr lang="en-US" sz="1000" b="0" i="0">
              <a:latin typeface="Arial" panose="020B0604020202020204" pitchFamily="34" charset="0"/>
              <a:cs typeface="Arial" panose="020B0604020202020204" pitchFamily="34" charset="0"/>
            </a:rPr>
            <a:t>​</a:t>
          </a:r>
        </a:p>
        <a:p>
          <a:r>
            <a:rPr lang="en-US" sz="1000" b="0" i="0">
              <a:latin typeface="Arial" panose="020B0604020202020204" pitchFamily="34" charset="0"/>
              <a:cs typeface="Arial" panose="020B0604020202020204" pitchFamily="34" charset="0"/>
            </a:rPr>
            <a:t>​</a:t>
          </a:r>
        </a:p>
        <a:p>
          <a:r>
            <a:rPr lang="en-US" sz="1000" b="0" i="0" u="none">
              <a:latin typeface="Arial" panose="020B0604020202020204" pitchFamily="34" charset="0"/>
              <a:cs typeface="Arial" panose="020B0604020202020204" pitchFamily="34" charset="0"/>
            </a:rPr>
            <a:t>504 Accommodation Plan </a:t>
          </a:r>
          <a:r>
            <a:rPr lang="en-US" sz="1000" b="0" i="0">
              <a:latin typeface="Arial" panose="020B0604020202020204" pitchFamily="34" charset="0"/>
              <a:cs typeface="Arial" panose="020B0604020202020204" pitchFamily="34" charset="0"/>
            </a:rPr>
            <a:t>​</a:t>
          </a:r>
        </a:p>
        <a:p>
          <a:r>
            <a:rPr lang="en-US" sz="1000" b="0" i="0">
              <a:latin typeface="Arial" panose="020B0604020202020204" pitchFamily="34" charset="0"/>
              <a:cs typeface="Arial" panose="020B0604020202020204" pitchFamily="34" charset="0"/>
            </a:rPr>
            <a:t>​</a:t>
          </a:r>
        </a:p>
        <a:p>
          <a:r>
            <a:rPr lang="en-US" sz="1000" b="0" i="0" u="none">
              <a:latin typeface="Arial" panose="020B0604020202020204" pitchFamily="34" charset="0"/>
              <a:cs typeface="Arial" panose="020B0604020202020204" pitchFamily="34" charset="0"/>
            </a:rPr>
            <a:t>Opportunity Program </a:t>
          </a:r>
          <a:r>
            <a:rPr lang="en-US" sz="1000" b="0" i="0">
              <a:latin typeface="Arial" panose="020B0604020202020204" pitchFamily="34" charset="0"/>
              <a:cs typeface="Arial" panose="020B0604020202020204" pitchFamily="34" charset="0"/>
            </a:rPr>
            <a:t>​</a:t>
          </a:r>
        </a:p>
        <a:p>
          <a:r>
            <a:rPr lang="en-US" sz="1000" b="0" i="0">
              <a:latin typeface="Arial" panose="020B0604020202020204" pitchFamily="34" charset="0"/>
              <a:cs typeface="Arial" panose="020B0604020202020204" pitchFamily="34" charset="0"/>
            </a:rPr>
            <a:t>​</a:t>
          </a:r>
        </a:p>
        <a:p>
          <a:r>
            <a:rPr lang="en-US" sz="1000" b="0" i="0" u="none">
              <a:latin typeface="Arial" panose="020B0604020202020204" pitchFamily="34" charset="0"/>
              <a:cs typeface="Arial" panose="020B0604020202020204" pitchFamily="34" charset="0"/>
            </a:rPr>
            <a:t>California Partnership Academy </a:t>
          </a:r>
          <a:r>
            <a:rPr lang="en-US" sz="1000" b="0" i="0">
              <a:latin typeface="Arial" panose="020B0604020202020204" pitchFamily="34" charset="0"/>
              <a:cs typeface="Arial" panose="020B0604020202020204" pitchFamily="34" charset="0"/>
            </a:rPr>
            <a:t>​</a:t>
          </a:r>
        </a:p>
        <a:p>
          <a:r>
            <a:rPr lang="en-US" sz="1200" b="0" i="0">
              <a:latin typeface="Arial" panose="020B0604020202020204" pitchFamily="34" charset="0"/>
              <a:cs typeface="Arial" panose="020B0604020202020204" pitchFamily="34" charset="0"/>
            </a:rPr>
            <a:t>​</a:t>
          </a:r>
        </a:p>
        <a:p>
          <a:r>
            <a:rPr lang="en-US" sz="1000" b="0" i="0" u="none">
              <a:latin typeface="Arial" panose="020B0604020202020204" pitchFamily="34" charset="0"/>
              <a:cs typeface="Arial" panose="020B0604020202020204" pitchFamily="34" charset="0"/>
            </a:rPr>
            <a:t>Pregnant or Parenting Programs</a:t>
          </a:r>
          <a:r>
            <a:rPr lang="en-US" sz="1000" b="0" i="0"/>
            <a:t>​</a:t>
          </a:r>
        </a:p>
      </dgm:t>
    </dgm:pt>
    <dgm:pt modelId="{7B9DDEDD-A86E-4F3F-9C84-41C8B5C54B2D}" type="sibTrans" cxnId="{F204790D-C716-4B5F-B1EA-29E8224AE8D1}">
      <dgm:prSet/>
      <dgm:spPr/>
      <dgm:t>
        <a:bodyPr/>
        <a:lstStyle/>
        <a:p>
          <a:endParaRPr lang="en-US" sz="2000"/>
        </a:p>
      </dgm:t>
    </dgm:pt>
    <dgm:pt modelId="{ADE242E4-ACEF-43C0-8D9F-7AA405181590}" type="parTrans" cxnId="{F204790D-C716-4B5F-B1EA-29E8224AE8D1}">
      <dgm:prSet/>
      <dgm:spPr/>
      <dgm:t>
        <a:bodyPr/>
        <a:lstStyle/>
        <a:p>
          <a:endParaRPr lang="en-US" sz="2000"/>
        </a:p>
      </dgm:t>
    </dgm:pt>
    <dgm:pt modelId="{BB652E3B-53D6-4D07-A800-32AEAAF2DD69}">
      <dgm:prSet phldrT="[Text]" custT="1"/>
      <dgm:spPr>
        <a:solidFill>
          <a:srgbClr val="42C1BD"/>
        </a:solidFill>
        <a:ln>
          <a:noFill/>
        </a:ln>
        <a:effectLst>
          <a:outerShdw blurRad="63500" algn="ctr" rotWithShape="0">
            <a:prstClr val="black">
              <a:alpha val="40000"/>
            </a:prstClr>
          </a:outerShdw>
        </a:effectLst>
      </dgm:spPr>
      <dgm:t>
        <a:bodyPr/>
        <a:lstStyle/>
        <a:p>
          <a:r>
            <a:rPr lang="en-US" sz="1200" b="1" i="0" u="none">
              <a:solidFill>
                <a:schemeClr val="bg1"/>
              </a:solidFill>
              <a:latin typeface="Arial" panose="020B0604020202020204" pitchFamily="34" charset="0"/>
              <a:cs typeface="Arial" panose="020B0604020202020204" pitchFamily="34" charset="0"/>
            </a:rPr>
            <a:t>CTE participants, concentrators and completers (Perkins Report)</a:t>
          </a:r>
          <a:endParaRPr lang="en-US" sz="1200" b="1">
            <a:solidFill>
              <a:schemeClr val="bg1"/>
            </a:solidFill>
            <a:latin typeface="Arial" panose="020B0604020202020204" pitchFamily="34" charset="0"/>
            <a:cs typeface="Arial" panose="020B0604020202020204" pitchFamily="34" charset="0"/>
          </a:endParaRPr>
        </a:p>
      </dgm:t>
    </dgm:pt>
    <dgm:pt modelId="{6658147E-72E9-4B51-B8F5-9B9C3B92CA66}" type="parTrans" cxnId="{2E54E1EA-A89F-4A00-90B5-86011F9172AB}">
      <dgm:prSet/>
      <dgm:spPr/>
      <dgm:t>
        <a:bodyPr/>
        <a:lstStyle/>
        <a:p>
          <a:endParaRPr lang="en-US"/>
        </a:p>
      </dgm:t>
    </dgm:pt>
    <dgm:pt modelId="{FC5B3518-82D2-41E0-BD0F-8E7E2124D6F8}" type="sibTrans" cxnId="{2E54E1EA-A89F-4A00-90B5-86011F9172AB}">
      <dgm:prSet/>
      <dgm:spPr/>
      <dgm:t>
        <a:bodyPr/>
        <a:lstStyle/>
        <a:p>
          <a:endParaRPr lang="en-US"/>
        </a:p>
      </dgm:t>
    </dgm:pt>
    <dgm:pt modelId="{A863B5AA-7306-40E5-BB03-608816440598}">
      <dgm:prSet custT="1"/>
      <dgm:spPr>
        <a:solidFill>
          <a:srgbClr val="42C1BD"/>
        </a:solidFill>
        <a:ln>
          <a:noFill/>
        </a:ln>
        <a:effectLst>
          <a:outerShdw blurRad="63500" algn="ctr" rotWithShape="0">
            <a:prstClr val="black">
              <a:alpha val="40000"/>
            </a:prstClr>
          </a:outerShdw>
        </a:effectLst>
      </dgm:spPr>
      <dgm:t>
        <a:bodyPr/>
        <a:lstStyle/>
        <a:p>
          <a:pPr rtl="0"/>
          <a:r>
            <a:rPr lang="en-US" sz="1200" b="1" i="0" u="none">
              <a:solidFill>
                <a:schemeClr val="bg1"/>
              </a:solidFill>
              <a:latin typeface="Arial" panose="020B0604020202020204" pitchFamily="34" charset="0"/>
              <a:cs typeface="Arial" panose="020B0604020202020204" pitchFamily="34" charset="0"/>
            </a:rPr>
            <a:t>Student Absence Summary</a:t>
          </a:r>
        </a:p>
      </dgm:t>
    </dgm:pt>
    <dgm:pt modelId="{207D340F-7D2C-4C78-A4CC-572AF246C32D}" type="parTrans" cxnId="{4525EB50-B97C-46C4-AFB2-724840BBDCC8}">
      <dgm:prSet/>
      <dgm:spPr/>
      <dgm:t>
        <a:bodyPr/>
        <a:lstStyle/>
        <a:p>
          <a:endParaRPr lang="en-US"/>
        </a:p>
      </dgm:t>
    </dgm:pt>
    <dgm:pt modelId="{C2554957-202E-4E21-AC0D-336D34396A45}" type="sibTrans" cxnId="{4525EB50-B97C-46C4-AFB2-724840BBDCC8}">
      <dgm:prSet/>
      <dgm:spPr/>
      <dgm:t>
        <a:bodyPr/>
        <a:lstStyle/>
        <a:p>
          <a:endParaRPr lang="en-US"/>
        </a:p>
      </dgm:t>
    </dgm:pt>
    <dgm:pt modelId="{3252BFDB-27B6-40F6-8973-27301BD0323B}">
      <dgm:prSet custT="1"/>
      <dgm:spPr>
        <a:solidFill>
          <a:srgbClr val="F7EDF0"/>
        </a:solidFill>
        <a:effectLst>
          <a:outerShdw blurRad="63500" algn="ctr" rotWithShape="0">
            <a:prstClr val="black">
              <a:alpha val="40000"/>
            </a:prstClr>
          </a:outerShdw>
        </a:effectLst>
      </dgm:spPr>
      <dgm:t>
        <a:bodyPr/>
        <a:lstStyle/>
        <a:p>
          <a:pPr>
            <a:spcAft>
              <a:spcPts val="0"/>
            </a:spcAft>
          </a:pPr>
          <a:r>
            <a:rPr lang="en-US" sz="2400" b="0" i="0" u="none"/>
            <a:t>EOY 4</a:t>
          </a:r>
        </a:p>
        <a:p>
          <a:pPr>
            <a:spcAft>
              <a:spcPct val="35000"/>
            </a:spcAft>
          </a:pPr>
          <a:r>
            <a:rPr lang="en-US" sz="1200"/>
            <a:t>July 1–June 30</a:t>
          </a:r>
          <a:endParaRPr lang="en-US" sz="1200" b="1" i="0" u="none">
            <a:solidFill>
              <a:schemeClr val="tx1">
                <a:lumMod val="75000"/>
                <a:lumOff val="25000"/>
              </a:schemeClr>
            </a:solidFill>
            <a:latin typeface="Arial" panose="020B0604020202020204" pitchFamily="34" charset="0"/>
            <a:cs typeface="Arial" panose="020B0604020202020204" pitchFamily="34" charset="0"/>
          </a:endParaRPr>
        </a:p>
      </dgm:t>
    </dgm:pt>
    <dgm:pt modelId="{ED899030-A21D-4E78-A209-27B98ACA7FD4}" type="parTrans" cxnId="{5302FF99-B94E-42D0-935F-47FC7EB480BE}">
      <dgm:prSet/>
      <dgm:spPr/>
      <dgm:t>
        <a:bodyPr/>
        <a:lstStyle/>
        <a:p>
          <a:endParaRPr lang="en-US"/>
        </a:p>
      </dgm:t>
    </dgm:pt>
    <dgm:pt modelId="{CC0AE028-5602-4F6C-8F5B-5078AB629091}" type="sibTrans" cxnId="{5302FF99-B94E-42D0-935F-47FC7EB480BE}">
      <dgm:prSet/>
      <dgm:spPr/>
      <dgm:t>
        <a:bodyPr/>
        <a:lstStyle/>
        <a:p>
          <a:endParaRPr lang="en-US"/>
        </a:p>
      </dgm:t>
    </dgm:pt>
    <dgm:pt modelId="{61888073-47FF-476A-981B-CAD6FBB76CCC}">
      <dgm:prSet custT="1"/>
      <dgm:spPr>
        <a:solidFill>
          <a:srgbClr val="FF735D"/>
        </a:solidFill>
        <a:ln>
          <a:noFill/>
        </a:ln>
        <a:effectLst>
          <a:outerShdw blurRad="63500" algn="ctr" rotWithShape="0">
            <a:prstClr val="black">
              <a:alpha val="40000"/>
            </a:prstClr>
          </a:outerShdw>
        </a:effectLst>
      </dgm:spPr>
      <dgm:t>
        <a:bodyPr/>
        <a:lstStyle/>
        <a:p>
          <a:r>
            <a:rPr lang="en-US" sz="1200" b="1" i="0">
              <a:solidFill>
                <a:schemeClr val="bg1"/>
              </a:solidFill>
              <a:latin typeface="Arial" panose="020B0604020202020204" pitchFamily="34" charset="0"/>
              <a:cs typeface="Arial" panose="020B0604020202020204" pitchFamily="34" charset="0"/>
            </a:rPr>
            <a:t>SWD Status</a:t>
          </a:r>
        </a:p>
      </dgm:t>
    </dgm:pt>
    <dgm:pt modelId="{0B8EE67C-6B6E-423E-A12F-92D9CAF633CB}" type="parTrans" cxnId="{FEDFEEA7-21CE-4F6D-B5B6-9428B83374E7}">
      <dgm:prSet/>
      <dgm:spPr/>
      <dgm:t>
        <a:bodyPr/>
        <a:lstStyle/>
        <a:p>
          <a:endParaRPr lang="en-US"/>
        </a:p>
      </dgm:t>
    </dgm:pt>
    <dgm:pt modelId="{4BF0A7F0-3FF2-4D36-9A24-23545BB27930}" type="sibTrans" cxnId="{FEDFEEA7-21CE-4F6D-B5B6-9428B83374E7}">
      <dgm:prSet/>
      <dgm:spPr/>
      <dgm:t>
        <a:bodyPr/>
        <a:lstStyle/>
        <a:p>
          <a:endParaRPr lang="en-US"/>
        </a:p>
      </dgm:t>
    </dgm:pt>
    <dgm:pt modelId="{762293AC-E49F-43A6-9B6F-2E9DFE79ABF4}">
      <dgm:prSet custT="1"/>
      <dgm:spPr>
        <a:solidFill>
          <a:srgbClr val="FF735D"/>
        </a:solidFill>
        <a:ln>
          <a:noFill/>
        </a:ln>
        <a:effectLst>
          <a:outerShdw blurRad="63500" algn="ctr" rotWithShape="0">
            <a:prstClr val="black">
              <a:alpha val="40000"/>
            </a:prstClr>
          </a:outerShdw>
        </a:effectLst>
      </dgm:spPr>
      <dgm:t>
        <a:bodyPr/>
        <a:lstStyle/>
        <a:p>
          <a:pPr rtl="0"/>
          <a:r>
            <a:rPr lang="en-US" sz="1200" b="1" i="0" u="none">
              <a:solidFill>
                <a:schemeClr val="bg1"/>
              </a:solidFill>
              <a:latin typeface="Arial" panose="020B0604020202020204" pitchFamily="34" charset="0"/>
              <a:cs typeface="Arial" panose="020B0604020202020204" pitchFamily="34" charset="0"/>
            </a:rPr>
            <a:t>SWD Services</a:t>
          </a:r>
        </a:p>
      </dgm:t>
    </dgm:pt>
    <dgm:pt modelId="{00483A1A-1CE2-4671-BE24-49BC8F83EF1B}" type="parTrans" cxnId="{A3F2EFD7-7894-488C-BBEB-BB8EA0ED0579}">
      <dgm:prSet/>
      <dgm:spPr/>
      <dgm:t>
        <a:bodyPr/>
        <a:lstStyle/>
        <a:p>
          <a:endParaRPr lang="en-US"/>
        </a:p>
      </dgm:t>
    </dgm:pt>
    <dgm:pt modelId="{6B7F6AF9-9F6A-468F-BAAB-8DF52CA80C83}" type="sibTrans" cxnId="{A3F2EFD7-7894-488C-BBEB-BB8EA0ED0579}">
      <dgm:prSet/>
      <dgm:spPr/>
      <dgm:t>
        <a:bodyPr/>
        <a:lstStyle/>
        <a:p>
          <a:endParaRPr lang="en-US"/>
        </a:p>
      </dgm:t>
    </dgm:pt>
    <dgm:pt modelId="{60C7C8F7-94BC-4B4A-8C7A-07A377F0A0ED}">
      <dgm:prSet custT="1"/>
      <dgm:spPr>
        <a:solidFill>
          <a:srgbClr val="FF735D"/>
        </a:solidFill>
        <a:ln>
          <a:noFill/>
        </a:ln>
        <a:effectLst>
          <a:outerShdw blurRad="63500" algn="ctr" rotWithShape="0">
            <a:prstClr val="black">
              <a:alpha val="40000"/>
            </a:prstClr>
          </a:outerShdw>
        </a:effectLst>
      </dgm:spPr>
      <dgm:t>
        <a:bodyPr/>
        <a:lstStyle/>
        <a:p>
          <a:pPr rtl="0"/>
          <a:r>
            <a:rPr lang="en-US" sz="1200" b="1" i="0" u="none">
              <a:solidFill>
                <a:schemeClr val="bg1"/>
              </a:solidFill>
              <a:latin typeface="Arial" panose="020B0604020202020204" pitchFamily="34" charset="0"/>
              <a:cs typeface="Arial" panose="020B0604020202020204" pitchFamily="34" charset="0"/>
            </a:rPr>
            <a:t>PSTS for SPED</a:t>
          </a:r>
        </a:p>
      </dgm:t>
    </dgm:pt>
    <dgm:pt modelId="{36DECD29-5037-42C0-A848-6FF7D70681D3}" type="parTrans" cxnId="{170B357E-EB77-48A0-B1EE-B2331E1AC0E3}">
      <dgm:prSet/>
      <dgm:spPr/>
      <dgm:t>
        <a:bodyPr/>
        <a:lstStyle/>
        <a:p>
          <a:endParaRPr lang="en-US"/>
        </a:p>
      </dgm:t>
    </dgm:pt>
    <dgm:pt modelId="{4BE70F55-4B1E-44F3-B06D-1A78DBB89B3A}" type="sibTrans" cxnId="{170B357E-EB77-48A0-B1EE-B2331E1AC0E3}">
      <dgm:prSet/>
      <dgm:spPr/>
      <dgm:t>
        <a:bodyPr/>
        <a:lstStyle/>
        <a:p>
          <a:endParaRPr lang="en-US"/>
        </a:p>
      </dgm:t>
    </dgm:pt>
    <dgm:pt modelId="{D84AAF9C-60A9-4AC0-AA07-526414AE9FFE}">
      <dgm:prSet custT="1"/>
      <dgm:spPr>
        <a:solidFill>
          <a:srgbClr val="42C1BD"/>
        </a:solidFill>
        <a:ln>
          <a:noFill/>
        </a:ln>
        <a:effectLst>
          <a:outerShdw blurRad="63500" algn="ctr" rotWithShape="0">
            <a:prstClr val="black">
              <a:alpha val="40000"/>
            </a:prstClr>
          </a:outerShdw>
        </a:effectLst>
      </dgm:spPr>
      <dgm:t>
        <a:bodyPr/>
        <a:lstStyle/>
        <a:p>
          <a:pPr rtl="0"/>
          <a:r>
            <a:rPr lang="en-US" sz="1200" b="1" i="0" u="none">
              <a:solidFill>
                <a:schemeClr val="bg1"/>
              </a:solidFill>
              <a:latin typeface="Arial" panose="020B0604020202020204" pitchFamily="34" charset="0"/>
              <a:cs typeface="Arial" panose="020B0604020202020204" pitchFamily="34" charset="0"/>
            </a:rPr>
            <a:t>Homeless Program</a:t>
          </a:r>
        </a:p>
      </dgm:t>
    </dgm:pt>
    <dgm:pt modelId="{474D35BB-5069-4E5A-9813-92B51E10050D}" type="parTrans" cxnId="{447422EB-12A5-496C-8987-4AD3E7F34DA9}">
      <dgm:prSet/>
      <dgm:spPr/>
      <dgm:t>
        <a:bodyPr/>
        <a:lstStyle/>
        <a:p>
          <a:endParaRPr lang="en-US"/>
        </a:p>
      </dgm:t>
    </dgm:pt>
    <dgm:pt modelId="{72C713C5-70FD-4533-8CE7-A6A1989D85BE}" type="sibTrans" cxnId="{447422EB-12A5-496C-8987-4AD3E7F34DA9}">
      <dgm:prSet/>
      <dgm:spPr/>
      <dgm:t>
        <a:bodyPr/>
        <a:lstStyle/>
        <a:p>
          <a:endParaRPr lang="en-US"/>
        </a:p>
      </dgm:t>
    </dgm:pt>
    <dgm:pt modelId="{0682020C-60E3-4042-8A52-DB105A0B0D5E}">
      <dgm:prSet/>
      <dgm:spPr>
        <a:solidFill>
          <a:srgbClr val="42C1BD"/>
        </a:solidFill>
      </dgm:spPr>
      <dgm:t>
        <a:bodyPr anchor="ctr"/>
        <a:lstStyle/>
        <a:p>
          <a:pPr algn="ctr"/>
          <a:r>
            <a:rPr lang="en-US" sz="1200" b="1" i="1">
              <a:solidFill>
                <a:schemeClr val="bg1"/>
              </a:solidFill>
              <a:latin typeface="Arial" panose="020B0604020202020204" pitchFamily="34" charset="0"/>
              <a:cs typeface="Arial" panose="020B0604020202020204" pitchFamily="34" charset="0"/>
            </a:rPr>
            <a:t>Carnegie Units</a:t>
          </a:r>
        </a:p>
      </dgm:t>
    </dgm:pt>
    <dgm:pt modelId="{54D7CF6A-A290-409E-8AD2-0DF1E462711E}" type="sibTrans" cxnId="{D7A9C60C-2FD4-4BF8-BB9F-05009C617A08}">
      <dgm:prSet/>
      <dgm:spPr/>
      <dgm:t>
        <a:bodyPr/>
        <a:lstStyle/>
        <a:p>
          <a:endParaRPr lang="en-US"/>
        </a:p>
      </dgm:t>
    </dgm:pt>
    <dgm:pt modelId="{A22DEC04-0924-4741-B92C-ECA89262DECE}" type="parTrans" cxnId="{D7A9C60C-2FD4-4BF8-BB9F-05009C617A08}">
      <dgm:prSet/>
      <dgm:spPr/>
      <dgm:t>
        <a:bodyPr/>
        <a:lstStyle/>
        <a:p>
          <a:endParaRPr lang="en-US"/>
        </a:p>
      </dgm:t>
    </dgm:pt>
    <dgm:pt modelId="{A03F7C92-62AF-4F0E-8316-CE0A26937C00}">
      <dgm:prSet/>
      <dgm:spPr>
        <a:solidFill>
          <a:srgbClr val="42C1BD"/>
        </a:solidFill>
      </dgm:spPr>
      <dgm:t>
        <a:bodyPr anchor="ctr"/>
        <a:lstStyle/>
        <a:p>
          <a:pPr algn="ctr"/>
          <a:r>
            <a:rPr lang="en-US" sz="1200" b="1" i="1">
              <a:solidFill>
                <a:schemeClr val="bg1"/>
              </a:solidFill>
              <a:latin typeface="Arial" panose="020B0604020202020204" pitchFamily="34" charset="0"/>
              <a:cs typeface="Arial" panose="020B0604020202020204" pitchFamily="34" charset="0"/>
            </a:rPr>
            <a:t>College Credit</a:t>
          </a:r>
        </a:p>
      </dgm:t>
    </dgm:pt>
    <dgm:pt modelId="{3750F514-0458-4008-8873-766023B25CC1}" type="parTrans" cxnId="{490E006C-500C-4E51-88C4-C41AAAA79F4B}">
      <dgm:prSet/>
      <dgm:spPr/>
      <dgm:t>
        <a:bodyPr/>
        <a:lstStyle/>
        <a:p>
          <a:endParaRPr lang="en-US"/>
        </a:p>
      </dgm:t>
    </dgm:pt>
    <dgm:pt modelId="{F94DBAEC-261B-49BB-AA83-53B70EFD0B0D}" type="sibTrans" cxnId="{490E006C-500C-4E51-88C4-C41AAAA79F4B}">
      <dgm:prSet/>
      <dgm:spPr/>
      <dgm:t>
        <a:bodyPr/>
        <a:lstStyle/>
        <a:p>
          <a:endParaRPr lang="en-US"/>
        </a:p>
      </dgm:t>
    </dgm:pt>
    <dgm:pt modelId="{96BEDDE9-71FC-454F-8367-BDEE82E96A3F}">
      <dgm:prSet custT="1"/>
      <dgm:spPr>
        <a:solidFill>
          <a:schemeClr val="accent1"/>
        </a:solidFill>
      </dgm:spPr>
      <dgm:t>
        <a:bodyPr/>
        <a:lstStyle/>
        <a:p>
          <a:r>
            <a:rPr lang="en-US" sz="1200" b="1">
              <a:solidFill>
                <a:schemeClr val="bg1"/>
              </a:solidFill>
              <a:latin typeface="Arial" panose="020B0604020202020204" pitchFamily="34" charset="0"/>
              <a:cs typeface="Arial" panose="020B0604020202020204" pitchFamily="34" charset="0"/>
            </a:rPr>
            <a:t>Work-Based Learning</a:t>
          </a:r>
        </a:p>
      </dgm:t>
    </dgm:pt>
    <dgm:pt modelId="{4090E204-98FA-E042-90FA-17B702FCB3BA}" type="parTrans" cxnId="{A2321A3F-42DE-814F-B473-ABB79BA891FE}">
      <dgm:prSet/>
      <dgm:spPr/>
      <dgm:t>
        <a:bodyPr/>
        <a:lstStyle/>
        <a:p>
          <a:endParaRPr lang="en-US"/>
        </a:p>
      </dgm:t>
    </dgm:pt>
    <dgm:pt modelId="{9D48F5FB-949F-EB4A-94C4-BFBBB096D739}" type="sibTrans" cxnId="{A2321A3F-42DE-814F-B473-ABB79BA891FE}">
      <dgm:prSet/>
      <dgm:spPr/>
      <dgm:t>
        <a:bodyPr/>
        <a:lstStyle/>
        <a:p>
          <a:endParaRPr lang="en-US"/>
        </a:p>
      </dgm:t>
    </dgm:pt>
    <dgm:pt modelId="{A23519B9-7575-F748-8BD8-76B4AE83860A}">
      <dgm:prSet custT="1"/>
      <dgm:spPr>
        <a:solidFill>
          <a:srgbClr val="42C1BD"/>
        </a:solidFill>
        <a:ln>
          <a:noFill/>
        </a:ln>
        <a:effectLst>
          <a:outerShdw blurRad="63500" algn="ctr" rotWithShape="0">
            <a:prstClr val="black">
              <a:alpha val="40000"/>
            </a:prstClr>
          </a:outerShdw>
        </a:effectLst>
      </dgm:spPr>
      <dgm:t>
        <a:bodyPr/>
        <a:lstStyle/>
        <a:p>
          <a:r>
            <a:rPr lang="en-US" sz="1200" b="1" i="0" u="none">
              <a:solidFill>
                <a:schemeClr val="bg1"/>
              </a:solidFill>
              <a:latin typeface="Arial" panose="020B0604020202020204" pitchFamily="34" charset="0"/>
              <a:cs typeface="Arial" panose="020B0604020202020204" pitchFamily="34" charset="0"/>
            </a:rPr>
            <a:t>Cumulative Enrollment</a:t>
          </a:r>
        </a:p>
      </dgm:t>
    </dgm:pt>
    <dgm:pt modelId="{8950B255-1749-A24E-9147-2D33A723C3AA}" type="parTrans" cxnId="{5E71F617-4184-8A4B-BFB0-ED48661972A0}">
      <dgm:prSet/>
      <dgm:spPr/>
      <dgm:t>
        <a:bodyPr/>
        <a:lstStyle/>
        <a:p>
          <a:endParaRPr lang="en-US"/>
        </a:p>
      </dgm:t>
    </dgm:pt>
    <dgm:pt modelId="{ECFFCD7B-9BF7-9A49-ABB0-0266EF1EB62A}" type="sibTrans" cxnId="{5E71F617-4184-8A4B-BFB0-ED48661972A0}">
      <dgm:prSet/>
      <dgm:spPr/>
      <dgm:t>
        <a:bodyPr/>
        <a:lstStyle/>
        <a:p>
          <a:endParaRPr lang="en-US"/>
        </a:p>
      </dgm:t>
    </dgm:pt>
    <dgm:pt modelId="{BDE5A831-7E12-C94B-A69B-E1EE9186263E}">
      <dgm:prSet custT="1"/>
      <dgm:spPr>
        <a:solidFill>
          <a:srgbClr val="42C1BD"/>
        </a:solidFill>
        <a:ln>
          <a:noFill/>
        </a:ln>
        <a:effectLst>
          <a:outerShdw blurRad="63500" algn="ctr" rotWithShape="0">
            <a:prstClr val="black">
              <a:alpha val="40000"/>
            </a:prstClr>
          </a:outerShdw>
        </a:effectLst>
      </dgm:spPr>
      <dgm:t>
        <a:bodyPr/>
        <a:lstStyle/>
        <a:p>
          <a:pPr rtl="0"/>
          <a:r>
            <a:rPr lang="en-US" sz="1200" b="1" i="0" u="none">
              <a:solidFill>
                <a:schemeClr val="bg1"/>
              </a:solidFill>
              <a:latin typeface="Arial" panose="020B0604020202020204" pitchFamily="34" charset="0"/>
              <a:cs typeface="Arial" panose="020B0604020202020204" pitchFamily="34" charset="0"/>
            </a:rPr>
            <a:t>RFEP</a:t>
          </a:r>
        </a:p>
      </dgm:t>
    </dgm:pt>
    <dgm:pt modelId="{F77B556E-ACF7-114C-8354-FEF93B48B64E}" type="parTrans" cxnId="{EC682951-24A7-2D46-969A-E0A71EFBC6FC}">
      <dgm:prSet/>
      <dgm:spPr/>
      <dgm:t>
        <a:bodyPr/>
        <a:lstStyle/>
        <a:p>
          <a:endParaRPr lang="en-US"/>
        </a:p>
      </dgm:t>
    </dgm:pt>
    <dgm:pt modelId="{2CB691B0-23AC-5A47-A808-1D47CD77DAE8}" type="sibTrans" cxnId="{EC682951-24A7-2D46-969A-E0A71EFBC6FC}">
      <dgm:prSet/>
      <dgm:spPr/>
      <dgm:t>
        <a:bodyPr/>
        <a:lstStyle/>
        <a:p>
          <a:endParaRPr lang="en-US"/>
        </a:p>
      </dgm:t>
    </dgm:pt>
    <dgm:pt modelId="{BE45C8E1-6B77-9842-BDF3-F757B30BAA0D}">
      <dgm:prSet custT="1"/>
      <dgm:spPr>
        <a:solidFill>
          <a:srgbClr val="42C1BD"/>
        </a:solidFill>
        <a:ln>
          <a:noFill/>
        </a:ln>
        <a:effectLst>
          <a:outerShdw blurRad="63500" algn="ctr" rotWithShape="0">
            <a:prstClr val="black">
              <a:alpha val="40000"/>
            </a:prstClr>
          </a:outerShdw>
        </a:effectLst>
      </dgm:spPr>
      <dgm:t>
        <a:bodyPr/>
        <a:lstStyle/>
        <a:p>
          <a:r>
            <a:rPr lang="en-US" sz="1200" b="1">
              <a:latin typeface="Arial" panose="020B0604020202020204" pitchFamily="34" charset="0"/>
              <a:cs typeface="Arial" panose="020B0604020202020204" pitchFamily="34" charset="0"/>
            </a:rPr>
            <a:t>One-Year Grads and Completers</a:t>
          </a:r>
          <a:endParaRPr lang="en-US" sz="1200" b="1" i="0" u="none">
            <a:solidFill>
              <a:schemeClr val="bg1"/>
            </a:solidFill>
            <a:latin typeface="Arial" panose="020B0604020202020204" pitchFamily="34" charset="0"/>
            <a:cs typeface="Arial" panose="020B0604020202020204" pitchFamily="34" charset="0"/>
          </a:endParaRPr>
        </a:p>
      </dgm:t>
    </dgm:pt>
    <dgm:pt modelId="{E61A7F86-7425-8842-934B-AA512B5C312B}" type="parTrans" cxnId="{45B1F8AC-5A9D-ED46-AC5C-B10692B5D096}">
      <dgm:prSet/>
      <dgm:spPr/>
      <dgm:t>
        <a:bodyPr/>
        <a:lstStyle/>
        <a:p>
          <a:endParaRPr lang="en-US"/>
        </a:p>
      </dgm:t>
    </dgm:pt>
    <dgm:pt modelId="{D59275C1-D287-5B4F-9CEC-1F5AA1718006}" type="sibTrans" cxnId="{45B1F8AC-5A9D-ED46-AC5C-B10692B5D096}">
      <dgm:prSet/>
      <dgm:spPr/>
      <dgm:t>
        <a:bodyPr/>
        <a:lstStyle/>
        <a:p>
          <a:endParaRPr lang="en-US"/>
        </a:p>
      </dgm:t>
    </dgm:pt>
    <dgm:pt modelId="{5A913331-6EFE-4D67-ABE2-616375E65E0C}">
      <dgm:prSet/>
      <dgm:spPr>
        <a:solidFill>
          <a:srgbClr val="42C1BD"/>
        </a:solidFill>
      </dgm:spPr>
      <dgm:t>
        <a:bodyPr anchor="ctr"/>
        <a:lstStyle/>
        <a:p>
          <a:pPr algn="ctr"/>
          <a:r>
            <a:rPr lang="en-US" sz="1200" b="1" i="1">
              <a:solidFill>
                <a:schemeClr val="bg1"/>
              </a:solidFill>
              <a:latin typeface="Arial" panose="020B0604020202020204" pitchFamily="34" charset="0"/>
              <a:cs typeface="Arial" panose="020B0604020202020204" pitchFamily="34" charset="0"/>
            </a:rPr>
            <a:t>Leadership/Military Science</a:t>
          </a:r>
        </a:p>
      </dgm:t>
    </dgm:pt>
    <dgm:pt modelId="{1754AEFC-2024-47E9-ADBE-EBBD0C786787}" type="parTrans" cxnId="{2B04A3E6-548A-4176-A816-EB27827B2750}">
      <dgm:prSet/>
      <dgm:spPr/>
      <dgm:t>
        <a:bodyPr/>
        <a:lstStyle/>
        <a:p>
          <a:endParaRPr lang="en-US"/>
        </a:p>
      </dgm:t>
    </dgm:pt>
    <dgm:pt modelId="{AF7BC13E-10E8-47A9-A016-CF47E8D10C43}" type="sibTrans" cxnId="{2B04A3E6-548A-4176-A816-EB27827B2750}">
      <dgm:prSet/>
      <dgm:spPr/>
      <dgm:t>
        <a:bodyPr/>
        <a:lstStyle/>
        <a:p>
          <a:endParaRPr lang="en-US"/>
        </a:p>
      </dgm:t>
    </dgm:pt>
    <dgm:pt modelId="{95F545CF-41CF-0648-ABF8-3CA11D255BFB}">
      <dgm:prSet custT="1"/>
      <dgm:spPr>
        <a:solidFill>
          <a:srgbClr val="FF735D"/>
        </a:solidFill>
        <a:ln>
          <a:noFill/>
        </a:ln>
        <a:effectLst>
          <a:outerShdw blurRad="63500" algn="ctr" rotWithShape="0">
            <a:prstClr val="black">
              <a:alpha val="40000"/>
            </a:prstClr>
          </a:outerShdw>
        </a:effectLst>
      </dgm:spPr>
      <dgm:t>
        <a:bodyPr/>
        <a:lstStyle/>
        <a:p>
          <a:r>
            <a:rPr lang="en-US" sz="1200" b="1" i="0">
              <a:solidFill>
                <a:schemeClr val="bg1"/>
              </a:solidFill>
              <a:latin typeface="Arial" panose="020B0604020202020204" pitchFamily="34" charset="0"/>
              <a:cs typeface="Arial" panose="020B0604020202020204" pitchFamily="34" charset="0"/>
            </a:rPr>
            <a:t>SWD Plans</a:t>
          </a:r>
        </a:p>
      </dgm:t>
    </dgm:pt>
    <dgm:pt modelId="{15F56233-AD01-E34B-8590-7D0A1B2E619C}" type="parTrans" cxnId="{4AA27D0D-E84F-B749-8089-68A31D0D36C9}">
      <dgm:prSet/>
      <dgm:spPr/>
      <dgm:t>
        <a:bodyPr/>
        <a:lstStyle/>
        <a:p>
          <a:endParaRPr lang="en-US"/>
        </a:p>
      </dgm:t>
    </dgm:pt>
    <dgm:pt modelId="{E73F3DAD-53A4-6B42-87E4-28B6D09F9484}" type="sibTrans" cxnId="{4AA27D0D-E84F-B749-8089-68A31D0D36C9}">
      <dgm:prSet/>
      <dgm:spPr/>
      <dgm:t>
        <a:bodyPr/>
        <a:lstStyle/>
        <a:p>
          <a:endParaRPr lang="en-US"/>
        </a:p>
      </dgm:t>
    </dgm:pt>
    <dgm:pt modelId="{0D8F6758-32C5-7446-A75B-69FCA16A48D0}">
      <dgm:prSet custT="1"/>
      <dgm:spPr>
        <a:solidFill>
          <a:srgbClr val="FF735D"/>
        </a:solidFill>
        <a:ln>
          <a:noFill/>
        </a:ln>
        <a:effectLst>
          <a:outerShdw blurRad="63500" algn="ctr" rotWithShape="0">
            <a:prstClr val="black">
              <a:alpha val="40000"/>
            </a:prstClr>
          </a:outerShdw>
        </a:effectLst>
      </dgm:spPr>
      <dgm:t>
        <a:bodyPr/>
        <a:lstStyle/>
        <a:p>
          <a:r>
            <a:rPr lang="en-US" sz="1200" b="1" i="0">
              <a:solidFill>
                <a:schemeClr val="bg1"/>
              </a:solidFill>
              <a:latin typeface="Arial" panose="020B0604020202020204" pitchFamily="34" charset="0"/>
              <a:cs typeface="Arial" panose="020B0604020202020204" pitchFamily="34" charset="0"/>
            </a:rPr>
            <a:t>SWD Meetings</a:t>
          </a:r>
        </a:p>
      </dgm:t>
    </dgm:pt>
    <dgm:pt modelId="{824FB7D8-55ED-624D-934F-B91CA4C70E22}" type="parTrans" cxnId="{EB4727FA-880D-F94B-A3E6-777CF17789E8}">
      <dgm:prSet/>
      <dgm:spPr/>
      <dgm:t>
        <a:bodyPr/>
        <a:lstStyle/>
        <a:p>
          <a:endParaRPr lang="en-US"/>
        </a:p>
      </dgm:t>
    </dgm:pt>
    <dgm:pt modelId="{ED6E6387-8B94-0948-A3BF-0AAF6318CF6B}" type="sibTrans" cxnId="{EB4727FA-880D-F94B-A3E6-777CF17789E8}">
      <dgm:prSet/>
      <dgm:spPr/>
      <dgm:t>
        <a:bodyPr/>
        <a:lstStyle/>
        <a:p>
          <a:endParaRPr lang="en-US"/>
        </a:p>
      </dgm:t>
    </dgm:pt>
    <dgm:pt modelId="{F72CDD2D-83D4-43AA-983A-0DF4249E72E3}" type="pres">
      <dgm:prSet presAssocID="{198CFBC3-B4F9-487F-AFB9-197BDE400E3F}" presName="theList" presStyleCnt="0">
        <dgm:presLayoutVars>
          <dgm:dir/>
          <dgm:animLvl val="lvl"/>
          <dgm:resizeHandles val="exact"/>
        </dgm:presLayoutVars>
      </dgm:prSet>
      <dgm:spPr/>
    </dgm:pt>
    <dgm:pt modelId="{735E9025-061B-48B7-9BB7-0AC28100543C}" type="pres">
      <dgm:prSet presAssocID="{785D28F0-C229-417F-84DA-64F2CA742F0E}" presName="compNode" presStyleCnt="0"/>
      <dgm:spPr/>
    </dgm:pt>
    <dgm:pt modelId="{6700A3AD-A4CD-4270-A862-E5A3D25973CD}" type="pres">
      <dgm:prSet presAssocID="{785D28F0-C229-417F-84DA-64F2CA742F0E}" presName="aNode" presStyleLbl="bgShp" presStyleIdx="0" presStyleCnt="4"/>
      <dgm:spPr/>
    </dgm:pt>
    <dgm:pt modelId="{5ED1DE2B-01E3-43CF-86B3-9D9582249A43}" type="pres">
      <dgm:prSet presAssocID="{785D28F0-C229-417F-84DA-64F2CA742F0E}" presName="textNode" presStyleLbl="bgShp" presStyleIdx="0" presStyleCnt="4"/>
      <dgm:spPr/>
    </dgm:pt>
    <dgm:pt modelId="{DF7DB7F4-1E3E-4055-AD17-BA4D4BA5B422}" type="pres">
      <dgm:prSet presAssocID="{785D28F0-C229-417F-84DA-64F2CA742F0E}" presName="compChildNode" presStyleCnt="0"/>
      <dgm:spPr/>
    </dgm:pt>
    <dgm:pt modelId="{41A07404-8CEF-4C1E-A2C0-4D43F803B223}" type="pres">
      <dgm:prSet presAssocID="{785D28F0-C229-417F-84DA-64F2CA742F0E}" presName="theInnerList" presStyleCnt="0"/>
      <dgm:spPr/>
    </dgm:pt>
    <dgm:pt modelId="{984E36E6-FCC6-403D-9C23-8985CE6615E6}" type="pres">
      <dgm:prSet presAssocID="{A195FBE8-A0C7-43C7-87A0-3D71FCAC184B}" presName="childNode" presStyleLbl="node1" presStyleIdx="0" presStyleCnt="15" custLinFactNeighborX="-1533">
        <dgm:presLayoutVars>
          <dgm:bulletEnabled val="1"/>
        </dgm:presLayoutVars>
      </dgm:prSet>
      <dgm:spPr/>
    </dgm:pt>
    <dgm:pt modelId="{F266DBEF-D939-4F1B-BC10-93F72531499F}" type="pres">
      <dgm:prSet presAssocID="{A195FBE8-A0C7-43C7-87A0-3D71FCAC184B}" presName="aSpace2" presStyleCnt="0"/>
      <dgm:spPr/>
    </dgm:pt>
    <dgm:pt modelId="{59F622B9-36AA-4CBA-8F16-FEFE92BEC7D3}" type="pres">
      <dgm:prSet presAssocID="{BB652E3B-53D6-4D07-A800-32AEAAF2DD69}" presName="childNode" presStyleLbl="node1" presStyleIdx="1" presStyleCnt="15">
        <dgm:presLayoutVars>
          <dgm:bulletEnabled val="1"/>
        </dgm:presLayoutVars>
      </dgm:prSet>
      <dgm:spPr/>
    </dgm:pt>
    <dgm:pt modelId="{ECE629A6-2713-8F41-9D46-BB2FB743687D}" type="pres">
      <dgm:prSet presAssocID="{BB652E3B-53D6-4D07-A800-32AEAAF2DD69}" presName="aSpace2" presStyleCnt="0"/>
      <dgm:spPr/>
    </dgm:pt>
    <dgm:pt modelId="{9F0FC08E-1F66-244F-8170-860D1AF617CF}" type="pres">
      <dgm:prSet presAssocID="{96BEDDE9-71FC-454F-8367-BDEE82E96A3F}" presName="childNode" presStyleLbl="node1" presStyleIdx="2" presStyleCnt="15">
        <dgm:presLayoutVars>
          <dgm:bulletEnabled val="1"/>
        </dgm:presLayoutVars>
      </dgm:prSet>
      <dgm:spPr/>
    </dgm:pt>
    <dgm:pt modelId="{663D7D96-50DA-4B97-9CA4-03C67EA8D154}" type="pres">
      <dgm:prSet presAssocID="{785D28F0-C229-417F-84DA-64F2CA742F0E}" presName="aSpace" presStyleCnt="0"/>
      <dgm:spPr/>
    </dgm:pt>
    <dgm:pt modelId="{671D5926-CB60-4105-8043-64503D875773}" type="pres">
      <dgm:prSet presAssocID="{C68C2FB1-7088-412C-96C2-5768C6939E15}" presName="compNode" presStyleCnt="0"/>
      <dgm:spPr/>
    </dgm:pt>
    <dgm:pt modelId="{BE5A2188-BBCE-4972-9F52-2C8F5AE3B57F}" type="pres">
      <dgm:prSet presAssocID="{C68C2FB1-7088-412C-96C2-5768C6939E15}" presName="aNode" presStyleLbl="bgShp" presStyleIdx="1" presStyleCnt="4"/>
      <dgm:spPr/>
    </dgm:pt>
    <dgm:pt modelId="{86BA2902-A55F-4BF0-B0F9-56809754F2FA}" type="pres">
      <dgm:prSet presAssocID="{C68C2FB1-7088-412C-96C2-5768C6939E15}" presName="textNode" presStyleLbl="bgShp" presStyleIdx="1" presStyleCnt="4"/>
      <dgm:spPr/>
    </dgm:pt>
    <dgm:pt modelId="{5185E85C-2E28-4041-A0C4-E12378C53264}" type="pres">
      <dgm:prSet presAssocID="{C68C2FB1-7088-412C-96C2-5768C6939E15}" presName="compChildNode" presStyleCnt="0"/>
      <dgm:spPr/>
    </dgm:pt>
    <dgm:pt modelId="{97DCDE58-5EBA-4DC6-8B08-A96E13A3D543}" type="pres">
      <dgm:prSet presAssocID="{C68C2FB1-7088-412C-96C2-5768C6939E15}" presName="theInnerList" presStyleCnt="0"/>
      <dgm:spPr/>
    </dgm:pt>
    <dgm:pt modelId="{E0584857-0D0E-4CE8-9FE5-B50BF2E7F84E}" type="pres">
      <dgm:prSet presAssocID="{FA88D103-2A16-44F4-8E66-C53BFAABF96F}" presName="childNode" presStyleLbl="node1" presStyleIdx="3" presStyleCnt="15">
        <dgm:presLayoutVars>
          <dgm:bulletEnabled val="1"/>
        </dgm:presLayoutVars>
      </dgm:prSet>
      <dgm:spPr/>
    </dgm:pt>
    <dgm:pt modelId="{4A73EEB5-C1D2-4D07-A7FF-51E2A8C47969}" type="pres">
      <dgm:prSet presAssocID="{C68C2FB1-7088-412C-96C2-5768C6939E15}" presName="aSpace" presStyleCnt="0"/>
      <dgm:spPr/>
    </dgm:pt>
    <dgm:pt modelId="{E0874072-3282-45F6-9AD9-3FE242404D62}" type="pres">
      <dgm:prSet presAssocID="{28458FB2-1555-435D-B941-49BB5970BC3D}" presName="compNode" presStyleCnt="0"/>
      <dgm:spPr/>
    </dgm:pt>
    <dgm:pt modelId="{B1E82609-C3D5-4CD6-AD76-D0F5E866AB17}" type="pres">
      <dgm:prSet presAssocID="{28458FB2-1555-435D-B941-49BB5970BC3D}" presName="aNode" presStyleLbl="bgShp" presStyleIdx="2" presStyleCnt="4" custLinFactNeighborX="2881"/>
      <dgm:spPr/>
    </dgm:pt>
    <dgm:pt modelId="{64519E0C-0CBD-43A1-B8D7-A20EFEC8F103}" type="pres">
      <dgm:prSet presAssocID="{28458FB2-1555-435D-B941-49BB5970BC3D}" presName="textNode" presStyleLbl="bgShp" presStyleIdx="2" presStyleCnt="4"/>
      <dgm:spPr/>
    </dgm:pt>
    <dgm:pt modelId="{5270E5D5-2A1A-4C63-B351-8D4E9D565E29}" type="pres">
      <dgm:prSet presAssocID="{28458FB2-1555-435D-B941-49BB5970BC3D}" presName="compChildNode" presStyleCnt="0"/>
      <dgm:spPr/>
    </dgm:pt>
    <dgm:pt modelId="{7E37361A-A578-4438-A61B-191D8ABC4F66}" type="pres">
      <dgm:prSet presAssocID="{28458FB2-1555-435D-B941-49BB5970BC3D}" presName="theInnerList" presStyleCnt="0"/>
      <dgm:spPr/>
    </dgm:pt>
    <dgm:pt modelId="{70E7E48E-2265-45D3-97D2-92FADA8EED0F}" type="pres">
      <dgm:prSet presAssocID="{599EC2A3-5B1B-47BF-A8A4-541F43542213}" presName="childNode" presStyleLbl="node1" presStyleIdx="4" presStyleCnt="15" custScaleY="76984" custLinFactY="85283" custLinFactNeighborX="-511" custLinFactNeighborY="100000">
        <dgm:presLayoutVars>
          <dgm:bulletEnabled val="1"/>
        </dgm:presLayoutVars>
      </dgm:prSet>
      <dgm:spPr/>
    </dgm:pt>
    <dgm:pt modelId="{DF1E0491-1D69-494E-BC6E-F34717CB6188}" type="pres">
      <dgm:prSet presAssocID="{599EC2A3-5B1B-47BF-A8A4-541F43542213}" presName="aSpace2" presStyleCnt="0"/>
      <dgm:spPr/>
    </dgm:pt>
    <dgm:pt modelId="{B7B1D589-2E89-4DBD-990D-FD47AC30A94C}" type="pres">
      <dgm:prSet presAssocID="{A863B5AA-7306-40E5-BB03-608816440598}" presName="childNode" presStyleLbl="node1" presStyleIdx="5" presStyleCnt="15" custScaleY="117758" custLinFactY="97414" custLinFactNeighborX="224" custLinFactNeighborY="100000">
        <dgm:presLayoutVars>
          <dgm:bulletEnabled val="1"/>
        </dgm:presLayoutVars>
      </dgm:prSet>
      <dgm:spPr/>
    </dgm:pt>
    <dgm:pt modelId="{0A597FC4-4CB3-4712-9503-7D90D1FBFFFD}" type="pres">
      <dgm:prSet presAssocID="{A863B5AA-7306-40E5-BB03-608816440598}" presName="aSpace2" presStyleCnt="0"/>
      <dgm:spPr/>
    </dgm:pt>
    <dgm:pt modelId="{F7FAB534-63C0-E443-896F-D1CB64786131}" type="pres">
      <dgm:prSet presAssocID="{BE45C8E1-6B77-9842-BDF3-F757B30BAA0D}" presName="childNode" presStyleLbl="node1" presStyleIdx="6" presStyleCnt="15" custLinFactY="100000" custLinFactNeighborX="-224" custLinFactNeighborY="125487">
        <dgm:presLayoutVars>
          <dgm:bulletEnabled val="1"/>
        </dgm:presLayoutVars>
      </dgm:prSet>
      <dgm:spPr/>
    </dgm:pt>
    <dgm:pt modelId="{7423D71E-E5C3-F54C-AE39-276BF19EC40D}" type="pres">
      <dgm:prSet presAssocID="{BE45C8E1-6B77-9842-BDF3-F757B30BAA0D}" presName="aSpace2" presStyleCnt="0"/>
      <dgm:spPr/>
    </dgm:pt>
    <dgm:pt modelId="{746DD393-AB3B-40F8-80DA-BCA4A30B9F26}" type="pres">
      <dgm:prSet presAssocID="{D84AAF9C-60A9-4AC0-AA07-526414AE9FFE}" presName="childNode" presStyleLbl="node1" presStyleIdx="7" presStyleCnt="15" custLinFactY="100000" custLinFactNeighborX="399" custLinFactNeighborY="139592">
        <dgm:presLayoutVars>
          <dgm:bulletEnabled val="1"/>
        </dgm:presLayoutVars>
      </dgm:prSet>
      <dgm:spPr/>
    </dgm:pt>
    <dgm:pt modelId="{F8DBAE02-9B76-6C44-9171-53A866C6B2A8}" type="pres">
      <dgm:prSet presAssocID="{D84AAF9C-60A9-4AC0-AA07-526414AE9FFE}" presName="aSpace2" presStyleCnt="0"/>
      <dgm:spPr/>
    </dgm:pt>
    <dgm:pt modelId="{B56FF270-1941-A14E-A40C-FBA2BF05BBEB}" type="pres">
      <dgm:prSet presAssocID="{BDE5A831-7E12-C94B-A69B-E1EE9186263E}" presName="childNode" presStyleLbl="node1" presStyleIdx="8" presStyleCnt="15" custScaleY="51575" custLinFactY="100000" custLinFactNeighborX="861" custLinFactNeighborY="181886">
        <dgm:presLayoutVars>
          <dgm:bulletEnabled val="1"/>
        </dgm:presLayoutVars>
      </dgm:prSet>
      <dgm:spPr/>
    </dgm:pt>
    <dgm:pt modelId="{34BF3F56-C30B-0540-803C-8B2CBC5BCE4E}" type="pres">
      <dgm:prSet presAssocID="{BDE5A831-7E12-C94B-A69B-E1EE9186263E}" presName="aSpace2" presStyleCnt="0"/>
      <dgm:spPr/>
    </dgm:pt>
    <dgm:pt modelId="{BCAEB101-6B57-2847-930F-2DB65BA715CB}" type="pres">
      <dgm:prSet presAssocID="{A23519B9-7575-F748-8BD8-76B4AE83860A}" presName="childNode" presStyleLbl="node1" presStyleIdx="9" presStyleCnt="15" custLinFactY="-472373" custLinFactNeighborY="-500000">
        <dgm:presLayoutVars>
          <dgm:bulletEnabled val="1"/>
        </dgm:presLayoutVars>
      </dgm:prSet>
      <dgm:spPr/>
    </dgm:pt>
    <dgm:pt modelId="{B56DABE4-F7AB-4F0A-8854-474F8F1DF245}" type="pres">
      <dgm:prSet presAssocID="{28458FB2-1555-435D-B941-49BB5970BC3D}" presName="aSpace" presStyleCnt="0"/>
      <dgm:spPr/>
    </dgm:pt>
    <dgm:pt modelId="{DF221D90-9C7A-4F97-95F2-507D7789FB70}" type="pres">
      <dgm:prSet presAssocID="{3252BFDB-27B6-40F6-8973-27301BD0323B}" presName="compNode" presStyleCnt="0"/>
      <dgm:spPr/>
    </dgm:pt>
    <dgm:pt modelId="{F055861F-AA59-4BCD-A6D0-320F1154DD12}" type="pres">
      <dgm:prSet presAssocID="{3252BFDB-27B6-40F6-8973-27301BD0323B}" presName="aNode" presStyleLbl="bgShp" presStyleIdx="3" presStyleCnt="4"/>
      <dgm:spPr/>
    </dgm:pt>
    <dgm:pt modelId="{7D4A87CF-D3F1-4B92-82E4-B1985D7CAE79}" type="pres">
      <dgm:prSet presAssocID="{3252BFDB-27B6-40F6-8973-27301BD0323B}" presName="textNode" presStyleLbl="bgShp" presStyleIdx="3" presStyleCnt="4"/>
      <dgm:spPr/>
    </dgm:pt>
    <dgm:pt modelId="{40E32436-A88A-44EE-8E77-4583F1CF4B1C}" type="pres">
      <dgm:prSet presAssocID="{3252BFDB-27B6-40F6-8973-27301BD0323B}" presName="compChildNode" presStyleCnt="0"/>
      <dgm:spPr/>
    </dgm:pt>
    <dgm:pt modelId="{1E1D67B5-ADF1-4BE5-B6C8-A839774D30CE}" type="pres">
      <dgm:prSet presAssocID="{3252BFDB-27B6-40F6-8973-27301BD0323B}" presName="theInnerList" presStyleCnt="0"/>
      <dgm:spPr/>
    </dgm:pt>
    <dgm:pt modelId="{05E1A145-AD7C-40EA-BE77-77755BA2C7EB}" type="pres">
      <dgm:prSet presAssocID="{61888073-47FF-476A-981B-CAD6FBB76CCC}" presName="childNode" presStyleLbl="node1" presStyleIdx="10" presStyleCnt="15">
        <dgm:presLayoutVars>
          <dgm:bulletEnabled val="1"/>
        </dgm:presLayoutVars>
      </dgm:prSet>
      <dgm:spPr/>
    </dgm:pt>
    <dgm:pt modelId="{4007051A-F798-474A-A91E-9DF85AB0E57B}" type="pres">
      <dgm:prSet presAssocID="{61888073-47FF-476A-981B-CAD6FBB76CCC}" presName="aSpace2" presStyleCnt="0"/>
      <dgm:spPr/>
    </dgm:pt>
    <dgm:pt modelId="{095FA340-B096-BE4F-80DF-7D6FD1638102}" type="pres">
      <dgm:prSet presAssocID="{95F545CF-41CF-0648-ABF8-3CA11D255BFB}" presName="childNode" presStyleLbl="node1" presStyleIdx="11" presStyleCnt="15">
        <dgm:presLayoutVars>
          <dgm:bulletEnabled val="1"/>
        </dgm:presLayoutVars>
      </dgm:prSet>
      <dgm:spPr/>
    </dgm:pt>
    <dgm:pt modelId="{6057C6BC-0D82-1E42-A3FA-283A2C4DB899}" type="pres">
      <dgm:prSet presAssocID="{95F545CF-41CF-0648-ABF8-3CA11D255BFB}" presName="aSpace2" presStyleCnt="0"/>
      <dgm:spPr/>
    </dgm:pt>
    <dgm:pt modelId="{E0FA16C4-7BA9-484A-B794-34966943DA8F}" type="pres">
      <dgm:prSet presAssocID="{0D8F6758-32C5-7446-A75B-69FCA16A48D0}" presName="childNode" presStyleLbl="node1" presStyleIdx="12" presStyleCnt="15">
        <dgm:presLayoutVars>
          <dgm:bulletEnabled val="1"/>
        </dgm:presLayoutVars>
      </dgm:prSet>
      <dgm:spPr/>
    </dgm:pt>
    <dgm:pt modelId="{93E204CE-A97B-2F4D-A9A4-17E6129B96E4}" type="pres">
      <dgm:prSet presAssocID="{0D8F6758-32C5-7446-A75B-69FCA16A48D0}" presName="aSpace2" presStyleCnt="0"/>
      <dgm:spPr/>
    </dgm:pt>
    <dgm:pt modelId="{27069AFF-88E1-4EB9-B9BE-5E19BE05E521}" type="pres">
      <dgm:prSet presAssocID="{762293AC-E49F-43A6-9B6F-2E9DFE79ABF4}" presName="childNode" presStyleLbl="node1" presStyleIdx="13" presStyleCnt="15">
        <dgm:presLayoutVars>
          <dgm:bulletEnabled val="1"/>
        </dgm:presLayoutVars>
      </dgm:prSet>
      <dgm:spPr/>
    </dgm:pt>
    <dgm:pt modelId="{A0227C8D-5F37-4486-A979-C55FFDC0CA64}" type="pres">
      <dgm:prSet presAssocID="{762293AC-E49F-43A6-9B6F-2E9DFE79ABF4}" presName="aSpace2" presStyleCnt="0"/>
      <dgm:spPr/>
    </dgm:pt>
    <dgm:pt modelId="{F1B2665C-682A-4F71-ACE5-146F28EF34E5}" type="pres">
      <dgm:prSet presAssocID="{60C7C8F7-94BC-4B4A-8C7A-07A377F0A0ED}" presName="childNode" presStyleLbl="node1" presStyleIdx="14" presStyleCnt="15">
        <dgm:presLayoutVars>
          <dgm:bulletEnabled val="1"/>
        </dgm:presLayoutVars>
      </dgm:prSet>
      <dgm:spPr/>
    </dgm:pt>
  </dgm:ptLst>
  <dgm:cxnLst>
    <dgm:cxn modelId="{BFC43209-2A94-4476-A457-2311CF2162E0}" type="presOf" srcId="{5A913331-6EFE-4D67-ABE2-616375E65E0C}" destId="{984E36E6-FCC6-403D-9C23-8985CE6615E6}" srcOrd="0" destOrd="3" presId="urn:microsoft.com/office/officeart/2005/8/layout/lProcess2"/>
    <dgm:cxn modelId="{D7A9C60C-2FD4-4BF8-BB9F-05009C617A08}" srcId="{A195FBE8-A0C7-43C7-87A0-3D71FCAC184B}" destId="{0682020C-60E3-4042-8A52-DB105A0B0D5E}" srcOrd="0" destOrd="0" parTransId="{A22DEC04-0924-4741-B92C-ECA89262DECE}" sibTransId="{54D7CF6A-A290-409E-8AD2-0DF1E462711E}"/>
    <dgm:cxn modelId="{F204790D-C716-4B5F-B1EA-29E8224AE8D1}" srcId="{C68C2FB1-7088-412C-96C2-5768C6939E15}" destId="{FA88D103-2A16-44F4-8E66-C53BFAABF96F}" srcOrd="0" destOrd="0" parTransId="{ADE242E4-ACEF-43C0-8D9F-7AA405181590}" sibTransId="{7B9DDEDD-A86E-4F3F-9C84-41C8B5C54B2D}"/>
    <dgm:cxn modelId="{4AA27D0D-E84F-B749-8089-68A31D0D36C9}" srcId="{3252BFDB-27B6-40F6-8973-27301BD0323B}" destId="{95F545CF-41CF-0648-ABF8-3CA11D255BFB}" srcOrd="1" destOrd="0" parTransId="{15F56233-AD01-E34B-8590-7D0A1B2E619C}" sibTransId="{E73F3DAD-53A4-6B42-87E4-28B6D09F9484}"/>
    <dgm:cxn modelId="{5E71F617-4184-8A4B-BFB0-ED48661972A0}" srcId="{28458FB2-1555-435D-B941-49BB5970BC3D}" destId="{A23519B9-7575-F748-8BD8-76B4AE83860A}" srcOrd="5" destOrd="0" parTransId="{8950B255-1749-A24E-9147-2D33A723C3AA}" sibTransId="{ECFFCD7B-9BF7-9A49-ABB0-0266EF1EB62A}"/>
    <dgm:cxn modelId="{C5006C33-8674-4557-BA78-2D3D87113DB1}" srcId="{198CFBC3-B4F9-487F-AFB9-197BDE400E3F}" destId="{C68C2FB1-7088-412C-96C2-5768C6939E15}" srcOrd="1" destOrd="0" parTransId="{74E611EA-236C-4AFE-9910-B5AD55CD7FAE}" sibTransId="{8FA4FE59-4403-49B9-85A7-889502C9F42D}"/>
    <dgm:cxn modelId="{EFA6A738-E46D-EE4F-98DA-1AEEB9E5D264}" type="presOf" srcId="{96BEDDE9-71FC-454F-8367-BDEE82E96A3F}" destId="{9F0FC08E-1F66-244F-8170-860D1AF617CF}" srcOrd="0" destOrd="0" presId="urn:microsoft.com/office/officeart/2005/8/layout/lProcess2"/>
    <dgm:cxn modelId="{65070E39-6D8A-408F-8077-FC1F84D33C75}" srcId="{198CFBC3-B4F9-487F-AFB9-197BDE400E3F}" destId="{28458FB2-1555-435D-B941-49BB5970BC3D}" srcOrd="2" destOrd="0" parTransId="{9C613142-F86E-46CC-B996-8696A7C46ECA}" sibTransId="{D9830C12-8E3E-499D-8A3D-53F537788086}"/>
    <dgm:cxn modelId="{185F7739-9A5D-4933-91F8-A3AF98B31F13}" type="presOf" srcId="{C68C2FB1-7088-412C-96C2-5768C6939E15}" destId="{86BA2902-A55F-4BF0-B0F9-56809754F2FA}" srcOrd="1" destOrd="0" presId="urn:microsoft.com/office/officeart/2005/8/layout/lProcess2"/>
    <dgm:cxn modelId="{EC2E713A-2DB8-4FC3-8002-B07082D64862}" type="presOf" srcId="{A863B5AA-7306-40E5-BB03-608816440598}" destId="{B7B1D589-2E89-4DBD-990D-FD47AC30A94C}" srcOrd="0" destOrd="0" presId="urn:microsoft.com/office/officeart/2005/8/layout/lProcess2"/>
    <dgm:cxn modelId="{E3F02D3C-BE09-244D-8618-1F4079299D26}" type="presOf" srcId="{0D8F6758-32C5-7446-A75B-69FCA16A48D0}" destId="{E0FA16C4-7BA9-484A-B794-34966943DA8F}" srcOrd="0" destOrd="0" presId="urn:microsoft.com/office/officeart/2005/8/layout/lProcess2"/>
    <dgm:cxn modelId="{A2321A3F-42DE-814F-B473-ABB79BA891FE}" srcId="{785D28F0-C229-417F-84DA-64F2CA742F0E}" destId="{96BEDDE9-71FC-454F-8367-BDEE82E96A3F}" srcOrd="2" destOrd="0" parTransId="{4090E204-98FA-E042-90FA-17B702FCB3BA}" sibTransId="{9D48F5FB-949F-EB4A-94C4-BFBBB096D739}"/>
    <dgm:cxn modelId="{3732765B-6D77-B54C-A98C-EA692D8A3234}" type="presOf" srcId="{95F545CF-41CF-0648-ABF8-3CA11D255BFB}" destId="{095FA340-B096-BE4F-80DF-7D6FD1638102}" srcOrd="0" destOrd="0" presId="urn:microsoft.com/office/officeart/2005/8/layout/lProcess2"/>
    <dgm:cxn modelId="{7CE50442-BAB2-4718-8EF2-0B4609BF7827}" type="presOf" srcId="{28458FB2-1555-435D-B941-49BB5970BC3D}" destId="{B1E82609-C3D5-4CD6-AD76-D0F5E866AB17}" srcOrd="0" destOrd="0" presId="urn:microsoft.com/office/officeart/2005/8/layout/lProcess2"/>
    <dgm:cxn modelId="{1670B743-ACC3-8D41-86B4-E87925D7296E}" type="presOf" srcId="{A23519B9-7575-F748-8BD8-76B4AE83860A}" destId="{BCAEB101-6B57-2847-930F-2DB65BA715CB}" srcOrd="0" destOrd="0" presId="urn:microsoft.com/office/officeart/2005/8/layout/lProcess2"/>
    <dgm:cxn modelId="{612CEE66-80CC-4D88-A3B0-18A53F36D75C}" type="presOf" srcId="{D84AAF9C-60A9-4AC0-AA07-526414AE9FFE}" destId="{746DD393-AB3B-40F8-80DA-BCA4A30B9F26}" srcOrd="0" destOrd="0" presId="urn:microsoft.com/office/officeart/2005/8/layout/lProcess2"/>
    <dgm:cxn modelId="{99D90768-71FE-4451-AC7C-F785B2F27873}" type="presOf" srcId="{61888073-47FF-476A-981B-CAD6FBB76CCC}" destId="{05E1A145-AD7C-40EA-BE77-77755BA2C7EB}" srcOrd="0" destOrd="0" presId="urn:microsoft.com/office/officeart/2005/8/layout/lProcess2"/>
    <dgm:cxn modelId="{51D11B4A-E9EB-491B-8D89-B690C5D0DF93}" srcId="{785D28F0-C229-417F-84DA-64F2CA742F0E}" destId="{A195FBE8-A0C7-43C7-87A0-3D71FCAC184B}" srcOrd="0" destOrd="0" parTransId="{FBD49AB6-4ACA-4980-AEB4-1D28CAA5721F}" sibTransId="{7278B09B-3F0C-4F72-94CF-4C11323B5243}"/>
    <dgm:cxn modelId="{4B770B4B-88AC-44AC-BA75-541F946A702F}" type="presOf" srcId="{28458FB2-1555-435D-B941-49BB5970BC3D}" destId="{64519E0C-0CBD-43A1-B8D7-A20EFEC8F103}" srcOrd="1" destOrd="0" presId="urn:microsoft.com/office/officeart/2005/8/layout/lProcess2"/>
    <dgm:cxn modelId="{490E006C-500C-4E51-88C4-C41AAAA79F4B}" srcId="{A195FBE8-A0C7-43C7-87A0-3D71FCAC184B}" destId="{A03F7C92-62AF-4F0E-8316-CE0A26937C00}" srcOrd="1" destOrd="0" parTransId="{3750F514-0458-4008-8873-766023B25CC1}" sibTransId="{F94DBAEC-261B-49BB-AA83-53B70EFD0B0D}"/>
    <dgm:cxn modelId="{4525EB50-B97C-46C4-AFB2-724840BBDCC8}" srcId="{28458FB2-1555-435D-B941-49BB5970BC3D}" destId="{A863B5AA-7306-40E5-BB03-608816440598}" srcOrd="1" destOrd="0" parTransId="{207D340F-7D2C-4C78-A4CC-572AF246C32D}" sibTransId="{C2554957-202E-4E21-AC0D-336D34396A45}"/>
    <dgm:cxn modelId="{EC682951-24A7-2D46-969A-E0A71EFBC6FC}" srcId="{28458FB2-1555-435D-B941-49BB5970BC3D}" destId="{BDE5A831-7E12-C94B-A69B-E1EE9186263E}" srcOrd="4" destOrd="0" parTransId="{F77B556E-ACF7-114C-8354-FEF93B48B64E}" sibTransId="{2CB691B0-23AC-5A47-A808-1D47CD77DAE8}"/>
    <dgm:cxn modelId="{A475CA54-AE47-4C89-9F8B-1B1708A66B37}" type="presOf" srcId="{599EC2A3-5B1B-47BF-A8A4-541F43542213}" destId="{70E7E48E-2265-45D3-97D2-92FADA8EED0F}" srcOrd="0" destOrd="0" presId="urn:microsoft.com/office/officeart/2005/8/layout/lProcess2"/>
    <dgm:cxn modelId="{B20B2555-7440-4C01-9677-EE4DA225BD42}" type="presOf" srcId="{A03F7C92-62AF-4F0E-8316-CE0A26937C00}" destId="{984E36E6-FCC6-403D-9C23-8985CE6615E6}" srcOrd="0" destOrd="2" presId="urn:microsoft.com/office/officeart/2005/8/layout/lProcess2"/>
    <dgm:cxn modelId="{810A037C-884F-48EE-8B0C-EB6695E6D2FB}" type="presOf" srcId="{198CFBC3-B4F9-487F-AFB9-197BDE400E3F}" destId="{F72CDD2D-83D4-43AA-983A-0DF4249E72E3}" srcOrd="0" destOrd="0" presId="urn:microsoft.com/office/officeart/2005/8/layout/lProcess2"/>
    <dgm:cxn modelId="{170B357E-EB77-48A0-B1EE-B2331E1AC0E3}" srcId="{3252BFDB-27B6-40F6-8973-27301BD0323B}" destId="{60C7C8F7-94BC-4B4A-8C7A-07A377F0A0ED}" srcOrd="4" destOrd="0" parTransId="{36DECD29-5037-42C0-A848-6FF7D70681D3}" sibTransId="{4BE70F55-4B1E-44F3-B06D-1A78DBB89B3A}"/>
    <dgm:cxn modelId="{14CDEA8A-C013-4ECB-8E4F-CD3077D314DD}" srcId="{28458FB2-1555-435D-B941-49BB5970BC3D}" destId="{599EC2A3-5B1B-47BF-A8A4-541F43542213}" srcOrd="0" destOrd="0" parTransId="{B61568B5-064D-4275-8EB3-E6E9B7DF9A1B}" sibTransId="{2BC841F4-2139-49F4-9B23-F876378FC536}"/>
    <dgm:cxn modelId="{1EBDB58B-5463-4B62-9692-439C4F7175D4}" type="presOf" srcId="{FA88D103-2A16-44F4-8E66-C53BFAABF96F}" destId="{E0584857-0D0E-4CE8-9FE5-B50BF2E7F84E}" srcOrd="0" destOrd="0" presId="urn:microsoft.com/office/officeart/2005/8/layout/lProcess2"/>
    <dgm:cxn modelId="{5302FF99-B94E-42D0-935F-47FC7EB480BE}" srcId="{198CFBC3-B4F9-487F-AFB9-197BDE400E3F}" destId="{3252BFDB-27B6-40F6-8973-27301BD0323B}" srcOrd="3" destOrd="0" parTransId="{ED899030-A21D-4E78-A209-27B98ACA7FD4}" sibTransId="{CC0AE028-5602-4F6C-8F5B-5078AB629091}"/>
    <dgm:cxn modelId="{CBE0BC9E-51DA-4282-A664-95FEC535ED83}" type="presOf" srcId="{3252BFDB-27B6-40F6-8973-27301BD0323B}" destId="{F055861F-AA59-4BCD-A6D0-320F1154DD12}" srcOrd="0" destOrd="0" presId="urn:microsoft.com/office/officeart/2005/8/layout/lProcess2"/>
    <dgm:cxn modelId="{C1E27EA3-B03F-4D80-A5F9-964DCBE69301}" type="presOf" srcId="{762293AC-E49F-43A6-9B6F-2E9DFE79ABF4}" destId="{27069AFF-88E1-4EB9-B9BE-5E19BE05E521}" srcOrd="0" destOrd="0" presId="urn:microsoft.com/office/officeart/2005/8/layout/lProcess2"/>
    <dgm:cxn modelId="{FEDFEEA7-21CE-4F6D-B5B6-9428B83374E7}" srcId="{3252BFDB-27B6-40F6-8973-27301BD0323B}" destId="{61888073-47FF-476A-981B-CAD6FBB76CCC}" srcOrd="0" destOrd="0" parTransId="{0B8EE67C-6B6E-423E-A12F-92D9CAF633CB}" sibTransId="{4BF0A7F0-3FF2-4D36-9A24-23545BB27930}"/>
    <dgm:cxn modelId="{23CBE0A9-8264-418A-B387-FF534C4F3D6A}" type="presOf" srcId="{C68C2FB1-7088-412C-96C2-5768C6939E15}" destId="{BE5A2188-BBCE-4972-9F52-2C8F5AE3B57F}" srcOrd="0" destOrd="0" presId="urn:microsoft.com/office/officeart/2005/8/layout/lProcess2"/>
    <dgm:cxn modelId="{45B1F8AC-5A9D-ED46-AC5C-B10692B5D096}" srcId="{28458FB2-1555-435D-B941-49BB5970BC3D}" destId="{BE45C8E1-6B77-9842-BDF3-F757B30BAA0D}" srcOrd="2" destOrd="0" parTransId="{E61A7F86-7425-8842-934B-AA512B5C312B}" sibTransId="{D59275C1-D287-5B4F-9CEC-1F5AA1718006}"/>
    <dgm:cxn modelId="{8A53A8B9-E568-4409-AA74-4F4B003CB043}" type="presOf" srcId="{0682020C-60E3-4042-8A52-DB105A0B0D5E}" destId="{984E36E6-FCC6-403D-9C23-8985CE6615E6}" srcOrd="0" destOrd="1" presId="urn:microsoft.com/office/officeart/2005/8/layout/lProcess2"/>
    <dgm:cxn modelId="{A3F2EFD7-7894-488C-BBEB-BB8EA0ED0579}" srcId="{3252BFDB-27B6-40F6-8973-27301BD0323B}" destId="{762293AC-E49F-43A6-9B6F-2E9DFE79ABF4}" srcOrd="3" destOrd="0" parTransId="{00483A1A-1CE2-4671-BE24-49BC8F83EF1B}" sibTransId="{6B7F6AF9-9F6A-468F-BAAB-8DF52CA80C83}"/>
    <dgm:cxn modelId="{EFA5C0DF-1768-AC4B-92E1-79653ECD22E8}" type="presOf" srcId="{BE45C8E1-6B77-9842-BDF3-F757B30BAA0D}" destId="{F7FAB534-63C0-E443-896F-D1CB64786131}" srcOrd="0" destOrd="0" presId="urn:microsoft.com/office/officeart/2005/8/layout/lProcess2"/>
    <dgm:cxn modelId="{780255E3-053D-4A8D-B280-49BA280A4FBE}" type="presOf" srcId="{A195FBE8-A0C7-43C7-87A0-3D71FCAC184B}" destId="{984E36E6-FCC6-403D-9C23-8985CE6615E6}" srcOrd="0" destOrd="0" presId="urn:microsoft.com/office/officeart/2005/8/layout/lProcess2"/>
    <dgm:cxn modelId="{2B04A3E6-548A-4176-A816-EB27827B2750}" srcId="{A195FBE8-A0C7-43C7-87A0-3D71FCAC184B}" destId="{5A913331-6EFE-4D67-ABE2-616375E65E0C}" srcOrd="2" destOrd="0" parTransId="{1754AEFC-2024-47E9-ADBE-EBBD0C786787}" sibTransId="{AF7BC13E-10E8-47A9-A016-CF47E8D10C43}"/>
    <dgm:cxn modelId="{2E54E1EA-A89F-4A00-90B5-86011F9172AB}" srcId="{785D28F0-C229-417F-84DA-64F2CA742F0E}" destId="{BB652E3B-53D6-4D07-A800-32AEAAF2DD69}" srcOrd="1" destOrd="0" parTransId="{6658147E-72E9-4B51-B8F5-9B9C3B92CA66}" sibTransId="{FC5B3518-82D2-41E0-BD0F-8E7E2124D6F8}"/>
    <dgm:cxn modelId="{447422EB-12A5-496C-8987-4AD3E7F34DA9}" srcId="{28458FB2-1555-435D-B941-49BB5970BC3D}" destId="{D84AAF9C-60A9-4AC0-AA07-526414AE9FFE}" srcOrd="3" destOrd="0" parTransId="{474D35BB-5069-4E5A-9813-92B51E10050D}" sibTransId="{72C713C5-70FD-4533-8CE7-A6A1989D85BE}"/>
    <dgm:cxn modelId="{6795A6EB-09E0-40FD-8ADB-3DADF5AB6AAC}" type="presOf" srcId="{785D28F0-C229-417F-84DA-64F2CA742F0E}" destId="{5ED1DE2B-01E3-43CF-86B3-9D9582249A43}" srcOrd="1" destOrd="0" presId="urn:microsoft.com/office/officeart/2005/8/layout/lProcess2"/>
    <dgm:cxn modelId="{784883EF-2619-47D5-BF4A-41C4C8EE30C2}" srcId="{198CFBC3-B4F9-487F-AFB9-197BDE400E3F}" destId="{785D28F0-C229-417F-84DA-64F2CA742F0E}" srcOrd="0" destOrd="0" parTransId="{D170F2B9-A5B5-4870-A071-79C62FD5829C}" sibTransId="{25D94EDD-3475-4464-8972-1052AA1E5C01}"/>
    <dgm:cxn modelId="{3B81ABF3-8A2B-4E77-9108-EB73A8663E3F}" type="presOf" srcId="{785D28F0-C229-417F-84DA-64F2CA742F0E}" destId="{6700A3AD-A4CD-4270-A862-E5A3D25973CD}" srcOrd="0" destOrd="0" presId="urn:microsoft.com/office/officeart/2005/8/layout/lProcess2"/>
    <dgm:cxn modelId="{117CA7F5-4CA7-495F-9DD0-3DDB41C8EA6B}" type="presOf" srcId="{60C7C8F7-94BC-4B4A-8C7A-07A377F0A0ED}" destId="{F1B2665C-682A-4F71-ACE5-146F28EF34E5}" srcOrd="0" destOrd="0" presId="urn:microsoft.com/office/officeart/2005/8/layout/lProcess2"/>
    <dgm:cxn modelId="{EB4727FA-880D-F94B-A3E6-777CF17789E8}" srcId="{3252BFDB-27B6-40F6-8973-27301BD0323B}" destId="{0D8F6758-32C5-7446-A75B-69FCA16A48D0}" srcOrd="2" destOrd="0" parTransId="{824FB7D8-55ED-624D-934F-B91CA4C70E22}" sibTransId="{ED6E6387-8B94-0948-A3BF-0AAF6318CF6B}"/>
    <dgm:cxn modelId="{2D6036FB-FB88-40D2-A18D-F162B0597938}" type="presOf" srcId="{3252BFDB-27B6-40F6-8973-27301BD0323B}" destId="{7D4A87CF-D3F1-4B92-82E4-B1985D7CAE79}" srcOrd="1" destOrd="0" presId="urn:microsoft.com/office/officeart/2005/8/layout/lProcess2"/>
    <dgm:cxn modelId="{B95B4BFF-D34B-DF46-AD98-4C6F342FE856}" type="presOf" srcId="{BDE5A831-7E12-C94B-A69B-E1EE9186263E}" destId="{B56FF270-1941-A14E-A40C-FBA2BF05BBEB}" srcOrd="0" destOrd="0" presId="urn:microsoft.com/office/officeart/2005/8/layout/lProcess2"/>
    <dgm:cxn modelId="{9E8AF2FF-5370-4F11-BAA5-062997D7B47E}" type="presOf" srcId="{BB652E3B-53D6-4D07-A800-32AEAAF2DD69}" destId="{59F622B9-36AA-4CBA-8F16-FEFE92BEC7D3}" srcOrd="0" destOrd="0" presId="urn:microsoft.com/office/officeart/2005/8/layout/lProcess2"/>
    <dgm:cxn modelId="{7ACD4B2C-1AEA-4813-AD42-8DED874B647A}" type="presParOf" srcId="{F72CDD2D-83D4-43AA-983A-0DF4249E72E3}" destId="{735E9025-061B-48B7-9BB7-0AC28100543C}" srcOrd="0" destOrd="0" presId="urn:microsoft.com/office/officeart/2005/8/layout/lProcess2"/>
    <dgm:cxn modelId="{6A44F8A4-04E8-4B8D-89C7-AFE9C9ED357E}" type="presParOf" srcId="{735E9025-061B-48B7-9BB7-0AC28100543C}" destId="{6700A3AD-A4CD-4270-A862-E5A3D25973CD}" srcOrd="0" destOrd="0" presId="urn:microsoft.com/office/officeart/2005/8/layout/lProcess2"/>
    <dgm:cxn modelId="{59F06861-E816-4589-B910-E5E4C0C4BA73}" type="presParOf" srcId="{735E9025-061B-48B7-9BB7-0AC28100543C}" destId="{5ED1DE2B-01E3-43CF-86B3-9D9582249A43}" srcOrd="1" destOrd="0" presId="urn:microsoft.com/office/officeart/2005/8/layout/lProcess2"/>
    <dgm:cxn modelId="{86AAD003-EF52-485D-B731-9FB9DD7AF337}" type="presParOf" srcId="{735E9025-061B-48B7-9BB7-0AC28100543C}" destId="{DF7DB7F4-1E3E-4055-AD17-BA4D4BA5B422}" srcOrd="2" destOrd="0" presId="urn:microsoft.com/office/officeart/2005/8/layout/lProcess2"/>
    <dgm:cxn modelId="{23751D9C-57D7-4388-AD00-3A03EA252374}" type="presParOf" srcId="{DF7DB7F4-1E3E-4055-AD17-BA4D4BA5B422}" destId="{41A07404-8CEF-4C1E-A2C0-4D43F803B223}" srcOrd="0" destOrd="0" presId="urn:microsoft.com/office/officeart/2005/8/layout/lProcess2"/>
    <dgm:cxn modelId="{08026769-D015-4117-8115-0F0E6D3F0D65}" type="presParOf" srcId="{41A07404-8CEF-4C1E-A2C0-4D43F803B223}" destId="{984E36E6-FCC6-403D-9C23-8985CE6615E6}" srcOrd="0" destOrd="0" presId="urn:microsoft.com/office/officeart/2005/8/layout/lProcess2"/>
    <dgm:cxn modelId="{09E3F404-3B3F-4738-B4FE-B3D0C08A5BAB}" type="presParOf" srcId="{41A07404-8CEF-4C1E-A2C0-4D43F803B223}" destId="{F266DBEF-D939-4F1B-BC10-93F72531499F}" srcOrd="1" destOrd="0" presId="urn:microsoft.com/office/officeart/2005/8/layout/lProcess2"/>
    <dgm:cxn modelId="{2C2299BD-555D-453B-98D7-8B378D43E85E}" type="presParOf" srcId="{41A07404-8CEF-4C1E-A2C0-4D43F803B223}" destId="{59F622B9-36AA-4CBA-8F16-FEFE92BEC7D3}" srcOrd="2" destOrd="0" presId="urn:microsoft.com/office/officeart/2005/8/layout/lProcess2"/>
    <dgm:cxn modelId="{5AFC9154-B0CD-5A4F-89B0-2FB49C44B3F5}" type="presParOf" srcId="{41A07404-8CEF-4C1E-A2C0-4D43F803B223}" destId="{ECE629A6-2713-8F41-9D46-BB2FB743687D}" srcOrd="3" destOrd="0" presId="urn:microsoft.com/office/officeart/2005/8/layout/lProcess2"/>
    <dgm:cxn modelId="{DCBDC52E-5FD3-2B4C-8B09-D667B0076950}" type="presParOf" srcId="{41A07404-8CEF-4C1E-A2C0-4D43F803B223}" destId="{9F0FC08E-1F66-244F-8170-860D1AF617CF}" srcOrd="4" destOrd="0" presId="urn:microsoft.com/office/officeart/2005/8/layout/lProcess2"/>
    <dgm:cxn modelId="{43461955-AA50-4086-9481-B7A2D221A9C2}" type="presParOf" srcId="{F72CDD2D-83D4-43AA-983A-0DF4249E72E3}" destId="{663D7D96-50DA-4B97-9CA4-03C67EA8D154}" srcOrd="1" destOrd="0" presId="urn:microsoft.com/office/officeart/2005/8/layout/lProcess2"/>
    <dgm:cxn modelId="{BD5C2FD7-38AD-4009-8B39-FCD975F30234}" type="presParOf" srcId="{F72CDD2D-83D4-43AA-983A-0DF4249E72E3}" destId="{671D5926-CB60-4105-8043-64503D875773}" srcOrd="2" destOrd="0" presId="urn:microsoft.com/office/officeart/2005/8/layout/lProcess2"/>
    <dgm:cxn modelId="{60A95E96-39FA-4490-BE70-F61F9622C9C9}" type="presParOf" srcId="{671D5926-CB60-4105-8043-64503D875773}" destId="{BE5A2188-BBCE-4972-9F52-2C8F5AE3B57F}" srcOrd="0" destOrd="0" presId="urn:microsoft.com/office/officeart/2005/8/layout/lProcess2"/>
    <dgm:cxn modelId="{2AA137C8-EA2F-4EB6-AAF0-6B0E1716309A}" type="presParOf" srcId="{671D5926-CB60-4105-8043-64503D875773}" destId="{86BA2902-A55F-4BF0-B0F9-56809754F2FA}" srcOrd="1" destOrd="0" presId="urn:microsoft.com/office/officeart/2005/8/layout/lProcess2"/>
    <dgm:cxn modelId="{6BC30173-2815-4531-B140-934D22C9D457}" type="presParOf" srcId="{671D5926-CB60-4105-8043-64503D875773}" destId="{5185E85C-2E28-4041-A0C4-E12378C53264}" srcOrd="2" destOrd="0" presId="urn:microsoft.com/office/officeart/2005/8/layout/lProcess2"/>
    <dgm:cxn modelId="{6EB225C6-6F7E-4D07-A94F-E8BED2392365}" type="presParOf" srcId="{5185E85C-2E28-4041-A0C4-E12378C53264}" destId="{97DCDE58-5EBA-4DC6-8B08-A96E13A3D543}" srcOrd="0" destOrd="0" presId="urn:microsoft.com/office/officeart/2005/8/layout/lProcess2"/>
    <dgm:cxn modelId="{AEEA0A68-E1BC-44C1-9270-CF7D102DA407}" type="presParOf" srcId="{97DCDE58-5EBA-4DC6-8B08-A96E13A3D543}" destId="{E0584857-0D0E-4CE8-9FE5-B50BF2E7F84E}" srcOrd="0" destOrd="0" presId="urn:microsoft.com/office/officeart/2005/8/layout/lProcess2"/>
    <dgm:cxn modelId="{386E2D54-CD9F-45BC-9897-3860893408D9}" type="presParOf" srcId="{F72CDD2D-83D4-43AA-983A-0DF4249E72E3}" destId="{4A73EEB5-C1D2-4D07-A7FF-51E2A8C47969}" srcOrd="3" destOrd="0" presId="urn:microsoft.com/office/officeart/2005/8/layout/lProcess2"/>
    <dgm:cxn modelId="{088C7532-33A1-46C5-B8BB-EEB97CC7C92B}" type="presParOf" srcId="{F72CDD2D-83D4-43AA-983A-0DF4249E72E3}" destId="{E0874072-3282-45F6-9AD9-3FE242404D62}" srcOrd="4" destOrd="0" presId="urn:microsoft.com/office/officeart/2005/8/layout/lProcess2"/>
    <dgm:cxn modelId="{D9114451-CB2A-4BBC-B8B4-EA49C448C523}" type="presParOf" srcId="{E0874072-3282-45F6-9AD9-3FE242404D62}" destId="{B1E82609-C3D5-4CD6-AD76-D0F5E866AB17}" srcOrd="0" destOrd="0" presId="urn:microsoft.com/office/officeart/2005/8/layout/lProcess2"/>
    <dgm:cxn modelId="{9EE457B2-1940-4B15-8B04-8659962B67E4}" type="presParOf" srcId="{E0874072-3282-45F6-9AD9-3FE242404D62}" destId="{64519E0C-0CBD-43A1-B8D7-A20EFEC8F103}" srcOrd="1" destOrd="0" presId="urn:microsoft.com/office/officeart/2005/8/layout/lProcess2"/>
    <dgm:cxn modelId="{2F7CE648-AD27-41DE-81A0-3E0C9497495A}" type="presParOf" srcId="{E0874072-3282-45F6-9AD9-3FE242404D62}" destId="{5270E5D5-2A1A-4C63-B351-8D4E9D565E29}" srcOrd="2" destOrd="0" presId="urn:microsoft.com/office/officeart/2005/8/layout/lProcess2"/>
    <dgm:cxn modelId="{AE352240-0AC2-47F6-8E06-D561458EE58B}" type="presParOf" srcId="{5270E5D5-2A1A-4C63-B351-8D4E9D565E29}" destId="{7E37361A-A578-4438-A61B-191D8ABC4F66}" srcOrd="0" destOrd="0" presId="urn:microsoft.com/office/officeart/2005/8/layout/lProcess2"/>
    <dgm:cxn modelId="{4C8A858F-BB50-45EB-A424-D07495ED3C1D}" type="presParOf" srcId="{7E37361A-A578-4438-A61B-191D8ABC4F66}" destId="{70E7E48E-2265-45D3-97D2-92FADA8EED0F}" srcOrd="0" destOrd="0" presId="urn:microsoft.com/office/officeart/2005/8/layout/lProcess2"/>
    <dgm:cxn modelId="{657BD458-C744-41D8-A476-79299F22ABAC}" type="presParOf" srcId="{7E37361A-A578-4438-A61B-191D8ABC4F66}" destId="{DF1E0491-1D69-494E-BC6E-F34717CB6188}" srcOrd="1" destOrd="0" presId="urn:microsoft.com/office/officeart/2005/8/layout/lProcess2"/>
    <dgm:cxn modelId="{201965B1-F409-4DBC-B7A2-C3F8A6F8DB84}" type="presParOf" srcId="{7E37361A-A578-4438-A61B-191D8ABC4F66}" destId="{B7B1D589-2E89-4DBD-990D-FD47AC30A94C}" srcOrd="2" destOrd="0" presId="urn:microsoft.com/office/officeart/2005/8/layout/lProcess2"/>
    <dgm:cxn modelId="{F878D6A0-0DFA-46C7-8B36-3996E859C445}" type="presParOf" srcId="{7E37361A-A578-4438-A61B-191D8ABC4F66}" destId="{0A597FC4-4CB3-4712-9503-7D90D1FBFFFD}" srcOrd="3" destOrd="0" presId="urn:microsoft.com/office/officeart/2005/8/layout/lProcess2"/>
    <dgm:cxn modelId="{3197F660-D96F-4C41-9744-56175B7C2D5C}" type="presParOf" srcId="{7E37361A-A578-4438-A61B-191D8ABC4F66}" destId="{F7FAB534-63C0-E443-896F-D1CB64786131}" srcOrd="4" destOrd="0" presId="urn:microsoft.com/office/officeart/2005/8/layout/lProcess2"/>
    <dgm:cxn modelId="{BA92EA2D-B1D6-E345-8420-0F9A68BA683B}" type="presParOf" srcId="{7E37361A-A578-4438-A61B-191D8ABC4F66}" destId="{7423D71E-E5C3-F54C-AE39-276BF19EC40D}" srcOrd="5" destOrd="0" presId="urn:microsoft.com/office/officeart/2005/8/layout/lProcess2"/>
    <dgm:cxn modelId="{3E49C77A-1DCB-4DA0-809B-705B01C178F0}" type="presParOf" srcId="{7E37361A-A578-4438-A61B-191D8ABC4F66}" destId="{746DD393-AB3B-40F8-80DA-BCA4A30B9F26}" srcOrd="6" destOrd="0" presId="urn:microsoft.com/office/officeart/2005/8/layout/lProcess2"/>
    <dgm:cxn modelId="{143E3F2F-54CC-B242-B233-2CD1F009AC57}" type="presParOf" srcId="{7E37361A-A578-4438-A61B-191D8ABC4F66}" destId="{F8DBAE02-9B76-6C44-9171-53A866C6B2A8}" srcOrd="7" destOrd="0" presId="urn:microsoft.com/office/officeart/2005/8/layout/lProcess2"/>
    <dgm:cxn modelId="{5305BE9E-73BC-DF4C-84CA-0D32B7EDDA1E}" type="presParOf" srcId="{7E37361A-A578-4438-A61B-191D8ABC4F66}" destId="{B56FF270-1941-A14E-A40C-FBA2BF05BBEB}" srcOrd="8" destOrd="0" presId="urn:microsoft.com/office/officeart/2005/8/layout/lProcess2"/>
    <dgm:cxn modelId="{8D09FE21-46F5-B54A-A02F-8EC50BFECF2D}" type="presParOf" srcId="{7E37361A-A578-4438-A61B-191D8ABC4F66}" destId="{34BF3F56-C30B-0540-803C-8B2CBC5BCE4E}" srcOrd="9" destOrd="0" presId="urn:microsoft.com/office/officeart/2005/8/layout/lProcess2"/>
    <dgm:cxn modelId="{D49D7C8C-9BAB-0742-A65B-D34807A854C1}" type="presParOf" srcId="{7E37361A-A578-4438-A61B-191D8ABC4F66}" destId="{BCAEB101-6B57-2847-930F-2DB65BA715CB}" srcOrd="10" destOrd="0" presId="urn:microsoft.com/office/officeart/2005/8/layout/lProcess2"/>
    <dgm:cxn modelId="{525760DC-3957-4DD0-AF4B-5E86F034E88A}" type="presParOf" srcId="{F72CDD2D-83D4-43AA-983A-0DF4249E72E3}" destId="{B56DABE4-F7AB-4F0A-8854-474F8F1DF245}" srcOrd="5" destOrd="0" presId="urn:microsoft.com/office/officeart/2005/8/layout/lProcess2"/>
    <dgm:cxn modelId="{8868CF2B-5FA7-411E-B71F-4D62EC53E574}" type="presParOf" srcId="{F72CDD2D-83D4-43AA-983A-0DF4249E72E3}" destId="{DF221D90-9C7A-4F97-95F2-507D7789FB70}" srcOrd="6" destOrd="0" presId="urn:microsoft.com/office/officeart/2005/8/layout/lProcess2"/>
    <dgm:cxn modelId="{C0D6A266-F536-49F5-B5C5-67A36E021AF7}" type="presParOf" srcId="{DF221D90-9C7A-4F97-95F2-507D7789FB70}" destId="{F055861F-AA59-4BCD-A6D0-320F1154DD12}" srcOrd="0" destOrd="0" presId="urn:microsoft.com/office/officeart/2005/8/layout/lProcess2"/>
    <dgm:cxn modelId="{1BC5A42E-44BD-4923-BC1B-0723782FEB92}" type="presParOf" srcId="{DF221D90-9C7A-4F97-95F2-507D7789FB70}" destId="{7D4A87CF-D3F1-4B92-82E4-B1985D7CAE79}" srcOrd="1" destOrd="0" presId="urn:microsoft.com/office/officeart/2005/8/layout/lProcess2"/>
    <dgm:cxn modelId="{E18FAE17-3066-49E3-B5EE-DF3C8CB95A23}" type="presParOf" srcId="{DF221D90-9C7A-4F97-95F2-507D7789FB70}" destId="{40E32436-A88A-44EE-8E77-4583F1CF4B1C}" srcOrd="2" destOrd="0" presId="urn:microsoft.com/office/officeart/2005/8/layout/lProcess2"/>
    <dgm:cxn modelId="{B83EBE90-5AA1-4B46-A606-3D268B5F1AB4}" type="presParOf" srcId="{40E32436-A88A-44EE-8E77-4583F1CF4B1C}" destId="{1E1D67B5-ADF1-4BE5-B6C8-A839774D30CE}" srcOrd="0" destOrd="0" presId="urn:microsoft.com/office/officeart/2005/8/layout/lProcess2"/>
    <dgm:cxn modelId="{E7095D56-7A97-47F7-AC10-2C962012030E}" type="presParOf" srcId="{1E1D67B5-ADF1-4BE5-B6C8-A839774D30CE}" destId="{05E1A145-AD7C-40EA-BE77-77755BA2C7EB}" srcOrd="0" destOrd="0" presId="urn:microsoft.com/office/officeart/2005/8/layout/lProcess2"/>
    <dgm:cxn modelId="{333AEDF8-258A-46C4-97FE-CFF6DF18DBFF}" type="presParOf" srcId="{1E1D67B5-ADF1-4BE5-B6C8-A839774D30CE}" destId="{4007051A-F798-474A-A91E-9DF85AB0E57B}" srcOrd="1" destOrd="0" presId="urn:microsoft.com/office/officeart/2005/8/layout/lProcess2"/>
    <dgm:cxn modelId="{542C7415-E4F8-3344-A834-80A053D5E9E0}" type="presParOf" srcId="{1E1D67B5-ADF1-4BE5-B6C8-A839774D30CE}" destId="{095FA340-B096-BE4F-80DF-7D6FD1638102}" srcOrd="2" destOrd="0" presId="urn:microsoft.com/office/officeart/2005/8/layout/lProcess2"/>
    <dgm:cxn modelId="{50182660-6076-1643-8B72-D2581CB5A845}" type="presParOf" srcId="{1E1D67B5-ADF1-4BE5-B6C8-A839774D30CE}" destId="{6057C6BC-0D82-1E42-A3FA-283A2C4DB899}" srcOrd="3" destOrd="0" presId="urn:microsoft.com/office/officeart/2005/8/layout/lProcess2"/>
    <dgm:cxn modelId="{62FC9193-5EDA-D949-B690-2CB1FAF5DC9C}" type="presParOf" srcId="{1E1D67B5-ADF1-4BE5-B6C8-A839774D30CE}" destId="{E0FA16C4-7BA9-484A-B794-34966943DA8F}" srcOrd="4" destOrd="0" presId="urn:microsoft.com/office/officeart/2005/8/layout/lProcess2"/>
    <dgm:cxn modelId="{9739784F-7412-C943-A3A9-B43212BA5916}" type="presParOf" srcId="{1E1D67B5-ADF1-4BE5-B6C8-A839774D30CE}" destId="{93E204CE-A97B-2F4D-A9A4-17E6129B96E4}" srcOrd="5" destOrd="0" presId="urn:microsoft.com/office/officeart/2005/8/layout/lProcess2"/>
    <dgm:cxn modelId="{79BADA27-DB59-4271-AB3E-2C079AB08629}" type="presParOf" srcId="{1E1D67B5-ADF1-4BE5-B6C8-A839774D30CE}" destId="{27069AFF-88E1-4EB9-B9BE-5E19BE05E521}" srcOrd="6" destOrd="0" presId="urn:microsoft.com/office/officeart/2005/8/layout/lProcess2"/>
    <dgm:cxn modelId="{88203132-208D-489C-A8C2-118636E59D5D}" type="presParOf" srcId="{1E1D67B5-ADF1-4BE5-B6C8-A839774D30CE}" destId="{A0227C8D-5F37-4486-A979-C55FFDC0CA64}" srcOrd="7" destOrd="0" presId="urn:microsoft.com/office/officeart/2005/8/layout/lProcess2"/>
    <dgm:cxn modelId="{7753DB12-90C5-4BF0-AF24-4655B7CD1E7E}" type="presParOf" srcId="{1E1D67B5-ADF1-4BE5-B6C8-A839774D30CE}" destId="{F1B2665C-682A-4F71-ACE5-146F28EF34E5}" srcOrd="8"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xfrm>
          <a:off x="0" y="1239"/>
          <a:ext cx="2685873" cy="1267748"/>
        </a:xfrm>
        <a:prstGeom prst="roundRect">
          <a:avLst>
            <a:gd name="adj" fmla="val 10000"/>
          </a:avLst>
        </a:prstGeom>
        <a:solidFill>
          <a:srgbClr val="555FAD"/>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gm:spPr>
      <dgm:t>
        <a:bodyPr/>
        <a:lstStyle/>
        <a:p>
          <a:pPr>
            <a:buNone/>
          </a:pPr>
          <a:r>
            <a:rPr lang="en-US" sz="1400" b="1" dirty="0">
              <a:solidFill>
                <a:srgbClr val="FCFCFC"/>
              </a:solidFill>
              <a:latin typeface="Tahoma"/>
              <a:ea typeface="+mn-ea"/>
              <a:cs typeface="+mn-cs"/>
            </a:rPr>
            <a:t>Report 16.13</a:t>
          </a:r>
        </a:p>
        <a:p>
          <a:pPr>
            <a:buNone/>
          </a:pPr>
          <a:r>
            <a:rPr lang="en-US" sz="1100" b="0" i="0" dirty="0">
              <a:solidFill>
                <a:srgbClr val="FCFCFC"/>
              </a:solidFill>
              <a:latin typeface="Tahoma"/>
              <a:ea typeface="+mn-ea"/>
              <a:cs typeface="+mn-cs"/>
            </a:rPr>
            <a:t>Students with Disabilities - Federal Setting Count (EOY4)</a:t>
          </a:r>
          <a:endParaRPr lang="en-US" sz="1100" b="1" dirty="0">
            <a:solidFill>
              <a:srgbClr val="FCFCFC"/>
            </a:solidFill>
            <a:latin typeface="Tahoma"/>
            <a:ea typeface="+mn-ea"/>
            <a:cs typeface="+mn-cs"/>
          </a:endParaRP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B24A6D86-BE89-4D36-B590-F050F907F2C5}" type="pres">
      <dgm:prSet presAssocID="{5854CFED-34C8-49A9-840D-CFD044C71F75}" presName="linearFlow" presStyleCnt="0">
        <dgm:presLayoutVars>
          <dgm:resizeHandles val="exact"/>
        </dgm:presLayoutVars>
      </dgm:prSet>
      <dgm:spPr/>
    </dgm:pt>
    <dgm:pt modelId="{D8BB488C-20CF-4A86-B97D-BAA8430440D1}" type="pres">
      <dgm:prSet presAssocID="{B9516B90-F720-467C-9D0A-343B150499FC}" presName="node" presStyleLbl="node1" presStyleIdx="0" presStyleCnt="1" custScaleX="135802" custLinFactY="100000" custLinFactNeighborX="66548" custLinFactNeighborY="113057">
        <dgm:presLayoutVars>
          <dgm:bulletEnabled val="1"/>
        </dgm:presLayoutVars>
      </dgm:prSet>
      <dgm:spPr/>
    </dgm:pt>
  </dgm:ptLst>
  <dgm:cxnLst>
    <dgm:cxn modelId="{FD322E15-4C24-426E-B9A2-D201AAF1797B}" type="presOf" srcId="{B9516B90-F720-467C-9D0A-343B150499FC}" destId="{D8BB488C-20CF-4A86-B97D-BAA8430440D1}" srcOrd="0" destOrd="0" presId="urn:microsoft.com/office/officeart/2005/8/layout/process2"/>
    <dgm:cxn modelId="{EFBBD917-4D36-4C22-A6D6-AA784CD9B6FB}" type="presOf" srcId="{5854CFED-34C8-49A9-840D-CFD044C71F75}" destId="{B24A6D86-BE89-4D36-B590-F050F907F2C5}" srcOrd="0" destOrd="0" presId="urn:microsoft.com/office/officeart/2005/8/layout/process2"/>
    <dgm:cxn modelId="{3956EF6A-CBEA-4396-B66B-F77BCCE2CA67}" srcId="{5854CFED-34C8-49A9-840D-CFD044C71F75}" destId="{B9516B90-F720-467C-9D0A-343B150499FC}" srcOrd="0" destOrd="0" parTransId="{D67661EB-63E2-4113-918D-067E0CB6DEA0}" sibTransId="{0F8C27DA-6DC1-4259-A2A3-54F9208C20BB}"/>
    <dgm:cxn modelId="{5DF46A69-33CF-416A-A569-48B3CF7FBA2C}" type="presParOf" srcId="{B24A6D86-BE89-4D36-B590-F050F907F2C5}" destId="{D8BB488C-20CF-4A86-B97D-BAA8430440D1}" srcOrd="0" destOrd="0" presId="urn:microsoft.com/office/officeart/2005/8/layout/process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xfrm>
          <a:off x="0" y="0"/>
          <a:ext cx="3469641" cy="1151229"/>
        </a:xfrm>
        <a:prstGeom prst="roundRect">
          <a:avLst>
            <a:gd name="adj" fmla="val 10000"/>
          </a:avLst>
        </a:prstGeom>
        <a:solidFill>
          <a:srgbClr val="FF715B">
            <a:hueOff val="0"/>
            <a:satOff val="0"/>
            <a:lumOff val="0"/>
            <a:alphaOff val="0"/>
          </a:srgbClr>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gm:spPr>
      <dgm:t>
        <a:bodyPr/>
        <a:lstStyle/>
        <a:p>
          <a:pPr algn="ctr">
            <a:buNone/>
          </a:pPr>
          <a:r>
            <a:rPr lang="en-US" sz="1400" b="1" dirty="0">
              <a:solidFill>
                <a:srgbClr val="FCFCFC"/>
              </a:solidFill>
              <a:latin typeface="Tahoma"/>
              <a:ea typeface="+mn-ea"/>
              <a:cs typeface="+mn-cs"/>
            </a:rPr>
            <a:t>Report 17.3</a:t>
          </a:r>
        </a:p>
        <a:p>
          <a:pPr algn="ctr">
            <a:buNone/>
          </a:pPr>
          <a:r>
            <a:rPr lang="en-US" sz="1200" b="0" i="0" dirty="0">
              <a:solidFill>
                <a:srgbClr val="FCFCFC"/>
              </a:solidFill>
              <a:latin typeface="Tahoma"/>
              <a:ea typeface="+mn-ea"/>
              <a:cs typeface="+mn-cs"/>
            </a:rPr>
            <a:t>Postsecondary Survey Outcome for SWDs - Count</a:t>
          </a:r>
          <a:endParaRPr lang="en-US" sz="1200" b="1" dirty="0">
            <a:solidFill>
              <a:srgbClr val="FCFCFC"/>
            </a:solidFill>
            <a:latin typeface="Tahoma"/>
            <a:ea typeface="+mn-ea"/>
            <a:cs typeface="+mn-cs"/>
          </a:endParaRPr>
        </a:p>
      </dgm:t>
    </dgm:pt>
    <dgm:pt modelId="{D67661EB-63E2-4113-918D-067E0CB6DEA0}" type="parTrans" cxnId="{3956EF6A-CBEA-4396-B66B-F77BCCE2CA67}">
      <dgm:prSet/>
      <dgm:spPr/>
      <dgm:t>
        <a:bodyPr/>
        <a:lstStyle/>
        <a:p>
          <a:pPr algn="ctr"/>
          <a:endParaRPr lang="en-US"/>
        </a:p>
      </dgm:t>
    </dgm:pt>
    <dgm:pt modelId="{0F8C27DA-6DC1-4259-A2A3-54F9208C20BB}" type="sibTrans" cxnId="{3956EF6A-CBEA-4396-B66B-F77BCCE2CA67}">
      <dgm:prSet/>
      <dgm:spPr>
        <a:xfrm rot="5400000">
          <a:off x="1474070" y="1186458"/>
          <a:ext cx="521500" cy="624875"/>
        </a:xfrm>
        <a:prstGeom prst="rightArrow">
          <a:avLst>
            <a:gd name="adj1" fmla="val 60000"/>
            <a:gd name="adj2" fmla="val 50000"/>
          </a:avLst>
        </a:prstGeom>
        <a:solidFill>
          <a:srgbClr val="FF715B">
            <a:hueOff val="0"/>
            <a:satOff val="0"/>
            <a:lumOff val="0"/>
            <a:alphaOff val="0"/>
          </a:srgbClr>
        </a:solidFill>
        <a:ln>
          <a:noFill/>
        </a:ln>
        <a:effectLst/>
      </dgm:spPr>
      <dgm:t>
        <a:bodyPr/>
        <a:lstStyle/>
        <a:p>
          <a:pPr algn="ctr">
            <a:buNone/>
          </a:pPr>
          <a:endParaRPr lang="en-US">
            <a:solidFill>
              <a:srgbClr val="FCFCFC"/>
            </a:solidFill>
            <a:latin typeface="Tahoma"/>
            <a:ea typeface="+mn-ea"/>
            <a:cs typeface="+mn-cs"/>
          </a:endParaRPr>
        </a:p>
      </dgm:t>
    </dgm:pt>
    <dgm:pt modelId="{618AB715-26CB-42F6-A400-AEBCED27021F}">
      <dgm:prSet phldrT="[Text]" custT="1"/>
      <dgm:spPr>
        <a:xfrm>
          <a:off x="0" y="1846562"/>
          <a:ext cx="3469641" cy="1388612"/>
        </a:xfrm>
        <a:prstGeom prst="roundRect">
          <a:avLst>
            <a:gd name="adj" fmla="val 10000"/>
          </a:avLst>
        </a:prstGeom>
        <a:solidFill>
          <a:srgbClr val="555FAD">
            <a:hueOff val="0"/>
            <a:satOff val="0"/>
            <a:lumOff val="0"/>
            <a:alphaOff val="0"/>
          </a:srgbClr>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gm:spPr>
      <dgm:t>
        <a:bodyPr/>
        <a:lstStyle/>
        <a:p>
          <a:pPr algn="ctr">
            <a:buNone/>
          </a:pPr>
          <a:r>
            <a:rPr lang="en-US" sz="1400" b="1" dirty="0">
              <a:solidFill>
                <a:srgbClr val="FCFCFC"/>
              </a:solidFill>
              <a:latin typeface="Tahoma"/>
              <a:ea typeface="+mn-ea"/>
              <a:cs typeface="+mn-cs"/>
            </a:rPr>
            <a:t>Report 17.4</a:t>
          </a:r>
        </a:p>
        <a:p>
          <a:pPr algn="ctr">
            <a:buNone/>
          </a:pPr>
          <a:r>
            <a:rPr lang="en-US" sz="1200" b="0" i="0" dirty="0">
              <a:solidFill>
                <a:srgbClr val="FCFCFC"/>
              </a:solidFill>
              <a:latin typeface="Tahoma"/>
              <a:ea typeface="+mn-ea"/>
              <a:cs typeface="+mn-cs"/>
            </a:rPr>
            <a:t>Postsecondary Survey Outcome for SWDs - Student List</a:t>
          </a:r>
          <a:endParaRPr lang="en-US" sz="1200" b="1" dirty="0">
            <a:solidFill>
              <a:srgbClr val="FCFCFC"/>
            </a:solidFill>
            <a:latin typeface="Tahoma"/>
            <a:ea typeface="+mn-ea"/>
            <a:cs typeface="+mn-cs"/>
          </a:endParaRPr>
        </a:p>
      </dgm:t>
    </dgm:pt>
    <dgm:pt modelId="{11190C7B-DF44-4B6C-B35A-05AE849CEA61}" type="parTrans" cxnId="{88655F68-1414-4DE9-91CE-BA755D675430}">
      <dgm:prSet/>
      <dgm:spPr/>
      <dgm:t>
        <a:bodyPr/>
        <a:lstStyle/>
        <a:p>
          <a:pPr algn="ctr"/>
          <a:endParaRPr lang="en-US"/>
        </a:p>
      </dgm:t>
    </dgm:pt>
    <dgm:pt modelId="{C0263583-3CD0-4D64-B33E-B5B1EA85CA93}" type="sibTrans" cxnId="{88655F68-1414-4DE9-91CE-BA755D675430}">
      <dgm:prSet/>
      <dgm:spPr/>
      <dgm:t>
        <a:bodyPr/>
        <a:lstStyle/>
        <a:p>
          <a:pPr algn="ctr"/>
          <a:endParaRPr lang="en-US"/>
        </a:p>
      </dgm:t>
    </dgm:pt>
    <dgm:pt modelId="{840F2171-B35F-4115-8A98-965D9580F817}" type="pres">
      <dgm:prSet presAssocID="{5854CFED-34C8-49A9-840D-CFD044C71F75}" presName="linearFlow" presStyleCnt="0">
        <dgm:presLayoutVars>
          <dgm:resizeHandles val="exact"/>
        </dgm:presLayoutVars>
      </dgm:prSet>
      <dgm:spPr/>
    </dgm:pt>
    <dgm:pt modelId="{63286031-081D-48E5-9453-8DEA7737D87F}" type="pres">
      <dgm:prSet presAssocID="{B9516B90-F720-467C-9D0A-343B150499FC}" presName="node" presStyleLbl="node1" presStyleIdx="0" presStyleCnt="2" custScaleX="139492" custScaleY="82905" custLinFactNeighborX="-1081" custLinFactNeighborY="-11901">
        <dgm:presLayoutVars>
          <dgm:bulletEnabled val="1"/>
        </dgm:presLayoutVars>
      </dgm:prSet>
      <dgm:spPr/>
    </dgm:pt>
    <dgm:pt modelId="{55E936AE-85A7-4293-9E90-3F423240A182}" type="pres">
      <dgm:prSet presAssocID="{0F8C27DA-6DC1-4259-A2A3-54F9208C20BB}" presName="sibTrans" presStyleLbl="sibTrans2D1" presStyleIdx="0" presStyleCnt="1"/>
      <dgm:spPr/>
    </dgm:pt>
    <dgm:pt modelId="{29EF4EBC-512F-4715-BB70-41A82361AD03}" type="pres">
      <dgm:prSet presAssocID="{0F8C27DA-6DC1-4259-A2A3-54F9208C20BB}" presName="connectorText" presStyleLbl="sibTrans2D1" presStyleIdx="0" presStyleCnt="1"/>
      <dgm:spPr/>
    </dgm:pt>
    <dgm:pt modelId="{0430A618-02C7-4E49-9EAE-E05EC2371766}" type="pres">
      <dgm:prSet presAssocID="{618AB715-26CB-42F6-A400-AEBCED27021F}" presName="node" presStyleLbl="node1" presStyleIdx="1" presStyleCnt="2" custScaleX="139492" custLinFactNeighborX="7591" custLinFactNeighborY="61">
        <dgm:presLayoutVars>
          <dgm:bulletEnabled val="1"/>
        </dgm:presLayoutVars>
      </dgm:prSet>
      <dgm:spPr/>
    </dgm:pt>
  </dgm:ptLst>
  <dgm:cxnLst>
    <dgm:cxn modelId="{6ED8AD00-2C4B-4493-98F3-F748519D94CA}" type="presOf" srcId="{618AB715-26CB-42F6-A400-AEBCED27021F}" destId="{0430A618-02C7-4E49-9EAE-E05EC2371766}" srcOrd="0" destOrd="0" presId="urn:microsoft.com/office/officeart/2005/8/layout/process2"/>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B1390078-D394-44FD-8BB7-EB77468C3923}" type="presOf" srcId="{B9516B90-F720-467C-9D0A-343B150499FC}" destId="{63286031-081D-48E5-9453-8DEA7737D87F}" srcOrd="0" destOrd="0" presId="urn:microsoft.com/office/officeart/2005/8/layout/process2"/>
    <dgm:cxn modelId="{3B762386-FFA1-4960-8B91-0151F9E219B5}" type="presOf" srcId="{0F8C27DA-6DC1-4259-A2A3-54F9208C20BB}" destId="{29EF4EBC-512F-4715-BB70-41A82361AD03}" srcOrd="1" destOrd="0" presId="urn:microsoft.com/office/officeart/2005/8/layout/process2"/>
    <dgm:cxn modelId="{F3C692A8-1BF6-49D5-8382-D0748F626C1B}" type="presOf" srcId="{0F8C27DA-6DC1-4259-A2A3-54F9208C20BB}" destId="{55E936AE-85A7-4293-9E90-3F423240A182}" srcOrd="0" destOrd="0" presId="urn:microsoft.com/office/officeart/2005/8/layout/process2"/>
    <dgm:cxn modelId="{0327DAED-0397-4D19-8D05-635B6A8C327E}" type="presOf" srcId="{5854CFED-34C8-49A9-840D-CFD044C71F75}" destId="{840F2171-B35F-4115-8A98-965D9580F817}" srcOrd="0" destOrd="0" presId="urn:microsoft.com/office/officeart/2005/8/layout/process2"/>
    <dgm:cxn modelId="{56F60F41-6121-4D35-87B3-DAF2ECE31955}" type="presParOf" srcId="{840F2171-B35F-4115-8A98-965D9580F817}" destId="{63286031-081D-48E5-9453-8DEA7737D87F}" srcOrd="0" destOrd="0" presId="urn:microsoft.com/office/officeart/2005/8/layout/process2"/>
    <dgm:cxn modelId="{CB45A4E3-CC0B-4F91-82D9-96E10238632C}" type="presParOf" srcId="{840F2171-B35F-4115-8A98-965D9580F817}" destId="{55E936AE-85A7-4293-9E90-3F423240A182}" srcOrd="1" destOrd="0" presId="urn:microsoft.com/office/officeart/2005/8/layout/process2"/>
    <dgm:cxn modelId="{19EE3B14-E505-43CF-AE4D-365F2475D9E6}" type="presParOf" srcId="{55E936AE-85A7-4293-9E90-3F423240A182}" destId="{29EF4EBC-512F-4715-BB70-41A82361AD03}" srcOrd="0" destOrd="0" presId="urn:microsoft.com/office/officeart/2005/8/layout/process2"/>
    <dgm:cxn modelId="{6F842015-F80C-440B-B30B-9C84F6FD0D15}" type="presParOf" srcId="{840F2171-B35F-4115-8A98-965D9580F817}" destId="{0430A618-02C7-4E49-9EAE-E05EC2371766}" srcOrd="2" destOrd="0" presId="urn:microsoft.com/office/officeart/2005/8/layout/process2"/>
  </dgm:cxnLst>
  <dgm:bg>
    <a:noFill/>
    <a:effectLst>
      <a:outerShdw blurRad="63500" algn="ctr" rotWithShape="0">
        <a:prstClr val="black">
          <a:alpha val="40000"/>
        </a:prstClr>
      </a:outerShdw>
    </a:effect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xfrm>
          <a:off x="0" y="0"/>
          <a:ext cx="1486661" cy="1024723"/>
        </a:xfrm>
        <a:prstGeom prst="roundRect">
          <a:avLst>
            <a:gd name="adj" fmla="val 10000"/>
          </a:avLst>
        </a:prstGeom>
        <a:solidFill>
          <a:srgbClr val="FF715B">
            <a:hueOff val="0"/>
            <a:satOff val="0"/>
            <a:lumOff val="0"/>
            <a:alphaOff val="0"/>
          </a:srgbClr>
        </a:solidFill>
        <a:ln w="12700" cap="flat" cmpd="sng" algn="ctr">
          <a:solidFill>
            <a:srgbClr val="FCFCFC">
              <a:hueOff val="0"/>
              <a:satOff val="0"/>
              <a:lumOff val="0"/>
              <a:alphaOff val="0"/>
            </a:srgbClr>
          </a:solidFill>
          <a:prstDash val="solid"/>
          <a:miter lim="800000"/>
        </a:ln>
        <a:effectLst/>
      </dgm:spPr>
      <dgm:t>
        <a:bodyPr/>
        <a:lstStyle/>
        <a:p>
          <a:pPr algn="ctr">
            <a:buNone/>
          </a:pPr>
          <a:r>
            <a:rPr lang="en-US" sz="1400" b="0" dirty="0">
              <a:solidFill>
                <a:srgbClr val="FCFCFC"/>
              </a:solidFill>
              <a:latin typeface="Tahoma"/>
              <a:ea typeface="+mn-ea"/>
              <a:cs typeface="+mn-cs"/>
            </a:rPr>
            <a:t>Aggregate Report</a:t>
          </a:r>
        </a:p>
      </dgm:t>
    </dgm:pt>
    <dgm:pt modelId="{D67661EB-63E2-4113-918D-067E0CB6DEA0}" type="parTrans" cxnId="{3956EF6A-CBEA-4396-B66B-F77BCCE2CA67}">
      <dgm:prSet/>
      <dgm:spPr/>
      <dgm:t>
        <a:bodyPr/>
        <a:lstStyle/>
        <a:p>
          <a:pPr algn="ctr"/>
          <a:endParaRPr lang="en-US" sz="1000" b="0"/>
        </a:p>
      </dgm:t>
    </dgm:pt>
    <dgm:pt modelId="{0F8C27DA-6DC1-4259-A2A3-54F9208C20BB}" type="sibTrans" cxnId="{3956EF6A-CBEA-4396-B66B-F77BCCE2CA67}">
      <dgm:prSet custT="1"/>
      <dgm:spPr>
        <a:xfrm rot="5400000">
          <a:off x="550960" y="1050654"/>
          <a:ext cx="384740" cy="461125"/>
        </a:xfrm>
        <a:prstGeom prst="rightArrow">
          <a:avLst>
            <a:gd name="adj1" fmla="val 60000"/>
            <a:gd name="adj2" fmla="val 50000"/>
          </a:avLst>
        </a:prstGeom>
        <a:solidFill>
          <a:srgbClr val="FF715B">
            <a:hueOff val="0"/>
            <a:satOff val="0"/>
            <a:lumOff val="0"/>
            <a:alphaOff val="0"/>
          </a:srgbClr>
        </a:solidFill>
        <a:ln>
          <a:noFill/>
        </a:ln>
        <a:effectLst/>
      </dgm:spPr>
      <dgm:t>
        <a:bodyPr/>
        <a:lstStyle/>
        <a:p>
          <a:pPr algn="ctr">
            <a:buNone/>
          </a:pPr>
          <a:endParaRPr lang="en-US" sz="1000" b="0">
            <a:solidFill>
              <a:srgbClr val="FCFCFC"/>
            </a:solidFill>
            <a:latin typeface="Tahoma"/>
            <a:ea typeface="+mn-ea"/>
            <a:cs typeface="+mn-cs"/>
          </a:endParaRPr>
        </a:p>
      </dgm:t>
    </dgm:pt>
    <dgm:pt modelId="{618AB715-26CB-42F6-A400-AEBCED27021F}">
      <dgm:prSet phldrT="[Text]" custT="1"/>
      <dgm:spPr>
        <a:xfrm>
          <a:off x="0" y="1537710"/>
          <a:ext cx="1486661" cy="1024723"/>
        </a:xfrm>
        <a:prstGeom prst="roundRect">
          <a:avLst>
            <a:gd name="adj" fmla="val 10000"/>
          </a:avLst>
        </a:prstGeom>
        <a:solidFill>
          <a:srgbClr val="555FAD">
            <a:hueOff val="0"/>
            <a:satOff val="0"/>
            <a:lumOff val="0"/>
            <a:alphaOff val="0"/>
          </a:srgbClr>
        </a:solidFill>
        <a:ln w="12700" cap="flat" cmpd="sng" algn="ctr">
          <a:solidFill>
            <a:srgbClr val="FCFCFC">
              <a:hueOff val="0"/>
              <a:satOff val="0"/>
              <a:lumOff val="0"/>
              <a:alphaOff val="0"/>
            </a:srgbClr>
          </a:solidFill>
          <a:prstDash val="solid"/>
          <a:miter lim="800000"/>
        </a:ln>
        <a:effectLst/>
      </dgm:spPr>
      <dgm:t>
        <a:bodyPr/>
        <a:lstStyle/>
        <a:p>
          <a:pPr algn="ctr">
            <a:buNone/>
          </a:pPr>
          <a:r>
            <a:rPr lang="en-US" sz="1400" b="0" dirty="0">
              <a:solidFill>
                <a:srgbClr val="FCFCFC"/>
              </a:solidFill>
              <a:latin typeface="Tahoma"/>
              <a:ea typeface="+mn-ea"/>
              <a:cs typeface="+mn-cs"/>
            </a:rPr>
            <a:t>Supporting Report</a:t>
          </a:r>
        </a:p>
      </dgm:t>
    </dgm:pt>
    <dgm:pt modelId="{11190C7B-DF44-4B6C-B35A-05AE849CEA61}" type="parTrans" cxnId="{88655F68-1414-4DE9-91CE-BA755D675430}">
      <dgm:prSet/>
      <dgm:spPr/>
      <dgm:t>
        <a:bodyPr/>
        <a:lstStyle/>
        <a:p>
          <a:pPr algn="ctr"/>
          <a:endParaRPr lang="en-US" sz="1000" b="0"/>
        </a:p>
      </dgm:t>
    </dgm:pt>
    <dgm:pt modelId="{C0263583-3CD0-4D64-B33E-B5B1EA85CA93}" type="sibTrans" cxnId="{88655F68-1414-4DE9-91CE-BA755D675430}">
      <dgm:prSet/>
      <dgm:spPr/>
      <dgm:t>
        <a:bodyPr/>
        <a:lstStyle/>
        <a:p>
          <a:pPr algn="ctr"/>
          <a:endParaRPr lang="en-US" sz="1000" b="0"/>
        </a:p>
      </dgm:t>
    </dgm:pt>
    <dgm:pt modelId="{840F2171-B35F-4115-8A98-965D9580F817}" type="pres">
      <dgm:prSet presAssocID="{5854CFED-34C8-49A9-840D-CFD044C71F75}" presName="linearFlow" presStyleCnt="0">
        <dgm:presLayoutVars>
          <dgm:resizeHandles val="exact"/>
        </dgm:presLayoutVars>
      </dgm:prSet>
      <dgm:spPr/>
    </dgm:pt>
    <dgm:pt modelId="{63286031-081D-48E5-9453-8DEA7737D87F}" type="pres">
      <dgm:prSet presAssocID="{B9516B90-F720-467C-9D0A-343B150499FC}" presName="node" presStyleLbl="node1" presStyleIdx="0" presStyleCnt="2" custScaleX="120935" custLinFactNeighborX="6712" custLinFactNeighborY="-34480">
        <dgm:presLayoutVars>
          <dgm:bulletEnabled val="1"/>
        </dgm:presLayoutVars>
      </dgm:prSet>
      <dgm:spPr/>
    </dgm:pt>
    <dgm:pt modelId="{55E936AE-85A7-4293-9E90-3F423240A182}" type="pres">
      <dgm:prSet presAssocID="{0F8C27DA-6DC1-4259-A2A3-54F9208C20BB}" presName="sibTrans" presStyleLbl="sibTrans2D1" presStyleIdx="0" presStyleCnt="1"/>
      <dgm:spPr/>
    </dgm:pt>
    <dgm:pt modelId="{29EF4EBC-512F-4715-BB70-41A82361AD03}" type="pres">
      <dgm:prSet presAssocID="{0F8C27DA-6DC1-4259-A2A3-54F9208C20BB}" presName="connectorText" presStyleLbl="sibTrans2D1" presStyleIdx="0" presStyleCnt="1"/>
      <dgm:spPr/>
    </dgm:pt>
    <dgm:pt modelId="{0430A618-02C7-4E49-9EAE-E05EC2371766}" type="pres">
      <dgm:prSet presAssocID="{618AB715-26CB-42F6-A400-AEBCED27021F}" presName="node" presStyleLbl="node1" presStyleIdx="1" presStyleCnt="2" custScaleX="120935" custLinFactNeighborX="7591" custLinFactNeighborY="61">
        <dgm:presLayoutVars>
          <dgm:bulletEnabled val="1"/>
        </dgm:presLayoutVars>
      </dgm:prSet>
      <dgm:spPr/>
    </dgm:pt>
  </dgm:ptLst>
  <dgm:cxnLst>
    <dgm:cxn modelId="{6ED8AD00-2C4B-4493-98F3-F748519D94CA}" type="presOf" srcId="{618AB715-26CB-42F6-A400-AEBCED27021F}" destId="{0430A618-02C7-4E49-9EAE-E05EC2371766}" srcOrd="0" destOrd="0" presId="urn:microsoft.com/office/officeart/2005/8/layout/process2"/>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B1390078-D394-44FD-8BB7-EB77468C3923}" type="presOf" srcId="{B9516B90-F720-467C-9D0A-343B150499FC}" destId="{63286031-081D-48E5-9453-8DEA7737D87F}" srcOrd="0" destOrd="0" presId="urn:microsoft.com/office/officeart/2005/8/layout/process2"/>
    <dgm:cxn modelId="{3B762386-FFA1-4960-8B91-0151F9E219B5}" type="presOf" srcId="{0F8C27DA-6DC1-4259-A2A3-54F9208C20BB}" destId="{29EF4EBC-512F-4715-BB70-41A82361AD03}" srcOrd="1" destOrd="0" presId="urn:microsoft.com/office/officeart/2005/8/layout/process2"/>
    <dgm:cxn modelId="{F3C692A8-1BF6-49D5-8382-D0748F626C1B}" type="presOf" srcId="{0F8C27DA-6DC1-4259-A2A3-54F9208C20BB}" destId="{55E936AE-85A7-4293-9E90-3F423240A182}" srcOrd="0" destOrd="0" presId="urn:microsoft.com/office/officeart/2005/8/layout/process2"/>
    <dgm:cxn modelId="{0327DAED-0397-4D19-8D05-635B6A8C327E}" type="presOf" srcId="{5854CFED-34C8-49A9-840D-CFD044C71F75}" destId="{840F2171-B35F-4115-8A98-965D9580F817}" srcOrd="0" destOrd="0" presId="urn:microsoft.com/office/officeart/2005/8/layout/process2"/>
    <dgm:cxn modelId="{56F60F41-6121-4D35-87B3-DAF2ECE31955}" type="presParOf" srcId="{840F2171-B35F-4115-8A98-965D9580F817}" destId="{63286031-081D-48E5-9453-8DEA7737D87F}" srcOrd="0" destOrd="0" presId="urn:microsoft.com/office/officeart/2005/8/layout/process2"/>
    <dgm:cxn modelId="{CB45A4E3-CC0B-4F91-82D9-96E10238632C}" type="presParOf" srcId="{840F2171-B35F-4115-8A98-965D9580F817}" destId="{55E936AE-85A7-4293-9E90-3F423240A182}" srcOrd="1" destOrd="0" presId="urn:microsoft.com/office/officeart/2005/8/layout/process2"/>
    <dgm:cxn modelId="{19EE3B14-E505-43CF-AE4D-365F2475D9E6}" type="presParOf" srcId="{55E936AE-85A7-4293-9E90-3F423240A182}" destId="{29EF4EBC-512F-4715-BB70-41A82361AD03}" srcOrd="0" destOrd="0" presId="urn:microsoft.com/office/officeart/2005/8/layout/process2"/>
    <dgm:cxn modelId="{6F842015-F80C-440B-B30B-9C84F6FD0D15}" type="presParOf" srcId="{840F2171-B35F-4115-8A98-965D9580F817}" destId="{0430A618-02C7-4E49-9EAE-E05EC2371766}" srcOrd="2" destOrd="0" presId="urn:microsoft.com/office/officeart/2005/8/layout/process2"/>
  </dgm:cxnLst>
  <dgm:bg>
    <a:noFill/>
  </dgm:bg>
  <dgm:whole/>
  <dgm:extLst>
    <a:ext uri="http://schemas.microsoft.com/office/drawing/2008/diagram">
      <dsp:dataModelExt xmlns:dsp="http://schemas.microsoft.com/office/drawing/2008/diagram" relId="rId2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8BED17B6-F576-49F8-8CBF-215ADCC53DE6}"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06C3DB0E-C67F-451B-A8D7-BA76D096F9A1}">
      <dgm:prSet phldrT="[Text]"/>
      <dgm:spPr/>
      <dgm:t>
        <a:bodyPr/>
        <a:lstStyle/>
        <a:p>
          <a:pPr>
            <a:buFont typeface="Arial" panose="020B0604020202020204" pitchFamily="34" charset="0"/>
            <a:buChar char="•"/>
          </a:pPr>
          <a:r>
            <a:rPr lang="en-US" b="1" i="1">
              <a:solidFill>
                <a:schemeClr val="bg1"/>
              </a:solidFill>
            </a:rPr>
            <a:t>Accountability</a:t>
          </a:r>
          <a:r>
            <a:rPr lang="en-US" b="1" i="0">
              <a:solidFill>
                <a:schemeClr val="bg1"/>
              </a:solidFill>
            </a:rPr>
            <a:t> DSEA Extract</a:t>
          </a:r>
          <a:r>
            <a:rPr lang="en-US" b="0" i="0">
              <a:solidFill>
                <a:schemeClr val="bg1"/>
              </a:solidFill>
            </a:rPr>
            <a:t> </a:t>
          </a:r>
        </a:p>
        <a:p>
          <a:pPr>
            <a:buFont typeface="Arial" panose="020B0604020202020204" pitchFamily="34" charset="0"/>
            <a:buChar char="•"/>
          </a:pPr>
          <a:r>
            <a:rPr lang="en-US" b="0" i="0">
              <a:solidFill>
                <a:schemeClr val="bg1"/>
              </a:solidFill>
            </a:rPr>
            <a:t>-SWDs reported by other LEAs with the requestor as the DSEA (receiving)</a:t>
          </a:r>
        </a:p>
        <a:p>
          <a:pPr>
            <a:buFont typeface="Arial" panose="020B0604020202020204" pitchFamily="34" charset="0"/>
            <a:buChar char="•"/>
          </a:pPr>
          <a:r>
            <a:rPr lang="en-US" b="0" i="0">
              <a:solidFill>
                <a:schemeClr val="bg1"/>
              </a:solidFill>
            </a:rPr>
            <a:t>-SWDs reported by the requestor with a different DSEA (sending)</a:t>
          </a:r>
        </a:p>
        <a:p>
          <a:pPr>
            <a:buFont typeface="Arial" panose="020B0604020202020204" pitchFamily="34" charset="0"/>
            <a:buChar char="•"/>
          </a:pPr>
          <a:r>
            <a:rPr lang="en-US" b="0" i="0">
              <a:solidFill>
                <a:schemeClr val="bg1"/>
              </a:solidFill>
            </a:rPr>
            <a:t>-Limited in grade level and enrollment status.</a:t>
          </a:r>
        </a:p>
        <a:p>
          <a:pPr>
            <a:buFont typeface="Arial" panose="020B0604020202020204" pitchFamily="34" charset="0"/>
            <a:buChar char="•"/>
          </a:pPr>
          <a:r>
            <a:rPr lang="en-US" b="0" i="0">
              <a:solidFill>
                <a:schemeClr val="bg1"/>
              </a:solidFill>
            </a:rPr>
            <a:t>- Does not include charter schools</a:t>
          </a:r>
          <a:endParaRPr lang="en-US">
            <a:solidFill>
              <a:schemeClr val="bg1"/>
            </a:solidFill>
          </a:endParaRPr>
        </a:p>
      </dgm:t>
    </dgm:pt>
    <dgm:pt modelId="{7F95EA61-40DF-47BE-BCB3-EBAFB835AC5F}" type="parTrans" cxnId="{4757371C-3BCB-4DAA-8D8A-47B828510AE6}">
      <dgm:prSet/>
      <dgm:spPr/>
      <dgm:t>
        <a:bodyPr/>
        <a:lstStyle/>
        <a:p>
          <a:endParaRPr lang="en-US"/>
        </a:p>
      </dgm:t>
    </dgm:pt>
    <dgm:pt modelId="{5E9CA569-E739-4972-A791-0D1DA5933880}" type="sibTrans" cxnId="{4757371C-3BCB-4DAA-8D8A-47B828510AE6}">
      <dgm:prSet/>
      <dgm:spPr/>
      <dgm:t>
        <a:bodyPr/>
        <a:lstStyle/>
        <a:p>
          <a:endParaRPr lang="en-US"/>
        </a:p>
      </dgm:t>
    </dgm:pt>
    <dgm:pt modelId="{E95B40BE-63CC-478F-8594-DE6603FDC63B}">
      <dgm:prSet/>
      <dgm:spPr>
        <a:solidFill>
          <a:schemeClr val="accent4"/>
        </a:solidFill>
      </dgm:spPr>
      <dgm:t>
        <a:bodyPr/>
        <a:lstStyle/>
        <a:p>
          <a:pPr>
            <a:buFont typeface="Arial" panose="020B0604020202020204" pitchFamily="34" charset="0"/>
            <a:buChar char="•"/>
          </a:pPr>
          <a:r>
            <a:rPr lang="en-US" b="1" i="1">
              <a:solidFill>
                <a:schemeClr val="bg1"/>
              </a:solidFill>
            </a:rPr>
            <a:t>Informational</a:t>
          </a:r>
          <a:r>
            <a:rPr lang="en-US" b="1" i="0">
              <a:solidFill>
                <a:schemeClr val="bg1"/>
              </a:solidFill>
            </a:rPr>
            <a:t> DSEA Extract</a:t>
          </a:r>
          <a:r>
            <a:rPr lang="en-US" b="0" i="0">
              <a:solidFill>
                <a:schemeClr val="bg1"/>
              </a:solidFill>
            </a:rPr>
            <a:t> </a:t>
          </a:r>
        </a:p>
        <a:p>
          <a:pPr>
            <a:buFont typeface="Arial" panose="020B0604020202020204" pitchFamily="34" charset="0"/>
            <a:buChar char="•"/>
          </a:pPr>
          <a:r>
            <a:rPr lang="en-US" b="0" i="0">
              <a:solidFill>
                <a:schemeClr val="bg1"/>
              </a:solidFill>
            </a:rPr>
            <a:t>- SWDs not enrolled in the requestor’s LEA but have their LEA populated as the DSEA</a:t>
          </a:r>
        </a:p>
        <a:p>
          <a:pPr>
            <a:buFont typeface="Arial" panose="020B0604020202020204" pitchFamily="34" charset="0"/>
            <a:buChar char="•"/>
          </a:pPr>
          <a:r>
            <a:rPr lang="en-US" b="0" i="0">
              <a:solidFill>
                <a:schemeClr val="bg1"/>
              </a:solidFill>
            </a:rPr>
            <a:t>- All grade levels and enrollment statuses</a:t>
          </a:r>
        </a:p>
        <a:p>
          <a:pPr>
            <a:buFont typeface="Arial" panose="020B0604020202020204" pitchFamily="34" charset="0"/>
            <a:buChar char="•"/>
          </a:pPr>
          <a:r>
            <a:rPr lang="en-US" b="0" i="0">
              <a:solidFill>
                <a:schemeClr val="bg1"/>
              </a:solidFill>
            </a:rPr>
            <a:t>-Includes charter schools</a:t>
          </a:r>
        </a:p>
      </dgm:t>
    </dgm:pt>
    <dgm:pt modelId="{9B26907A-DB54-42F5-9635-2580F04759B9}" type="parTrans" cxnId="{25CFAA25-29EE-4866-A848-18D034251562}">
      <dgm:prSet/>
      <dgm:spPr/>
      <dgm:t>
        <a:bodyPr/>
        <a:lstStyle/>
        <a:p>
          <a:endParaRPr lang="en-US"/>
        </a:p>
      </dgm:t>
    </dgm:pt>
    <dgm:pt modelId="{6C7701ED-9E10-46B9-A063-59CA9E813A6E}" type="sibTrans" cxnId="{25CFAA25-29EE-4866-A848-18D034251562}">
      <dgm:prSet/>
      <dgm:spPr/>
      <dgm:t>
        <a:bodyPr/>
        <a:lstStyle/>
        <a:p>
          <a:endParaRPr lang="en-US"/>
        </a:p>
      </dgm:t>
    </dgm:pt>
    <dgm:pt modelId="{BC32DBA9-1E9A-4A6B-9A44-F8C57735591C}" type="pres">
      <dgm:prSet presAssocID="{8BED17B6-F576-49F8-8CBF-215ADCC53DE6}" presName="diagram" presStyleCnt="0">
        <dgm:presLayoutVars>
          <dgm:dir/>
          <dgm:resizeHandles val="exact"/>
        </dgm:presLayoutVars>
      </dgm:prSet>
      <dgm:spPr/>
    </dgm:pt>
    <dgm:pt modelId="{F5168353-E4C8-48F7-B103-9E4CFAB5B436}" type="pres">
      <dgm:prSet presAssocID="{06C3DB0E-C67F-451B-A8D7-BA76D096F9A1}" presName="node" presStyleLbl="node1" presStyleIdx="0" presStyleCnt="2">
        <dgm:presLayoutVars>
          <dgm:bulletEnabled val="1"/>
        </dgm:presLayoutVars>
      </dgm:prSet>
      <dgm:spPr/>
    </dgm:pt>
    <dgm:pt modelId="{10857233-7CD6-4189-B120-A4B854134F02}" type="pres">
      <dgm:prSet presAssocID="{5E9CA569-E739-4972-A791-0D1DA5933880}" presName="sibTrans" presStyleCnt="0"/>
      <dgm:spPr/>
    </dgm:pt>
    <dgm:pt modelId="{C05C0D30-5BDB-49DA-A6A1-FFE1125CC555}" type="pres">
      <dgm:prSet presAssocID="{E95B40BE-63CC-478F-8594-DE6603FDC63B}" presName="node" presStyleLbl="node1" presStyleIdx="1" presStyleCnt="2">
        <dgm:presLayoutVars>
          <dgm:bulletEnabled val="1"/>
        </dgm:presLayoutVars>
      </dgm:prSet>
      <dgm:spPr/>
    </dgm:pt>
  </dgm:ptLst>
  <dgm:cxnLst>
    <dgm:cxn modelId="{4757371C-3BCB-4DAA-8D8A-47B828510AE6}" srcId="{8BED17B6-F576-49F8-8CBF-215ADCC53DE6}" destId="{06C3DB0E-C67F-451B-A8D7-BA76D096F9A1}" srcOrd="0" destOrd="0" parTransId="{7F95EA61-40DF-47BE-BCB3-EBAFB835AC5F}" sibTransId="{5E9CA569-E739-4972-A791-0D1DA5933880}"/>
    <dgm:cxn modelId="{25CFAA25-29EE-4866-A848-18D034251562}" srcId="{8BED17B6-F576-49F8-8CBF-215ADCC53DE6}" destId="{E95B40BE-63CC-478F-8594-DE6603FDC63B}" srcOrd="1" destOrd="0" parTransId="{9B26907A-DB54-42F5-9635-2580F04759B9}" sibTransId="{6C7701ED-9E10-46B9-A063-59CA9E813A6E}"/>
    <dgm:cxn modelId="{FFBCC13B-0D35-42BD-9E5D-26396670EA16}" type="presOf" srcId="{06C3DB0E-C67F-451B-A8D7-BA76D096F9A1}" destId="{F5168353-E4C8-48F7-B103-9E4CFAB5B436}" srcOrd="0" destOrd="0" presId="urn:microsoft.com/office/officeart/2005/8/layout/default"/>
    <dgm:cxn modelId="{610CB659-77CC-4FC4-9CA2-FB7CB1F24A3C}" type="presOf" srcId="{8BED17B6-F576-49F8-8CBF-215ADCC53DE6}" destId="{BC32DBA9-1E9A-4A6B-9A44-F8C57735591C}" srcOrd="0" destOrd="0" presId="urn:microsoft.com/office/officeart/2005/8/layout/default"/>
    <dgm:cxn modelId="{BD9E74B2-41DD-4603-8BFA-FE2F750C9296}" type="presOf" srcId="{E95B40BE-63CC-478F-8594-DE6603FDC63B}" destId="{C05C0D30-5BDB-49DA-A6A1-FFE1125CC555}" srcOrd="0" destOrd="0" presId="urn:microsoft.com/office/officeart/2005/8/layout/default"/>
    <dgm:cxn modelId="{FDE41569-A77E-4621-B345-625E88F7A498}" type="presParOf" srcId="{BC32DBA9-1E9A-4A6B-9A44-F8C57735591C}" destId="{F5168353-E4C8-48F7-B103-9E4CFAB5B436}" srcOrd="0" destOrd="0" presId="urn:microsoft.com/office/officeart/2005/8/layout/default"/>
    <dgm:cxn modelId="{F38CA022-6009-4287-BA96-B026D105FE78}" type="presParOf" srcId="{BC32DBA9-1E9A-4A6B-9A44-F8C57735591C}" destId="{10857233-7CD6-4189-B120-A4B854134F02}" srcOrd="1" destOrd="0" presId="urn:microsoft.com/office/officeart/2005/8/layout/default"/>
    <dgm:cxn modelId="{CCCB3DE6-CB6A-404A-AF3D-3AAC35CB67E8}" type="presParOf" srcId="{BC32DBA9-1E9A-4A6B-9A44-F8C57735591C}" destId="{C05C0D30-5BDB-49DA-A6A1-FFE1125CC555}"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6FB1CBF-F257-44BC-8A97-10FFA4FCD4A9}"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F355208C-E6E1-42AD-91BD-81D1298C3F01}">
      <dgm:prSet phldrT="[Text]"/>
      <dgm:spPr/>
      <dgm:t>
        <a:bodyPr/>
        <a:lstStyle/>
        <a:p>
          <a:r>
            <a:rPr lang="en-US" dirty="0"/>
            <a:t>Career Technical Education</a:t>
          </a:r>
        </a:p>
      </dgm:t>
    </dgm:pt>
    <dgm:pt modelId="{5D37EF10-8E18-42B1-9FD4-79547689DE7E}" type="parTrans" cxnId="{BB969C2B-50EB-4BAD-9700-DAE1174FD044}">
      <dgm:prSet/>
      <dgm:spPr/>
      <dgm:t>
        <a:bodyPr/>
        <a:lstStyle/>
        <a:p>
          <a:endParaRPr lang="en-US"/>
        </a:p>
      </dgm:t>
    </dgm:pt>
    <dgm:pt modelId="{F82A4352-41F7-45B1-A4AB-199A0804CE57}" type="sibTrans" cxnId="{BB969C2B-50EB-4BAD-9700-DAE1174FD044}">
      <dgm:prSet/>
      <dgm:spPr/>
      <dgm:t>
        <a:bodyPr/>
        <a:lstStyle/>
        <a:p>
          <a:endParaRPr lang="en-US"/>
        </a:p>
      </dgm:t>
    </dgm:pt>
    <dgm:pt modelId="{723E2DDE-2958-4407-A38A-AEFE07FA47C4}">
      <dgm:prSet phldrT="[Text]"/>
      <dgm:spPr/>
      <dgm:t>
        <a:bodyPr/>
        <a:lstStyle/>
        <a:p>
          <a:r>
            <a:rPr lang="en-US" dirty="0"/>
            <a:t>Work Based learning</a:t>
          </a:r>
        </a:p>
      </dgm:t>
    </dgm:pt>
    <dgm:pt modelId="{8D9E79E4-1757-43E6-B172-347DDE166A30}" type="parTrans" cxnId="{8EB2F158-FCFF-4E2D-A7C5-C47D1013F3F5}">
      <dgm:prSet/>
      <dgm:spPr/>
      <dgm:t>
        <a:bodyPr/>
        <a:lstStyle/>
        <a:p>
          <a:endParaRPr lang="en-US"/>
        </a:p>
      </dgm:t>
    </dgm:pt>
    <dgm:pt modelId="{07791EBE-7D5A-4B07-B669-BFA3AE3F533C}" type="sibTrans" cxnId="{8EB2F158-FCFF-4E2D-A7C5-C47D1013F3F5}">
      <dgm:prSet/>
      <dgm:spPr/>
      <dgm:t>
        <a:bodyPr/>
        <a:lstStyle/>
        <a:p>
          <a:endParaRPr lang="en-US"/>
        </a:p>
      </dgm:t>
    </dgm:pt>
    <dgm:pt modelId="{95719C91-BC77-4667-BBE3-BB0937D72700}">
      <dgm:prSet phldrT="[Text]"/>
      <dgm:spPr/>
      <dgm:t>
        <a:bodyPr/>
        <a:lstStyle/>
        <a:p>
          <a:r>
            <a:rPr lang="en-US" dirty="0"/>
            <a:t>Course Completion</a:t>
          </a:r>
        </a:p>
      </dgm:t>
    </dgm:pt>
    <dgm:pt modelId="{E157DE10-A527-4424-9AB4-1F773F8AAFB0}" type="parTrans" cxnId="{1EAA926C-4301-4D5F-8124-6888450B7C81}">
      <dgm:prSet/>
      <dgm:spPr/>
      <dgm:t>
        <a:bodyPr/>
        <a:lstStyle/>
        <a:p>
          <a:endParaRPr lang="en-US"/>
        </a:p>
      </dgm:t>
    </dgm:pt>
    <dgm:pt modelId="{4D307477-324E-4A71-BA14-656759948775}" type="sibTrans" cxnId="{1EAA926C-4301-4D5F-8124-6888450B7C81}">
      <dgm:prSet/>
      <dgm:spPr/>
      <dgm:t>
        <a:bodyPr/>
        <a:lstStyle/>
        <a:p>
          <a:endParaRPr lang="en-US"/>
        </a:p>
      </dgm:t>
    </dgm:pt>
    <dgm:pt modelId="{AEDCCADA-68DA-4F9D-BAA0-32C5D4AA8CF6}">
      <dgm:prSet phldrT="[Text]"/>
      <dgm:spPr/>
      <dgm:t>
        <a:bodyPr/>
        <a:lstStyle/>
        <a:p>
          <a:r>
            <a:rPr lang="en-US" dirty="0"/>
            <a:t>Perkins</a:t>
          </a:r>
        </a:p>
      </dgm:t>
    </dgm:pt>
    <dgm:pt modelId="{8BB32B74-EE27-45DE-8F14-3C03A157239F}" type="parTrans" cxnId="{DCA51D26-DF27-4B6A-B065-36F210108C3E}">
      <dgm:prSet/>
      <dgm:spPr/>
      <dgm:t>
        <a:bodyPr/>
        <a:lstStyle/>
        <a:p>
          <a:endParaRPr lang="en-US"/>
        </a:p>
      </dgm:t>
    </dgm:pt>
    <dgm:pt modelId="{BEB1C9DF-6FA6-4187-9566-6C9A4EE375A1}" type="sibTrans" cxnId="{DCA51D26-DF27-4B6A-B065-36F210108C3E}">
      <dgm:prSet/>
      <dgm:spPr/>
      <dgm:t>
        <a:bodyPr/>
        <a:lstStyle/>
        <a:p>
          <a:endParaRPr lang="en-US"/>
        </a:p>
      </dgm:t>
    </dgm:pt>
    <dgm:pt modelId="{6DCC177F-969E-462B-B8CB-9794DB0EB01B}">
      <dgm:prSet/>
      <dgm:spPr/>
      <dgm:t>
        <a:bodyPr/>
        <a:lstStyle/>
        <a:p>
          <a:r>
            <a:rPr lang="en-US" dirty="0"/>
            <a:t>CCI</a:t>
          </a:r>
        </a:p>
      </dgm:t>
    </dgm:pt>
    <dgm:pt modelId="{58210909-23E1-4A6D-8BB2-26D4EDAF1615}" type="parTrans" cxnId="{DCDE0A94-6341-4812-9811-85D46771C364}">
      <dgm:prSet/>
      <dgm:spPr/>
      <dgm:t>
        <a:bodyPr/>
        <a:lstStyle/>
        <a:p>
          <a:endParaRPr lang="en-US"/>
        </a:p>
      </dgm:t>
    </dgm:pt>
    <dgm:pt modelId="{577E295F-A81C-4515-BCC2-EF970658ACE3}" type="sibTrans" cxnId="{DCDE0A94-6341-4812-9811-85D46771C364}">
      <dgm:prSet/>
      <dgm:spPr/>
      <dgm:t>
        <a:bodyPr/>
        <a:lstStyle/>
        <a:p>
          <a:endParaRPr lang="en-US"/>
        </a:p>
      </dgm:t>
    </dgm:pt>
    <dgm:pt modelId="{B81F49E0-D1AF-46E1-B5D9-35C7FB6AF7A6}">
      <dgm:prSet phldrT="[Text]"/>
      <dgm:spPr/>
      <dgm:t>
        <a:bodyPr/>
        <a:lstStyle/>
        <a:p>
          <a:r>
            <a:rPr lang="en-US" dirty="0"/>
            <a:t>CCI</a:t>
          </a:r>
        </a:p>
      </dgm:t>
    </dgm:pt>
    <dgm:pt modelId="{E36568A8-21B2-432E-8C9E-B1023D7360AE}" type="parTrans" cxnId="{F3304034-1153-4056-802C-FD52B7164EC6}">
      <dgm:prSet/>
      <dgm:spPr/>
      <dgm:t>
        <a:bodyPr/>
        <a:lstStyle/>
        <a:p>
          <a:endParaRPr lang="en-US"/>
        </a:p>
      </dgm:t>
    </dgm:pt>
    <dgm:pt modelId="{7CA5ACFD-49F5-4830-BD14-BCBA0ABA9666}" type="sibTrans" cxnId="{F3304034-1153-4056-802C-FD52B7164EC6}">
      <dgm:prSet/>
      <dgm:spPr/>
      <dgm:t>
        <a:bodyPr/>
        <a:lstStyle/>
        <a:p>
          <a:endParaRPr lang="en-US"/>
        </a:p>
      </dgm:t>
    </dgm:pt>
    <dgm:pt modelId="{AAB57594-3B23-422E-A24E-A17007EF0BF4}">
      <dgm:prSet phldrT="[Text]"/>
      <dgm:spPr/>
      <dgm:t>
        <a:bodyPr/>
        <a:lstStyle/>
        <a:p>
          <a:r>
            <a:rPr lang="en-US" dirty="0"/>
            <a:t>Perkins</a:t>
          </a:r>
        </a:p>
      </dgm:t>
    </dgm:pt>
    <dgm:pt modelId="{D786A4DE-725C-433C-BC9B-6972972E3F66}" type="parTrans" cxnId="{2445F8F7-E5F9-49D4-8D2F-9C7A70EC82B9}">
      <dgm:prSet/>
      <dgm:spPr/>
      <dgm:t>
        <a:bodyPr/>
        <a:lstStyle/>
        <a:p>
          <a:endParaRPr lang="en-US"/>
        </a:p>
      </dgm:t>
    </dgm:pt>
    <dgm:pt modelId="{6B0B68CE-BD7F-4C78-BC8E-76DDCA8DB520}" type="sibTrans" cxnId="{2445F8F7-E5F9-49D4-8D2F-9C7A70EC82B9}">
      <dgm:prSet/>
      <dgm:spPr/>
      <dgm:t>
        <a:bodyPr/>
        <a:lstStyle/>
        <a:p>
          <a:endParaRPr lang="en-US"/>
        </a:p>
      </dgm:t>
    </dgm:pt>
    <dgm:pt modelId="{999B6407-013A-485F-8709-365C17EFDE49}">
      <dgm:prSet phldrT="[Text]"/>
      <dgm:spPr/>
      <dgm:t>
        <a:bodyPr/>
        <a:lstStyle/>
        <a:p>
          <a:r>
            <a:rPr lang="en-US" dirty="0"/>
            <a:t>CCI</a:t>
          </a:r>
        </a:p>
      </dgm:t>
    </dgm:pt>
    <dgm:pt modelId="{AA82848B-29AC-4DC2-A076-B033EF607D4A}" type="parTrans" cxnId="{C157C889-1953-4EE8-A7CC-9070DDBA2B31}">
      <dgm:prSet/>
      <dgm:spPr/>
      <dgm:t>
        <a:bodyPr/>
        <a:lstStyle/>
        <a:p>
          <a:endParaRPr lang="en-US"/>
        </a:p>
      </dgm:t>
    </dgm:pt>
    <dgm:pt modelId="{F87A66F8-A867-4E6B-B37B-84FE7BC47A50}" type="sibTrans" cxnId="{C157C889-1953-4EE8-A7CC-9070DDBA2B31}">
      <dgm:prSet/>
      <dgm:spPr/>
      <dgm:t>
        <a:bodyPr/>
        <a:lstStyle/>
        <a:p>
          <a:endParaRPr lang="en-US"/>
        </a:p>
      </dgm:t>
    </dgm:pt>
    <dgm:pt modelId="{0F65BD0F-B806-4DF1-A924-D32B877589EB}" type="pres">
      <dgm:prSet presAssocID="{66FB1CBF-F257-44BC-8A97-10FFA4FCD4A9}" presName="Name0" presStyleCnt="0">
        <dgm:presLayoutVars>
          <dgm:chMax val="7"/>
          <dgm:dir/>
          <dgm:resizeHandles val="exact"/>
        </dgm:presLayoutVars>
      </dgm:prSet>
      <dgm:spPr/>
    </dgm:pt>
    <dgm:pt modelId="{9BA29495-0766-41A3-8197-49B8EB89D48B}" type="pres">
      <dgm:prSet presAssocID="{66FB1CBF-F257-44BC-8A97-10FFA4FCD4A9}" presName="ellipse1" presStyleLbl="vennNode1" presStyleIdx="0" presStyleCnt="3">
        <dgm:presLayoutVars>
          <dgm:bulletEnabled val="1"/>
        </dgm:presLayoutVars>
      </dgm:prSet>
      <dgm:spPr/>
    </dgm:pt>
    <dgm:pt modelId="{70C02715-898B-4AA0-8455-2B88EDE7B3E7}" type="pres">
      <dgm:prSet presAssocID="{66FB1CBF-F257-44BC-8A97-10FFA4FCD4A9}" presName="ellipse2" presStyleLbl="vennNode1" presStyleIdx="1" presStyleCnt="3" custLinFactNeighborX="417" custLinFactNeighborY="-834">
        <dgm:presLayoutVars>
          <dgm:bulletEnabled val="1"/>
        </dgm:presLayoutVars>
      </dgm:prSet>
      <dgm:spPr/>
    </dgm:pt>
    <dgm:pt modelId="{6A577DF4-55AD-49B0-AB81-FBDCF1EF6B6A}" type="pres">
      <dgm:prSet presAssocID="{66FB1CBF-F257-44BC-8A97-10FFA4FCD4A9}" presName="ellipse3" presStyleLbl="vennNode1" presStyleIdx="2" presStyleCnt="3">
        <dgm:presLayoutVars>
          <dgm:bulletEnabled val="1"/>
        </dgm:presLayoutVars>
      </dgm:prSet>
      <dgm:spPr/>
    </dgm:pt>
  </dgm:ptLst>
  <dgm:cxnLst>
    <dgm:cxn modelId="{A6DC8D05-43E1-4A4F-A421-F9A8C5DC236A}" type="presOf" srcId="{66FB1CBF-F257-44BC-8A97-10FFA4FCD4A9}" destId="{0F65BD0F-B806-4DF1-A924-D32B877589EB}" srcOrd="0" destOrd="0" presId="urn:microsoft.com/office/officeart/2005/8/layout/rings+Icon"/>
    <dgm:cxn modelId="{DCA51D26-DF27-4B6A-B065-36F210108C3E}" srcId="{F355208C-E6E1-42AD-91BD-81D1298C3F01}" destId="{AEDCCADA-68DA-4F9D-BAA0-32C5D4AA8CF6}" srcOrd="0" destOrd="0" parTransId="{8BB32B74-EE27-45DE-8F14-3C03A157239F}" sibTransId="{BEB1C9DF-6FA6-4187-9566-6C9A4EE375A1}"/>
    <dgm:cxn modelId="{46070227-7C93-4DC3-9278-844230B24630}" type="presOf" srcId="{723E2DDE-2958-4407-A38A-AEFE07FA47C4}" destId="{70C02715-898B-4AA0-8455-2B88EDE7B3E7}" srcOrd="0" destOrd="0" presId="urn:microsoft.com/office/officeart/2005/8/layout/rings+Icon"/>
    <dgm:cxn modelId="{BB969C2B-50EB-4BAD-9700-DAE1174FD044}" srcId="{66FB1CBF-F257-44BC-8A97-10FFA4FCD4A9}" destId="{F355208C-E6E1-42AD-91BD-81D1298C3F01}" srcOrd="0" destOrd="0" parTransId="{5D37EF10-8E18-42B1-9FD4-79547689DE7E}" sibTransId="{F82A4352-41F7-45B1-A4AB-199A0804CE57}"/>
    <dgm:cxn modelId="{F3304034-1153-4056-802C-FD52B7164EC6}" srcId="{F355208C-E6E1-42AD-91BD-81D1298C3F01}" destId="{B81F49E0-D1AF-46E1-B5D9-35C7FB6AF7A6}" srcOrd="1" destOrd="0" parTransId="{E36568A8-21B2-432E-8C9E-B1023D7360AE}" sibTransId="{7CA5ACFD-49F5-4830-BD14-BCBA0ABA9666}"/>
    <dgm:cxn modelId="{4BCAC735-3E48-4AD8-BD4E-439513DF674B}" type="presOf" srcId="{999B6407-013A-485F-8709-365C17EFDE49}" destId="{6A577DF4-55AD-49B0-AB81-FBDCF1EF6B6A}" srcOrd="0" destOrd="2" presId="urn:microsoft.com/office/officeart/2005/8/layout/rings+Icon"/>
    <dgm:cxn modelId="{2995AE6B-B686-40FD-BB16-999C4A521AA1}" type="presOf" srcId="{6DCC177F-969E-462B-B8CB-9794DB0EB01B}" destId="{70C02715-898B-4AA0-8455-2B88EDE7B3E7}" srcOrd="0" destOrd="1" presId="urn:microsoft.com/office/officeart/2005/8/layout/rings+Icon"/>
    <dgm:cxn modelId="{1EAA926C-4301-4D5F-8124-6888450B7C81}" srcId="{66FB1CBF-F257-44BC-8A97-10FFA4FCD4A9}" destId="{95719C91-BC77-4667-BBE3-BB0937D72700}" srcOrd="2" destOrd="0" parTransId="{E157DE10-A527-4424-9AB4-1F773F8AAFB0}" sibTransId="{4D307477-324E-4A71-BA14-656759948775}"/>
    <dgm:cxn modelId="{8EB2F158-FCFF-4E2D-A7C5-C47D1013F3F5}" srcId="{66FB1CBF-F257-44BC-8A97-10FFA4FCD4A9}" destId="{723E2DDE-2958-4407-A38A-AEFE07FA47C4}" srcOrd="1" destOrd="0" parTransId="{8D9E79E4-1757-43E6-B172-347DDE166A30}" sibTransId="{07791EBE-7D5A-4B07-B669-BFA3AE3F533C}"/>
    <dgm:cxn modelId="{C157C889-1953-4EE8-A7CC-9070DDBA2B31}" srcId="{95719C91-BC77-4667-BBE3-BB0937D72700}" destId="{999B6407-013A-485F-8709-365C17EFDE49}" srcOrd="1" destOrd="0" parTransId="{AA82848B-29AC-4DC2-A076-B033EF607D4A}" sibTransId="{F87A66F8-A867-4E6B-B37B-84FE7BC47A50}"/>
    <dgm:cxn modelId="{DCDE0A94-6341-4812-9811-85D46771C364}" srcId="{723E2DDE-2958-4407-A38A-AEFE07FA47C4}" destId="{6DCC177F-969E-462B-B8CB-9794DB0EB01B}" srcOrd="0" destOrd="0" parTransId="{58210909-23E1-4A6D-8BB2-26D4EDAF1615}" sibTransId="{577E295F-A81C-4515-BCC2-EF970658ACE3}"/>
    <dgm:cxn modelId="{CF97D3A4-04FA-41B2-B00F-F821D68F872B}" type="presOf" srcId="{B81F49E0-D1AF-46E1-B5D9-35C7FB6AF7A6}" destId="{9BA29495-0766-41A3-8197-49B8EB89D48B}" srcOrd="0" destOrd="2" presId="urn:microsoft.com/office/officeart/2005/8/layout/rings+Icon"/>
    <dgm:cxn modelId="{2AE5B5B9-195A-4168-B07A-569404E7A380}" type="presOf" srcId="{AEDCCADA-68DA-4F9D-BAA0-32C5D4AA8CF6}" destId="{9BA29495-0766-41A3-8197-49B8EB89D48B}" srcOrd="0" destOrd="1" presId="urn:microsoft.com/office/officeart/2005/8/layout/rings+Icon"/>
    <dgm:cxn modelId="{55B458BD-9859-48E8-B422-149A340E6CCF}" type="presOf" srcId="{AAB57594-3B23-422E-A24E-A17007EF0BF4}" destId="{6A577DF4-55AD-49B0-AB81-FBDCF1EF6B6A}" srcOrd="0" destOrd="1" presId="urn:microsoft.com/office/officeart/2005/8/layout/rings+Icon"/>
    <dgm:cxn modelId="{77E031ED-82F9-4617-85B9-46F318A3D654}" type="presOf" srcId="{F355208C-E6E1-42AD-91BD-81D1298C3F01}" destId="{9BA29495-0766-41A3-8197-49B8EB89D48B}" srcOrd="0" destOrd="0" presId="urn:microsoft.com/office/officeart/2005/8/layout/rings+Icon"/>
    <dgm:cxn modelId="{2445F8F7-E5F9-49D4-8D2F-9C7A70EC82B9}" srcId="{95719C91-BC77-4667-BBE3-BB0937D72700}" destId="{AAB57594-3B23-422E-A24E-A17007EF0BF4}" srcOrd="0" destOrd="0" parTransId="{D786A4DE-725C-433C-BC9B-6972972E3F66}" sibTransId="{6B0B68CE-BD7F-4C78-BC8E-76DDCA8DB520}"/>
    <dgm:cxn modelId="{01A094FE-5AB1-4654-81C7-A9E11FC2B536}" type="presOf" srcId="{95719C91-BC77-4667-BBE3-BB0937D72700}" destId="{6A577DF4-55AD-49B0-AB81-FBDCF1EF6B6A}" srcOrd="0" destOrd="0" presId="urn:microsoft.com/office/officeart/2005/8/layout/rings+Icon"/>
    <dgm:cxn modelId="{B335D5AC-9944-41BF-B874-66A97F297B0D}" type="presParOf" srcId="{0F65BD0F-B806-4DF1-A924-D32B877589EB}" destId="{9BA29495-0766-41A3-8197-49B8EB89D48B}" srcOrd="0" destOrd="0" presId="urn:microsoft.com/office/officeart/2005/8/layout/rings+Icon"/>
    <dgm:cxn modelId="{BF4B3FD5-BD83-4D8F-BD80-01AE2433F481}" type="presParOf" srcId="{0F65BD0F-B806-4DF1-A924-D32B877589EB}" destId="{70C02715-898B-4AA0-8455-2B88EDE7B3E7}" srcOrd="1" destOrd="0" presId="urn:microsoft.com/office/officeart/2005/8/layout/rings+Icon"/>
    <dgm:cxn modelId="{439F666E-D0BA-4378-8A6A-CF6C2F7500BB}" type="presParOf" srcId="{0F65BD0F-B806-4DF1-A924-D32B877589EB}" destId="{6A577DF4-55AD-49B0-AB81-FBDCF1EF6B6A}" srcOrd="2"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B85EE6F-0A62-4448-B588-6BC8B3AA8A00}"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n-US"/>
        </a:p>
      </dgm:t>
    </dgm:pt>
    <dgm:pt modelId="{9CEF66D7-F33E-0745-8E4E-745E1994F7BE}">
      <dgm:prSet custT="1"/>
      <dgm:spPr/>
      <dgm:t>
        <a:bodyPr/>
        <a:lstStyle/>
        <a:p>
          <a:r>
            <a:rPr lang="en-US" sz="1600" dirty="0"/>
            <a:t>Site Staff</a:t>
          </a:r>
        </a:p>
      </dgm:t>
    </dgm:pt>
    <dgm:pt modelId="{61754A27-EE3D-5D4A-A2B7-3D89B1DCB1E0}" type="parTrans" cxnId="{AA6D41A9-A9EB-0E40-8D8A-05CF2761BB6E}">
      <dgm:prSet/>
      <dgm:spPr/>
      <dgm:t>
        <a:bodyPr/>
        <a:lstStyle/>
        <a:p>
          <a:endParaRPr lang="en-US"/>
        </a:p>
      </dgm:t>
    </dgm:pt>
    <dgm:pt modelId="{B26280EF-C690-7241-99B9-7A7AB5C82F8E}" type="sibTrans" cxnId="{AA6D41A9-A9EB-0E40-8D8A-05CF2761BB6E}">
      <dgm:prSet/>
      <dgm:spPr/>
      <dgm:t>
        <a:bodyPr/>
        <a:lstStyle/>
        <a:p>
          <a:endParaRPr lang="en-US"/>
        </a:p>
      </dgm:t>
    </dgm:pt>
    <dgm:pt modelId="{1BE9C294-65F6-CD4B-B340-6E77299D718E}">
      <dgm:prSet/>
      <dgm:spPr/>
      <dgm:t>
        <a:bodyPr/>
        <a:lstStyle/>
        <a:p>
          <a:r>
            <a:rPr lang="en-US" dirty="0"/>
            <a:t>Staff Involved with Submission</a:t>
          </a:r>
        </a:p>
      </dgm:t>
    </dgm:pt>
    <dgm:pt modelId="{D057765D-CC5A-164C-A42A-6AAF64329800}" type="parTrans" cxnId="{FB2D8A2A-E488-7947-A472-FE5C85833F7F}">
      <dgm:prSet/>
      <dgm:spPr/>
      <dgm:t>
        <a:bodyPr/>
        <a:lstStyle/>
        <a:p>
          <a:endParaRPr lang="en-US"/>
        </a:p>
      </dgm:t>
    </dgm:pt>
    <dgm:pt modelId="{4E07C5D0-0573-CA45-B23B-CADF849E421F}" type="sibTrans" cxnId="{FB2D8A2A-E488-7947-A472-FE5C85833F7F}">
      <dgm:prSet/>
      <dgm:spPr/>
      <dgm:t>
        <a:bodyPr/>
        <a:lstStyle/>
        <a:p>
          <a:endParaRPr lang="en-US"/>
        </a:p>
      </dgm:t>
    </dgm:pt>
    <dgm:pt modelId="{A06E8D13-14E2-2B40-8D26-CA422F3E8541}">
      <dgm:prSet custT="1"/>
      <dgm:spPr/>
      <dgm:t>
        <a:bodyPr/>
        <a:lstStyle/>
        <a:p>
          <a:r>
            <a:rPr lang="en-US" sz="1600" dirty="0"/>
            <a:t>Registrars</a:t>
          </a:r>
        </a:p>
      </dgm:t>
    </dgm:pt>
    <dgm:pt modelId="{1417872F-AAD1-5C41-9545-F2400BD5D62B}" type="parTrans" cxnId="{559A3F2F-6E27-404E-8990-C494C0FCF71F}">
      <dgm:prSet/>
      <dgm:spPr/>
      <dgm:t>
        <a:bodyPr/>
        <a:lstStyle/>
        <a:p>
          <a:endParaRPr lang="en-US"/>
        </a:p>
      </dgm:t>
    </dgm:pt>
    <dgm:pt modelId="{A88624DD-4895-7340-8EF7-03A44BCEC228}" type="sibTrans" cxnId="{559A3F2F-6E27-404E-8990-C494C0FCF71F}">
      <dgm:prSet/>
      <dgm:spPr/>
      <dgm:t>
        <a:bodyPr/>
        <a:lstStyle/>
        <a:p>
          <a:endParaRPr lang="en-US"/>
        </a:p>
      </dgm:t>
    </dgm:pt>
    <dgm:pt modelId="{3338AF54-35F9-B44D-8229-C9E4CBAE84AC}">
      <dgm:prSet custT="1"/>
      <dgm:spPr/>
      <dgm:t>
        <a:bodyPr/>
        <a:lstStyle/>
        <a:p>
          <a:r>
            <a:rPr lang="en-US" sz="1600" dirty="0"/>
            <a:t>Program staff</a:t>
          </a:r>
        </a:p>
      </dgm:t>
    </dgm:pt>
    <dgm:pt modelId="{B5579EB2-386A-0C44-84AA-CADF18735566}" type="parTrans" cxnId="{78154DE3-F146-6F47-9C49-649D3E1BE3A5}">
      <dgm:prSet/>
      <dgm:spPr/>
      <dgm:t>
        <a:bodyPr/>
        <a:lstStyle/>
        <a:p>
          <a:endParaRPr lang="en-US"/>
        </a:p>
      </dgm:t>
    </dgm:pt>
    <dgm:pt modelId="{DD7D88CD-25F4-C141-9D7A-BF5CCF51764D}" type="sibTrans" cxnId="{78154DE3-F146-6F47-9C49-649D3E1BE3A5}">
      <dgm:prSet/>
      <dgm:spPr/>
      <dgm:t>
        <a:bodyPr/>
        <a:lstStyle/>
        <a:p>
          <a:endParaRPr lang="en-US"/>
        </a:p>
      </dgm:t>
    </dgm:pt>
    <dgm:pt modelId="{04A5DF7C-277A-3549-BAB7-9A39B99EC689}">
      <dgm:prSet custT="1"/>
      <dgm:spPr/>
      <dgm:t>
        <a:bodyPr/>
        <a:lstStyle/>
        <a:p>
          <a:r>
            <a:rPr lang="en-US" sz="1600" i="0" dirty="0"/>
            <a:t>CTE</a:t>
          </a:r>
        </a:p>
      </dgm:t>
    </dgm:pt>
    <dgm:pt modelId="{07F0164F-9EB4-A94B-A548-A0CC45761C58}" type="parTrans" cxnId="{ABD6A909-C723-BD49-82EC-20419ABB237D}">
      <dgm:prSet/>
      <dgm:spPr/>
      <dgm:t>
        <a:bodyPr/>
        <a:lstStyle/>
        <a:p>
          <a:endParaRPr lang="en-US"/>
        </a:p>
      </dgm:t>
    </dgm:pt>
    <dgm:pt modelId="{9AEDFA76-270E-324B-877E-6C5F1F4FDD58}" type="sibTrans" cxnId="{ABD6A909-C723-BD49-82EC-20419ABB237D}">
      <dgm:prSet/>
      <dgm:spPr/>
      <dgm:t>
        <a:bodyPr/>
        <a:lstStyle/>
        <a:p>
          <a:endParaRPr lang="en-US"/>
        </a:p>
      </dgm:t>
    </dgm:pt>
    <dgm:pt modelId="{FC8F50CD-E754-5B48-8420-9954EFB082B6}">
      <dgm:prSet custT="1"/>
      <dgm:spPr/>
      <dgm:t>
        <a:bodyPr/>
        <a:lstStyle/>
        <a:p>
          <a:r>
            <a:rPr lang="en-US" sz="1600" dirty="0"/>
            <a:t>Site Administrators</a:t>
          </a:r>
        </a:p>
      </dgm:t>
    </dgm:pt>
    <dgm:pt modelId="{E6CA58F4-F47C-3E47-A0F7-B322013348AF}" type="parTrans" cxnId="{6BCE3D04-4E94-014B-9428-60CDBCFC159C}">
      <dgm:prSet/>
      <dgm:spPr/>
      <dgm:t>
        <a:bodyPr/>
        <a:lstStyle/>
        <a:p>
          <a:endParaRPr lang="en-US"/>
        </a:p>
      </dgm:t>
    </dgm:pt>
    <dgm:pt modelId="{4B53D93F-CA1B-C744-87FF-8A2BD69D812F}" type="sibTrans" cxnId="{6BCE3D04-4E94-014B-9428-60CDBCFC159C}">
      <dgm:prSet/>
      <dgm:spPr/>
      <dgm:t>
        <a:bodyPr/>
        <a:lstStyle/>
        <a:p>
          <a:endParaRPr lang="en-US"/>
        </a:p>
      </dgm:t>
    </dgm:pt>
    <dgm:pt modelId="{CB72D423-37E9-524E-83A5-8921024F62ED}">
      <dgm:prSet custT="1"/>
      <dgm:spPr/>
      <dgm:t>
        <a:bodyPr/>
        <a:lstStyle/>
        <a:p>
          <a:r>
            <a:rPr lang="en-US" sz="1600" dirty="0"/>
            <a:t>Student System Support Staff</a:t>
          </a:r>
        </a:p>
      </dgm:t>
    </dgm:pt>
    <dgm:pt modelId="{953FC234-3D3C-C140-AD54-B3189DBE5CD3}" type="parTrans" cxnId="{6F4635DF-E048-3043-B493-C6DE7E5DBE88}">
      <dgm:prSet/>
      <dgm:spPr/>
      <dgm:t>
        <a:bodyPr/>
        <a:lstStyle/>
        <a:p>
          <a:endParaRPr lang="en-US"/>
        </a:p>
      </dgm:t>
    </dgm:pt>
    <dgm:pt modelId="{2970BDEB-0112-D74F-8CD5-A32E5BC9A3BB}" type="sibTrans" cxnId="{6F4635DF-E048-3043-B493-C6DE7E5DBE88}">
      <dgm:prSet/>
      <dgm:spPr/>
      <dgm:t>
        <a:bodyPr/>
        <a:lstStyle/>
        <a:p>
          <a:endParaRPr lang="en-US"/>
        </a:p>
      </dgm:t>
    </dgm:pt>
    <dgm:pt modelId="{C6FCF26A-9540-6141-AFBB-02281A27F791}" type="pres">
      <dgm:prSet presAssocID="{DB85EE6F-0A62-4448-B588-6BC8B3AA8A00}" presName="Name0" presStyleCnt="0">
        <dgm:presLayoutVars>
          <dgm:dir/>
          <dgm:animLvl val="lvl"/>
          <dgm:resizeHandles val="exact"/>
        </dgm:presLayoutVars>
      </dgm:prSet>
      <dgm:spPr/>
    </dgm:pt>
    <dgm:pt modelId="{CA81955C-27DE-3041-BFCC-1C218006C57C}" type="pres">
      <dgm:prSet presAssocID="{1BE9C294-65F6-CD4B-B340-6E77299D718E}" presName="composite" presStyleCnt="0"/>
      <dgm:spPr/>
    </dgm:pt>
    <dgm:pt modelId="{F867B3C8-DE62-984C-B00E-855EC476BD4C}" type="pres">
      <dgm:prSet presAssocID="{1BE9C294-65F6-CD4B-B340-6E77299D718E}" presName="parTx" presStyleLbl="alignNode1" presStyleIdx="0" presStyleCnt="1" custLinFactNeighborY="1203">
        <dgm:presLayoutVars>
          <dgm:chMax val="0"/>
          <dgm:chPref val="0"/>
          <dgm:bulletEnabled val="1"/>
        </dgm:presLayoutVars>
      </dgm:prSet>
      <dgm:spPr/>
    </dgm:pt>
    <dgm:pt modelId="{E3E76491-8807-CA4F-8E4E-E290DDB1346B}" type="pres">
      <dgm:prSet presAssocID="{1BE9C294-65F6-CD4B-B340-6E77299D718E}" presName="desTx" presStyleLbl="alignAccFollowNode1" presStyleIdx="0" presStyleCnt="1">
        <dgm:presLayoutVars>
          <dgm:bulletEnabled val="1"/>
        </dgm:presLayoutVars>
      </dgm:prSet>
      <dgm:spPr/>
    </dgm:pt>
  </dgm:ptLst>
  <dgm:cxnLst>
    <dgm:cxn modelId="{6BCE3D04-4E94-014B-9428-60CDBCFC159C}" srcId="{1BE9C294-65F6-CD4B-B340-6E77299D718E}" destId="{FC8F50CD-E754-5B48-8420-9954EFB082B6}" srcOrd="4" destOrd="0" parTransId="{E6CA58F4-F47C-3E47-A0F7-B322013348AF}" sibTransId="{4B53D93F-CA1B-C744-87FF-8A2BD69D812F}"/>
    <dgm:cxn modelId="{ABD6A909-C723-BD49-82EC-20419ABB237D}" srcId="{1BE9C294-65F6-CD4B-B340-6E77299D718E}" destId="{04A5DF7C-277A-3549-BAB7-9A39B99EC689}" srcOrd="3" destOrd="0" parTransId="{07F0164F-9EB4-A94B-A548-A0CC45761C58}" sibTransId="{9AEDFA76-270E-324B-877E-6C5F1F4FDD58}"/>
    <dgm:cxn modelId="{057FE00D-43D8-A945-A77A-217D76C267A5}" type="presOf" srcId="{1BE9C294-65F6-CD4B-B340-6E77299D718E}" destId="{F867B3C8-DE62-984C-B00E-855EC476BD4C}" srcOrd="0" destOrd="0" presId="urn:microsoft.com/office/officeart/2005/8/layout/hList1"/>
    <dgm:cxn modelId="{54C2F919-0705-3E4E-8D78-0B6CF0628733}" type="presOf" srcId="{9CEF66D7-F33E-0745-8E4E-745E1994F7BE}" destId="{E3E76491-8807-CA4F-8E4E-E290DDB1346B}" srcOrd="0" destOrd="0" presId="urn:microsoft.com/office/officeart/2005/8/layout/hList1"/>
    <dgm:cxn modelId="{FB2D8A2A-E488-7947-A472-FE5C85833F7F}" srcId="{DB85EE6F-0A62-4448-B588-6BC8B3AA8A00}" destId="{1BE9C294-65F6-CD4B-B340-6E77299D718E}" srcOrd="0" destOrd="0" parTransId="{D057765D-CC5A-164C-A42A-6AAF64329800}" sibTransId="{4E07C5D0-0573-CA45-B23B-CADF849E421F}"/>
    <dgm:cxn modelId="{559A3F2F-6E27-404E-8990-C494C0FCF71F}" srcId="{1BE9C294-65F6-CD4B-B340-6E77299D718E}" destId="{A06E8D13-14E2-2B40-8D26-CA422F3E8541}" srcOrd="1" destOrd="0" parTransId="{1417872F-AAD1-5C41-9545-F2400BD5D62B}" sibTransId="{A88624DD-4895-7340-8EF7-03A44BCEC228}"/>
    <dgm:cxn modelId="{A0613732-6993-7D41-B2DC-1F12D17026FB}" type="presOf" srcId="{A06E8D13-14E2-2B40-8D26-CA422F3E8541}" destId="{E3E76491-8807-CA4F-8E4E-E290DDB1346B}" srcOrd="0" destOrd="1" presId="urn:microsoft.com/office/officeart/2005/8/layout/hList1"/>
    <dgm:cxn modelId="{0898F742-4FFB-8644-A935-B262F45D5A94}" type="presOf" srcId="{DB85EE6F-0A62-4448-B588-6BC8B3AA8A00}" destId="{C6FCF26A-9540-6141-AFBB-02281A27F791}" srcOrd="0" destOrd="0" presId="urn:microsoft.com/office/officeart/2005/8/layout/hList1"/>
    <dgm:cxn modelId="{28641584-2089-EC42-8409-3265AB1FE251}" type="presOf" srcId="{04A5DF7C-277A-3549-BAB7-9A39B99EC689}" destId="{E3E76491-8807-CA4F-8E4E-E290DDB1346B}" srcOrd="0" destOrd="3" presId="urn:microsoft.com/office/officeart/2005/8/layout/hList1"/>
    <dgm:cxn modelId="{B84D2B94-0D2F-684D-B9F2-CE5526028F87}" type="presOf" srcId="{CB72D423-37E9-524E-83A5-8921024F62ED}" destId="{E3E76491-8807-CA4F-8E4E-E290DDB1346B}" srcOrd="0" destOrd="5" presId="urn:microsoft.com/office/officeart/2005/8/layout/hList1"/>
    <dgm:cxn modelId="{AA6D41A9-A9EB-0E40-8D8A-05CF2761BB6E}" srcId="{1BE9C294-65F6-CD4B-B340-6E77299D718E}" destId="{9CEF66D7-F33E-0745-8E4E-745E1994F7BE}" srcOrd="0" destOrd="0" parTransId="{61754A27-EE3D-5D4A-A2B7-3D89B1DCB1E0}" sibTransId="{B26280EF-C690-7241-99B9-7A7AB5C82F8E}"/>
    <dgm:cxn modelId="{DFD592DB-0650-C340-BCBB-9AADA9660E93}" type="presOf" srcId="{FC8F50CD-E754-5B48-8420-9954EFB082B6}" destId="{E3E76491-8807-CA4F-8E4E-E290DDB1346B}" srcOrd="0" destOrd="4" presId="urn:microsoft.com/office/officeart/2005/8/layout/hList1"/>
    <dgm:cxn modelId="{6F4635DF-E048-3043-B493-C6DE7E5DBE88}" srcId="{1BE9C294-65F6-CD4B-B340-6E77299D718E}" destId="{CB72D423-37E9-524E-83A5-8921024F62ED}" srcOrd="5" destOrd="0" parTransId="{953FC234-3D3C-C140-AD54-B3189DBE5CD3}" sibTransId="{2970BDEB-0112-D74F-8CD5-A32E5BC9A3BB}"/>
    <dgm:cxn modelId="{78154DE3-F146-6F47-9C49-649D3E1BE3A5}" srcId="{1BE9C294-65F6-CD4B-B340-6E77299D718E}" destId="{3338AF54-35F9-B44D-8229-C9E4CBAE84AC}" srcOrd="2" destOrd="0" parTransId="{B5579EB2-386A-0C44-84AA-CADF18735566}" sibTransId="{DD7D88CD-25F4-C141-9D7A-BF5CCF51764D}"/>
    <dgm:cxn modelId="{E0D10DF9-B95D-2445-8A51-FCD3493569AE}" type="presOf" srcId="{3338AF54-35F9-B44D-8229-C9E4CBAE84AC}" destId="{E3E76491-8807-CA4F-8E4E-E290DDB1346B}" srcOrd="0" destOrd="2" presId="urn:microsoft.com/office/officeart/2005/8/layout/hList1"/>
    <dgm:cxn modelId="{5E8B3953-A687-9048-AFE6-C7C12213395C}" type="presParOf" srcId="{C6FCF26A-9540-6141-AFBB-02281A27F791}" destId="{CA81955C-27DE-3041-BFCC-1C218006C57C}" srcOrd="0" destOrd="0" presId="urn:microsoft.com/office/officeart/2005/8/layout/hList1"/>
    <dgm:cxn modelId="{E8FF2AED-2D6D-2948-AD27-2403EAE07FA5}" type="presParOf" srcId="{CA81955C-27DE-3041-BFCC-1C218006C57C}" destId="{F867B3C8-DE62-984C-B00E-855EC476BD4C}" srcOrd="0" destOrd="0" presId="urn:microsoft.com/office/officeart/2005/8/layout/hList1"/>
    <dgm:cxn modelId="{9AE76F25-9C07-FD41-8155-9B7CC9A419E5}" type="presParOf" srcId="{CA81955C-27DE-3041-BFCC-1C218006C57C}" destId="{E3E76491-8807-CA4F-8E4E-E290DDB1346B}"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B85EE6F-0A62-4448-B588-6BC8B3AA8A00}"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9CEF66D7-F33E-0745-8E4E-745E1994F7BE}">
      <dgm:prSet custT="1"/>
      <dgm:spPr/>
      <dgm:t>
        <a:bodyPr/>
        <a:lstStyle/>
        <a:p>
          <a:r>
            <a:rPr lang="en-US" sz="1600" b="0" dirty="0"/>
            <a:t>Student Enrollment </a:t>
          </a:r>
          <a:r>
            <a:rPr lang="en-US" sz="1600" b="1" dirty="0"/>
            <a:t>(SENR)</a:t>
          </a:r>
        </a:p>
      </dgm:t>
    </dgm:pt>
    <dgm:pt modelId="{61754A27-EE3D-5D4A-A2B7-3D89B1DCB1E0}" type="parTrans" cxnId="{AA6D41A9-A9EB-0E40-8D8A-05CF2761BB6E}">
      <dgm:prSet/>
      <dgm:spPr/>
      <dgm:t>
        <a:bodyPr/>
        <a:lstStyle/>
        <a:p>
          <a:endParaRPr lang="en-US"/>
        </a:p>
      </dgm:t>
    </dgm:pt>
    <dgm:pt modelId="{B26280EF-C690-7241-99B9-7A7AB5C82F8E}" type="sibTrans" cxnId="{AA6D41A9-A9EB-0E40-8D8A-05CF2761BB6E}">
      <dgm:prSet/>
      <dgm:spPr/>
      <dgm:t>
        <a:bodyPr/>
        <a:lstStyle/>
        <a:p>
          <a:endParaRPr lang="en-US"/>
        </a:p>
      </dgm:t>
    </dgm:pt>
    <dgm:pt modelId="{1BE9C294-65F6-CD4B-B340-6E77299D718E}">
      <dgm:prSet/>
      <dgm:spPr/>
      <dgm:t>
        <a:bodyPr/>
        <a:lstStyle/>
        <a:p>
          <a:r>
            <a:rPr lang="en-US" dirty="0"/>
            <a:t>Files Submitted</a:t>
          </a:r>
        </a:p>
      </dgm:t>
    </dgm:pt>
    <dgm:pt modelId="{D057765D-CC5A-164C-A42A-6AAF64329800}" type="parTrans" cxnId="{FB2D8A2A-E488-7947-A472-FE5C85833F7F}">
      <dgm:prSet/>
      <dgm:spPr/>
      <dgm:t>
        <a:bodyPr/>
        <a:lstStyle/>
        <a:p>
          <a:endParaRPr lang="en-US"/>
        </a:p>
      </dgm:t>
    </dgm:pt>
    <dgm:pt modelId="{4E07C5D0-0573-CA45-B23B-CADF849E421F}" type="sibTrans" cxnId="{FB2D8A2A-E488-7947-A472-FE5C85833F7F}">
      <dgm:prSet/>
      <dgm:spPr/>
      <dgm:t>
        <a:bodyPr/>
        <a:lstStyle/>
        <a:p>
          <a:endParaRPr lang="en-US"/>
        </a:p>
      </dgm:t>
    </dgm:pt>
    <dgm:pt modelId="{5F3893A4-2BC7-6141-AD41-9E558A7B3BB9}">
      <dgm:prSet custT="1"/>
      <dgm:spPr/>
      <dgm:t>
        <a:bodyPr/>
        <a:lstStyle/>
        <a:p>
          <a:r>
            <a:rPr lang="en-US" sz="1600" b="0" dirty="0"/>
            <a:t>Course Completion </a:t>
          </a:r>
          <a:r>
            <a:rPr lang="en-US" sz="1600" b="1" dirty="0"/>
            <a:t>(CRSC)</a:t>
          </a:r>
        </a:p>
      </dgm:t>
    </dgm:pt>
    <dgm:pt modelId="{D883CC8C-08FF-F447-A19D-6C6993762970}" type="parTrans" cxnId="{62DD5644-0CBC-AC44-8EF3-E8AFE3E88F8D}">
      <dgm:prSet/>
      <dgm:spPr/>
      <dgm:t>
        <a:bodyPr/>
        <a:lstStyle/>
        <a:p>
          <a:endParaRPr lang="en-US"/>
        </a:p>
      </dgm:t>
    </dgm:pt>
    <dgm:pt modelId="{98623D33-1256-D742-8971-D8299209C7A9}" type="sibTrans" cxnId="{62DD5644-0CBC-AC44-8EF3-E8AFE3E88F8D}">
      <dgm:prSet/>
      <dgm:spPr/>
      <dgm:t>
        <a:bodyPr/>
        <a:lstStyle/>
        <a:p>
          <a:endParaRPr lang="en-US"/>
        </a:p>
      </dgm:t>
    </dgm:pt>
    <dgm:pt modelId="{ED54A681-10E2-9843-A913-D86CF283A578}">
      <dgm:prSet custT="1"/>
      <dgm:spPr/>
      <dgm:t>
        <a:bodyPr/>
        <a:lstStyle/>
        <a:p>
          <a:r>
            <a:rPr lang="en-US" sz="1600" b="0" dirty="0"/>
            <a:t>Student </a:t>
          </a:r>
          <a:r>
            <a:rPr lang="en-US" sz="1600" b="0" dirty="0" err="1"/>
            <a:t>Crs</a:t>
          </a:r>
          <a:r>
            <a:rPr lang="en-US" sz="1600" b="0" dirty="0"/>
            <a:t>. Completion </a:t>
          </a:r>
          <a:r>
            <a:rPr lang="en-US" sz="1600" b="1" dirty="0"/>
            <a:t>(SCSC)</a:t>
          </a:r>
        </a:p>
      </dgm:t>
    </dgm:pt>
    <dgm:pt modelId="{64C7AF62-0E46-3C47-B623-73FF615EF3C8}" type="parTrans" cxnId="{AB48BF25-5D03-B449-9245-0FE651B0A0C2}">
      <dgm:prSet/>
      <dgm:spPr/>
      <dgm:t>
        <a:bodyPr/>
        <a:lstStyle/>
        <a:p>
          <a:endParaRPr lang="en-US"/>
        </a:p>
      </dgm:t>
    </dgm:pt>
    <dgm:pt modelId="{3EE8B33A-AC4E-DA47-B011-18C63D673E2C}" type="sibTrans" cxnId="{AB48BF25-5D03-B449-9245-0FE651B0A0C2}">
      <dgm:prSet/>
      <dgm:spPr/>
      <dgm:t>
        <a:bodyPr/>
        <a:lstStyle/>
        <a:p>
          <a:endParaRPr lang="en-US"/>
        </a:p>
      </dgm:t>
    </dgm:pt>
    <dgm:pt modelId="{CF6C070E-968A-264D-AF2C-06D6E8884773}">
      <dgm:prSet custT="1"/>
      <dgm:spPr/>
      <dgm:t>
        <a:bodyPr/>
        <a:lstStyle/>
        <a:p>
          <a:r>
            <a:rPr lang="en-US" sz="1600" b="0" dirty="0"/>
            <a:t>Student CTE </a:t>
          </a:r>
          <a:r>
            <a:rPr lang="en-US" sz="1600" b="1" dirty="0"/>
            <a:t>(SCTE)</a:t>
          </a:r>
        </a:p>
      </dgm:t>
    </dgm:pt>
    <dgm:pt modelId="{CC6ED332-9A82-DA4F-AE72-DDE58163C7EF}" type="parTrans" cxnId="{8EAAD7B6-368E-004E-B844-61DC8243E469}">
      <dgm:prSet/>
      <dgm:spPr/>
      <dgm:t>
        <a:bodyPr/>
        <a:lstStyle/>
        <a:p>
          <a:endParaRPr lang="en-US"/>
        </a:p>
      </dgm:t>
    </dgm:pt>
    <dgm:pt modelId="{C9707E90-F3FA-3B4C-8E9A-65CDF3488C49}" type="sibTrans" cxnId="{8EAAD7B6-368E-004E-B844-61DC8243E469}">
      <dgm:prSet/>
      <dgm:spPr/>
      <dgm:t>
        <a:bodyPr/>
        <a:lstStyle/>
        <a:p>
          <a:endParaRPr lang="en-US"/>
        </a:p>
      </dgm:t>
    </dgm:pt>
    <dgm:pt modelId="{391ABE3C-C97F-4D4B-9E80-B8B4840F5C58}">
      <dgm:prSet custT="1"/>
      <dgm:spPr/>
      <dgm:t>
        <a:bodyPr/>
        <a:lstStyle/>
        <a:p>
          <a:r>
            <a:rPr lang="en-US" sz="1600" b="0" dirty="0"/>
            <a:t>Work-based Learning </a:t>
          </a:r>
          <a:r>
            <a:rPr lang="en-US" sz="1600" b="1" dirty="0"/>
            <a:t>(WBLR)</a:t>
          </a:r>
        </a:p>
      </dgm:t>
    </dgm:pt>
    <dgm:pt modelId="{276FF0DD-9255-476E-8BFA-3B8C93EBEC40}" type="parTrans" cxnId="{3026B575-FE32-4C2B-9F6F-DE0A8F0419BC}">
      <dgm:prSet/>
      <dgm:spPr/>
      <dgm:t>
        <a:bodyPr/>
        <a:lstStyle/>
        <a:p>
          <a:endParaRPr lang="en-US"/>
        </a:p>
      </dgm:t>
    </dgm:pt>
    <dgm:pt modelId="{97CEF1B7-4AD1-4659-8D36-89CCE5EFF738}" type="sibTrans" cxnId="{3026B575-FE32-4C2B-9F6F-DE0A8F0419BC}">
      <dgm:prSet/>
      <dgm:spPr/>
      <dgm:t>
        <a:bodyPr/>
        <a:lstStyle/>
        <a:p>
          <a:endParaRPr lang="en-US"/>
        </a:p>
      </dgm:t>
    </dgm:pt>
    <dgm:pt modelId="{7929F471-3CE7-4840-8237-3D499F7B423C}">
      <dgm:prSet custT="1"/>
      <dgm:spPr/>
      <dgm:t>
        <a:bodyPr/>
        <a:lstStyle/>
        <a:p>
          <a:r>
            <a:rPr lang="en-US" sz="1600" b="0" dirty="0"/>
            <a:t>Staff Demographics </a:t>
          </a:r>
          <a:r>
            <a:rPr lang="en-US" sz="1600" b="1" dirty="0"/>
            <a:t>(SDEM)</a:t>
          </a:r>
        </a:p>
      </dgm:t>
    </dgm:pt>
    <dgm:pt modelId="{5C05B2BD-F4D9-40F3-A6C7-13682B76A0D6}" type="parTrans" cxnId="{8BB54279-D7FE-455C-8179-07DC20D80B92}">
      <dgm:prSet/>
      <dgm:spPr/>
      <dgm:t>
        <a:bodyPr/>
        <a:lstStyle/>
        <a:p>
          <a:endParaRPr lang="en-US"/>
        </a:p>
      </dgm:t>
    </dgm:pt>
    <dgm:pt modelId="{D835CAA3-8FF3-4F3A-8F4B-0FE0DAE6A645}" type="sibTrans" cxnId="{8BB54279-D7FE-455C-8179-07DC20D80B92}">
      <dgm:prSet/>
      <dgm:spPr/>
      <dgm:t>
        <a:bodyPr/>
        <a:lstStyle/>
        <a:p>
          <a:endParaRPr lang="en-US"/>
        </a:p>
      </dgm:t>
    </dgm:pt>
    <dgm:pt modelId="{C6FCF26A-9540-6141-AFBB-02281A27F791}" type="pres">
      <dgm:prSet presAssocID="{DB85EE6F-0A62-4448-B588-6BC8B3AA8A00}" presName="Name0" presStyleCnt="0">
        <dgm:presLayoutVars>
          <dgm:dir/>
          <dgm:animLvl val="lvl"/>
          <dgm:resizeHandles val="exact"/>
        </dgm:presLayoutVars>
      </dgm:prSet>
      <dgm:spPr/>
    </dgm:pt>
    <dgm:pt modelId="{CA81955C-27DE-3041-BFCC-1C218006C57C}" type="pres">
      <dgm:prSet presAssocID="{1BE9C294-65F6-CD4B-B340-6E77299D718E}" presName="composite" presStyleCnt="0"/>
      <dgm:spPr/>
    </dgm:pt>
    <dgm:pt modelId="{F867B3C8-DE62-984C-B00E-855EC476BD4C}" type="pres">
      <dgm:prSet presAssocID="{1BE9C294-65F6-CD4B-B340-6E77299D718E}" presName="parTx" presStyleLbl="alignNode1" presStyleIdx="0" presStyleCnt="1" custScaleY="79467" custLinFactNeighborX="-825" custLinFactNeighborY="-6010">
        <dgm:presLayoutVars>
          <dgm:chMax val="0"/>
          <dgm:chPref val="0"/>
          <dgm:bulletEnabled val="1"/>
        </dgm:presLayoutVars>
      </dgm:prSet>
      <dgm:spPr/>
    </dgm:pt>
    <dgm:pt modelId="{E3E76491-8807-CA4F-8E4E-E290DDB1346B}" type="pres">
      <dgm:prSet presAssocID="{1BE9C294-65F6-CD4B-B340-6E77299D718E}" presName="desTx" presStyleLbl="alignAccFollowNode1" presStyleIdx="0" presStyleCnt="1" custLinFactNeighborY="-824">
        <dgm:presLayoutVars>
          <dgm:bulletEnabled val="1"/>
        </dgm:presLayoutVars>
      </dgm:prSet>
      <dgm:spPr/>
    </dgm:pt>
  </dgm:ptLst>
  <dgm:cxnLst>
    <dgm:cxn modelId="{057FE00D-43D8-A945-A77A-217D76C267A5}" type="presOf" srcId="{1BE9C294-65F6-CD4B-B340-6E77299D718E}" destId="{F867B3C8-DE62-984C-B00E-855EC476BD4C}" srcOrd="0" destOrd="0" presId="urn:microsoft.com/office/officeart/2005/8/layout/hList1"/>
    <dgm:cxn modelId="{54C2F919-0705-3E4E-8D78-0B6CF0628733}" type="presOf" srcId="{9CEF66D7-F33E-0745-8E4E-745E1994F7BE}" destId="{E3E76491-8807-CA4F-8E4E-E290DDB1346B}" srcOrd="0" destOrd="0" presId="urn:microsoft.com/office/officeart/2005/8/layout/hList1"/>
    <dgm:cxn modelId="{AB48BF25-5D03-B449-9245-0FE651B0A0C2}" srcId="{1BE9C294-65F6-CD4B-B340-6E77299D718E}" destId="{ED54A681-10E2-9843-A913-D86CF283A578}" srcOrd="3" destOrd="0" parTransId="{64C7AF62-0E46-3C47-B623-73FF615EF3C8}" sibTransId="{3EE8B33A-AC4E-DA47-B011-18C63D673E2C}"/>
    <dgm:cxn modelId="{FB2D8A2A-E488-7947-A472-FE5C85833F7F}" srcId="{DB85EE6F-0A62-4448-B588-6BC8B3AA8A00}" destId="{1BE9C294-65F6-CD4B-B340-6E77299D718E}" srcOrd="0" destOrd="0" parTransId="{D057765D-CC5A-164C-A42A-6AAF64329800}" sibTransId="{4E07C5D0-0573-CA45-B23B-CADF849E421F}"/>
    <dgm:cxn modelId="{40576139-4145-EC40-9591-614541B90F42}" type="presOf" srcId="{CF6C070E-968A-264D-AF2C-06D6E8884773}" destId="{E3E76491-8807-CA4F-8E4E-E290DDB1346B}" srcOrd="0" destOrd="4" presId="urn:microsoft.com/office/officeart/2005/8/layout/hList1"/>
    <dgm:cxn modelId="{8C5B4E3C-7424-499F-AB78-D1EBE727CA3C}" type="presOf" srcId="{391ABE3C-C97F-4D4B-9E80-B8B4840F5C58}" destId="{E3E76491-8807-CA4F-8E4E-E290DDB1346B}" srcOrd="0" destOrd="5" presId="urn:microsoft.com/office/officeart/2005/8/layout/hList1"/>
    <dgm:cxn modelId="{0898F742-4FFB-8644-A935-B262F45D5A94}" type="presOf" srcId="{DB85EE6F-0A62-4448-B588-6BC8B3AA8A00}" destId="{C6FCF26A-9540-6141-AFBB-02281A27F791}" srcOrd="0" destOrd="0" presId="urn:microsoft.com/office/officeart/2005/8/layout/hList1"/>
    <dgm:cxn modelId="{62DD5644-0CBC-AC44-8EF3-E8AFE3E88F8D}" srcId="{1BE9C294-65F6-CD4B-B340-6E77299D718E}" destId="{5F3893A4-2BC7-6141-AD41-9E558A7B3BB9}" srcOrd="2" destOrd="0" parTransId="{D883CC8C-08FF-F447-A19D-6C6993762970}" sibTransId="{98623D33-1256-D742-8971-D8299209C7A9}"/>
    <dgm:cxn modelId="{3026B575-FE32-4C2B-9F6F-DE0A8F0419BC}" srcId="{1BE9C294-65F6-CD4B-B340-6E77299D718E}" destId="{391ABE3C-C97F-4D4B-9E80-B8B4840F5C58}" srcOrd="5" destOrd="0" parTransId="{276FF0DD-9255-476E-8BFA-3B8C93EBEC40}" sibTransId="{97CEF1B7-4AD1-4659-8D36-89CCE5EFF738}"/>
    <dgm:cxn modelId="{8BB54279-D7FE-455C-8179-07DC20D80B92}" srcId="{1BE9C294-65F6-CD4B-B340-6E77299D718E}" destId="{7929F471-3CE7-4840-8237-3D499F7B423C}" srcOrd="1" destOrd="0" parTransId="{5C05B2BD-F4D9-40F3-A6C7-13682B76A0D6}" sibTransId="{D835CAA3-8FF3-4F3A-8F4B-0FE0DAE6A645}"/>
    <dgm:cxn modelId="{AA6D41A9-A9EB-0E40-8D8A-05CF2761BB6E}" srcId="{1BE9C294-65F6-CD4B-B340-6E77299D718E}" destId="{9CEF66D7-F33E-0745-8E4E-745E1994F7BE}" srcOrd="0" destOrd="0" parTransId="{61754A27-EE3D-5D4A-A2B7-3D89B1DCB1E0}" sibTransId="{B26280EF-C690-7241-99B9-7A7AB5C82F8E}"/>
    <dgm:cxn modelId="{8EAAD7B6-368E-004E-B844-61DC8243E469}" srcId="{1BE9C294-65F6-CD4B-B340-6E77299D718E}" destId="{CF6C070E-968A-264D-AF2C-06D6E8884773}" srcOrd="4" destOrd="0" parTransId="{CC6ED332-9A82-DA4F-AE72-DDE58163C7EF}" sibTransId="{C9707E90-F3FA-3B4C-8E9A-65CDF3488C49}"/>
    <dgm:cxn modelId="{7168E2C9-25A0-7644-9090-6D09848860F6}" type="presOf" srcId="{ED54A681-10E2-9843-A913-D86CF283A578}" destId="{E3E76491-8807-CA4F-8E4E-E290DDB1346B}" srcOrd="0" destOrd="3" presId="urn:microsoft.com/office/officeart/2005/8/layout/hList1"/>
    <dgm:cxn modelId="{D1B441DF-9715-4979-93A4-8092B8C3329E}" type="presOf" srcId="{7929F471-3CE7-4840-8237-3D499F7B423C}" destId="{E3E76491-8807-CA4F-8E4E-E290DDB1346B}" srcOrd="0" destOrd="1" presId="urn:microsoft.com/office/officeart/2005/8/layout/hList1"/>
    <dgm:cxn modelId="{78DC77FD-33E6-7146-BCD9-E1CEC142E4D2}" type="presOf" srcId="{5F3893A4-2BC7-6141-AD41-9E558A7B3BB9}" destId="{E3E76491-8807-CA4F-8E4E-E290DDB1346B}" srcOrd="0" destOrd="2" presId="urn:microsoft.com/office/officeart/2005/8/layout/hList1"/>
    <dgm:cxn modelId="{5E8B3953-A687-9048-AFE6-C7C12213395C}" type="presParOf" srcId="{C6FCF26A-9540-6141-AFBB-02281A27F791}" destId="{CA81955C-27DE-3041-BFCC-1C218006C57C}" srcOrd="0" destOrd="0" presId="urn:microsoft.com/office/officeart/2005/8/layout/hList1"/>
    <dgm:cxn modelId="{E8FF2AED-2D6D-2948-AD27-2403EAE07FA5}" type="presParOf" srcId="{CA81955C-27DE-3041-BFCC-1C218006C57C}" destId="{F867B3C8-DE62-984C-B00E-855EC476BD4C}" srcOrd="0" destOrd="0" presId="urn:microsoft.com/office/officeart/2005/8/layout/hList1"/>
    <dgm:cxn modelId="{9AE76F25-9C07-FD41-8155-9B7CC9A419E5}" type="presParOf" srcId="{CA81955C-27DE-3041-BFCC-1C218006C57C}" destId="{E3E76491-8807-CA4F-8E4E-E290DDB1346B}" srcOrd="1" destOrd="0" presId="urn:microsoft.com/office/officeart/2005/8/layout/hLis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47EA3C1-DEC9-40C4-A533-BBEBE89A971D}" type="doc">
      <dgm:prSet loTypeId="urn:microsoft.com/office/officeart/2005/8/layout/hierarchy1" loCatId="hierarchy" qsTypeId="urn:microsoft.com/office/officeart/2005/8/quickstyle/simple1" qsCatId="simple" csTypeId="urn:microsoft.com/office/officeart/2005/8/colors/accent3_2" csCatId="accent3" phldr="1"/>
      <dgm:spPr/>
      <dgm:t>
        <a:bodyPr/>
        <a:lstStyle/>
        <a:p>
          <a:endParaRPr lang="en-US"/>
        </a:p>
      </dgm:t>
    </dgm:pt>
    <dgm:pt modelId="{C0C35B89-6749-48A5-ACA7-52432ADF225D}">
      <dgm:prSet/>
      <dgm:spPr>
        <a:ln>
          <a:solidFill>
            <a:schemeClr val="accent2"/>
          </a:solidFill>
        </a:ln>
      </dgm:spPr>
      <dgm:t>
        <a:bodyPr/>
        <a:lstStyle/>
        <a:p>
          <a:r>
            <a:rPr lang="en-US" dirty="0"/>
            <a:t>Categorizing WBL Experiences</a:t>
          </a:r>
        </a:p>
      </dgm:t>
    </dgm:pt>
    <dgm:pt modelId="{85CBC3CF-09D0-4A61-8770-94357EE1F353}" type="parTrans" cxnId="{04A8E166-BFDE-462C-B247-5C076293F944}">
      <dgm:prSet/>
      <dgm:spPr/>
      <dgm:t>
        <a:bodyPr/>
        <a:lstStyle/>
        <a:p>
          <a:endParaRPr lang="en-US"/>
        </a:p>
      </dgm:t>
    </dgm:pt>
    <dgm:pt modelId="{F354EFDB-F093-4830-BA04-E0B1359F0CA5}" type="sibTrans" cxnId="{04A8E166-BFDE-462C-B247-5C076293F944}">
      <dgm:prSet/>
      <dgm:spPr/>
      <dgm:t>
        <a:bodyPr/>
        <a:lstStyle/>
        <a:p>
          <a:endParaRPr lang="en-US"/>
        </a:p>
      </dgm:t>
    </dgm:pt>
    <dgm:pt modelId="{8F5EF295-BCA6-4272-AE4A-9DECA3FF4E28}">
      <dgm:prSet/>
      <dgm:spPr>
        <a:ln>
          <a:solidFill>
            <a:schemeClr val="accent3"/>
          </a:solidFill>
        </a:ln>
      </dgm:spPr>
      <dgm:t>
        <a:bodyPr/>
        <a:lstStyle/>
        <a:p>
          <a:r>
            <a:rPr lang="en-US" dirty="0"/>
            <a:t>Identify opportunities and employers</a:t>
          </a:r>
        </a:p>
      </dgm:t>
    </dgm:pt>
    <dgm:pt modelId="{CA6AF3B9-9BFC-43DA-923F-BB52A4E94EC7}" type="parTrans" cxnId="{9B52E7E9-1FED-458A-BAD6-80ABB66056A2}">
      <dgm:prSet/>
      <dgm:spPr/>
      <dgm:t>
        <a:bodyPr/>
        <a:lstStyle/>
        <a:p>
          <a:endParaRPr lang="en-US"/>
        </a:p>
      </dgm:t>
    </dgm:pt>
    <dgm:pt modelId="{1C52D7CA-1EF5-45A6-9982-AF49FDA3EBAA}" type="sibTrans" cxnId="{9B52E7E9-1FED-458A-BAD6-80ABB66056A2}">
      <dgm:prSet/>
      <dgm:spPr/>
      <dgm:t>
        <a:bodyPr/>
        <a:lstStyle/>
        <a:p>
          <a:endParaRPr lang="en-US"/>
        </a:p>
      </dgm:t>
    </dgm:pt>
    <dgm:pt modelId="{40E3DF4B-0435-44C1-B29C-E3A11DCF371F}">
      <dgm:prSet/>
      <dgm:spPr>
        <a:ln>
          <a:solidFill>
            <a:schemeClr val="accent1"/>
          </a:solidFill>
        </a:ln>
      </dgm:spPr>
      <dgm:t>
        <a:bodyPr/>
        <a:lstStyle/>
        <a:p>
          <a:r>
            <a:rPr lang="en-US"/>
            <a:t>Document dates, hours, performance</a:t>
          </a:r>
        </a:p>
      </dgm:t>
    </dgm:pt>
    <dgm:pt modelId="{CA54549A-55FA-4E53-8D0D-BEF3E89C47AB}" type="parTrans" cxnId="{73A4206F-7912-4AF3-9B19-EBFCA952B01F}">
      <dgm:prSet/>
      <dgm:spPr/>
      <dgm:t>
        <a:bodyPr/>
        <a:lstStyle/>
        <a:p>
          <a:endParaRPr lang="en-US"/>
        </a:p>
      </dgm:t>
    </dgm:pt>
    <dgm:pt modelId="{01FFF669-577E-4701-9435-039E17F8EAC0}" type="sibTrans" cxnId="{73A4206F-7912-4AF3-9B19-EBFCA952B01F}">
      <dgm:prSet/>
      <dgm:spPr/>
      <dgm:t>
        <a:bodyPr/>
        <a:lstStyle/>
        <a:p>
          <a:endParaRPr lang="en-US"/>
        </a:p>
      </dgm:t>
    </dgm:pt>
    <dgm:pt modelId="{12E4A4B9-3338-46FD-AF59-CD0275127B45}">
      <dgm:prSet/>
      <dgm:spPr>
        <a:ln>
          <a:solidFill>
            <a:srgbClr val="156082"/>
          </a:solidFill>
        </a:ln>
      </dgm:spPr>
      <dgm:t>
        <a:bodyPr/>
        <a:lstStyle/>
        <a:p>
          <a:r>
            <a:rPr lang="en-US"/>
            <a:t>Preserve longitudinal records</a:t>
          </a:r>
        </a:p>
      </dgm:t>
    </dgm:pt>
    <dgm:pt modelId="{D5CFA2C1-F512-41BE-B17C-FFC1A3D248AE}" type="parTrans" cxnId="{3111483E-0842-4160-9523-36B9153FF86C}">
      <dgm:prSet/>
      <dgm:spPr/>
      <dgm:t>
        <a:bodyPr/>
        <a:lstStyle/>
        <a:p>
          <a:endParaRPr lang="en-US"/>
        </a:p>
      </dgm:t>
    </dgm:pt>
    <dgm:pt modelId="{D67550E3-0540-4554-BF52-40D5B9AD463C}" type="sibTrans" cxnId="{3111483E-0842-4160-9523-36B9153FF86C}">
      <dgm:prSet/>
      <dgm:spPr/>
      <dgm:t>
        <a:bodyPr/>
        <a:lstStyle/>
        <a:p>
          <a:endParaRPr lang="en-US"/>
        </a:p>
      </dgm:t>
    </dgm:pt>
    <dgm:pt modelId="{33C131E5-E3BB-4D55-8310-FF70E34394B3}" type="pres">
      <dgm:prSet presAssocID="{447EA3C1-DEC9-40C4-A533-BBEBE89A971D}" presName="hierChild1" presStyleCnt="0">
        <dgm:presLayoutVars>
          <dgm:chPref val="1"/>
          <dgm:dir/>
          <dgm:animOne val="branch"/>
          <dgm:animLvl val="lvl"/>
          <dgm:resizeHandles/>
        </dgm:presLayoutVars>
      </dgm:prSet>
      <dgm:spPr/>
    </dgm:pt>
    <dgm:pt modelId="{843AA33B-2BAD-4883-8D50-8D79755FF523}" type="pres">
      <dgm:prSet presAssocID="{C0C35B89-6749-48A5-ACA7-52432ADF225D}" presName="hierRoot1" presStyleCnt="0"/>
      <dgm:spPr/>
    </dgm:pt>
    <dgm:pt modelId="{4043FD37-0315-41CA-81D7-682920B15E74}" type="pres">
      <dgm:prSet presAssocID="{C0C35B89-6749-48A5-ACA7-52432ADF225D}" presName="composite" presStyleCnt="0"/>
      <dgm:spPr/>
    </dgm:pt>
    <dgm:pt modelId="{19EC932C-6B20-408D-9DF8-6BC336C17257}" type="pres">
      <dgm:prSet presAssocID="{C0C35B89-6749-48A5-ACA7-52432ADF225D}" presName="background" presStyleLbl="node0" presStyleIdx="0" presStyleCnt="4"/>
      <dgm:spPr>
        <a:solidFill>
          <a:schemeClr val="accent2"/>
        </a:solidFill>
      </dgm:spPr>
    </dgm:pt>
    <dgm:pt modelId="{D8F38FCF-B625-4501-AD7C-2BBDDC343D8D}" type="pres">
      <dgm:prSet presAssocID="{C0C35B89-6749-48A5-ACA7-52432ADF225D}" presName="text" presStyleLbl="fgAcc0" presStyleIdx="0" presStyleCnt="4">
        <dgm:presLayoutVars>
          <dgm:chPref val="3"/>
        </dgm:presLayoutVars>
      </dgm:prSet>
      <dgm:spPr/>
    </dgm:pt>
    <dgm:pt modelId="{21C95D30-97BE-4550-9EE4-10703C7748EF}" type="pres">
      <dgm:prSet presAssocID="{C0C35B89-6749-48A5-ACA7-52432ADF225D}" presName="hierChild2" presStyleCnt="0"/>
      <dgm:spPr/>
    </dgm:pt>
    <dgm:pt modelId="{B0755428-B83F-4670-8516-C58B3297E5EB}" type="pres">
      <dgm:prSet presAssocID="{8F5EF295-BCA6-4272-AE4A-9DECA3FF4E28}" presName="hierRoot1" presStyleCnt="0"/>
      <dgm:spPr/>
    </dgm:pt>
    <dgm:pt modelId="{C50E7033-34D9-488B-B037-301DEBE8E24B}" type="pres">
      <dgm:prSet presAssocID="{8F5EF295-BCA6-4272-AE4A-9DECA3FF4E28}" presName="composite" presStyleCnt="0"/>
      <dgm:spPr/>
    </dgm:pt>
    <dgm:pt modelId="{D40A7F78-66DF-4E7A-80FC-C790690BB7C7}" type="pres">
      <dgm:prSet presAssocID="{8F5EF295-BCA6-4272-AE4A-9DECA3FF4E28}" presName="background" presStyleLbl="node0" presStyleIdx="1" presStyleCnt="4"/>
      <dgm:spPr>
        <a:solidFill>
          <a:schemeClr val="accent3"/>
        </a:solidFill>
      </dgm:spPr>
    </dgm:pt>
    <dgm:pt modelId="{5F946921-0A2F-4E62-AFE7-9AB77475F40D}" type="pres">
      <dgm:prSet presAssocID="{8F5EF295-BCA6-4272-AE4A-9DECA3FF4E28}" presName="text" presStyleLbl="fgAcc0" presStyleIdx="1" presStyleCnt="4">
        <dgm:presLayoutVars>
          <dgm:chPref val="3"/>
        </dgm:presLayoutVars>
      </dgm:prSet>
      <dgm:spPr/>
    </dgm:pt>
    <dgm:pt modelId="{A2327578-6D94-41FC-88ED-0BAD4B0D0A2A}" type="pres">
      <dgm:prSet presAssocID="{8F5EF295-BCA6-4272-AE4A-9DECA3FF4E28}" presName="hierChild2" presStyleCnt="0"/>
      <dgm:spPr/>
    </dgm:pt>
    <dgm:pt modelId="{0A72F23B-6C1F-401B-8DF4-5B49F9678949}" type="pres">
      <dgm:prSet presAssocID="{40E3DF4B-0435-44C1-B29C-E3A11DCF371F}" presName="hierRoot1" presStyleCnt="0"/>
      <dgm:spPr/>
    </dgm:pt>
    <dgm:pt modelId="{0034C6A4-414D-4FA3-BD98-70A47FAFBA38}" type="pres">
      <dgm:prSet presAssocID="{40E3DF4B-0435-44C1-B29C-E3A11DCF371F}" presName="composite" presStyleCnt="0"/>
      <dgm:spPr/>
    </dgm:pt>
    <dgm:pt modelId="{8B327CA1-AD9A-475E-A4E6-79EA94103117}" type="pres">
      <dgm:prSet presAssocID="{40E3DF4B-0435-44C1-B29C-E3A11DCF371F}" presName="background" presStyleLbl="node0" presStyleIdx="2" presStyleCnt="4"/>
      <dgm:spPr>
        <a:solidFill>
          <a:schemeClr val="accent1"/>
        </a:solidFill>
      </dgm:spPr>
    </dgm:pt>
    <dgm:pt modelId="{EA36CB86-5602-405A-B470-41568EFDCE8B}" type="pres">
      <dgm:prSet presAssocID="{40E3DF4B-0435-44C1-B29C-E3A11DCF371F}" presName="text" presStyleLbl="fgAcc0" presStyleIdx="2" presStyleCnt="4">
        <dgm:presLayoutVars>
          <dgm:chPref val="3"/>
        </dgm:presLayoutVars>
      </dgm:prSet>
      <dgm:spPr/>
    </dgm:pt>
    <dgm:pt modelId="{AD97B6F4-CF26-48ED-953F-9F406E5607ED}" type="pres">
      <dgm:prSet presAssocID="{40E3DF4B-0435-44C1-B29C-E3A11DCF371F}" presName="hierChild2" presStyleCnt="0"/>
      <dgm:spPr/>
    </dgm:pt>
    <dgm:pt modelId="{1A84E6E7-1A81-4060-AA1B-3002C9EDE298}" type="pres">
      <dgm:prSet presAssocID="{12E4A4B9-3338-46FD-AF59-CD0275127B45}" presName="hierRoot1" presStyleCnt="0"/>
      <dgm:spPr/>
    </dgm:pt>
    <dgm:pt modelId="{1AB38070-97CA-402E-B08B-FECBD11C66E7}" type="pres">
      <dgm:prSet presAssocID="{12E4A4B9-3338-46FD-AF59-CD0275127B45}" presName="composite" presStyleCnt="0"/>
      <dgm:spPr/>
    </dgm:pt>
    <dgm:pt modelId="{2F38DA8B-D588-4FBF-AF5A-B38062EDD6DE}" type="pres">
      <dgm:prSet presAssocID="{12E4A4B9-3338-46FD-AF59-CD0275127B45}" presName="background" presStyleLbl="node0" presStyleIdx="3" presStyleCnt="4"/>
      <dgm:spPr>
        <a:solidFill>
          <a:srgbClr val="0088B8"/>
        </a:solidFill>
      </dgm:spPr>
    </dgm:pt>
    <dgm:pt modelId="{35C334DE-B688-4CA9-9628-D9353792D8CA}" type="pres">
      <dgm:prSet presAssocID="{12E4A4B9-3338-46FD-AF59-CD0275127B45}" presName="text" presStyleLbl="fgAcc0" presStyleIdx="3" presStyleCnt="4">
        <dgm:presLayoutVars>
          <dgm:chPref val="3"/>
        </dgm:presLayoutVars>
      </dgm:prSet>
      <dgm:spPr/>
    </dgm:pt>
    <dgm:pt modelId="{5D1E4E20-5D56-438D-A89C-BAD8F65F5051}" type="pres">
      <dgm:prSet presAssocID="{12E4A4B9-3338-46FD-AF59-CD0275127B45}" presName="hierChild2" presStyleCnt="0"/>
      <dgm:spPr/>
    </dgm:pt>
  </dgm:ptLst>
  <dgm:cxnLst>
    <dgm:cxn modelId="{1A13A126-36FC-456B-8A48-B024B2BC1026}" type="presOf" srcId="{C0C35B89-6749-48A5-ACA7-52432ADF225D}" destId="{D8F38FCF-B625-4501-AD7C-2BBDDC343D8D}" srcOrd="0" destOrd="0" presId="urn:microsoft.com/office/officeart/2005/8/layout/hierarchy1"/>
    <dgm:cxn modelId="{3111483E-0842-4160-9523-36B9153FF86C}" srcId="{447EA3C1-DEC9-40C4-A533-BBEBE89A971D}" destId="{12E4A4B9-3338-46FD-AF59-CD0275127B45}" srcOrd="3" destOrd="0" parTransId="{D5CFA2C1-F512-41BE-B17C-FFC1A3D248AE}" sibTransId="{D67550E3-0540-4554-BF52-40D5B9AD463C}"/>
    <dgm:cxn modelId="{A0777366-C74A-4A6B-9447-7220D8F14C47}" type="presOf" srcId="{447EA3C1-DEC9-40C4-A533-BBEBE89A971D}" destId="{33C131E5-E3BB-4D55-8310-FF70E34394B3}" srcOrd="0" destOrd="0" presId="urn:microsoft.com/office/officeart/2005/8/layout/hierarchy1"/>
    <dgm:cxn modelId="{04A8E166-BFDE-462C-B247-5C076293F944}" srcId="{447EA3C1-DEC9-40C4-A533-BBEBE89A971D}" destId="{C0C35B89-6749-48A5-ACA7-52432ADF225D}" srcOrd="0" destOrd="0" parTransId="{85CBC3CF-09D0-4A61-8770-94357EE1F353}" sibTransId="{F354EFDB-F093-4830-BA04-E0B1359F0CA5}"/>
    <dgm:cxn modelId="{73A4206F-7912-4AF3-9B19-EBFCA952B01F}" srcId="{447EA3C1-DEC9-40C4-A533-BBEBE89A971D}" destId="{40E3DF4B-0435-44C1-B29C-E3A11DCF371F}" srcOrd="2" destOrd="0" parTransId="{CA54549A-55FA-4E53-8D0D-BEF3E89C47AB}" sibTransId="{01FFF669-577E-4701-9435-039E17F8EAC0}"/>
    <dgm:cxn modelId="{6BECA159-EF92-46CE-B744-9998146DA4F5}" type="presOf" srcId="{12E4A4B9-3338-46FD-AF59-CD0275127B45}" destId="{35C334DE-B688-4CA9-9628-D9353792D8CA}" srcOrd="0" destOrd="0" presId="urn:microsoft.com/office/officeart/2005/8/layout/hierarchy1"/>
    <dgm:cxn modelId="{5BBD79A3-11B7-4D8A-BBEB-6E1EA98B8556}" type="presOf" srcId="{8F5EF295-BCA6-4272-AE4A-9DECA3FF4E28}" destId="{5F946921-0A2F-4E62-AFE7-9AB77475F40D}" srcOrd="0" destOrd="0" presId="urn:microsoft.com/office/officeart/2005/8/layout/hierarchy1"/>
    <dgm:cxn modelId="{5502DBBD-13AC-48D0-9406-246EE7F0DECA}" type="presOf" srcId="{40E3DF4B-0435-44C1-B29C-E3A11DCF371F}" destId="{EA36CB86-5602-405A-B470-41568EFDCE8B}" srcOrd="0" destOrd="0" presId="urn:microsoft.com/office/officeart/2005/8/layout/hierarchy1"/>
    <dgm:cxn modelId="{9B52E7E9-1FED-458A-BAD6-80ABB66056A2}" srcId="{447EA3C1-DEC9-40C4-A533-BBEBE89A971D}" destId="{8F5EF295-BCA6-4272-AE4A-9DECA3FF4E28}" srcOrd="1" destOrd="0" parTransId="{CA6AF3B9-9BFC-43DA-923F-BB52A4E94EC7}" sibTransId="{1C52D7CA-1EF5-45A6-9982-AF49FDA3EBAA}"/>
    <dgm:cxn modelId="{1F571601-494E-4D31-9495-7DF17FED580E}" type="presParOf" srcId="{33C131E5-E3BB-4D55-8310-FF70E34394B3}" destId="{843AA33B-2BAD-4883-8D50-8D79755FF523}" srcOrd="0" destOrd="0" presId="urn:microsoft.com/office/officeart/2005/8/layout/hierarchy1"/>
    <dgm:cxn modelId="{94241CBF-15D9-4765-9021-AABF79870370}" type="presParOf" srcId="{843AA33B-2BAD-4883-8D50-8D79755FF523}" destId="{4043FD37-0315-41CA-81D7-682920B15E74}" srcOrd="0" destOrd="0" presId="urn:microsoft.com/office/officeart/2005/8/layout/hierarchy1"/>
    <dgm:cxn modelId="{00AAB09B-28C6-495A-890E-0A3E7C095BA1}" type="presParOf" srcId="{4043FD37-0315-41CA-81D7-682920B15E74}" destId="{19EC932C-6B20-408D-9DF8-6BC336C17257}" srcOrd="0" destOrd="0" presId="urn:microsoft.com/office/officeart/2005/8/layout/hierarchy1"/>
    <dgm:cxn modelId="{64333EE5-461C-4D38-80B6-8A7EE81EDD4B}" type="presParOf" srcId="{4043FD37-0315-41CA-81D7-682920B15E74}" destId="{D8F38FCF-B625-4501-AD7C-2BBDDC343D8D}" srcOrd="1" destOrd="0" presId="urn:microsoft.com/office/officeart/2005/8/layout/hierarchy1"/>
    <dgm:cxn modelId="{092D03BB-EA33-4A3B-8F54-85A5F45D0C5A}" type="presParOf" srcId="{843AA33B-2BAD-4883-8D50-8D79755FF523}" destId="{21C95D30-97BE-4550-9EE4-10703C7748EF}" srcOrd="1" destOrd="0" presId="urn:microsoft.com/office/officeart/2005/8/layout/hierarchy1"/>
    <dgm:cxn modelId="{BF899F10-FBF8-492F-A74E-204BBB20AFE7}" type="presParOf" srcId="{33C131E5-E3BB-4D55-8310-FF70E34394B3}" destId="{B0755428-B83F-4670-8516-C58B3297E5EB}" srcOrd="1" destOrd="0" presId="urn:microsoft.com/office/officeart/2005/8/layout/hierarchy1"/>
    <dgm:cxn modelId="{2DAB89BE-4FA3-439A-98A1-E0483A6B8620}" type="presParOf" srcId="{B0755428-B83F-4670-8516-C58B3297E5EB}" destId="{C50E7033-34D9-488B-B037-301DEBE8E24B}" srcOrd="0" destOrd="0" presId="urn:microsoft.com/office/officeart/2005/8/layout/hierarchy1"/>
    <dgm:cxn modelId="{37FF5EC5-63C0-4DE2-8AAF-F2505F8F459A}" type="presParOf" srcId="{C50E7033-34D9-488B-B037-301DEBE8E24B}" destId="{D40A7F78-66DF-4E7A-80FC-C790690BB7C7}" srcOrd="0" destOrd="0" presId="urn:microsoft.com/office/officeart/2005/8/layout/hierarchy1"/>
    <dgm:cxn modelId="{450E7798-BBC7-431F-95D9-DBEB5507D128}" type="presParOf" srcId="{C50E7033-34D9-488B-B037-301DEBE8E24B}" destId="{5F946921-0A2F-4E62-AFE7-9AB77475F40D}" srcOrd="1" destOrd="0" presId="urn:microsoft.com/office/officeart/2005/8/layout/hierarchy1"/>
    <dgm:cxn modelId="{C8C34827-679E-4ABF-9D14-5314FAF84D70}" type="presParOf" srcId="{B0755428-B83F-4670-8516-C58B3297E5EB}" destId="{A2327578-6D94-41FC-88ED-0BAD4B0D0A2A}" srcOrd="1" destOrd="0" presId="urn:microsoft.com/office/officeart/2005/8/layout/hierarchy1"/>
    <dgm:cxn modelId="{200B40AA-14A3-4825-B0C9-BFCCC1934914}" type="presParOf" srcId="{33C131E5-E3BB-4D55-8310-FF70E34394B3}" destId="{0A72F23B-6C1F-401B-8DF4-5B49F9678949}" srcOrd="2" destOrd="0" presId="urn:microsoft.com/office/officeart/2005/8/layout/hierarchy1"/>
    <dgm:cxn modelId="{2881DB08-DB0D-49D5-B163-961C58AE8017}" type="presParOf" srcId="{0A72F23B-6C1F-401B-8DF4-5B49F9678949}" destId="{0034C6A4-414D-4FA3-BD98-70A47FAFBA38}" srcOrd="0" destOrd="0" presId="urn:microsoft.com/office/officeart/2005/8/layout/hierarchy1"/>
    <dgm:cxn modelId="{4AB40A68-558A-4A6C-8CAA-15470C135882}" type="presParOf" srcId="{0034C6A4-414D-4FA3-BD98-70A47FAFBA38}" destId="{8B327CA1-AD9A-475E-A4E6-79EA94103117}" srcOrd="0" destOrd="0" presId="urn:microsoft.com/office/officeart/2005/8/layout/hierarchy1"/>
    <dgm:cxn modelId="{46106329-DF2B-4E9D-9DC7-29CE3C0E04FA}" type="presParOf" srcId="{0034C6A4-414D-4FA3-BD98-70A47FAFBA38}" destId="{EA36CB86-5602-405A-B470-41568EFDCE8B}" srcOrd="1" destOrd="0" presId="urn:microsoft.com/office/officeart/2005/8/layout/hierarchy1"/>
    <dgm:cxn modelId="{5E870525-35B5-43A8-A474-8D37720FEFC2}" type="presParOf" srcId="{0A72F23B-6C1F-401B-8DF4-5B49F9678949}" destId="{AD97B6F4-CF26-48ED-953F-9F406E5607ED}" srcOrd="1" destOrd="0" presId="urn:microsoft.com/office/officeart/2005/8/layout/hierarchy1"/>
    <dgm:cxn modelId="{F06205D9-D350-4A63-906F-50EA60588826}" type="presParOf" srcId="{33C131E5-E3BB-4D55-8310-FF70E34394B3}" destId="{1A84E6E7-1A81-4060-AA1B-3002C9EDE298}" srcOrd="3" destOrd="0" presId="urn:microsoft.com/office/officeart/2005/8/layout/hierarchy1"/>
    <dgm:cxn modelId="{4A9DF8F9-84C6-47AC-9473-CA356D79DC86}" type="presParOf" srcId="{1A84E6E7-1A81-4060-AA1B-3002C9EDE298}" destId="{1AB38070-97CA-402E-B08B-FECBD11C66E7}" srcOrd="0" destOrd="0" presId="urn:microsoft.com/office/officeart/2005/8/layout/hierarchy1"/>
    <dgm:cxn modelId="{9BD2EB05-6FA1-4759-A5DD-EA1614A36F6A}" type="presParOf" srcId="{1AB38070-97CA-402E-B08B-FECBD11C66E7}" destId="{2F38DA8B-D588-4FBF-AF5A-B38062EDD6DE}" srcOrd="0" destOrd="0" presId="urn:microsoft.com/office/officeart/2005/8/layout/hierarchy1"/>
    <dgm:cxn modelId="{2A02CAA5-34AF-47C6-ADF1-53A37C90A58F}" type="presParOf" srcId="{1AB38070-97CA-402E-B08B-FECBD11C66E7}" destId="{35C334DE-B688-4CA9-9628-D9353792D8CA}" srcOrd="1" destOrd="0" presId="urn:microsoft.com/office/officeart/2005/8/layout/hierarchy1"/>
    <dgm:cxn modelId="{A024900B-AD08-436D-9455-B6FE7EB3E4FC}" type="presParOf" srcId="{1A84E6E7-1A81-4060-AA1B-3002C9EDE298}" destId="{5D1E4E20-5D56-438D-A89C-BAD8F65F5051}"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3.9</a:t>
          </a: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618AB715-26CB-42F6-A400-AEBCED27021F}">
      <dgm:prSet phldrT="[Text]"/>
      <dgm:spPr>
        <a:solidFill>
          <a:srgbClr val="FF715B"/>
        </a:solidFill>
        <a:effectLst>
          <a:outerShdw blurRad="63500" algn="ctr" rotWithShape="0">
            <a:prstClr val="black">
              <a:alpha val="40000"/>
            </a:prstClr>
          </a:outerShdw>
        </a:effectLst>
      </dgm:spPr>
      <dgm:t>
        <a:bodyPr/>
        <a:lstStyle/>
        <a:p>
          <a:r>
            <a:rPr lang="en-US"/>
            <a:t>Report 3.10</a:t>
          </a:r>
        </a:p>
      </dgm:t>
    </dgm:pt>
    <dgm:pt modelId="{11190C7B-DF44-4B6C-B35A-05AE849CEA61}" type="parTrans" cxnId="{88655F68-1414-4DE9-91CE-BA755D675430}">
      <dgm:prSet/>
      <dgm:spPr/>
      <dgm:t>
        <a:bodyPr/>
        <a:lstStyle/>
        <a:p>
          <a:endParaRPr lang="en-US"/>
        </a:p>
      </dgm:t>
    </dgm:pt>
    <dgm:pt modelId="{C0263583-3CD0-4D64-B33E-B5B1EA85CA93}" type="sibTrans" cxnId="{88655F68-1414-4DE9-91CE-BA755D675430}">
      <dgm:prSet/>
      <dgm:spPr/>
      <dgm:t>
        <a:bodyPr/>
        <a:lstStyle/>
        <a:p>
          <a:endParaRPr lang="en-US"/>
        </a:p>
      </dgm:t>
    </dgm:pt>
    <dgm:pt modelId="{6DCD60B3-D7B9-498F-A4C2-C56C296F24F7}">
      <dgm:prSet phldrT="[Text]"/>
      <dgm:spPr>
        <a:solidFill>
          <a:schemeClr val="accent2"/>
        </a:solidFill>
        <a:effectLst>
          <a:outerShdw blurRad="63500" algn="ctr" rotWithShape="0">
            <a:prstClr val="black">
              <a:alpha val="40000"/>
            </a:prstClr>
          </a:outerShdw>
        </a:effectLst>
      </dgm:spPr>
      <dgm:t>
        <a:bodyPr/>
        <a:lstStyle/>
        <a:p>
          <a:r>
            <a:rPr lang="en-US"/>
            <a:t>Report 3.11</a:t>
          </a:r>
        </a:p>
      </dgm:t>
    </dgm:pt>
    <dgm:pt modelId="{EE7B729A-9E94-4965-AB87-EFC503C2B051}" type="parTrans" cxnId="{E69D4ED0-F455-4A42-8C85-BAA19A28B63B}">
      <dgm:prSet/>
      <dgm:spPr/>
      <dgm:t>
        <a:bodyPr/>
        <a:lstStyle/>
        <a:p>
          <a:endParaRPr lang="en-US"/>
        </a:p>
      </dgm:t>
    </dgm:pt>
    <dgm:pt modelId="{B0372DF0-896C-49AD-8E2D-41B6B9A43D10}" type="sibTrans" cxnId="{E69D4ED0-F455-4A42-8C85-BAA19A28B63B}">
      <dgm:prSet/>
      <dgm:spPr/>
      <dgm:t>
        <a:bodyPr/>
        <a:lstStyle/>
        <a:p>
          <a:endParaRPr lang="en-US"/>
        </a:p>
      </dgm:t>
    </dgm:pt>
    <dgm:pt modelId="{7B1EE247-00B8-487D-8179-23D496335152}">
      <dgm:prSet/>
      <dgm:spPr>
        <a:ln>
          <a:solidFill>
            <a:srgbClr val="3DC1BD"/>
          </a:solidFill>
        </a:ln>
      </dgm:spPr>
      <dgm:t>
        <a:bodyPr/>
        <a:lstStyle/>
        <a:p>
          <a:r>
            <a:rPr lang="en-US" dirty="0">
              <a:hlinkClick xmlns:r="http://schemas.openxmlformats.org/officeDocument/2006/relationships" r:id="rId1"/>
            </a:rPr>
            <a:t>Course Sections Completed – Count by Content Area for Departmentalized Courses</a:t>
          </a:r>
          <a:endParaRPr lang="en-US" dirty="0"/>
        </a:p>
      </dgm:t>
    </dgm:pt>
    <dgm:pt modelId="{E4FD2013-FA18-4D3B-AA35-3BCBC16CE001}" type="parTrans" cxnId="{36155D87-620C-4F3C-88B7-D6A2E8D663E0}">
      <dgm:prSet/>
      <dgm:spPr/>
      <dgm:t>
        <a:bodyPr/>
        <a:lstStyle/>
        <a:p>
          <a:endParaRPr lang="en-US"/>
        </a:p>
      </dgm:t>
    </dgm:pt>
    <dgm:pt modelId="{5D59044D-8B18-42DD-80C8-94CBEDB3A931}" type="sibTrans" cxnId="{36155D87-620C-4F3C-88B7-D6A2E8D663E0}">
      <dgm:prSet/>
      <dgm:spPr/>
      <dgm:t>
        <a:bodyPr/>
        <a:lstStyle/>
        <a:p>
          <a:endParaRPr lang="en-US"/>
        </a:p>
      </dgm:t>
    </dgm:pt>
    <dgm:pt modelId="{013F0881-0E63-48FA-8AAD-64120E0EC7E5}">
      <dgm:prSet/>
      <dgm:spPr/>
      <dgm:t>
        <a:bodyPr/>
        <a:lstStyle/>
        <a:p>
          <a:r>
            <a:rPr lang="en-US">
              <a:hlinkClick xmlns:r="http://schemas.openxmlformats.org/officeDocument/2006/relationships" r:id="rId2"/>
            </a:rPr>
            <a:t>Course Sections Completed – Count and Details for Departmentalized Courses</a:t>
          </a:r>
          <a:endParaRPr lang="en-US"/>
        </a:p>
      </dgm:t>
    </dgm:pt>
    <dgm:pt modelId="{1156ACD0-E211-479E-BD50-C87151388930}" type="parTrans" cxnId="{5C183268-8AC6-4BD4-8509-EAF7F0CD3DDA}">
      <dgm:prSet/>
      <dgm:spPr/>
      <dgm:t>
        <a:bodyPr/>
        <a:lstStyle/>
        <a:p>
          <a:endParaRPr lang="en-US"/>
        </a:p>
      </dgm:t>
    </dgm:pt>
    <dgm:pt modelId="{9D51D219-4BBC-48BC-A59A-5CC931438395}" type="sibTrans" cxnId="{5C183268-8AC6-4BD4-8509-EAF7F0CD3DDA}">
      <dgm:prSet/>
      <dgm:spPr/>
      <dgm:t>
        <a:bodyPr/>
        <a:lstStyle/>
        <a:p>
          <a:endParaRPr lang="en-US"/>
        </a:p>
      </dgm:t>
    </dgm:pt>
    <dgm:pt modelId="{96AD65EF-5A08-4691-A3EC-63673CC1C577}">
      <dgm:prSet/>
      <dgm:spPr/>
      <dgm:t>
        <a:bodyPr/>
        <a:lstStyle/>
        <a:p>
          <a:r>
            <a:rPr lang="en-US">
              <a:hlinkClick xmlns:r="http://schemas.openxmlformats.org/officeDocument/2006/relationships" r:id="rId3"/>
            </a:rPr>
            <a:t>Course Sections Completed – Student List for Departmentalized Courses</a:t>
          </a:r>
          <a:endParaRPr lang="en-US"/>
        </a:p>
      </dgm:t>
    </dgm:pt>
    <dgm:pt modelId="{65F06A86-CD3B-463C-A706-F7CBE374D04C}" type="parTrans" cxnId="{A1688476-EB6A-427C-A0EC-300409B621C0}">
      <dgm:prSet/>
      <dgm:spPr/>
      <dgm:t>
        <a:bodyPr/>
        <a:lstStyle/>
        <a:p>
          <a:endParaRPr lang="en-US"/>
        </a:p>
      </dgm:t>
    </dgm:pt>
    <dgm:pt modelId="{E396F7B6-7407-45FD-BDE1-46E71EBB4338}" type="sibTrans" cxnId="{A1688476-EB6A-427C-A0EC-300409B621C0}">
      <dgm:prSet/>
      <dgm:spPr/>
      <dgm:t>
        <a:bodyPr/>
        <a:lstStyle/>
        <a:p>
          <a:endParaRPr lang="en-US"/>
        </a:p>
      </dgm:t>
    </dgm:pt>
    <dgm:pt modelId="{71B372AA-8FFD-47AE-98C5-AD3216B4AC1D}">
      <dgm:prSet/>
      <dgm:spPr/>
      <dgm:t>
        <a:bodyPr/>
        <a:lstStyle/>
        <a:p>
          <a:endParaRPr lang="en-US" dirty="0"/>
        </a:p>
      </dgm:t>
    </dgm:pt>
    <dgm:pt modelId="{B848277A-08C2-4A63-80F4-0F68F9CEEB1A}" type="parTrans" cxnId="{CD2DA567-A8D5-48A4-BD86-C68EDB834A5C}">
      <dgm:prSet/>
      <dgm:spPr/>
      <dgm:t>
        <a:bodyPr/>
        <a:lstStyle/>
        <a:p>
          <a:endParaRPr lang="en-US"/>
        </a:p>
      </dgm:t>
    </dgm:pt>
    <dgm:pt modelId="{967A1A1F-BF94-422B-BC88-491AB14F14A0}" type="sibTrans" cxnId="{CD2DA567-A8D5-48A4-BD86-C68EDB834A5C}">
      <dgm:prSet/>
      <dgm:spPr/>
      <dgm:t>
        <a:bodyPr/>
        <a:lstStyle/>
        <a:p>
          <a:endParaRPr lang="en-US"/>
        </a:p>
      </dgm:t>
    </dgm:pt>
    <dgm:pt modelId="{E73721C2-7B42-4621-8770-DB7E5C6128D4}">
      <dgm:prSet/>
      <dgm:spPr/>
      <dgm:t>
        <a:bodyPr/>
        <a:lstStyle/>
        <a:p>
          <a:endParaRPr lang="en-US"/>
        </a:p>
      </dgm:t>
    </dgm:pt>
    <dgm:pt modelId="{2ED05559-EE53-42C2-833D-A4AF1AAB3F98}" type="parTrans" cxnId="{771BAC3E-74D6-46FA-B95E-3396D87F2B67}">
      <dgm:prSet/>
      <dgm:spPr/>
      <dgm:t>
        <a:bodyPr/>
        <a:lstStyle/>
        <a:p>
          <a:endParaRPr lang="en-US"/>
        </a:p>
      </dgm:t>
    </dgm:pt>
    <dgm:pt modelId="{8557EC3E-8AF1-4C38-A71E-6A3DFBDD2D87}" type="sibTrans" cxnId="{771BAC3E-74D6-46FA-B95E-3396D87F2B67}">
      <dgm:prSet/>
      <dgm:spPr/>
      <dgm:t>
        <a:bodyPr/>
        <a:lstStyle/>
        <a:p>
          <a:endParaRPr lang="en-US"/>
        </a:p>
      </dgm:t>
    </dgm:pt>
    <dgm:pt modelId="{125BF390-1E1D-47CC-9DCD-CDB76520F5C2}">
      <dgm:prSet/>
      <dgm:spPr/>
      <dgm:t>
        <a:bodyPr/>
        <a:lstStyle/>
        <a:p>
          <a:endParaRPr lang="en-US"/>
        </a:p>
      </dgm:t>
    </dgm:pt>
    <dgm:pt modelId="{BF24C4BE-6DF2-4FCC-86B3-0F3D49292D68}" type="parTrans" cxnId="{1977BC77-E90A-4DC8-8C3C-30EA7B8DA025}">
      <dgm:prSet/>
      <dgm:spPr/>
      <dgm:t>
        <a:bodyPr/>
        <a:lstStyle/>
        <a:p>
          <a:endParaRPr lang="en-US"/>
        </a:p>
      </dgm:t>
    </dgm:pt>
    <dgm:pt modelId="{C5942DAD-77EB-4FFB-B840-8715F851B02F}" type="sibTrans" cxnId="{1977BC77-E90A-4DC8-8C3C-30EA7B8DA025}">
      <dgm:prSet/>
      <dgm:spPr/>
      <dgm:t>
        <a:bodyPr/>
        <a:lstStyle/>
        <a:p>
          <a:endParaRPr lang="en-US"/>
        </a:p>
      </dgm:t>
    </dgm:pt>
    <dgm:pt modelId="{8B5F9423-134A-4820-A65A-B19E4B13B0BD}" type="pres">
      <dgm:prSet presAssocID="{5854CFED-34C8-49A9-840D-CFD044C71F75}" presName="linearFlow" presStyleCnt="0">
        <dgm:presLayoutVars>
          <dgm:dir/>
          <dgm:animLvl val="lvl"/>
          <dgm:resizeHandles val="exact"/>
        </dgm:presLayoutVars>
      </dgm:prSet>
      <dgm:spPr/>
    </dgm:pt>
    <dgm:pt modelId="{E4505112-4F22-47BD-BCD1-645E3DDA064C}" type="pres">
      <dgm:prSet presAssocID="{B9516B90-F720-467C-9D0A-343B150499FC}" presName="composite" presStyleCnt="0"/>
      <dgm:spPr/>
    </dgm:pt>
    <dgm:pt modelId="{2CBA6453-F0F4-4714-9B81-BD2295A3BED5}" type="pres">
      <dgm:prSet presAssocID="{B9516B90-F720-467C-9D0A-343B150499FC}" presName="parTx" presStyleLbl="node1" presStyleIdx="0" presStyleCnt="3">
        <dgm:presLayoutVars>
          <dgm:chMax val="0"/>
          <dgm:chPref val="0"/>
          <dgm:bulletEnabled val="1"/>
        </dgm:presLayoutVars>
      </dgm:prSet>
      <dgm:spPr/>
    </dgm:pt>
    <dgm:pt modelId="{F05D16C9-FEC5-4D7F-9FCB-6AB2B74D505C}" type="pres">
      <dgm:prSet presAssocID="{B9516B90-F720-467C-9D0A-343B150499FC}" presName="parSh" presStyleLbl="node1" presStyleIdx="0" presStyleCnt="3"/>
      <dgm:spPr>
        <a:xfrm>
          <a:off x="78940" y="26572"/>
          <a:ext cx="1513928" cy="475200"/>
        </a:xfrm>
        <a:prstGeom prst="roundRect">
          <a:avLst>
            <a:gd name="adj" fmla="val 10000"/>
          </a:avLst>
        </a:prstGeom>
      </dgm:spPr>
    </dgm:pt>
    <dgm:pt modelId="{C667CE1B-53A2-4AFA-95A9-F9BE5EBD9521}" type="pres">
      <dgm:prSet presAssocID="{B9516B90-F720-467C-9D0A-343B150499FC}" presName="desTx" presStyleLbl="fgAcc1" presStyleIdx="0" presStyleCnt="3" custScaleX="126341" custScaleY="64479" custLinFactNeighborX="10786" custLinFactNeighborY="-15752">
        <dgm:presLayoutVars>
          <dgm:bulletEnabled val="1"/>
        </dgm:presLayoutVars>
      </dgm:prSet>
      <dgm:spPr/>
    </dgm:pt>
    <dgm:pt modelId="{00C6806D-34FE-4E93-8A2E-BC646CEB24B1}" type="pres">
      <dgm:prSet presAssocID="{0F8C27DA-6DC1-4259-A2A3-54F9208C20BB}" presName="sibTrans" presStyleLbl="sibTrans2D1" presStyleIdx="0" presStyleCnt="2" custScaleX="122432" custLinFactNeighborX="8877" custLinFactNeighborY="3973"/>
      <dgm:spPr/>
    </dgm:pt>
    <dgm:pt modelId="{9797014A-5D60-401B-AE39-81DC51E8D296}" type="pres">
      <dgm:prSet presAssocID="{0F8C27DA-6DC1-4259-A2A3-54F9208C20BB}" presName="connTx" presStyleLbl="sibTrans2D1" presStyleIdx="0" presStyleCnt="2"/>
      <dgm:spPr/>
    </dgm:pt>
    <dgm:pt modelId="{253D4123-AE5B-4161-8F21-6070807D5DDD}" type="pres">
      <dgm:prSet presAssocID="{618AB715-26CB-42F6-A400-AEBCED27021F}" presName="composite" presStyleCnt="0"/>
      <dgm:spPr/>
    </dgm:pt>
    <dgm:pt modelId="{EA526EA3-0343-46E6-877D-DDEF737E8EDA}" type="pres">
      <dgm:prSet presAssocID="{618AB715-26CB-42F6-A400-AEBCED27021F}" presName="parTx" presStyleLbl="node1" presStyleIdx="0" presStyleCnt="3">
        <dgm:presLayoutVars>
          <dgm:chMax val="0"/>
          <dgm:chPref val="0"/>
          <dgm:bulletEnabled val="1"/>
        </dgm:presLayoutVars>
      </dgm:prSet>
      <dgm:spPr/>
    </dgm:pt>
    <dgm:pt modelId="{65355FE7-07BD-4D77-9CD3-96A7EDC7EC36}" type="pres">
      <dgm:prSet presAssocID="{618AB715-26CB-42F6-A400-AEBCED27021F}" presName="parSh" presStyleLbl="node1" presStyleIdx="1" presStyleCnt="3"/>
      <dgm:spPr/>
    </dgm:pt>
    <dgm:pt modelId="{0AD73FA7-AC78-4246-8DA1-CFE53596208B}" type="pres">
      <dgm:prSet presAssocID="{618AB715-26CB-42F6-A400-AEBCED27021F}" presName="desTx" presStyleLbl="fgAcc1" presStyleIdx="1" presStyleCnt="3" custScaleX="137427" custScaleY="68493" custLinFactNeighborX="2856" custLinFactNeighborY="-13593">
        <dgm:presLayoutVars>
          <dgm:bulletEnabled val="1"/>
        </dgm:presLayoutVars>
      </dgm:prSet>
      <dgm:spPr/>
    </dgm:pt>
    <dgm:pt modelId="{CD3ADB74-BDF5-45BD-8060-602268BDE1E4}" type="pres">
      <dgm:prSet presAssocID="{C0263583-3CD0-4D64-B33E-B5B1EA85CA93}" presName="sibTrans" presStyleLbl="sibTrans2D1" presStyleIdx="1" presStyleCnt="2" custLinFactNeighborX="-8352" custLinFactNeighborY="-15"/>
      <dgm:spPr/>
    </dgm:pt>
    <dgm:pt modelId="{0127FDDA-BD88-4F0D-A358-D3BCF16045AE}" type="pres">
      <dgm:prSet presAssocID="{C0263583-3CD0-4D64-B33E-B5B1EA85CA93}" presName="connTx" presStyleLbl="sibTrans2D1" presStyleIdx="1" presStyleCnt="2"/>
      <dgm:spPr/>
    </dgm:pt>
    <dgm:pt modelId="{28109DC6-A68D-4AE2-90E8-BAE525FAB2CD}" type="pres">
      <dgm:prSet presAssocID="{6DCD60B3-D7B9-498F-A4C2-C56C296F24F7}" presName="composite" presStyleCnt="0"/>
      <dgm:spPr/>
    </dgm:pt>
    <dgm:pt modelId="{815017E6-42A9-4414-A75F-CD5F66BE5C85}" type="pres">
      <dgm:prSet presAssocID="{6DCD60B3-D7B9-498F-A4C2-C56C296F24F7}" presName="parTx" presStyleLbl="node1" presStyleIdx="1" presStyleCnt="3">
        <dgm:presLayoutVars>
          <dgm:chMax val="0"/>
          <dgm:chPref val="0"/>
          <dgm:bulletEnabled val="1"/>
        </dgm:presLayoutVars>
      </dgm:prSet>
      <dgm:spPr/>
    </dgm:pt>
    <dgm:pt modelId="{31B932EE-0D89-4588-8762-4C6832EE839A}" type="pres">
      <dgm:prSet presAssocID="{6DCD60B3-D7B9-498F-A4C2-C56C296F24F7}" presName="parSh" presStyleLbl="node1" presStyleIdx="2" presStyleCnt="3"/>
      <dgm:spPr/>
    </dgm:pt>
    <dgm:pt modelId="{A7A61D85-2C7F-49D4-B79B-A797EF34FC6F}" type="pres">
      <dgm:prSet presAssocID="{6DCD60B3-D7B9-498F-A4C2-C56C296F24F7}" presName="desTx" presStyleLbl="fgAcc1" presStyleIdx="2" presStyleCnt="3" custScaleX="156900" custScaleY="54129" custLinFactNeighborX="1142" custLinFactNeighborY="-24415">
        <dgm:presLayoutVars>
          <dgm:bulletEnabled val="1"/>
        </dgm:presLayoutVars>
      </dgm:prSet>
      <dgm:spPr/>
    </dgm:pt>
  </dgm:ptLst>
  <dgm:cxnLst>
    <dgm:cxn modelId="{77981D0F-87B9-4FC3-9FC5-AE6C48A69C11}" type="presOf" srcId="{618AB715-26CB-42F6-A400-AEBCED27021F}" destId="{65355FE7-07BD-4D77-9CD3-96A7EDC7EC36}" srcOrd="1" destOrd="0" presId="urn:microsoft.com/office/officeart/2005/8/layout/process3"/>
    <dgm:cxn modelId="{C81E2710-F8FB-478E-BF8A-B3DE2BEC2ACA}" type="presOf" srcId="{71B372AA-8FFD-47AE-98C5-AD3216B4AC1D}" destId="{C667CE1B-53A2-4AFA-95A9-F9BE5EBD9521}" srcOrd="0" destOrd="1" presId="urn:microsoft.com/office/officeart/2005/8/layout/process3"/>
    <dgm:cxn modelId="{1FD3C32A-0E2D-4B8E-AB33-0965254B8FF7}" type="presOf" srcId="{B9516B90-F720-467C-9D0A-343B150499FC}" destId="{F05D16C9-FEC5-4D7F-9FCB-6AB2B74D505C}" srcOrd="1" destOrd="0" presId="urn:microsoft.com/office/officeart/2005/8/layout/process3"/>
    <dgm:cxn modelId="{96862A3D-01E8-4BBD-9377-6098778113B0}" type="presOf" srcId="{013F0881-0E63-48FA-8AAD-64120E0EC7E5}" destId="{0AD73FA7-AC78-4246-8DA1-CFE53596208B}" srcOrd="0" destOrd="0" presId="urn:microsoft.com/office/officeart/2005/8/layout/process3"/>
    <dgm:cxn modelId="{771BAC3E-74D6-46FA-B95E-3396D87F2B67}" srcId="{618AB715-26CB-42F6-A400-AEBCED27021F}" destId="{E73721C2-7B42-4621-8770-DB7E5C6128D4}" srcOrd="1" destOrd="0" parTransId="{2ED05559-EE53-42C2-833D-A4AF1AAB3F98}" sibTransId="{8557EC3E-8AF1-4C38-A71E-6A3DFBDD2D87}"/>
    <dgm:cxn modelId="{2148595D-251A-4B0E-8A7F-BA92FB5F8B69}" type="presOf" srcId="{125BF390-1E1D-47CC-9DCD-CDB76520F5C2}" destId="{A7A61D85-2C7F-49D4-B79B-A797EF34FC6F}" srcOrd="0" destOrd="1" presId="urn:microsoft.com/office/officeart/2005/8/layout/process3"/>
    <dgm:cxn modelId="{FD349065-755C-4393-8CD6-FFA621109954}" type="presOf" srcId="{7B1EE247-00B8-487D-8179-23D496335152}" destId="{C667CE1B-53A2-4AFA-95A9-F9BE5EBD9521}" srcOrd="0" destOrd="0" presId="urn:microsoft.com/office/officeart/2005/8/layout/process3"/>
    <dgm:cxn modelId="{CD2DA567-A8D5-48A4-BD86-C68EDB834A5C}" srcId="{B9516B90-F720-467C-9D0A-343B150499FC}" destId="{71B372AA-8FFD-47AE-98C5-AD3216B4AC1D}" srcOrd="1" destOrd="0" parTransId="{B848277A-08C2-4A63-80F4-0F68F9CEEB1A}" sibTransId="{967A1A1F-BF94-422B-BC88-491AB14F14A0}"/>
    <dgm:cxn modelId="{5C183268-8AC6-4BD4-8509-EAF7F0CD3DDA}" srcId="{618AB715-26CB-42F6-A400-AEBCED27021F}" destId="{013F0881-0E63-48FA-8AAD-64120E0EC7E5}" srcOrd="0" destOrd="0" parTransId="{1156ACD0-E211-479E-BD50-C87151388930}" sibTransId="{9D51D219-4BBC-48BC-A59A-5CC931438395}"/>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93BF8673-50F6-43C5-9177-6027C5C6D139}" type="presOf" srcId="{618AB715-26CB-42F6-A400-AEBCED27021F}" destId="{EA526EA3-0343-46E6-877D-DDEF737E8EDA}" srcOrd="0" destOrd="0" presId="urn:microsoft.com/office/officeart/2005/8/layout/process3"/>
    <dgm:cxn modelId="{A1688476-EB6A-427C-A0EC-300409B621C0}" srcId="{6DCD60B3-D7B9-498F-A4C2-C56C296F24F7}" destId="{96AD65EF-5A08-4691-A3EC-63673CC1C577}" srcOrd="0" destOrd="0" parTransId="{65F06A86-CD3B-463C-A706-F7CBE374D04C}" sibTransId="{E396F7B6-7407-45FD-BDE1-46E71EBB4338}"/>
    <dgm:cxn modelId="{1977BC77-E90A-4DC8-8C3C-30EA7B8DA025}" srcId="{6DCD60B3-D7B9-498F-A4C2-C56C296F24F7}" destId="{125BF390-1E1D-47CC-9DCD-CDB76520F5C2}" srcOrd="1" destOrd="0" parTransId="{BF24C4BE-6DF2-4FCC-86B3-0F3D49292D68}" sibTransId="{C5942DAD-77EB-4FFB-B840-8715F851B02F}"/>
    <dgm:cxn modelId="{01991D58-47D2-4699-B725-EF8F5415FDE0}" type="presOf" srcId="{5854CFED-34C8-49A9-840D-CFD044C71F75}" destId="{8B5F9423-134A-4820-A65A-B19E4B13B0BD}" srcOrd="0" destOrd="0" presId="urn:microsoft.com/office/officeart/2005/8/layout/process3"/>
    <dgm:cxn modelId="{440D0C5A-C88B-469C-AD94-A675CEC956BA}" type="presOf" srcId="{C0263583-3CD0-4D64-B33E-B5B1EA85CA93}" destId="{0127FDDA-BD88-4F0D-A358-D3BCF16045AE}" srcOrd="1" destOrd="0" presId="urn:microsoft.com/office/officeart/2005/8/layout/process3"/>
    <dgm:cxn modelId="{6CEB1283-55AE-40B4-B3C2-DC2B0C9A3BC2}" type="presOf" srcId="{0F8C27DA-6DC1-4259-A2A3-54F9208C20BB}" destId="{9797014A-5D60-401B-AE39-81DC51E8D296}" srcOrd="1" destOrd="0" presId="urn:microsoft.com/office/officeart/2005/8/layout/process3"/>
    <dgm:cxn modelId="{36155D87-620C-4F3C-88B7-D6A2E8D663E0}" srcId="{B9516B90-F720-467C-9D0A-343B150499FC}" destId="{7B1EE247-00B8-487D-8179-23D496335152}" srcOrd="0" destOrd="0" parTransId="{E4FD2013-FA18-4D3B-AA35-3BCBC16CE001}" sibTransId="{5D59044D-8B18-42DD-80C8-94CBEDB3A931}"/>
    <dgm:cxn modelId="{0B4B0993-8B47-4E35-B914-3201935B6DF6}" type="presOf" srcId="{0F8C27DA-6DC1-4259-A2A3-54F9208C20BB}" destId="{00C6806D-34FE-4E93-8A2E-BC646CEB24B1}" srcOrd="0" destOrd="0" presId="urn:microsoft.com/office/officeart/2005/8/layout/process3"/>
    <dgm:cxn modelId="{40898AB6-628F-40E4-8C13-688649972C7D}" type="presOf" srcId="{96AD65EF-5A08-4691-A3EC-63673CC1C577}" destId="{A7A61D85-2C7F-49D4-B79B-A797EF34FC6F}" srcOrd="0" destOrd="0" presId="urn:microsoft.com/office/officeart/2005/8/layout/process3"/>
    <dgm:cxn modelId="{585AF8BB-1DCD-4B3D-90E2-CC86B63A83A3}" type="presOf" srcId="{6DCD60B3-D7B9-498F-A4C2-C56C296F24F7}" destId="{815017E6-42A9-4414-A75F-CD5F66BE5C85}" srcOrd="0" destOrd="0" presId="urn:microsoft.com/office/officeart/2005/8/layout/process3"/>
    <dgm:cxn modelId="{00525EBE-E9F8-4D84-9AAA-4A4E74E14120}" type="presOf" srcId="{B9516B90-F720-467C-9D0A-343B150499FC}" destId="{2CBA6453-F0F4-4714-9B81-BD2295A3BED5}" srcOrd="0" destOrd="0" presId="urn:microsoft.com/office/officeart/2005/8/layout/process3"/>
    <dgm:cxn modelId="{E69D4ED0-F455-4A42-8C85-BAA19A28B63B}" srcId="{5854CFED-34C8-49A9-840D-CFD044C71F75}" destId="{6DCD60B3-D7B9-498F-A4C2-C56C296F24F7}" srcOrd="2" destOrd="0" parTransId="{EE7B729A-9E94-4965-AB87-EFC503C2B051}" sibTransId="{B0372DF0-896C-49AD-8E2D-41B6B9A43D10}"/>
    <dgm:cxn modelId="{11B55ED4-76D7-4705-A1F7-0FFC780FE406}" type="presOf" srcId="{E73721C2-7B42-4621-8770-DB7E5C6128D4}" destId="{0AD73FA7-AC78-4246-8DA1-CFE53596208B}" srcOrd="0" destOrd="1" presId="urn:microsoft.com/office/officeart/2005/8/layout/process3"/>
    <dgm:cxn modelId="{A5BDC9EB-E1DD-463E-A0B1-17E3E5432747}" type="presOf" srcId="{6DCD60B3-D7B9-498F-A4C2-C56C296F24F7}" destId="{31B932EE-0D89-4588-8762-4C6832EE839A}" srcOrd="1" destOrd="0" presId="urn:microsoft.com/office/officeart/2005/8/layout/process3"/>
    <dgm:cxn modelId="{9970BFF4-ABBC-4618-9C73-2F39E519CA1C}" type="presOf" srcId="{C0263583-3CD0-4D64-B33E-B5B1EA85CA93}" destId="{CD3ADB74-BDF5-45BD-8060-602268BDE1E4}" srcOrd="0" destOrd="0" presId="urn:microsoft.com/office/officeart/2005/8/layout/process3"/>
    <dgm:cxn modelId="{13ACA34B-74F9-45D1-8643-36260A1C2EA5}" type="presParOf" srcId="{8B5F9423-134A-4820-A65A-B19E4B13B0BD}" destId="{E4505112-4F22-47BD-BCD1-645E3DDA064C}" srcOrd="0" destOrd="0" presId="urn:microsoft.com/office/officeart/2005/8/layout/process3"/>
    <dgm:cxn modelId="{C06F088E-5697-4571-B984-9B3CFFB34FCE}" type="presParOf" srcId="{E4505112-4F22-47BD-BCD1-645E3DDA064C}" destId="{2CBA6453-F0F4-4714-9B81-BD2295A3BED5}" srcOrd="0" destOrd="0" presId="urn:microsoft.com/office/officeart/2005/8/layout/process3"/>
    <dgm:cxn modelId="{70BE8AD2-DCED-44BA-AEC4-E42C030B0935}" type="presParOf" srcId="{E4505112-4F22-47BD-BCD1-645E3DDA064C}" destId="{F05D16C9-FEC5-4D7F-9FCB-6AB2B74D505C}" srcOrd="1" destOrd="0" presId="urn:microsoft.com/office/officeart/2005/8/layout/process3"/>
    <dgm:cxn modelId="{75CCD49D-07DB-49E2-97E4-EFFBF87B4A32}" type="presParOf" srcId="{E4505112-4F22-47BD-BCD1-645E3DDA064C}" destId="{C667CE1B-53A2-4AFA-95A9-F9BE5EBD9521}" srcOrd="2" destOrd="0" presId="urn:microsoft.com/office/officeart/2005/8/layout/process3"/>
    <dgm:cxn modelId="{D2B2CA06-167B-4907-B4FB-8A0BCBC42907}" type="presParOf" srcId="{8B5F9423-134A-4820-A65A-B19E4B13B0BD}" destId="{00C6806D-34FE-4E93-8A2E-BC646CEB24B1}" srcOrd="1" destOrd="0" presId="urn:microsoft.com/office/officeart/2005/8/layout/process3"/>
    <dgm:cxn modelId="{104DD77C-7202-40F4-80BE-0D8DEF2DA7EF}" type="presParOf" srcId="{00C6806D-34FE-4E93-8A2E-BC646CEB24B1}" destId="{9797014A-5D60-401B-AE39-81DC51E8D296}" srcOrd="0" destOrd="0" presId="urn:microsoft.com/office/officeart/2005/8/layout/process3"/>
    <dgm:cxn modelId="{1BC88B52-31CE-4038-953E-3ACFEF070945}" type="presParOf" srcId="{8B5F9423-134A-4820-A65A-B19E4B13B0BD}" destId="{253D4123-AE5B-4161-8F21-6070807D5DDD}" srcOrd="2" destOrd="0" presId="urn:microsoft.com/office/officeart/2005/8/layout/process3"/>
    <dgm:cxn modelId="{52D42E33-AE43-44DA-AFE1-3472E8AA6976}" type="presParOf" srcId="{253D4123-AE5B-4161-8F21-6070807D5DDD}" destId="{EA526EA3-0343-46E6-877D-DDEF737E8EDA}" srcOrd="0" destOrd="0" presId="urn:microsoft.com/office/officeart/2005/8/layout/process3"/>
    <dgm:cxn modelId="{4DD23D58-C26E-4596-8F4F-AE8D60765F3A}" type="presParOf" srcId="{253D4123-AE5B-4161-8F21-6070807D5DDD}" destId="{65355FE7-07BD-4D77-9CD3-96A7EDC7EC36}" srcOrd="1" destOrd="0" presId="urn:microsoft.com/office/officeart/2005/8/layout/process3"/>
    <dgm:cxn modelId="{6849D546-6CA4-4CAA-B696-4940E38E1F4D}" type="presParOf" srcId="{253D4123-AE5B-4161-8F21-6070807D5DDD}" destId="{0AD73FA7-AC78-4246-8DA1-CFE53596208B}" srcOrd="2" destOrd="0" presId="urn:microsoft.com/office/officeart/2005/8/layout/process3"/>
    <dgm:cxn modelId="{A19C88F4-6609-4A79-BEC7-FBBE08017EE8}" type="presParOf" srcId="{8B5F9423-134A-4820-A65A-B19E4B13B0BD}" destId="{CD3ADB74-BDF5-45BD-8060-602268BDE1E4}" srcOrd="3" destOrd="0" presId="urn:microsoft.com/office/officeart/2005/8/layout/process3"/>
    <dgm:cxn modelId="{3EF9CFC5-390A-488D-82D5-EBD3A6CFAA47}" type="presParOf" srcId="{CD3ADB74-BDF5-45BD-8060-602268BDE1E4}" destId="{0127FDDA-BD88-4F0D-A358-D3BCF16045AE}" srcOrd="0" destOrd="0" presId="urn:microsoft.com/office/officeart/2005/8/layout/process3"/>
    <dgm:cxn modelId="{183D2E87-36A6-4332-AF1A-76A18F2494D2}" type="presParOf" srcId="{8B5F9423-134A-4820-A65A-B19E4B13B0BD}" destId="{28109DC6-A68D-4AE2-90E8-BAE525FAB2CD}" srcOrd="4" destOrd="0" presId="urn:microsoft.com/office/officeart/2005/8/layout/process3"/>
    <dgm:cxn modelId="{DB7D1FE9-D1C1-4AE7-ADCA-A70A39823DC0}" type="presParOf" srcId="{28109DC6-A68D-4AE2-90E8-BAE525FAB2CD}" destId="{815017E6-42A9-4414-A75F-CD5F66BE5C85}" srcOrd="0" destOrd="0" presId="urn:microsoft.com/office/officeart/2005/8/layout/process3"/>
    <dgm:cxn modelId="{21EA0531-F7A0-46A6-923A-2FF1E8046EAB}" type="presParOf" srcId="{28109DC6-A68D-4AE2-90E8-BAE525FAB2CD}" destId="{31B932EE-0D89-4588-8762-4C6832EE839A}" srcOrd="1" destOrd="0" presId="urn:microsoft.com/office/officeart/2005/8/layout/process3"/>
    <dgm:cxn modelId="{1AC42FF7-842E-428F-BDD1-9AD73E22EA5C}" type="presParOf" srcId="{28109DC6-A68D-4AE2-90E8-BAE525FAB2CD}" destId="{A7A61D85-2C7F-49D4-B79B-A797EF34FC6F}"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8B098E-9954-421D-8377-3762920DF14E}">
      <dsp:nvSpPr>
        <dsp:cNvPr id="0" name=""/>
        <dsp:cNvSpPr/>
      </dsp:nvSpPr>
      <dsp:spPr>
        <a:xfrm>
          <a:off x="0" y="1024302"/>
          <a:ext cx="2135655" cy="596051"/>
        </a:xfrm>
        <a:prstGeom prst="roundRect">
          <a:avLst>
            <a:gd name="adj" fmla="val 10000"/>
          </a:avLst>
        </a:prstGeom>
        <a:solidFill>
          <a:srgbClr val="7CA07C">
            <a:alpha val="8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bg1"/>
              </a:solidFill>
              <a:latin typeface="Arial Black"/>
            </a:rPr>
            <a:t>Introduction</a:t>
          </a:r>
          <a:endParaRPr lang="en-US" sz="1900" kern="1200" dirty="0">
            <a:solidFill>
              <a:schemeClr val="bg1"/>
            </a:solidFill>
          </a:endParaRPr>
        </a:p>
      </dsp:txBody>
      <dsp:txXfrm>
        <a:off x="17458" y="1041760"/>
        <a:ext cx="2100739" cy="561135"/>
      </dsp:txXfrm>
    </dsp:sp>
    <dsp:sp modelId="{590E7029-C9B2-481B-BA5A-2C3C0C1970E7}">
      <dsp:nvSpPr>
        <dsp:cNvPr id="0" name=""/>
        <dsp:cNvSpPr/>
      </dsp:nvSpPr>
      <dsp:spPr>
        <a:xfrm>
          <a:off x="213565" y="1620354"/>
          <a:ext cx="216511" cy="493547"/>
        </a:xfrm>
        <a:custGeom>
          <a:avLst/>
          <a:gdLst/>
          <a:ahLst/>
          <a:cxnLst/>
          <a:rect l="0" t="0" r="0" b="0"/>
          <a:pathLst>
            <a:path>
              <a:moveTo>
                <a:pt x="0" y="0"/>
              </a:moveTo>
              <a:lnTo>
                <a:pt x="0" y="493547"/>
              </a:lnTo>
              <a:lnTo>
                <a:pt x="216511" y="49354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B4FA0D-A3EE-4B3C-ABD2-31ECDD2EEEF7}">
      <dsp:nvSpPr>
        <dsp:cNvPr id="0" name=""/>
        <dsp:cNvSpPr/>
      </dsp:nvSpPr>
      <dsp:spPr>
        <a:xfrm>
          <a:off x="430076" y="1817983"/>
          <a:ext cx="1780119" cy="591835"/>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rtl="0">
            <a:lnSpc>
              <a:spcPct val="90000"/>
            </a:lnSpc>
            <a:spcBef>
              <a:spcPct val="0"/>
            </a:spcBef>
            <a:spcAft>
              <a:spcPct val="35000"/>
            </a:spcAft>
            <a:buNone/>
          </a:pPr>
          <a:r>
            <a:rPr lang="en-US" altLang="en-US" sz="1600" b="0" kern="1200" dirty="0">
              <a:solidFill>
                <a:schemeClr val="tx1"/>
              </a:solidFill>
            </a:rPr>
            <a:t>System Overview</a:t>
          </a:r>
          <a:endParaRPr lang="en-US" sz="1600" b="0" kern="1200" dirty="0">
            <a:solidFill>
              <a:schemeClr val="tx1"/>
            </a:solidFill>
          </a:endParaRPr>
        </a:p>
      </dsp:txBody>
      <dsp:txXfrm>
        <a:off x="447410" y="1835317"/>
        <a:ext cx="1745451" cy="557167"/>
      </dsp:txXfrm>
    </dsp:sp>
    <dsp:sp modelId="{71131542-811F-4B34-B30B-97386FCA3A31}">
      <dsp:nvSpPr>
        <dsp:cNvPr id="0" name=""/>
        <dsp:cNvSpPr/>
      </dsp:nvSpPr>
      <dsp:spPr>
        <a:xfrm>
          <a:off x="213565" y="1620354"/>
          <a:ext cx="217513" cy="1198394"/>
        </a:xfrm>
        <a:custGeom>
          <a:avLst/>
          <a:gdLst/>
          <a:ahLst/>
          <a:cxnLst/>
          <a:rect l="0" t="0" r="0" b="0"/>
          <a:pathLst>
            <a:path>
              <a:moveTo>
                <a:pt x="0" y="0"/>
              </a:moveTo>
              <a:lnTo>
                <a:pt x="0" y="1198394"/>
              </a:lnTo>
              <a:lnTo>
                <a:pt x="217513" y="11983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4A67DC-E8C6-40BD-889F-8D162005B4EC}">
      <dsp:nvSpPr>
        <dsp:cNvPr id="0" name=""/>
        <dsp:cNvSpPr/>
      </dsp:nvSpPr>
      <dsp:spPr>
        <a:xfrm>
          <a:off x="431079" y="2514553"/>
          <a:ext cx="1794857" cy="608389"/>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solidFill>
              <a:latin typeface="+mn-lt"/>
            </a:rPr>
            <a:t>Data Privacy</a:t>
          </a:r>
          <a:endParaRPr lang="en-US" sz="1600" b="0" kern="1200" dirty="0">
            <a:solidFill>
              <a:schemeClr val="tx1"/>
            </a:solidFill>
          </a:endParaRPr>
        </a:p>
      </dsp:txBody>
      <dsp:txXfrm>
        <a:off x="448898" y="2532372"/>
        <a:ext cx="1759219" cy="572751"/>
      </dsp:txXfrm>
    </dsp:sp>
    <dsp:sp modelId="{2A107175-FE0D-48E9-B1E6-F78A8861E760}">
      <dsp:nvSpPr>
        <dsp:cNvPr id="0" name=""/>
        <dsp:cNvSpPr/>
      </dsp:nvSpPr>
      <dsp:spPr>
        <a:xfrm>
          <a:off x="2443798" y="1022471"/>
          <a:ext cx="1930615" cy="6083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Arial Black"/>
            </a:rPr>
            <a:t>Basics</a:t>
          </a:r>
          <a:endParaRPr lang="en-US" sz="1900" kern="1200" dirty="0"/>
        </a:p>
      </dsp:txBody>
      <dsp:txXfrm>
        <a:off x="2461617" y="1040290"/>
        <a:ext cx="1894977" cy="572751"/>
      </dsp:txXfrm>
    </dsp:sp>
    <dsp:sp modelId="{F5C8E4DE-47F2-D641-A048-18660726E6C2}">
      <dsp:nvSpPr>
        <dsp:cNvPr id="0" name=""/>
        <dsp:cNvSpPr/>
      </dsp:nvSpPr>
      <dsp:spPr>
        <a:xfrm>
          <a:off x="2636860" y="1630861"/>
          <a:ext cx="193061" cy="456292"/>
        </a:xfrm>
        <a:custGeom>
          <a:avLst/>
          <a:gdLst/>
          <a:ahLst/>
          <a:cxnLst/>
          <a:rect l="0" t="0" r="0" b="0"/>
          <a:pathLst>
            <a:path>
              <a:moveTo>
                <a:pt x="0" y="0"/>
              </a:moveTo>
              <a:lnTo>
                <a:pt x="0" y="456292"/>
              </a:lnTo>
              <a:lnTo>
                <a:pt x="193061" y="4562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C00284-0FF7-6D49-8F23-04B81E99827C}">
      <dsp:nvSpPr>
        <dsp:cNvPr id="0" name=""/>
        <dsp:cNvSpPr/>
      </dsp:nvSpPr>
      <dsp:spPr>
        <a:xfrm>
          <a:off x="2829921" y="1782958"/>
          <a:ext cx="1713771" cy="60838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CALPADS Basics</a:t>
          </a:r>
        </a:p>
      </dsp:txBody>
      <dsp:txXfrm>
        <a:off x="2847740" y="1800777"/>
        <a:ext cx="1678133" cy="572751"/>
      </dsp:txXfrm>
    </dsp:sp>
    <dsp:sp modelId="{EB91547C-B25F-134E-91E4-FC75225187FE}">
      <dsp:nvSpPr>
        <dsp:cNvPr id="0" name=""/>
        <dsp:cNvSpPr/>
      </dsp:nvSpPr>
      <dsp:spPr>
        <a:xfrm>
          <a:off x="2636860" y="1630861"/>
          <a:ext cx="193061" cy="1216779"/>
        </a:xfrm>
        <a:custGeom>
          <a:avLst/>
          <a:gdLst/>
          <a:ahLst/>
          <a:cxnLst/>
          <a:rect l="0" t="0" r="0" b="0"/>
          <a:pathLst>
            <a:path>
              <a:moveTo>
                <a:pt x="0" y="0"/>
              </a:moveTo>
              <a:lnTo>
                <a:pt x="0" y="1216779"/>
              </a:lnTo>
              <a:lnTo>
                <a:pt x="193061" y="121677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43B3E2-F1B3-304B-91EB-353625664808}">
      <dsp:nvSpPr>
        <dsp:cNvPr id="0" name=""/>
        <dsp:cNvSpPr/>
      </dsp:nvSpPr>
      <dsp:spPr>
        <a:xfrm>
          <a:off x="2829921" y="2543446"/>
          <a:ext cx="1712271" cy="60838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CALPADS Basics (SELPA)</a:t>
          </a:r>
        </a:p>
      </dsp:txBody>
      <dsp:txXfrm>
        <a:off x="2847740" y="2561265"/>
        <a:ext cx="1676633" cy="572751"/>
      </dsp:txXfrm>
    </dsp:sp>
    <dsp:sp modelId="{9FE2BB90-3871-4567-AEC8-D740C8B1162E}">
      <dsp:nvSpPr>
        <dsp:cNvPr id="0" name=""/>
        <dsp:cNvSpPr/>
      </dsp:nvSpPr>
      <dsp:spPr>
        <a:xfrm>
          <a:off x="4678609" y="1022471"/>
          <a:ext cx="1928973" cy="6083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Data Population</a:t>
          </a:r>
        </a:p>
      </dsp:txBody>
      <dsp:txXfrm>
        <a:off x="4696428" y="1040290"/>
        <a:ext cx="1893335" cy="572751"/>
      </dsp:txXfrm>
    </dsp:sp>
    <dsp:sp modelId="{76FC1566-7BD6-408D-B551-8DE3303DCB94}">
      <dsp:nvSpPr>
        <dsp:cNvPr id="0" name=""/>
        <dsp:cNvSpPr/>
      </dsp:nvSpPr>
      <dsp:spPr>
        <a:xfrm>
          <a:off x="4871506" y="1630861"/>
          <a:ext cx="192897" cy="483983"/>
        </a:xfrm>
        <a:custGeom>
          <a:avLst/>
          <a:gdLst/>
          <a:ahLst/>
          <a:cxnLst/>
          <a:rect l="0" t="0" r="0" b="0"/>
          <a:pathLst>
            <a:path>
              <a:moveTo>
                <a:pt x="0" y="0"/>
              </a:moveTo>
              <a:lnTo>
                <a:pt x="0" y="483983"/>
              </a:lnTo>
              <a:lnTo>
                <a:pt x="192897" y="4839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6ECB60-046F-4CF9-9B5E-F93F82D7EAFE}">
      <dsp:nvSpPr>
        <dsp:cNvPr id="0" name=""/>
        <dsp:cNvSpPr/>
      </dsp:nvSpPr>
      <dsp:spPr>
        <a:xfrm>
          <a:off x="5064403" y="1704713"/>
          <a:ext cx="1563824" cy="820261"/>
        </a:xfrm>
        <a:prstGeom prst="roundRect">
          <a:avLst>
            <a:gd name="adj" fmla="val 10000"/>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t>Submission: Data Population</a:t>
          </a:r>
        </a:p>
      </dsp:txBody>
      <dsp:txXfrm>
        <a:off x="5088428" y="1728738"/>
        <a:ext cx="1515774" cy="772211"/>
      </dsp:txXfrm>
    </dsp:sp>
    <dsp:sp modelId="{5F4FE63E-D045-4FE0-BED7-AC233FA05BC5}">
      <dsp:nvSpPr>
        <dsp:cNvPr id="0" name=""/>
        <dsp:cNvSpPr/>
      </dsp:nvSpPr>
      <dsp:spPr>
        <a:xfrm>
          <a:off x="4871506" y="1630861"/>
          <a:ext cx="192897" cy="1456342"/>
        </a:xfrm>
        <a:custGeom>
          <a:avLst/>
          <a:gdLst/>
          <a:ahLst/>
          <a:cxnLst/>
          <a:rect l="0" t="0" r="0" b="0"/>
          <a:pathLst>
            <a:path>
              <a:moveTo>
                <a:pt x="0" y="0"/>
              </a:moveTo>
              <a:lnTo>
                <a:pt x="0" y="1456342"/>
              </a:lnTo>
              <a:lnTo>
                <a:pt x="192897" y="14563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27375E-E928-403A-9330-1B77E628E211}">
      <dsp:nvSpPr>
        <dsp:cNvPr id="0" name=""/>
        <dsp:cNvSpPr/>
      </dsp:nvSpPr>
      <dsp:spPr>
        <a:xfrm>
          <a:off x="5064403" y="2677073"/>
          <a:ext cx="1563824" cy="82026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File Type: Data Population</a:t>
          </a:r>
        </a:p>
      </dsp:txBody>
      <dsp:txXfrm>
        <a:off x="5088428" y="2701098"/>
        <a:ext cx="1515774" cy="772211"/>
      </dsp:txXfrm>
    </dsp:sp>
    <dsp:sp modelId="{5FE69C41-8302-4ED9-B1A7-D79F37FF95A6}">
      <dsp:nvSpPr>
        <dsp:cNvPr id="0" name=""/>
        <dsp:cNvSpPr/>
      </dsp:nvSpPr>
      <dsp:spPr>
        <a:xfrm>
          <a:off x="6911777" y="1022471"/>
          <a:ext cx="2164724" cy="608389"/>
        </a:xfrm>
        <a:prstGeom prst="roundRect">
          <a:avLst>
            <a:gd name="adj" fmla="val 10000"/>
          </a:avLst>
        </a:prstGeom>
        <a:solidFill>
          <a:srgbClr val="1777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Data Collections</a:t>
          </a:r>
        </a:p>
      </dsp:txBody>
      <dsp:txXfrm>
        <a:off x="6929596" y="1040290"/>
        <a:ext cx="2129086" cy="572751"/>
      </dsp:txXfrm>
    </dsp:sp>
    <dsp:sp modelId="{28202B14-6AC1-4BB3-9DAE-4338390CA4B2}">
      <dsp:nvSpPr>
        <dsp:cNvPr id="0" name=""/>
        <dsp:cNvSpPr/>
      </dsp:nvSpPr>
      <dsp:spPr>
        <a:xfrm>
          <a:off x="7128249" y="1630861"/>
          <a:ext cx="216472" cy="518113"/>
        </a:xfrm>
        <a:custGeom>
          <a:avLst/>
          <a:gdLst/>
          <a:ahLst/>
          <a:cxnLst/>
          <a:rect l="0" t="0" r="0" b="0"/>
          <a:pathLst>
            <a:path>
              <a:moveTo>
                <a:pt x="0" y="0"/>
              </a:moveTo>
              <a:lnTo>
                <a:pt x="0" y="518113"/>
              </a:lnTo>
              <a:lnTo>
                <a:pt x="216472" y="51811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7A57CC-CC10-4EA0-A543-C71B877A1F73}">
      <dsp:nvSpPr>
        <dsp:cNvPr id="0" name=""/>
        <dsp:cNvSpPr/>
      </dsp:nvSpPr>
      <dsp:spPr>
        <a:xfrm>
          <a:off x="7344722" y="1782958"/>
          <a:ext cx="1795509" cy="732032"/>
        </a:xfrm>
        <a:prstGeom prst="roundRect">
          <a:avLst>
            <a:gd name="adj" fmla="val 10000"/>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Fall 1-2 Reporting and Certification</a:t>
          </a:r>
        </a:p>
      </dsp:txBody>
      <dsp:txXfrm>
        <a:off x="7366162" y="1804398"/>
        <a:ext cx="1752629" cy="689152"/>
      </dsp:txXfrm>
    </dsp:sp>
    <dsp:sp modelId="{DF13BE71-12D8-4C6D-98B0-E887EFA96535}">
      <dsp:nvSpPr>
        <dsp:cNvPr id="0" name=""/>
        <dsp:cNvSpPr/>
      </dsp:nvSpPr>
      <dsp:spPr>
        <a:xfrm>
          <a:off x="7128249" y="1630861"/>
          <a:ext cx="216472" cy="1450997"/>
        </a:xfrm>
        <a:custGeom>
          <a:avLst/>
          <a:gdLst/>
          <a:ahLst/>
          <a:cxnLst/>
          <a:rect l="0" t="0" r="0" b="0"/>
          <a:pathLst>
            <a:path>
              <a:moveTo>
                <a:pt x="0" y="0"/>
              </a:moveTo>
              <a:lnTo>
                <a:pt x="0" y="1450997"/>
              </a:lnTo>
              <a:lnTo>
                <a:pt x="216472" y="145099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BCA7FD-4696-404B-8581-2010A10D6EAD}">
      <dsp:nvSpPr>
        <dsp:cNvPr id="0" name=""/>
        <dsp:cNvSpPr/>
      </dsp:nvSpPr>
      <dsp:spPr>
        <a:xfrm>
          <a:off x="7344722" y="2667089"/>
          <a:ext cx="1857896" cy="829539"/>
        </a:xfrm>
        <a:prstGeom prst="roundRect">
          <a:avLst>
            <a:gd name="adj" fmla="val 10000"/>
          </a:avLst>
        </a:prstGeom>
        <a:solidFill>
          <a:schemeClr val="accent2">
            <a:lumMod val="60000"/>
            <a:lumOff val="4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EOY 1-4 Reporting and Certification</a:t>
          </a:r>
        </a:p>
      </dsp:txBody>
      <dsp:txXfrm>
        <a:off x="7369018" y="2691385"/>
        <a:ext cx="1809304" cy="780947"/>
      </dsp:txXfrm>
    </dsp:sp>
    <dsp:sp modelId="{3909728C-C39F-3649-970B-EC4820128263}">
      <dsp:nvSpPr>
        <dsp:cNvPr id="0" name=""/>
        <dsp:cNvSpPr/>
      </dsp:nvSpPr>
      <dsp:spPr>
        <a:xfrm>
          <a:off x="7128249" y="1630861"/>
          <a:ext cx="216472" cy="2322059"/>
        </a:xfrm>
        <a:custGeom>
          <a:avLst/>
          <a:gdLst/>
          <a:ahLst/>
          <a:cxnLst/>
          <a:rect l="0" t="0" r="0" b="0"/>
          <a:pathLst>
            <a:path>
              <a:moveTo>
                <a:pt x="0" y="0"/>
              </a:moveTo>
              <a:lnTo>
                <a:pt x="0" y="2322059"/>
              </a:lnTo>
              <a:lnTo>
                <a:pt x="216472" y="23220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95644B-06D1-734B-8F6F-2AFD77F73C8D}">
      <dsp:nvSpPr>
        <dsp:cNvPr id="0" name=""/>
        <dsp:cNvSpPr/>
      </dsp:nvSpPr>
      <dsp:spPr>
        <a:xfrm>
          <a:off x="7344722" y="3648726"/>
          <a:ext cx="1857682" cy="608389"/>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4 Year Cohort</a:t>
          </a:r>
        </a:p>
      </dsp:txBody>
      <dsp:txXfrm>
        <a:off x="7362541" y="3666545"/>
        <a:ext cx="1822044" cy="572751"/>
      </dsp:txXfrm>
    </dsp:sp>
    <dsp:sp modelId="{BA2FC38C-5A59-41BB-B2FE-C9C8C019FE92}">
      <dsp:nvSpPr>
        <dsp:cNvPr id="0" name=""/>
        <dsp:cNvSpPr/>
      </dsp:nvSpPr>
      <dsp:spPr>
        <a:xfrm>
          <a:off x="9380696" y="1022471"/>
          <a:ext cx="1863133" cy="608389"/>
        </a:xfrm>
        <a:prstGeom prst="roundRect">
          <a:avLst>
            <a:gd name="adj" fmla="val 10000"/>
          </a:avLst>
        </a:prstGeom>
        <a:solidFill>
          <a:srgbClr val="00898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Skill Building</a:t>
          </a:r>
        </a:p>
      </dsp:txBody>
      <dsp:txXfrm>
        <a:off x="9398515" y="1040290"/>
        <a:ext cx="1827495" cy="572751"/>
      </dsp:txXfrm>
    </dsp:sp>
    <dsp:sp modelId="{BA3C272B-145C-4833-A8A5-4153CCFEF045}">
      <dsp:nvSpPr>
        <dsp:cNvPr id="0" name=""/>
        <dsp:cNvSpPr/>
      </dsp:nvSpPr>
      <dsp:spPr>
        <a:xfrm>
          <a:off x="9567009" y="1630861"/>
          <a:ext cx="186313" cy="456292"/>
        </a:xfrm>
        <a:custGeom>
          <a:avLst/>
          <a:gdLst/>
          <a:ahLst/>
          <a:cxnLst/>
          <a:rect l="0" t="0" r="0" b="0"/>
          <a:pathLst>
            <a:path>
              <a:moveTo>
                <a:pt x="0" y="0"/>
              </a:moveTo>
              <a:lnTo>
                <a:pt x="0" y="456292"/>
              </a:lnTo>
              <a:lnTo>
                <a:pt x="186313" y="4562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815452-5C52-4C45-BACC-4A23F47BF82F}">
      <dsp:nvSpPr>
        <dsp:cNvPr id="0" name=""/>
        <dsp:cNvSpPr/>
      </dsp:nvSpPr>
      <dsp:spPr>
        <a:xfrm>
          <a:off x="9753323" y="1782958"/>
          <a:ext cx="1582728" cy="60838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Skill Building</a:t>
          </a:r>
        </a:p>
      </dsp:txBody>
      <dsp:txXfrm>
        <a:off x="9771142" y="1800777"/>
        <a:ext cx="1547090" cy="57275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524A4B-CF01-43C7-B66F-17D7281328D2}">
      <dsp:nvSpPr>
        <dsp:cNvPr id="0" name=""/>
        <dsp:cNvSpPr/>
      </dsp:nvSpPr>
      <dsp:spPr>
        <a:xfrm>
          <a:off x="1018" y="95"/>
          <a:ext cx="1613970"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3.16</a:t>
          </a:r>
        </a:p>
      </dsp:txBody>
      <dsp:txXfrm>
        <a:off x="1018" y="95"/>
        <a:ext cx="1613970" cy="288000"/>
      </dsp:txXfrm>
    </dsp:sp>
    <dsp:sp modelId="{01A871B4-AA96-41F9-9854-6A16387FB0F9}">
      <dsp:nvSpPr>
        <dsp:cNvPr id="0" name=""/>
        <dsp:cNvSpPr/>
      </dsp:nvSpPr>
      <dsp:spPr>
        <a:xfrm>
          <a:off x="83806" y="288191"/>
          <a:ext cx="2111574" cy="774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n-US" sz="1000" kern="1200">
              <a:hlinkClick xmlns:r="http://schemas.openxmlformats.org/officeDocument/2006/relationships" r:id="rId1"/>
            </a:rPr>
            <a:t>Educational Options Course Completion – Student Count</a:t>
          </a:r>
          <a:r>
            <a:rPr lang="en-US" sz="1000" kern="1200"/>
            <a:t> </a:t>
          </a:r>
        </a:p>
        <a:p>
          <a:pPr marL="57150" lvl="1" indent="-57150" algn="l" defTabSz="444500">
            <a:lnSpc>
              <a:spcPct val="90000"/>
            </a:lnSpc>
            <a:spcBef>
              <a:spcPct val="0"/>
            </a:spcBef>
            <a:spcAft>
              <a:spcPct val="15000"/>
            </a:spcAft>
            <a:buChar char="•"/>
          </a:pPr>
          <a:endParaRPr lang="en-US" sz="1000" kern="1200"/>
        </a:p>
      </dsp:txBody>
      <dsp:txXfrm>
        <a:off x="106476" y="310861"/>
        <a:ext cx="2066234" cy="72866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86031-081D-48E5-9453-8DEA7737D87F}">
      <dsp:nvSpPr>
        <dsp:cNvPr id="0" name=""/>
        <dsp:cNvSpPr/>
      </dsp:nvSpPr>
      <dsp:spPr>
        <a:xfrm>
          <a:off x="0" y="13250"/>
          <a:ext cx="686200" cy="690669"/>
        </a:xfrm>
        <a:prstGeom prst="roundRect">
          <a:avLst>
            <a:gd name="adj" fmla="val 10000"/>
          </a:avLst>
        </a:prstGeom>
        <a:solidFill>
          <a:srgbClr val="2E9290"/>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a:solidFill>
                <a:srgbClr val="FFFFFF"/>
              </a:solidFill>
              <a:latin typeface="Arial" panose="020B0604020202020204"/>
              <a:ea typeface="+mn-ea"/>
              <a:cs typeface="+mn-cs"/>
            </a:rPr>
            <a:t>Aggregate Report</a:t>
          </a:r>
        </a:p>
      </dsp:txBody>
      <dsp:txXfrm>
        <a:off x="20098" y="33348"/>
        <a:ext cx="646004" cy="650473"/>
      </dsp:txXfrm>
    </dsp:sp>
    <dsp:sp modelId="{55E936AE-85A7-4293-9E90-3F423240A182}">
      <dsp:nvSpPr>
        <dsp:cNvPr id="0" name=""/>
        <dsp:cNvSpPr/>
      </dsp:nvSpPr>
      <dsp:spPr>
        <a:xfrm rot="5400000">
          <a:off x="218410" y="721485"/>
          <a:ext cx="249379" cy="310801"/>
        </a:xfrm>
        <a:prstGeom prst="rightArrow">
          <a:avLst>
            <a:gd name="adj1" fmla="val 60000"/>
            <a:gd name="adj2" fmla="val 50000"/>
          </a:avLst>
        </a:prstGeom>
        <a:solidFill>
          <a:srgbClr val="FF715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0" kern="1200">
            <a:solidFill>
              <a:srgbClr val="FFFFFF"/>
            </a:solidFill>
            <a:latin typeface="Arial" panose="020B0604020202020204"/>
            <a:ea typeface="+mn-ea"/>
            <a:cs typeface="+mn-cs"/>
          </a:endParaRPr>
        </a:p>
      </dsp:txBody>
      <dsp:txXfrm rot="-5400000">
        <a:off x="249859" y="752196"/>
        <a:ext cx="186481" cy="174565"/>
      </dsp:txXfrm>
    </dsp:sp>
    <dsp:sp modelId="{0430A618-02C7-4E49-9EAE-E05EC2371766}">
      <dsp:nvSpPr>
        <dsp:cNvPr id="0" name=""/>
        <dsp:cNvSpPr/>
      </dsp:nvSpPr>
      <dsp:spPr>
        <a:xfrm>
          <a:off x="0" y="1036425"/>
          <a:ext cx="686200" cy="690669"/>
        </a:xfrm>
        <a:prstGeom prst="roundRect">
          <a:avLst>
            <a:gd name="adj" fmla="val 10000"/>
          </a:avLst>
        </a:prstGeom>
        <a:solidFill>
          <a:srgbClr val="FF715B"/>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a:solidFill>
                <a:srgbClr val="FFFFFF"/>
              </a:solidFill>
              <a:latin typeface="Arial" panose="020B0604020202020204"/>
              <a:ea typeface="+mn-ea"/>
              <a:cs typeface="+mn-cs"/>
            </a:rPr>
            <a:t>Supporting Report</a:t>
          </a:r>
        </a:p>
      </dsp:txBody>
      <dsp:txXfrm>
        <a:off x="20098" y="1056523"/>
        <a:ext cx="646004" cy="65047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A29495-0766-41A3-8197-49B8EB89D48B}">
      <dsp:nvSpPr>
        <dsp:cNvPr id="0" name=""/>
        <dsp:cNvSpPr/>
      </dsp:nvSpPr>
      <dsp:spPr>
        <a:xfrm>
          <a:off x="1324463" y="0"/>
          <a:ext cx="2464928" cy="246510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Program</a:t>
          </a:r>
        </a:p>
        <a:p>
          <a:pPr marL="228600" lvl="1" indent="-228600" algn="l" defTabSz="977900">
            <a:lnSpc>
              <a:spcPct val="90000"/>
            </a:lnSpc>
            <a:spcBef>
              <a:spcPct val="0"/>
            </a:spcBef>
            <a:spcAft>
              <a:spcPct val="15000"/>
            </a:spcAft>
            <a:buChar char="•"/>
          </a:pPr>
          <a:r>
            <a:rPr lang="en-US" sz="2200" kern="1200"/>
            <a:t>Student subgroups</a:t>
          </a:r>
        </a:p>
      </dsp:txBody>
      <dsp:txXfrm>
        <a:off x="1685443" y="361006"/>
        <a:ext cx="1742968" cy="1743089"/>
      </dsp:txXfrm>
    </dsp:sp>
    <dsp:sp modelId="{70C02715-898B-4AA0-8455-2B88EDE7B3E7}">
      <dsp:nvSpPr>
        <dsp:cNvPr id="0" name=""/>
        <dsp:cNvSpPr/>
      </dsp:nvSpPr>
      <dsp:spPr>
        <a:xfrm>
          <a:off x="2603422" y="1623527"/>
          <a:ext cx="2464928" cy="246510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CARS</a:t>
          </a:r>
          <a:endParaRPr lang="en-US" sz="1800" kern="1200"/>
        </a:p>
        <a:p>
          <a:pPr marL="228600" lvl="1" indent="-228600" algn="l" defTabSz="889000">
            <a:lnSpc>
              <a:spcPct val="90000"/>
            </a:lnSpc>
            <a:spcBef>
              <a:spcPct val="0"/>
            </a:spcBef>
            <a:spcAft>
              <a:spcPct val="15000"/>
            </a:spcAft>
            <a:buChar char="•"/>
          </a:pPr>
          <a:r>
            <a:rPr lang="en-US" sz="2000" kern="1200"/>
            <a:t>Schoolwide programs</a:t>
          </a:r>
          <a:endParaRPr lang="en-US" sz="1800" kern="1200"/>
        </a:p>
      </dsp:txBody>
      <dsp:txXfrm>
        <a:off x="2964402" y="1984533"/>
        <a:ext cx="1742968" cy="174308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B3C8-DE62-984C-B00E-855EC476BD4C}">
      <dsp:nvSpPr>
        <dsp:cNvPr id="0" name=""/>
        <dsp:cNvSpPr/>
      </dsp:nvSpPr>
      <dsp:spPr>
        <a:xfrm>
          <a:off x="0" y="9704"/>
          <a:ext cx="4766983" cy="547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a:t>Staff Involved with Submission</a:t>
          </a:r>
        </a:p>
      </dsp:txBody>
      <dsp:txXfrm>
        <a:off x="0" y="9704"/>
        <a:ext cx="4766983" cy="547200"/>
      </dsp:txXfrm>
    </dsp:sp>
    <dsp:sp modelId="{E3E76491-8807-CA4F-8E4E-E290DDB1346B}">
      <dsp:nvSpPr>
        <dsp:cNvPr id="0" name=""/>
        <dsp:cNvSpPr/>
      </dsp:nvSpPr>
      <dsp:spPr>
        <a:xfrm>
          <a:off x="0" y="556904"/>
          <a:ext cx="4766983" cy="1434262"/>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a:t>Site Staff</a:t>
          </a:r>
        </a:p>
        <a:p>
          <a:pPr marL="171450" lvl="1" indent="-171450" algn="l" defTabSz="844550">
            <a:lnSpc>
              <a:spcPct val="90000"/>
            </a:lnSpc>
            <a:spcBef>
              <a:spcPct val="0"/>
            </a:spcBef>
            <a:spcAft>
              <a:spcPct val="15000"/>
            </a:spcAft>
            <a:buChar char="•"/>
          </a:pPr>
          <a:r>
            <a:rPr lang="en-US" sz="1900" kern="1200"/>
            <a:t>Program staff</a:t>
          </a:r>
        </a:p>
        <a:p>
          <a:pPr marL="171450" lvl="1" indent="-171450" algn="l" defTabSz="844550">
            <a:lnSpc>
              <a:spcPct val="90000"/>
            </a:lnSpc>
            <a:spcBef>
              <a:spcPct val="0"/>
            </a:spcBef>
            <a:spcAft>
              <a:spcPct val="15000"/>
            </a:spcAft>
            <a:buChar char="•"/>
          </a:pPr>
          <a:r>
            <a:rPr lang="en-US" sz="1900" kern="1200"/>
            <a:t>Site Administrators</a:t>
          </a:r>
        </a:p>
        <a:p>
          <a:pPr marL="171450" lvl="1" indent="-171450" algn="l" defTabSz="844550">
            <a:lnSpc>
              <a:spcPct val="90000"/>
            </a:lnSpc>
            <a:spcBef>
              <a:spcPct val="0"/>
            </a:spcBef>
            <a:spcAft>
              <a:spcPct val="15000"/>
            </a:spcAft>
            <a:buChar char="•"/>
          </a:pPr>
          <a:r>
            <a:rPr lang="en-US" sz="1900" kern="1200"/>
            <a:t>Student System Support Staff</a:t>
          </a:r>
        </a:p>
      </dsp:txBody>
      <dsp:txXfrm>
        <a:off x="0" y="556904"/>
        <a:ext cx="4766983" cy="143426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B2BF6F-4764-4445-B9E2-AD7F980F27BE}">
      <dsp:nvSpPr>
        <dsp:cNvPr id="0" name=""/>
        <dsp:cNvSpPr/>
      </dsp:nvSpPr>
      <dsp:spPr>
        <a:xfrm>
          <a:off x="0" y="0"/>
          <a:ext cx="4766983" cy="419436"/>
        </a:xfrm>
        <a:prstGeom prst="rect">
          <a:avLst/>
        </a:prstGeom>
        <a:solidFill>
          <a:srgbClr val="00B0F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0" kern="1200"/>
            <a:t>Files Submitted</a:t>
          </a:r>
        </a:p>
      </dsp:txBody>
      <dsp:txXfrm>
        <a:off x="0" y="0"/>
        <a:ext cx="4766983" cy="419436"/>
      </dsp:txXfrm>
    </dsp:sp>
    <dsp:sp modelId="{E4306441-07D9-2A45-BB70-402DDA20986F}">
      <dsp:nvSpPr>
        <dsp:cNvPr id="0" name=""/>
        <dsp:cNvSpPr/>
      </dsp:nvSpPr>
      <dsp:spPr>
        <a:xfrm>
          <a:off x="0" y="429679"/>
          <a:ext cx="4766983" cy="521549"/>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b="0" kern="1200"/>
            <a:t>STUDENT PROGRAM (SPRG)</a:t>
          </a:r>
        </a:p>
      </dsp:txBody>
      <dsp:txXfrm>
        <a:off x="0" y="429679"/>
        <a:ext cx="4766983" cy="52154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B2BF6F-4764-4445-B9E2-AD7F980F27BE}">
      <dsp:nvSpPr>
        <dsp:cNvPr id="0" name=""/>
        <dsp:cNvSpPr/>
      </dsp:nvSpPr>
      <dsp:spPr>
        <a:xfrm>
          <a:off x="0" y="0"/>
          <a:ext cx="4766983" cy="419436"/>
        </a:xfrm>
        <a:prstGeom prst="rect">
          <a:avLst/>
        </a:prstGeom>
        <a:solidFill>
          <a:schemeClr val="accent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0" kern="1200"/>
            <a:t>External Data</a:t>
          </a:r>
        </a:p>
      </dsp:txBody>
      <dsp:txXfrm>
        <a:off x="0" y="0"/>
        <a:ext cx="4766983" cy="419436"/>
      </dsp:txXfrm>
    </dsp:sp>
    <dsp:sp modelId="{E4306441-07D9-2A45-BB70-402DDA20986F}">
      <dsp:nvSpPr>
        <dsp:cNvPr id="0" name=""/>
        <dsp:cNvSpPr/>
      </dsp:nvSpPr>
      <dsp:spPr>
        <a:xfrm>
          <a:off x="0" y="439922"/>
          <a:ext cx="4766983" cy="521549"/>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b="0" kern="1200"/>
            <a:t>SCHOOLWIDE PROGRAM</a:t>
          </a:r>
        </a:p>
      </dsp:txBody>
      <dsp:txXfrm>
        <a:off x="0" y="439922"/>
        <a:ext cx="4766983" cy="52154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D16C9-FEC5-4D7F-9FCB-6AB2B74D505C}">
      <dsp:nvSpPr>
        <dsp:cNvPr id="0" name=""/>
        <dsp:cNvSpPr/>
      </dsp:nvSpPr>
      <dsp:spPr>
        <a:xfrm>
          <a:off x="107516" y="80481"/>
          <a:ext cx="2513213" cy="8208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400" b="1" kern="1200">
              <a:solidFill>
                <a:srgbClr val="FFFFFF"/>
              </a:solidFill>
              <a:latin typeface="Arial" panose="020B0604020202020204"/>
              <a:ea typeface="+mn-ea"/>
              <a:cs typeface="+mn-cs"/>
            </a:rPr>
            <a:t>Report 5.1</a:t>
          </a:r>
        </a:p>
      </dsp:txBody>
      <dsp:txXfrm>
        <a:off x="107516" y="80481"/>
        <a:ext cx="2513213" cy="547200"/>
      </dsp:txXfrm>
    </dsp:sp>
    <dsp:sp modelId="{C667CE1B-53A2-4AFA-95A9-F9BE5EBD9521}">
      <dsp:nvSpPr>
        <dsp:cNvPr id="0" name=""/>
        <dsp:cNvSpPr/>
      </dsp:nvSpPr>
      <dsp:spPr>
        <a:xfrm>
          <a:off x="456521" y="453655"/>
          <a:ext cx="2367691" cy="596272"/>
        </a:xfrm>
        <a:prstGeom prst="roundRect">
          <a:avLst>
            <a:gd name="adj" fmla="val 10000"/>
          </a:avLst>
        </a:prstGeom>
        <a:solidFill>
          <a:schemeClr val="lt1">
            <a:alpha val="90000"/>
            <a:hueOff val="0"/>
            <a:satOff val="0"/>
            <a:lumOff val="0"/>
            <a:alphaOff val="0"/>
          </a:schemeClr>
        </a:solidFill>
        <a:ln w="12700" cap="flat" cmpd="sng" algn="ctr">
          <a:solidFill>
            <a:srgbClr val="3DC1B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hlinkClick xmlns:r="http://schemas.openxmlformats.org/officeDocument/2006/relationships" r:id="rId1"/>
            </a:rPr>
            <a:t>Program Participants - Count</a:t>
          </a:r>
          <a:endParaRPr lang="en-US" sz="1400" kern="1200"/>
        </a:p>
      </dsp:txBody>
      <dsp:txXfrm>
        <a:off x="473985" y="471119"/>
        <a:ext cx="2332763" cy="56134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524A4B-CF01-43C7-B66F-17D7281328D2}">
      <dsp:nvSpPr>
        <dsp:cNvPr id="0" name=""/>
        <dsp:cNvSpPr/>
      </dsp:nvSpPr>
      <dsp:spPr>
        <a:xfrm>
          <a:off x="0" y="0"/>
          <a:ext cx="2608832" cy="604800"/>
        </a:xfrm>
        <a:prstGeom prst="roundRect">
          <a:avLst>
            <a:gd name="adj" fmla="val 10000"/>
          </a:avLst>
        </a:prstGeom>
        <a:solidFill>
          <a:schemeClr val="accent2"/>
        </a:solidFill>
        <a:ln w="12700" cap="flat" cmpd="sng" algn="ctr">
          <a:solidFill>
            <a:schemeClr val="bg1"/>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53340" numCol="1" spcCol="1270" anchor="t" anchorCtr="0">
          <a:noAutofit/>
        </a:bodyPr>
        <a:lstStyle/>
        <a:p>
          <a:pPr marL="0" lvl="0" indent="0" algn="l" defTabSz="622300">
            <a:lnSpc>
              <a:spcPct val="90000"/>
            </a:lnSpc>
            <a:spcBef>
              <a:spcPct val="0"/>
            </a:spcBef>
            <a:spcAft>
              <a:spcPct val="35000"/>
            </a:spcAft>
            <a:buNone/>
          </a:pPr>
          <a:r>
            <a:rPr lang="en-US" sz="1400" b="1" kern="1200">
              <a:solidFill>
                <a:schemeClr val="bg1"/>
              </a:solidFill>
            </a:rPr>
            <a:t>Report 5.2</a:t>
          </a:r>
        </a:p>
      </dsp:txBody>
      <dsp:txXfrm>
        <a:off x="0" y="0"/>
        <a:ext cx="2608832" cy="403200"/>
      </dsp:txXfrm>
    </dsp:sp>
    <dsp:sp modelId="{01A871B4-AA96-41F9-9854-6A16387FB0F9}">
      <dsp:nvSpPr>
        <dsp:cNvPr id="0" name=""/>
        <dsp:cNvSpPr/>
      </dsp:nvSpPr>
      <dsp:spPr>
        <a:xfrm>
          <a:off x="268576" y="506422"/>
          <a:ext cx="3143173" cy="8316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hlinkClick xmlns:r="http://schemas.openxmlformats.org/officeDocument/2006/relationships" r:id="rId1"/>
            </a:rPr>
            <a:t>Program Participants - NCLB Title I Part A Basic Targeted Education Services</a:t>
          </a:r>
          <a:r>
            <a:rPr lang="en-US" sz="1400" kern="1200"/>
            <a:t> </a:t>
          </a:r>
        </a:p>
      </dsp:txBody>
      <dsp:txXfrm>
        <a:off x="292933" y="530779"/>
        <a:ext cx="3094459" cy="78288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524A4B-CF01-43C7-B66F-17D7281328D2}">
      <dsp:nvSpPr>
        <dsp:cNvPr id="0" name=""/>
        <dsp:cNvSpPr/>
      </dsp:nvSpPr>
      <dsp:spPr>
        <a:xfrm>
          <a:off x="0" y="0"/>
          <a:ext cx="2466557" cy="907200"/>
        </a:xfrm>
        <a:prstGeom prst="roundRect">
          <a:avLst>
            <a:gd name="adj" fmla="val 10000"/>
          </a:avLst>
        </a:prstGeom>
        <a:solidFill>
          <a:srgbClr val="FF715B"/>
        </a:solidFill>
        <a:ln w="12700" cap="flat" cmpd="sng" algn="ctr">
          <a:solidFill>
            <a:schemeClr val="bg1"/>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53340" numCol="1" spcCol="1270" anchor="t" anchorCtr="0">
          <a:noAutofit/>
        </a:bodyPr>
        <a:lstStyle/>
        <a:p>
          <a:pPr marL="0" lvl="0" indent="0" algn="l" defTabSz="622300">
            <a:lnSpc>
              <a:spcPct val="90000"/>
            </a:lnSpc>
            <a:spcBef>
              <a:spcPct val="0"/>
            </a:spcBef>
            <a:spcAft>
              <a:spcPct val="35000"/>
            </a:spcAft>
            <a:buNone/>
          </a:pPr>
          <a:r>
            <a:rPr lang="en-US" sz="1400" b="1" kern="1200">
              <a:solidFill>
                <a:schemeClr val="bg1"/>
              </a:solidFill>
            </a:rPr>
            <a:t>Report 5.3</a:t>
          </a:r>
        </a:p>
      </dsp:txBody>
      <dsp:txXfrm>
        <a:off x="0" y="0"/>
        <a:ext cx="2466557" cy="604800"/>
      </dsp:txXfrm>
    </dsp:sp>
    <dsp:sp modelId="{01A871B4-AA96-41F9-9854-6A16387FB0F9}">
      <dsp:nvSpPr>
        <dsp:cNvPr id="0" name=""/>
        <dsp:cNvSpPr/>
      </dsp:nvSpPr>
      <dsp:spPr>
        <a:xfrm>
          <a:off x="127098" y="595398"/>
          <a:ext cx="2971757" cy="674726"/>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hlinkClick xmlns:r="http://schemas.openxmlformats.org/officeDocument/2006/relationships" r:id="rId1"/>
            </a:rPr>
            <a:t>Program Participants - Count</a:t>
          </a:r>
          <a:endParaRPr lang="en-US" sz="1400" kern="1200"/>
        </a:p>
      </dsp:txBody>
      <dsp:txXfrm>
        <a:off x="146860" y="615160"/>
        <a:ext cx="2932233" cy="63520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86031-081D-48E5-9453-8DEA7737D87F}">
      <dsp:nvSpPr>
        <dsp:cNvPr id="0" name=""/>
        <dsp:cNvSpPr/>
      </dsp:nvSpPr>
      <dsp:spPr>
        <a:xfrm>
          <a:off x="0" y="13250"/>
          <a:ext cx="686200" cy="690669"/>
        </a:xfrm>
        <a:prstGeom prst="roundRect">
          <a:avLst>
            <a:gd name="adj" fmla="val 10000"/>
          </a:avLst>
        </a:prstGeom>
        <a:solidFill>
          <a:srgbClr val="2E9290"/>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a:solidFill>
                <a:srgbClr val="FFFFFF"/>
              </a:solidFill>
              <a:latin typeface="Arial" panose="020B0604020202020204"/>
              <a:ea typeface="+mn-ea"/>
              <a:cs typeface="+mn-cs"/>
            </a:rPr>
            <a:t>Aggregate Report</a:t>
          </a:r>
        </a:p>
      </dsp:txBody>
      <dsp:txXfrm>
        <a:off x="20098" y="33348"/>
        <a:ext cx="646004" cy="650473"/>
      </dsp:txXfrm>
    </dsp:sp>
    <dsp:sp modelId="{55E936AE-85A7-4293-9E90-3F423240A182}">
      <dsp:nvSpPr>
        <dsp:cNvPr id="0" name=""/>
        <dsp:cNvSpPr/>
      </dsp:nvSpPr>
      <dsp:spPr>
        <a:xfrm rot="5400000">
          <a:off x="218410" y="721485"/>
          <a:ext cx="249379" cy="310801"/>
        </a:xfrm>
        <a:prstGeom prst="rightArrow">
          <a:avLst>
            <a:gd name="adj1" fmla="val 60000"/>
            <a:gd name="adj2" fmla="val 50000"/>
          </a:avLst>
        </a:prstGeom>
        <a:solidFill>
          <a:srgbClr val="FF715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0" kern="1200">
            <a:solidFill>
              <a:srgbClr val="FFFFFF"/>
            </a:solidFill>
            <a:latin typeface="Arial" panose="020B0604020202020204"/>
            <a:ea typeface="+mn-ea"/>
            <a:cs typeface="+mn-cs"/>
          </a:endParaRPr>
        </a:p>
      </dsp:txBody>
      <dsp:txXfrm rot="-5400000">
        <a:off x="249859" y="752196"/>
        <a:ext cx="186481" cy="174565"/>
      </dsp:txXfrm>
    </dsp:sp>
    <dsp:sp modelId="{0430A618-02C7-4E49-9EAE-E05EC2371766}">
      <dsp:nvSpPr>
        <dsp:cNvPr id="0" name=""/>
        <dsp:cNvSpPr/>
      </dsp:nvSpPr>
      <dsp:spPr>
        <a:xfrm>
          <a:off x="0" y="1036425"/>
          <a:ext cx="686200" cy="690669"/>
        </a:xfrm>
        <a:prstGeom prst="roundRect">
          <a:avLst>
            <a:gd name="adj" fmla="val 10000"/>
          </a:avLst>
        </a:prstGeom>
        <a:solidFill>
          <a:srgbClr val="FF715B"/>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a:solidFill>
                <a:srgbClr val="FFFFFF"/>
              </a:solidFill>
              <a:latin typeface="Arial" panose="020B0604020202020204"/>
              <a:ea typeface="+mn-ea"/>
              <a:cs typeface="+mn-cs"/>
            </a:rPr>
            <a:t>Supporting Report</a:t>
          </a:r>
        </a:p>
      </dsp:txBody>
      <dsp:txXfrm>
        <a:off x="20098" y="1056523"/>
        <a:ext cx="646004" cy="6504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85F097-6EF1-1945-AABE-D7CC1B31048B}">
      <dsp:nvSpPr>
        <dsp:cNvPr id="0" name=""/>
        <dsp:cNvSpPr/>
      </dsp:nvSpPr>
      <dsp:spPr>
        <a:xfrm>
          <a:off x="0" y="321117"/>
          <a:ext cx="5472000" cy="736312"/>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4688" tIns="354076" rIns="424688"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7/1/2024 - 6/30/2025</a:t>
          </a:r>
        </a:p>
      </dsp:txBody>
      <dsp:txXfrm>
        <a:off x="0" y="321117"/>
        <a:ext cx="5472000" cy="736312"/>
      </dsp:txXfrm>
    </dsp:sp>
    <dsp:sp modelId="{6CB4EBD2-A424-1D4A-A201-C13792ECEDBC}">
      <dsp:nvSpPr>
        <dsp:cNvPr id="0" name=""/>
        <dsp:cNvSpPr/>
      </dsp:nvSpPr>
      <dsp:spPr>
        <a:xfrm>
          <a:off x="273600" y="70197"/>
          <a:ext cx="4482219" cy="501840"/>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0" rIns="144780" bIns="0" numCol="1" spcCol="1270" anchor="ctr" anchorCtr="0">
          <a:noAutofit/>
        </a:bodyPr>
        <a:lstStyle/>
        <a:p>
          <a:pPr marL="0" lvl="0" indent="0" algn="l" defTabSz="800100">
            <a:lnSpc>
              <a:spcPct val="90000"/>
            </a:lnSpc>
            <a:spcBef>
              <a:spcPct val="0"/>
            </a:spcBef>
            <a:spcAft>
              <a:spcPct val="35000"/>
            </a:spcAft>
            <a:buNone/>
          </a:pPr>
          <a:r>
            <a:rPr lang="en-US" sz="1800" b="1" kern="1200" dirty="0"/>
            <a:t>Reporting Period</a:t>
          </a:r>
          <a:endParaRPr lang="en-US" sz="1800" kern="1200" dirty="0"/>
        </a:p>
      </dsp:txBody>
      <dsp:txXfrm>
        <a:off x="298098" y="94695"/>
        <a:ext cx="4433223" cy="452844"/>
      </dsp:txXfrm>
    </dsp:sp>
    <dsp:sp modelId="{281F4786-D6D7-D24E-9F35-2B98236C661C}">
      <dsp:nvSpPr>
        <dsp:cNvPr id="0" name=""/>
        <dsp:cNvSpPr/>
      </dsp:nvSpPr>
      <dsp:spPr>
        <a:xfrm>
          <a:off x="0" y="1400150"/>
          <a:ext cx="5472000" cy="736312"/>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4688" tIns="354076" rIns="424688"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7/11/2025</a:t>
          </a:r>
        </a:p>
      </dsp:txBody>
      <dsp:txXfrm>
        <a:off x="0" y="1400150"/>
        <a:ext cx="5472000" cy="736312"/>
      </dsp:txXfrm>
    </dsp:sp>
    <dsp:sp modelId="{A1BF3738-140B-7D49-8970-2FD1F31ABF1B}">
      <dsp:nvSpPr>
        <dsp:cNvPr id="0" name=""/>
        <dsp:cNvSpPr/>
      </dsp:nvSpPr>
      <dsp:spPr>
        <a:xfrm>
          <a:off x="273600" y="1149230"/>
          <a:ext cx="4516194" cy="501840"/>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0" rIns="144780" bIns="0" numCol="1" spcCol="1270" anchor="ctr" anchorCtr="0">
          <a:noAutofit/>
        </a:bodyPr>
        <a:lstStyle/>
        <a:p>
          <a:pPr marL="0" lvl="0" indent="0" algn="l" defTabSz="800100">
            <a:lnSpc>
              <a:spcPct val="90000"/>
            </a:lnSpc>
            <a:spcBef>
              <a:spcPct val="0"/>
            </a:spcBef>
            <a:spcAft>
              <a:spcPct val="35000"/>
            </a:spcAft>
            <a:buNone/>
          </a:pPr>
          <a:r>
            <a:rPr lang="en-US" sz="1800" b="1" kern="1200" dirty="0"/>
            <a:t>Zero DD &amp; Certification Fatal Errors</a:t>
          </a:r>
          <a:endParaRPr lang="en-US" sz="1800" kern="1200" dirty="0"/>
        </a:p>
      </dsp:txBody>
      <dsp:txXfrm>
        <a:off x="298098" y="1173728"/>
        <a:ext cx="4467198" cy="452844"/>
      </dsp:txXfrm>
    </dsp:sp>
    <dsp:sp modelId="{B0739201-81E7-2E48-8521-4E916FB2A453}">
      <dsp:nvSpPr>
        <dsp:cNvPr id="0" name=""/>
        <dsp:cNvSpPr/>
      </dsp:nvSpPr>
      <dsp:spPr>
        <a:xfrm>
          <a:off x="0" y="2479182"/>
          <a:ext cx="5472000" cy="736312"/>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4688" tIns="354076" rIns="424688"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7/25/2025</a:t>
          </a:r>
        </a:p>
      </dsp:txBody>
      <dsp:txXfrm>
        <a:off x="0" y="2479182"/>
        <a:ext cx="5472000" cy="736312"/>
      </dsp:txXfrm>
    </dsp:sp>
    <dsp:sp modelId="{EE8C494F-3E73-0E45-B000-A92B36C18937}">
      <dsp:nvSpPr>
        <dsp:cNvPr id="0" name=""/>
        <dsp:cNvSpPr/>
      </dsp:nvSpPr>
      <dsp:spPr>
        <a:xfrm>
          <a:off x="273600" y="2228262"/>
          <a:ext cx="4482219" cy="501840"/>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0" rIns="144780" bIns="0" numCol="1" spcCol="1270" anchor="ctr" anchorCtr="0">
          <a:noAutofit/>
        </a:bodyPr>
        <a:lstStyle/>
        <a:p>
          <a:pPr marL="0" lvl="0" indent="0" algn="l" defTabSz="800100">
            <a:lnSpc>
              <a:spcPct val="90000"/>
            </a:lnSpc>
            <a:spcBef>
              <a:spcPct val="0"/>
            </a:spcBef>
            <a:spcAft>
              <a:spcPct val="35000"/>
            </a:spcAft>
            <a:buNone/>
          </a:pPr>
          <a:r>
            <a:rPr lang="en-US" sz="1800" b="1" kern="1200" dirty="0"/>
            <a:t>EOY Certification Deadline</a:t>
          </a:r>
          <a:endParaRPr lang="en-US" sz="1800" kern="1200" dirty="0"/>
        </a:p>
      </dsp:txBody>
      <dsp:txXfrm>
        <a:off x="298098" y="2252760"/>
        <a:ext cx="4433223" cy="452844"/>
      </dsp:txXfrm>
    </dsp:sp>
    <dsp:sp modelId="{053EC3F1-2297-1B46-B224-8084FA2D2807}">
      <dsp:nvSpPr>
        <dsp:cNvPr id="0" name=""/>
        <dsp:cNvSpPr/>
      </dsp:nvSpPr>
      <dsp:spPr>
        <a:xfrm>
          <a:off x="0" y="3558215"/>
          <a:ext cx="5472000" cy="722925"/>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4688" tIns="354076" rIns="424688"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8/8/2025</a:t>
          </a:r>
        </a:p>
      </dsp:txBody>
      <dsp:txXfrm>
        <a:off x="0" y="3558215"/>
        <a:ext cx="5472000" cy="722925"/>
      </dsp:txXfrm>
    </dsp:sp>
    <dsp:sp modelId="{5C67B948-D37F-1642-AE32-435308259F6C}">
      <dsp:nvSpPr>
        <dsp:cNvPr id="0" name=""/>
        <dsp:cNvSpPr/>
      </dsp:nvSpPr>
      <dsp:spPr>
        <a:xfrm>
          <a:off x="273600" y="3307295"/>
          <a:ext cx="4482219" cy="50184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0" rIns="144780" bIns="0" numCol="1" spcCol="1270" anchor="ctr" anchorCtr="0">
          <a:noAutofit/>
        </a:bodyPr>
        <a:lstStyle/>
        <a:p>
          <a:pPr marL="0" lvl="0" indent="0" algn="l" defTabSz="755650">
            <a:lnSpc>
              <a:spcPct val="90000"/>
            </a:lnSpc>
            <a:spcBef>
              <a:spcPct val="0"/>
            </a:spcBef>
            <a:spcAft>
              <a:spcPct val="35000"/>
            </a:spcAft>
            <a:buNone/>
          </a:pPr>
          <a:r>
            <a:rPr lang="en-US" sz="1700" b="1" kern="1200" dirty="0"/>
            <a:t>Amendment Window Deadline</a:t>
          </a:r>
        </a:p>
      </dsp:txBody>
      <dsp:txXfrm>
        <a:off x="298098" y="3331793"/>
        <a:ext cx="4433223" cy="45284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A29495-0766-41A3-8197-49B8EB89D48B}">
      <dsp:nvSpPr>
        <dsp:cNvPr id="0" name=""/>
        <dsp:cNvSpPr/>
      </dsp:nvSpPr>
      <dsp:spPr>
        <a:xfrm>
          <a:off x="0" y="598652"/>
          <a:ext cx="1902783" cy="190287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Incidents</a:t>
          </a:r>
        </a:p>
        <a:p>
          <a:pPr marL="114300" lvl="1" indent="-114300" algn="l" defTabSz="533400">
            <a:lnSpc>
              <a:spcPct val="90000"/>
            </a:lnSpc>
            <a:spcBef>
              <a:spcPct val="0"/>
            </a:spcBef>
            <a:spcAft>
              <a:spcPct val="15000"/>
            </a:spcAft>
            <a:buChar char="•"/>
          </a:pPr>
          <a:r>
            <a:rPr lang="en-US" sz="1200" kern="1200" dirty="0"/>
            <a:t>State Indicator</a:t>
          </a:r>
        </a:p>
        <a:p>
          <a:pPr marL="114300" lvl="1" indent="-114300" algn="l" defTabSz="533400">
            <a:lnSpc>
              <a:spcPct val="90000"/>
            </a:lnSpc>
            <a:spcBef>
              <a:spcPct val="0"/>
            </a:spcBef>
            <a:spcAft>
              <a:spcPct val="15000"/>
            </a:spcAft>
            <a:buChar char="•"/>
          </a:pPr>
          <a:r>
            <a:rPr lang="en-US" sz="1200" kern="1200" dirty="0"/>
            <a:t>UMIRS</a:t>
          </a:r>
        </a:p>
        <a:p>
          <a:pPr marL="114300" lvl="1" indent="-114300" algn="l" defTabSz="533400">
            <a:lnSpc>
              <a:spcPct val="90000"/>
            </a:lnSpc>
            <a:spcBef>
              <a:spcPct val="0"/>
            </a:spcBef>
            <a:spcAft>
              <a:spcPct val="15000"/>
            </a:spcAft>
            <a:buChar char="•"/>
          </a:pPr>
          <a:r>
            <a:rPr lang="en-US" sz="1200" kern="1200" dirty="0"/>
            <a:t>IDEA</a:t>
          </a:r>
        </a:p>
      </dsp:txBody>
      <dsp:txXfrm>
        <a:off x="278656" y="877322"/>
        <a:ext cx="1345471" cy="1345539"/>
      </dsp:txXfrm>
    </dsp:sp>
    <dsp:sp modelId="{70C02715-898B-4AA0-8455-2B88EDE7B3E7}">
      <dsp:nvSpPr>
        <dsp:cNvPr id="0" name=""/>
        <dsp:cNvSpPr/>
      </dsp:nvSpPr>
      <dsp:spPr>
        <a:xfrm>
          <a:off x="996287" y="1879702"/>
          <a:ext cx="1902783" cy="190287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Absence</a:t>
          </a:r>
          <a:r>
            <a:rPr lang="en-US" sz="1600" kern="1200" baseline="0" dirty="0"/>
            <a:t> Summary</a:t>
          </a:r>
          <a:endParaRPr lang="en-US" sz="1600" kern="1200" dirty="0"/>
        </a:p>
        <a:p>
          <a:pPr marL="114300" lvl="1" indent="-114300" algn="l" defTabSz="533400">
            <a:lnSpc>
              <a:spcPct val="90000"/>
            </a:lnSpc>
            <a:spcBef>
              <a:spcPct val="0"/>
            </a:spcBef>
            <a:spcAft>
              <a:spcPct val="15000"/>
            </a:spcAft>
            <a:buChar char="•"/>
          </a:pPr>
          <a:r>
            <a:rPr lang="en-US" sz="1200" kern="1200"/>
            <a:t>State </a:t>
          </a:r>
          <a:r>
            <a:rPr lang="en-US" sz="1200" kern="1200" dirty="0"/>
            <a:t>indicator</a:t>
          </a:r>
        </a:p>
      </dsp:txBody>
      <dsp:txXfrm>
        <a:off x="1274943" y="2158372"/>
        <a:ext cx="1345471" cy="1345539"/>
      </dsp:txXfrm>
    </dsp:sp>
    <dsp:sp modelId="{6A577DF4-55AD-49B0-AB81-FBDCF1EF6B6A}">
      <dsp:nvSpPr>
        <dsp:cNvPr id="0" name=""/>
        <dsp:cNvSpPr/>
      </dsp:nvSpPr>
      <dsp:spPr>
        <a:xfrm>
          <a:off x="1976704" y="669230"/>
          <a:ext cx="1902783" cy="190287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Homeless</a:t>
          </a:r>
        </a:p>
        <a:p>
          <a:pPr marL="114300" lvl="1" indent="-114300" algn="l" defTabSz="533400">
            <a:lnSpc>
              <a:spcPct val="90000"/>
            </a:lnSpc>
            <a:spcBef>
              <a:spcPct val="0"/>
            </a:spcBef>
            <a:spcAft>
              <a:spcPct val="15000"/>
            </a:spcAft>
            <a:buChar char="•"/>
          </a:pPr>
          <a:r>
            <a:rPr lang="en-US" sz="1200" kern="1200" dirty="0"/>
            <a:t>Subgroup data</a:t>
          </a:r>
        </a:p>
        <a:p>
          <a:pPr marL="114300" lvl="1" indent="-114300" algn="l" defTabSz="533400">
            <a:lnSpc>
              <a:spcPct val="90000"/>
            </a:lnSpc>
            <a:spcBef>
              <a:spcPct val="0"/>
            </a:spcBef>
            <a:spcAft>
              <a:spcPct val="15000"/>
            </a:spcAft>
            <a:buChar char="•"/>
          </a:pPr>
          <a:r>
            <a:rPr lang="en-US" sz="1200" kern="1200" dirty="0"/>
            <a:t>Stability Report</a:t>
          </a:r>
        </a:p>
      </dsp:txBody>
      <dsp:txXfrm>
        <a:off x="2255360" y="947900"/>
        <a:ext cx="1345471" cy="1345539"/>
      </dsp:txXfrm>
    </dsp:sp>
    <dsp:sp modelId="{F4A767CE-10D8-498C-B14D-BEA961189979}">
      <dsp:nvSpPr>
        <dsp:cNvPr id="0" name=""/>
        <dsp:cNvSpPr/>
      </dsp:nvSpPr>
      <dsp:spPr>
        <a:xfrm>
          <a:off x="2965057" y="1895572"/>
          <a:ext cx="1902783" cy="190287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RFEP</a:t>
          </a:r>
        </a:p>
        <a:p>
          <a:pPr marL="114300" lvl="1" indent="-114300" algn="l" defTabSz="533400">
            <a:lnSpc>
              <a:spcPct val="90000"/>
            </a:lnSpc>
            <a:spcBef>
              <a:spcPct val="0"/>
            </a:spcBef>
            <a:spcAft>
              <a:spcPct val="15000"/>
            </a:spcAft>
            <a:buChar char="•"/>
          </a:pPr>
          <a:r>
            <a:rPr lang="en-US" sz="1200" kern="1200" dirty="0"/>
            <a:t>Subgroup Data</a:t>
          </a:r>
        </a:p>
      </dsp:txBody>
      <dsp:txXfrm>
        <a:off x="3243713" y="2174242"/>
        <a:ext cx="1345471" cy="1345539"/>
      </dsp:txXfrm>
    </dsp:sp>
    <dsp:sp modelId="{26A6F7E2-6850-46DA-8175-6072897FAA99}">
      <dsp:nvSpPr>
        <dsp:cNvPr id="0" name=""/>
        <dsp:cNvSpPr/>
      </dsp:nvSpPr>
      <dsp:spPr>
        <a:xfrm>
          <a:off x="3953409" y="669230"/>
          <a:ext cx="1902783" cy="190287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Cumulative Enrollment</a:t>
          </a:r>
        </a:p>
        <a:p>
          <a:pPr marL="114300" lvl="1" indent="-114300" algn="l" defTabSz="533400">
            <a:lnSpc>
              <a:spcPct val="90000"/>
            </a:lnSpc>
            <a:spcBef>
              <a:spcPct val="0"/>
            </a:spcBef>
            <a:spcAft>
              <a:spcPct val="15000"/>
            </a:spcAft>
            <a:buChar char="•"/>
          </a:pPr>
          <a:r>
            <a:rPr lang="en-US" sz="1200" kern="1200" dirty="0"/>
            <a:t>Suspension Rate</a:t>
          </a:r>
        </a:p>
        <a:p>
          <a:pPr marL="114300" lvl="1" indent="-114300" algn="l" defTabSz="533400">
            <a:lnSpc>
              <a:spcPct val="90000"/>
            </a:lnSpc>
            <a:spcBef>
              <a:spcPct val="0"/>
            </a:spcBef>
            <a:spcAft>
              <a:spcPct val="15000"/>
            </a:spcAft>
            <a:buChar char="•"/>
          </a:pPr>
          <a:r>
            <a:rPr lang="en-US" sz="1200" kern="1200" dirty="0"/>
            <a:t>Absenteeism Rate</a:t>
          </a:r>
        </a:p>
      </dsp:txBody>
      <dsp:txXfrm>
        <a:off x="4232065" y="947900"/>
        <a:ext cx="1345471" cy="1345539"/>
      </dsp:txXfrm>
    </dsp:sp>
    <dsp:sp modelId="{AD6AE3D3-F6D7-483C-93E3-1A5F013C1BED}">
      <dsp:nvSpPr>
        <dsp:cNvPr id="0" name=""/>
        <dsp:cNvSpPr/>
      </dsp:nvSpPr>
      <dsp:spPr>
        <a:xfrm>
          <a:off x="4941762" y="1895572"/>
          <a:ext cx="1902783" cy="190287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One Year Grads &amp; Completer</a:t>
          </a:r>
        </a:p>
        <a:p>
          <a:pPr marL="114300" lvl="1" indent="-114300" algn="l" defTabSz="533400">
            <a:lnSpc>
              <a:spcPct val="90000"/>
            </a:lnSpc>
            <a:spcBef>
              <a:spcPct val="0"/>
            </a:spcBef>
            <a:spcAft>
              <a:spcPct val="15000"/>
            </a:spcAft>
            <a:buChar char="•"/>
          </a:pPr>
          <a:r>
            <a:rPr lang="en-US" sz="1200" kern="1200"/>
            <a:t>DASS</a:t>
          </a:r>
          <a:endParaRPr lang="en-US" sz="1200" kern="1200" dirty="0"/>
        </a:p>
      </dsp:txBody>
      <dsp:txXfrm>
        <a:off x="5220418" y="2174242"/>
        <a:ext cx="1345471" cy="1345539"/>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B3C8-DE62-984C-B00E-855EC476BD4C}">
      <dsp:nvSpPr>
        <dsp:cNvPr id="0" name=""/>
        <dsp:cNvSpPr/>
      </dsp:nvSpPr>
      <dsp:spPr>
        <a:xfrm>
          <a:off x="0" y="43601"/>
          <a:ext cx="3986539" cy="489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dirty="0"/>
            <a:t>Staff Involved with Submission</a:t>
          </a:r>
        </a:p>
      </dsp:txBody>
      <dsp:txXfrm>
        <a:off x="0" y="43601"/>
        <a:ext cx="3986539" cy="489600"/>
      </dsp:txXfrm>
    </dsp:sp>
    <dsp:sp modelId="{E3E76491-8807-CA4F-8E4E-E290DDB1346B}">
      <dsp:nvSpPr>
        <dsp:cNvPr id="0" name=""/>
        <dsp:cNvSpPr/>
      </dsp:nvSpPr>
      <dsp:spPr>
        <a:xfrm>
          <a:off x="0" y="562626"/>
          <a:ext cx="3986539" cy="2146590"/>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t>Site Administrators</a:t>
          </a:r>
        </a:p>
        <a:p>
          <a:pPr marL="171450" lvl="1" indent="-171450" algn="l" defTabSz="755650">
            <a:lnSpc>
              <a:spcPct val="90000"/>
            </a:lnSpc>
            <a:spcBef>
              <a:spcPct val="0"/>
            </a:spcBef>
            <a:spcAft>
              <a:spcPct val="15000"/>
            </a:spcAft>
            <a:buChar char="•"/>
          </a:pPr>
          <a:r>
            <a:rPr lang="en-US" sz="1700" kern="1200" dirty="0"/>
            <a:t>District Administrators</a:t>
          </a:r>
        </a:p>
        <a:p>
          <a:pPr marL="171450" lvl="1" indent="-171450" algn="l" defTabSz="755650">
            <a:lnSpc>
              <a:spcPct val="90000"/>
            </a:lnSpc>
            <a:spcBef>
              <a:spcPct val="0"/>
            </a:spcBef>
            <a:spcAft>
              <a:spcPct val="15000"/>
            </a:spcAft>
            <a:buChar char="•"/>
          </a:pPr>
          <a:r>
            <a:rPr lang="en-US" sz="1700" kern="1200" dirty="0"/>
            <a:t>EL Coordinator </a:t>
          </a:r>
        </a:p>
        <a:p>
          <a:pPr marL="171450" lvl="1" indent="-171450" algn="l" defTabSz="755650">
            <a:lnSpc>
              <a:spcPct val="90000"/>
            </a:lnSpc>
            <a:spcBef>
              <a:spcPct val="0"/>
            </a:spcBef>
            <a:spcAft>
              <a:spcPct val="15000"/>
            </a:spcAft>
            <a:buChar char="•"/>
          </a:pPr>
          <a:r>
            <a:rPr lang="en-US" sz="1700" kern="1200"/>
            <a:t>Special Ed staff</a:t>
          </a:r>
          <a:endParaRPr lang="en-US" sz="1700" kern="1200" dirty="0"/>
        </a:p>
        <a:p>
          <a:pPr marL="171450" lvl="1" indent="-171450" algn="l" defTabSz="755650">
            <a:lnSpc>
              <a:spcPct val="90000"/>
            </a:lnSpc>
            <a:spcBef>
              <a:spcPct val="0"/>
            </a:spcBef>
            <a:spcAft>
              <a:spcPct val="15000"/>
            </a:spcAft>
            <a:buChar char="•"/>
          </a:pPr>
          <a:r>
            <a:rPr lang="en-US" sz="1700" kern="1200"/>
            <a:t>Attendance Clerks</a:t>
          </a:r>
          <a:endParaRPr lang="en-US" sz="1700" kern="1200" dirty="0"/>
        </a:p>
        <a:p>
          <a:pPr marL="171450" lvl="1" indent="-171450" algn="l" defTabSz="755650">
            <a:lnSpc>
              <a:spcPct val="90000"/>
            </a:lnSpc>
            <a:spcBef>
              <a:spcPct val="0"/>
            </a:spcBef>
            <a:spcAft>
              <a:spcPct val="15000"/>
            </a:spcAft>
            <a:buChar char="•"/>
          </a:pPr>
          <a:r>
            <a:rPr lang="en-US" sz="1700" kern="1200" dirty="0"/>
            <a:t>Attendance Supervisor</a:t>
          </a:r>
        </a:p>
        <a:p>
          <a:pPr marL="171450" lvl="1" indent="-171450" algn="l" defTabSz="755650">
            <a:lnSpc>
              <a:spcPct val="90000"/>
            </a:lnSpc>
            <a:spcBef>
              <a:spcPct val="0"/>
            </a:spcBef>
            <a:spcAft>
              <a:spcPct val="15000"/>
            </a:spcAft>
            <a:buChar char="•"/>
          </a:pPr>
          <a:r>
            <a:rPr lang="en-US" sz="1700" kern="1200" dirty="0"/>
            <a:t>NPS School Staff</a:t>
          </a:r>
        </a:p>
      </dsp:txBody>
      <dsp:txXfrm>
        <a:off x="0" y="562626"/>
        <a:ext cx="3986539" cy="214659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B3C8-DE62-984C-B00E-855EC476BD4C}">
      <dsp:nvSpPr>
        <dsp:cNvPr id="0" name=""/>
        <dsp:cNvSpPr/>
      </dsp:nvSpPr>
      <dsp:spPr>
        <a:xfrm>
          <a:off x="0" y="13067"/>
          <a:ext cx="3986539" cy="460800"/>
        </a:xfrm>
        <a:prstGeom prst="rect">
          <a:avLst/>
        </a:prstGeom>
        <a:solidFill>
          <a:srgbClr val="00B0F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Data Submitted Via</a:t>
          </a:r>
        </a:p>
      </dsp:txBody>
      <dsp:txXfrm>
        <a:off x="0" y="13067"/>
        <a:ext cx="3986539" cy="460800"/>
      </dsp:txXfrm>
    </dsp:sp>
    <dsp:sp modelId="{E3E76491-8807-CA4F-8E4E-E290DDB1346B}">
      <dsp:nvSpPr>
        <dsp:cNvPr id="0" name=""/>
        <dsp:cNvSpPr/>
      </dsp:nvSpPr>
      <dsp:spPr>
        <a:xfrm>
          <a:off x="0" y="433042"/>
          <a:ext cx="3986539" cy="2239920"/>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0" kern="1200" dirty="0">
              <a:solidFill>
                <a:schemeClr val="tx1"/>
              </a:solidFill>
            </a:rPr>
            <a:t>Student Incident (SINC)</a:t>
          </a:r>
          <a:endParaRPr lang="en-US" sz="1600" kern="1200" dirty="0">
            <a:solidFill>
              <a:schemeClr val="tx1"/>
            </a:solidFill>
          </a:endParaRPr>
        </a:p>
        <a:p>
          <a:pPr marL="171450" lvl="1" indent="-171450" algn="l" defTabSz="711200">
            <a:lnSpc>
              <a:spcPct val="90000"/>
            </a:lnSpc>
            <a:spcBef>
              <a:spcPct val="0"/>
            </a:spcBef>
            <a:spcAft>
              <a:spcPct val="15000"/>
            </a:spcAft>
            <a:buChar char="•"/>
          </a:pPr>
          <a:r>
            <a:rPr lang="en-US" sz="1600" b="0" kern="1200" dirty="0">
              <a:solidFill>
                <a:schemeClr val="tx1"/>
              </a:solidFill>
            </a:rPr>
            <a:t>Student Incident Results (SIRS)</a:t>
          </a:r>
        </a:p>
        <a:p>
          <a:pPr marL="171450" lvl="1" indent="-171450" algn="l" defTabSz="711200">
            <a:lnSpc>
              <a:spcPct val="90000"/>
            </a:lnSpc>
            <a:spcBef>
              <a:spcPct val="0"/>
            </a:spcBef>
            <a:spcAft>
              <a:spcPct val="15000"/>
            </a:spcAft>
            <a:buChar char="•"/>
          </a:pPr>
          <a:r>
            <a:rPr lang="en-US" sz="1600" b="0" kern="1200" dirty="0">
              <a:solidFill>
                <a:schemeClr val="tx1"/>
              </a:solidFill>
            </a:rPr>
            <a:t>Student Offense (SOFF)</a:t>
          </a:r>
        </a:p>
        <a:p>
          <a:pPr marL="171450" lvl="1" indent="-171450" algn="l" defTabSz="711200">
            <a:lnSpc>
              <a:spcPct val="90000"/>
            </a:lnSpc>
            <a:spcBef>
              <a:spcPct val="0"/>
            </a:spcBef>
            <a:spcAft>
              <a:spcPct val="15000"/>
            </a:spcAft>
            <a:buChar char="•"/>
          </a:pPr>
          <a:r>
            <a:rPr lang="en-US" sz="1600" b="0" kern="1200" dirty="0">
              <a:solidFill>
                <a:schemeClr val="tx1"/>
              </a:solidFill>
            </a:rPr>
            <a:t>Student Absenteeism (STAS)</a:t>
          </a:r>
        </a:p>
        <a:p>
          <a:pPr marL="171450" lvl="1" indent="-171450" algn="l" defTabSz="711200">
            <a:lnSpc>
              <a:spcPct val="90000"/>
            </a:lnSpc>
            <a:spcBef>
              <a:spcPct val="0"/>
            </a:spcBef>
            <a:spcAft>
              <a:spcPct val="15000"/>
            </a:spcAft>
            <a:buChar char="•"/>
          </a:pPr>
          <a:r>
            <a:rPr lang="en-US" sz="1600" b="0" kern="1200" dirty="0">
              <a:solidFill>
                <a:schemeClr val="tx1"/>
              </a:solidFill>
            </a:rPr>
            <a:t>Cumulative Enrollment (SENR)</a:t>
          </a:r>
        </a:p>
        <a:p>
          <a:pPr marL="171450" lvl="1" indent="-171450" algn="l" defTabSz="711200">
            <a:lnSpc>
              <a:spcPct val="90000"/>
            </a:lnSpc>
            <a:spcBef>
              <a:spcPct val="0"/>
            </a:spcBef>
            <a:spcAft>
              <a:spcPct val="15000"/>
            </a:spcAft>
            <a:buChar char="•"/>
          </a:pPr>
          <a:r>
            <a:rPr lang="en-US" sz="1600" b="0" kern="1200" dirty="0">
              <a:solidFill>
                <a:schemeClr val="tx1"/>
              </a:solidFill>
            </a:rPr>
            <a:t>Graduates and Completers (SENR)</a:t>
          </a:r>
        </a:p>
        <a:p>
          <a:pPr marL="171450" lvl="1" indent="-171450" algn="l" defTabSz="711200">
            <a:lnSpc>
              <a:spcPct val="90000"/>
            </a:lnSpc>
            <a:spcBef>
              <a:spcPct val="0"/>
            </a:spcBef>
            <a:spcAft>
              <a:spcPct val="15000"/>
            </a:spcAft>
            <a:buChar char="•"/>
          </a:pPr>
          <a:r>
            <a:rPr lang="en-US" sz="1600" b="0" kern="1200" dirty="0">
              <a:solidFill>
                <a:schemeClr val="tx1"/>
              </a:solidFill>
            </a:rPr>
            <a:t>Homeless Program (SPRG)</a:t>
          </a:r>
        </a:p>
        <a:p>
          <a:pPr marL="171450" lvl="1" indent="-171450" algn="l" defTabSz="711200">
            <a:lnSpc>
              <a:spcPct val="90000"/>
            </a:lnSpc>
            <a:spcBef>
              <a:spcPct val="0"/>
            </a:spcBef>
            <a:spcAft>
              <a:spcPct val="15000"/>
            </a:spcAft>
            <a:buChar char="•"/>
          </a:pPr>
          <a:r>
            <a:rPr lang="en-US" sz="1600" b="0" kern="1200" dirty="0">
              <a:solidFill>
                <a:schemeClr val="tx1"/>
              </a:solidFill>
            </a:rPr>
            <a:t>RFEP (SELA)</a:t>
          </a:r>
        </a:p>
      </dsp:txBody>
      <dsp:txXfrm>
        <a:off x="0" y="433042"/>
        <a:ext cx="3986539" cy="223992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0" y="1509"/>
          <a:ext cx="1809710"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7.15</a:t>
          </a:r>
        </a:p>
      </dsp:txBody>
      <dsp:txXfrm>
        <a:off x="0" y="1509"/>
        <a:ext cx="1809710" cy="288000"/>
      </dsp:txXfrm>
    </dsp:sp>
    <dsp:sp modelId="{9A61074C-906C-4281-BF99-686A1EFB894F}">
      <dsp:nvSpPr>
        <dsp:cNvPr id="0" name=""/>
        <dsp:cNvSpPr/>
      </dsp:nvSpPr>
      <dsp:spPr>
        <a:xfrm>
          <a:off x="370663" y="289509"/>
          <a:ext cx="1809710" cy="594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1"/>
            </a:rPr>
            <a:t>Incident Results- Persistently Dangerous Offense Expulsions</a:t>
          </a:r>
          <a:endParaRPr lang="en-US" sz="1000" kern="1200"/>
        </a:p>
      </dsp:txBody>
      <dsp:txXfrm>
        <a:off x="388061" y="306907"/>
        <a:ext cx="1774914" cy="559204"/>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4088" y="28185"/>
          <a:ext cx="1726300" cy="388135"/>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1.21</a:t>
          </a:r>
        </a:p>
      </dsp:txBody>
      <dsp:txXfrm>
        <a:off x="4088" y="28185"/>
        <a:ext cx="1726300" cy="258756"/>
      </dsp:txXfrm>
    </dsp:sp>
    <dsp:sp modelId="{9A61074C-906C-4281-BF99-686A1EFB894F}">
      <dsp:nvSpPr>
        <dsp:cNvPr id="0" name=""/>
        <dsp:cNvSpPr/>
      </dsp:nvSpPr>
      <dsp:spPr>
        <a:xfrm>
          <a:off x="357322" y="286941"/>
          <a:ext cx="1726300" cy="569893"/>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1"/>
            </a:rPr>
            <a:t>Cumulative Enrollment – Count</a:t>
          </a:r>
          <a:endParaRPr lang="en-US" sz="1000" kern="1200"/>
        </a:p>
      </dsp:txBody>
      <dsp:txXfrm>
        <a:off x="374014" y="303633"/>
        <a:ext cx="1692916" cy="536509"/>
      </dsp:txXfrm>
    </dsp:sp>
    <dsp:sp modelId="{EFDAA157-E8C7-4FE5-BA1E-8C4B87A3E9BA}">
      <dsp:nvSpPr>
        <dsp:cNvPr id="0" name=""/>
        <dsp:cNvSpPr/>
      </dsp:nvSpPr>
      <dsp:spPr>
        <a:xfrm rot="41060">
          <a:off x="1992012" y="-40623"/>
          <a:ext cx="554723" cy="429870"/>
        </a:xfrm>
        <a:prstGeom prst="rightArrow">
          <a:avLst>
            <a:gd name="adj1" fmla="val 60000"/>
            <a:gd name="adj2" fmla="val 50000"/>
          </a:avLst>
        </a:prstGeom>
        <a:solidFill>
          <a:srgbClr val="AFDDD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1992017" y="44581"/>
        <a:ext cx="425762" cy="257922"/>
      </dsp:txXfrm>
    </dsp:sp>
    <dsp:sp modelId="{60F25804-FC92-4D78-8128-845EC73FFC2E}">
      <dsp:nvSpPr>
        <dsp:cNvPr id="0" name=""/>
        <dsp:cNvSpPr/>
      </dsp:nvSpPr>
      <dsp:spPr>
        <a:xfrm>
          <a:off x="2776962" y="61317"/>
          <a:ext cx="1728274" cy="388135"/>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8.1 (EOY 3)</a:t>
          </a:r>
        </a:p>
      </dsp:txBody>
      <dsp:txXfrm>
        <a:off x="2776962" y="61317"/>
        <a:ext cx="1728274" cy="258756"/>
      </dsp:txXfrm>
    </dsp:sp>
    <dsp:sp modelId="{323EE4A5-29FA-4334-B1FE-B9F85140FA51}">
      <dsp:nvSpPr>
        <dsp:cNvPr id="0" name=""/>
        <dsp:cNvSpPr/>
      </dsp:nvSpPr>
      <dsp:spPr>
        <a:xfrm>
          <a:off x="3130196" y="340957"/>
          <a:ext cx="1728274" cy="482745"/>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2"/>
            </a:rPr>
            <a:t>Student Profile - List </a:t>
          </a:r>
          <a:r>
            <a:rPr lang="en-US" sz="1000" kern="1200">
              <a:latin typeface="Arial" charset="0"/>
              <a:cs typeface="Arial" charset="0"/>
              <a:hlinkClick xmlns:r="http://schemas.openxmlformats.org/officeDocument/2006/relationships" r:id="rId2"/>
            </a:rPr>
            <a:t> (EOY3)</a:t>
          </a:r>
          <a:endParaRPr lang="en-US" sz="1000" kern="1200"/>
        </a:p>
        <a:p>
          <a:pPr marL="57150" lvl="1" indent="-57150" algn="l" defTabSz="444500">
            <a:lnSpc>
              <a:spcPct val="90000"/>
            </a:lnSpc>
            <a:spcBef>
              <a:spcPct val="0"/>
            </a:spcBef>
            <a:spcAft>
              <a:spcPct val="15000"/>
            </a:spcAft>
            <a:buChar char="•"/>
          </a:pPr>
          <a:endParaRPr lang="en-US" sz="1000" kern="1200"/>
        </a:p>
      </dsp:txBody>
      <dsp:txXfrm>
        <a:off x="3144335" y="355096"/>
        <a:ext cx="1699996" cy="454467"/>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2013" y="10510"/>
          <a:ext cx="1728274"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1.22</a:t>
          </a:r>
        </a:p>
      </dsp:txBody>
      <dsp:txXfrm>
        <a:off x="2013" y="10510"/>
        <a:ext cx="1728274" cy="288000"/>
      </dsp:txXfrm>
    </dsp:sp>
    <dsp:sp modelId="{9A61074C-906C-4281-BF99-686A1EFB894F}">
      <dsp:nvSpPr>
        <dsp:cNvPr id="0" name=""/>
        <dsp:cNvSpPr/>
      </dsp:nvSpPr>
      <dsp:spPr>
        <a:xfrm>
          <a:off x="355997" y="298510"/>
          <a:ext cx="1728274" cy="576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1"/>
            </a:rPr>
            <a:t>Graduates and Completers Count</a:t>
          </a:r>
          <a:endParaRPr lang="en-US" sz="1000" kern="1200"/>
        </a:p>
      </dsp:txBody>
      <dsp:txXfrm>
        <a:off x="372867" y="315380"/>
        <a:ext cx="1694534" cy="542260"/>
      </dsp:txXfrm>
    </dsp:sp>
    <dsp:sp modelId="{EFDAA157-E8C7-4FE5-BA1E-8C4B87A3E9BA}">
      <dsp:nvSpPr>
        <dsp:cNvPr id="0" name=""/>
        <dsp:cNvSpPr/>
      </dsp:nvSpPr>
      <dsp:spPr>
        <a:xfrm>
          <a:off x="1958350" y="-60183"/>
          <a:ext cx="555440" cy="430290"/>
        </a:xfrm>
        <a:prstGeom prst="rightArrow">
          <a:avLst>
            <a:gd name="adj1" fmla="val 60000"/>
            <a:gd name="adj2" fmla="val 50000"/>
          </a:avLst>
        </a:prstGeom>
        <a:solidFill>
          <a:srgbClr val="AFDDD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1958350" y="25875"/>
        <a:ext cx="426353" cy="258174"/>
      </dsp:txXfrm>
    </dsp:sp>
    <dsp:sp modelId="{60F25804-FC92-4D78-8128-845EC73FFC2E}">
      <dsp:nvSpPr>
        <dsp:cNvPr id="0" name=""/>
        <dsp:cNvSpPr/>
      </dsp:nvSpPr>
      <dsp:spPr>
        <a:xfrm>
          <a:off x="2778287" y="10510"/>
          <a:ext cx="1728274"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dirty="0"/>
            <a:t>Report 1.23</a:t>
          </a:r>
        </a:p>
      </dsp:txBody>
      <dsp:txXfrm>
        <a:off x="2778287" y="10510"/>
        <a:ext cx="1728274" cy="288000"/>
      </dsp:txXfrm>
    </dsp:sp>
    <dsp:sp modelId="{323EE4A5-29FA-4334-B1FE-B9F85140FA51}">
      <dsp:nvSpPr>
        <dsp:cNvPr id="0" name=""/>
        <dsp:cNvSpPr/>
      </dsp:nvSpPr>
      <dsp:spPr>
        <a:xfrm>
          <a:off x="3132271" y="298510"/>
          <a:ext cx="1728274" cy="576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2"/>
            </a:rPr>
            <a:t>Graduates and Completers Student List</a:t>
          </a:r>
          <a:endParaRPr lang="en-US" sz="1000" kern="1200"/>
        </a:p>
      </dsp:txBody>
      <dsp:txXfrm>
        <a:off x="3149141" y="315380"/>
        <a:ext cx="1694534" cy="542260"/>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2013" y="1510"/>
          <a:ext cx="1728274"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2.16</a:t>
          </a:r>
        </a:p>
      </dsp:txBody>
      <dsp:txXfrm>
        <a:off x="2013" y="1510"/>
        <a:ext cx="1728274" cy="288000"/>
      </dsp:txXfrm>
    </dsp:sp>
    <dsp:sp modelId="{9A61074C-906C-4281-BF99-686A1EFB894F}">
      <dsp:nvSpPr>
        <dsp:cNvPr id="0" name=""/>
        <dsp:cNvSpPr/>
      </dsp:nvSpPr>
      <dsp:spPr>
        <a:xfrm>
          <a:off x="355997" y="289510"/>
          <a:ext cx="1728274" cy="594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1"/>
            </a:rPr>
            <a:t>ELA Status – ELs Reclassified RFEP (EOY 3)</a:t>
          </a:r>
          <a:endParaRPr lang="en-US" sz="1000" kern="1200"/>
        </a:p>
      </dsp:txBody>
      <dsp:txXfrm>
        <a:off x="373395" y="306908"/>
        <a:ext cx="1693478" cy="559204"/>
      </dsp:txXfrm>
    </dsp:sp>
    <dsp:sp modelId="{EFDAA157-E8C7-4FE5-BA1E-8C4B87A3E9BA}">
      <dsp:nvSpPr>
        <dsp:cNvPr id="0" name=""/>
        <dsp:cNvSpPr/>
      </dsp:nvSpPr>
      <dsp:spPr>
        <a:xfrm>
          <a:off x="1992287" y="-69635"/>
          <a:ext cx="555440" cy="430290"/>
        </a:xfrm>
        <a:prstGeom prst="rightArrow">
          <a:avLst>
            <a:gd name="adj1" fmla="val 60000"/>
            <a:gd name="adj2" fmla="val 50000"/>
          </a:avLst>
        </a:prstGeom>
        <a:solidFill>
          <a:srgbClr val="AFDDD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1992287" y="16423"/>
        <a:ext cx="426353" cy="258174"/>
      </dsp:txXfrm>
    </dsp:sp>
    <dsp:sp modelId="{60F25804-FC92-4D78-8128-845EC73FFC2E}">
      <dsp:nvSpPr>
        <dsp:cNvPr id="0" name=""/>
        <dsp:cNvSpPr/>
      </dsp:nvSpPr>
      <dsp:spPr>
        <a:xfrm>
          <a:off x="2778287" y="1510"/>
          <a:ext cx="1728274"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2.17</a:t>
          </a:r>
        </a:p>
      </dsp:txBody>
      <dsp:txXfrm>
        <a:off x="2778287" y="1510"/>
        <a:ext cx="1728274" cy="288000"/>
      </dsp:txXfrm>
    </dsp:sp>
    <dsp:sp modelId="{323EE4A5-29FA-4334-B1FE-B9F85140FA51}">
      <dsp:nvSpPr>
        <dsp:cNvPr id="0" name=""/>
        <dsp:cNvSpPr/>
      </dsp:nvSpPr>
      <dsp:spPr>
        <a:xfrm>
          <a:off x="3132271" y="289510"/>
          <a:ext cx="1728274" cy="594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2"/>
            </a:rPr>
            <a:t>ELA Status – ELs Reclassified RFEP Student List (EOY 3)</a:t>
          </a:r>
          <a:endParaRPr lang="en-US" sz="1000" kern="1200"/>
        </a:p>
      </dsp:txBody>
      <dsp:txXfrm>
        <a:off x="3149669" y="306908"/>
        <a:ext cx="1693478" cy="559204"/>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2013" y="1510"/>
          <a:ext cx="1728274"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5.4</a:t>
          </a:r>
        </a:p>
      </dsp:txBody>
      <dsp:txXfrm>
        <a:off x="2013" y="1510"/>
        <a:ext cx="1728274" cy="288000"/>
      </dsp:txXfrm>
    </dsp:sp>
    <dsp:sp modelId="{9A61074C-906C-4281-BF99-686A1EFB894F}">
      <dsp:nvSpPr>
        <dsp:cNvPr id="0" name=""/>
        <dsp:cNvSpPr/>
      </dsp:nvSpPr>
      <dsp:spPr>
        <a:xfrm>
          <a:off x="355997" y="289510"/>
          <a:ext cx="1728274" cy="594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1"/>
            </a:rPr>
            <a:t>Homeless Students Enrolled - Unduplicated Count by School </a:t>
          </a:r>
          <a:endParaRPr lang="en-US" sz="1000" kern="1200"/>
        </a:p>
      </dsp:txBody>
      <dsp:txXfrm>
        <a:off x="373395" y="306908"/>
        <a:ext cx="1693478" cy="559204"/>
      </dsp:txXfrm>
    </dsp:sp>
    <dsp:sp modelId="{EFDAA157-E8C7-4FE5-BA1E-8C4B87A3E9BA}">
      <dsp:nvSpPr>
        <dsp:cNvPr id="0" name=""/>
        <dsp:cNvSpPr/>
      </dsp:nvSpPr>
      <dsp:spPr>
        <a:xfrm>
          <a:off x="2054180" y="-81265"/>
          <a:ext cx="555440" cy="430290"/>
        </a:xfrm>
        <a:prstGeom prst="rightArrow">
          <a:avLst>
            <a:gd name="adj1" fmla="val 60000"/>
            <a:gd name="adj2" fmla="val 50000"/>
          </a:avLst>
        </a:prstGeom>
        <a:solidFill>
          <a:srgbClr val="AFDDD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2054180" y="4793"/>
        <a:ext cx="426353" cy="258174"/>
      </dsp:txXfrm>
    </dsp:sp>
    <dsp:sp modelId="{60F25804-FC92-4D78-8128-845EC73FFC2E}">
      <dsp:nvSpPr>
        <dsp:cNvPr id="0" name=""/>
        <dsp:cNvSpPr/>
      </dsp:nvSpPr>
      <dsp:spPr>
        <a:xfrm>
          <a:off x="2778287" y="1510"/>
          <a:ext cx="1728274"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5.5</a:t>
          </a:r>
        </a:p>
      </dsp:txBody>
      <dsp:txXfrm>
        <a:off x="2778287" y="1510"/>
        <a:ext cx="1728274" cy="288000"/>
      </dsp:txXfrm>
    </dsp:sp>
    <dsp:sp modelId="{323EE4A5-29FA-4334-B1FE-B9F85140FA51}">
      <dsp:nvSpPr>
        <dsp:cNvPr id="0" name=""/>
        <dsp:cNvSpPr/>
      </dsp:nvSpPr>
      <dsp:spPr>
        <a:xfrm>
          <a:off x="3132271" y="289510"/>
          <a:ext cx="1728274" cy="594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2"/>
            </a:rPr>
            <a:t>Homeless Student List</a:t>
          </a:r>
          <a:endParaRPr lang="en-US" sz="1000" kern="1200"/>
        </a:p>
      </dsp:txBody>
      <dsp:txXfrm>
        <a:off x="3149669" y="306908"/>
        <a:ext cx="1693478" cy="559204"/>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2013" y="10510"/>
          <a:ext cx="1728274"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14.1</a:t>
          </a:r>
        </a:p>
      </dsp:txBody>
      <dsp:txXfrm>
        <a:off x="2013" y="10510"/>
        <a:ext cx="1728274" cy="288000"/>
      </dsp:txXfrm>
    </dsp:sp>
    <dsp:sp modelId="{9A61074C-906C-4281-BF99-686A1EFB894F}">
      <dsp:nvSpPr>
        <dsp:cNvPr id="0" name=""/>
        <dsp:cNvSpPr/>
      </dsp:nvSpPr>
      <dsp:spPr>
        <a:xfrm>
          <a:off x="355997" y="298510"/>
          <a:ext cx="1728274" cy="576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rgbClr val="0E0D64"/>
              </a:solidFill>
              <a:latin typeface="Arial"/>
              <a:ea typeface="+mn-ea"/>
              <a:cs typeface="+mn-cs"/>
              <a:hlinkClick xmlns:r="http://schemas.openxmlformats.org/officeDocument/2006/relationships" r:id="rId1"/>
            </a:rPr>
            <a:t>Student Absenteeism - Count</a:t>
          </a:r>
          <a:endParaRPr lang="en-US" sz="1000" kern="1200">
            <a:solidFill>
              <a:srgbClr val="0E0D64"/>
            </a:solidFill>
          </a:endParaRPr>
        </a:p>
      </dsp:txBody>
      <dsp:txXfrm>
        <a:off x="372867" y="315380"/>
        <a:ext cx="1694534" cy="542260"/>
      </dsp:txXfrm>
    </dsp:sp>
    <dsp:sp modelId="{EFDAA157-E8C7-4FE5-BA1E-8C4B87A3E9BA}">
      <dsp:nvSpPr>
        <dsp:cNvPr id="0" name=""/>
        <dsp:cNvSpPr/>
      </dsp:nvSpPr>
      <dsp:spPr>
        <a:xfrm>
          <a:off x="2054174" y="-95135"/>
          <a:ext cx="555440" cy="430290"/>
        </a:xfrm>
        <a:prstGeom prst="rightArrow">
          <a:avLst>
            <a:gd name="adj1" fmla="val 60000"/>
            <a:gd name="adj2" fmla="val 50000"/>
          </a:avLst>
        </a:prstGeom>
        <a:solidFill>
          <a:srgbClr val="AFDDD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2054174" y="-9077"/>
        <a:ext cx="426353" cy="258174"/>
      </dsp:txXfrm>
    </dsp:sp>
    <dsp:sp modelId="{60F25804-FC92-4D78-8128-845EC73FFC2E}">
      <dsp:nvSpPr>
        <dsp:cNvPr id="0" name=""/>
        <dsp:cNvSpPr/>
      </dsp:nvSpPr>
      <dsp:spPr>
        <a:xfrm>
          <a:off x="2778287" y="10510"/>
          <a:ext cx="1728274"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14.2</a:t>
          </a:r>
        </a:p>
      </dsp:txBody>
      <dsp:txXfrm>
        <a:off x="2778287" y="10510"/>
        <a:ext cx="1728274" cy="288000"/>
      </dsp:txXfrm>
    </dsp:sp>
    <dsp:sp modelId="{323EE4A5-29FA-4334-B1FE-B9F85140FA51}">
      <dsp:nvSpPr>
        <dsp:cNvPr id="0" name=""/>
        <dsp:cNvSpPr/>
      </dsp:nvSpPr>
      <dsp:spPr>
        <a:xfrm>
          <a:off x="3132271" y="298510"/>
          <a:ext cx="1728274" cy="576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rgbClr val="0E0D64"/>
              </a:solidFill>
              <a:latin typeface="Arial"/>
              <a:ea typeface="+mn-ea"/>
              <a:cs typeface="+mn-cs"/>
              <a:hlinkClick xmlns:r="http://schemas.openxmlformats.org/officeDocument/2006/relationships" r:id="rId2"/>
            </a:rPr>
            <a:t>Student Absences  – Student List</a:t>
          </a:r>
          <a:endParaRPr lang="en-US" sz="1000" kern="1200">
            <a:solidFill>
              <a:srgbClr val="0E0D64"/>
            </a:solidFill>
          </a:endParaRPr>
        </a:p>
      </dsp:txBody>
      <dsp:txXfrm>
        <a:off x="3149141" y="315380"/>
        <a:ext cx="1694534" cy="542260"/>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1949" y="10510"/>
          <a:ext cx="1673379"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7.10</a:t>
          </a:r>
        </a:p>
      </dsp:txBody>
      <dsp:txXfrm>
        <a:off x="1949" y="10510"/>
        <a:ext cx="1673379" cy="288000"/>
      </dsp:txXfrm>
    </dsp:sp>
    <dsp:sp modelId="{9A61074C-906C-4281-BF99-686A1EFB894F}">
      <dsp:nvSpPr>
        <dsp:cNvPr id="0" name=""/>
        <dsp:cNvSpPr/>
      </dsp:nvSpPr>
      <dsp:spPr>
        <a:xfrm>
          <a:off x="344689" y="298510"/>
          <a:ext cx="1673379" cy="576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1"/>
            </a:rPr>
            <a:t>Incident Count</a:t>
          </a:r>
          <a:endParaRPr lang="en-US" sz="1000" kern="1200"/>
        </a:p>
      </dsp:txBody>
      <dsp:txXfrm>
        <a:off x="361559" y="315380"/>
        <a:ext cx="1639639" cy="542260"/>
      </dsp:txXfrm>
    </dsp:sp>
    <dsp:sp modelId="{EFDAA157-E8C7-4FE5-BA1E-8C4B87A3E9BA}">
      <dsp:nvSpPr>
        <dsp:cNvPr id="0" name=""/>
        <dsp:cNvSpPr/>
      </dsp:nvSpPr>
      <dsp:spPr>
        <a:xfrm>
          <a:off x="2040444" y="-99634"/>
          <a:ext cx="537798" cy="416623"/>
        </a:xfrm>
        <a:prstGeom prst="rightArrow">
          <a:avLst>
            <a:gd name="adj1" fmla="val 60000"/>
            <a:gd name="adj2" fmla="val 50000"/>
          </a:avLst>
        </a:prstGeom>
        <a:solidFill>
          <a:srgbClr val="AFDDD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2040444" y="-16309"/>
        <a:ext cx="412811" cy="249973"/>
      </dsp:txXfrm>
    </dsp:sp>
    <dsp:sp modelId="{60F25804-FC92-4D78-8128-845EC73FFC2E}">
      <dsp:nvSpPr>
        <dsp:cNvPr id="0" name=""/>
        <dsp:cNvSpPr/>
      </dsp:nvSpPr>
      <dsp:spPr>
        <a:xfrm>
          <a:off x="2690042" y="10510"/>
          <a:ext cx="1673379"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7.12</a:t>
          </a:r>
        </a:p>
      </dsp:txBody>
      <dsp:txXfrm>
        <a:off x="2690042" y="10510"/>
        <a:ext cx="1673379" cy="288000"/>
      </dsp:txXfrm>
    </dsp:sp>
    <dsp:sp modelId="{323EE4A5-29FA-4334-B1FE-B9F85140FA51}">
      <dsp:nvSpPr>
        <dsp:cNvPr id="0" name=""/>
        <dsp:cNvSpPr/>
      </dsp:nvSpPr>
      <dsp:spPr>
        <a:xfrm>
          <a:off x="3032782" y="298510"/>
          <a:ext cx="1673379" cy="576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2"/>
            </a:rPr>
            <a:t>Incident Results - Student List</a:t>
          </a:r>
          <a:endParaRPr lang="en-US" sz="1000" kern="1200"/>
        </a:p>
      </dsp:txBody>
      <dsp:txXfrm>
        <a:off x="3049652" y="315380"/>
        <a:ext cx="1639639" cy="5422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143C23-781D-D74F-BA5D-59E59D2A8563}">
      <dsp:nvSpPr>
        <dsp:cNvPr id="0" name=""/>
        <dsp:cNvSpPr/>
      </dsp:nvSpPr>
      <dsp:spPr>
        <a:xfrm>
          <a:off x="0" y="35377"/>
          <a:ext cx="6389215" cy="671580"/>
        </a:xfrm>
        <a:prstGeom prst="roundRect">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CALPADS Activities</a:t>
          </a:r>
        </a:p>
      </dsp:txBody>
      <dsp:txXfrm>
        <a:off x="32784" y="68161"/>
        <a:ext cx="6323647" cy="606012"/>
      </dsp:txXfrm>
    </dsp:sp>
    <dsp:sp modelId="{C21B3F82-3008-E24C-8399-0BA3F0AA2BCA}">
      <dsp:nvSpPr>
        <dsp:cNvPr id="0" name=""/>
        <dsp:cNvSpPr/>
      </dsp:nvSpPr>
      <dsp:spPr>
        <a:xfrm>
          <a:off x="0" y="706958"/>
          <a:ext cx="6389215" cy="2608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858"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a:t>CALPADS accounts</a:t>
          </a:r>
        </a:p>
        <a:p>
          <a:pPr marL="228600" lvl="1" indent="-228600" algn="l" defTabSz="977900">
            <a:lnSpc>
              <a:spcPct val="90000"/>
            </a:lnSpc>
            <a:spcBef>
              <a:spcPct val="0"/>
            </a:spcBef>
            <a:spcAft>
              <a:spcPct val="20000"/>
            </a:spcAft>
            <a:buChar char="•"/>
          </a:pPr>
          <a:r>
            <a:rPr lang="en-US" sz="2200" kern="1200"/>
            <a:t>Stakeholders</a:t>
          </a:r>
        </a:p>
        <a:p>
          <a:pPr marL="228600" lvl="1" indent="-228600" algn="l" defTabSz="977900">
            <a:lnSpc>
              <a:spcPct val="90000"/>
            </a:lnSpc>
            <a:spcBef>
              <a:spcPct val="0"/>
            </a:spcBef>
            <a:spcAft>
              <a:spcPct val="20000"/>
            </a:spcAft>
            <a:buChar char="•"/>
          </a:pPr>
          <a:r>
            <a:rPr lang="en-US" sz="2200" kern="1200"/>
            <a:t>Review changes</a:t>
          </a:r>
        </a:p>
        <a:p>
          <a:pPr marL="228600" lvl="1" indent="-228600" algn="l" defTabSz="977900" rtl="0">
            <a:lnSpc>
              <a:spcPct val="90000"/>
            </a:lnSpc>
            <a:spcBef>
              <a:spcPct val="0"/>
            </a:spcBef>
            <a:spcAft>
              <a:spcPct val="20000"/>
            </a:spcAft>
            <a:buChar char="•"/>
          </a:pPr>
          <a:r>
            <a:rPr lang="en-US" sz="2200" b="0" kern="1200">
              <a:latin typeface="+mn-lt"/>
            </a:rPr>
            <a:t>EOY calendar</a:t>
          </a:r>
        </a:p>
        <a:p>
          <a:pPr marL="228600" lvl="1" indent="-228600" algn="l" defTabSz="977900" rtl="0">
            <a:lnSpc>
              <a:spcPct val="90000"/>
            </a:lnSpc>
            <a:spcBef>
              <a:spcPct val="0"/>
            </a:spcBef>
            <a:spcAft>
              <a:spcPct val="20000"/>
            </a:spcAft>
            <a:buChar char="•"/>
          </a:pPr>
          <a:r>
            <a:rPr lang="en-US" sz="2200" b="0" kern="1200">
              <a:latin typeface="+mn-lt"/>
            </a:rPr>
            <a:t>Student Profile</a:t>
          </a:r>
        </a:p>
        <a:p>
          <a:pPr marL="228600" lvl="1" indent="-228600" algn="l" defTabSz="977900">
            <a:lnSpc>
              <a:spcPct val="90000"/>
            </a:lnSpc>
            <a:spcBef>
              <a:spcPct val="0"/>
            </a:spcBef>
            <a:spcAft>
              <a:spcPct val="20000"/>
            </a:spcAft>
            <a:buChar char="•"/>
          </a:pPr>
          <a:r>
            <a:rPr lang="en-US" sz="2200" kern="1200"/>
            <a:t>Error correction strategy</a:t>
          </a:r>
        </a:p>
        <a:p>
          <a:pPr marL="228600" lvl="1" indent="-228600" algn="l" defTabSz="977900" rtl="0">
            <a:lnSpc>
              <a:spcPct val="90000"/>
            </a:lnSpc>
            <a:spcBef>
              <a:spcPct val="0"/>
            </a:spcBef>
            <a:spcAft>
              <a:spcPct val="20000"/>
            </a:spcAft>
            <a:buChar char="•"/>
          </a:pPr>
          <a:r>
            <a:rPr lang="en-US" sz="2200" kern="1200"/>
            <a:t>Clear errors by </a:t>
          </a:r>
          <a:r>
            <a:rPr lang="en-US" sz="2200" kern="1200">
              <a:latin typeface="+mn-lt"/>
            </a:rPr>
            <a:t>July 11</a:t>
          </a:r>
          <a:r>
            <a:rPr lang="en-US" sz="2200" kern="1200"/>
            <a:t>, 2025</a:t>
          </a:r>
          <a:r>
            <a:rPr lang="en-US" sz="2200" kern="1200" baseline="0"/>
            <a:t>!</a:t>
          </a:r>
          <a:endParaRPr lang="en-US" sz="2200" kern="1200"/>
        </a:p>
      </dsp:txBody>
      <dsp:txXfrm>
        <a:off x="0" y="706958"/>
        <a:ext cx="6389215" cy="2608200"/>
      </dsp:txXfrm>
    </dsp:sp>
    <dsp:sp modelId="{CFD27554-CAC5-0247-9B13-08982230E6DF}">
      <dsp:nvSpPr>
        <dsp:cNvPr id="0" name=""/>
        <dsp:cNvSpPr/>
      </dsp:nvSpPr>
      <dsp:spPr>
        <a:xfrm>
          <a:off x="0" y="3315158"/>
          <a:ext cx="6389215" cy="67158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Local Systems Activities</a:t>
          </a:r>
        </a:p>
      </dsp:txBody>
      <dsp:txXfrm>
        <a:off x="32784" y="3347942"/>
        <a:ext cx="6323647" cy="606012"/>
      </dsp:txXfrm>
    </dsp:sp>
    <dsp:sp modelId="{508313A2-9622-2A41-A165-D462F266140F}">
      <dsp:nvSpPr>
        <dsp:cNvPr id="0" name=""/>
        <dsp:cNvSpPr/>
      </dsp:nvSpPr>
      <dsp:spPr>
        <a:xfrm>
          <a:off x="0" y="3986738"/>
          <a:ext cx="6389215" cy="1130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858"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a:t>HR &amp; staff data</a:t>
          </a:r>
        </a:p>
        <a:p>
          <a:pPr marL="228600" lvl="1" indent="-228600" algn="l" defTabSz="977900">
            <a:lnSpc>
              <a:spcPct val="90000"/>
            </a:lnSpc>
            <a:spcBef>
              <a:spcPct val="0"/>
            </a:spcBef>
            <a:spcAft>
              <a:spcPct val="20000"/>
            </a:spcAft>
            <a:buChar char="•"/>
          </a:pPr>
          <a:r>
            <a:rPr lang="en-US" sz="2200" kern="1200"/>
            <a:t>Audit Data</a:t>
          </a:r>
        </a:p>
        <a:p>
          <a:pPr marL="228600" lvl="1" indent="-228600" algn="l" defTabSz="977900">
            <a:lnSpc>
              <a:spcPct val="90000"/>
            </a:lnSpc>
            <a:spcBef>
              <a:spcPct val="0"/>
            </a:spcBef>
            <a:spcAft>
              <a:spcPct val="20000"/>
            </a:spcAft>
            <a:buChar char="•"/>
          </a:pPr>
          <a:r>
            <a:rPr lang="en-US" sz="2200" kern="1200"/>
            <a:t>Validations</a:t>
          </a:r>
        </a:p>
      </dsp:txBody>
      <dsp:txXfrm>
        <a:off x="0" y="3986738"/>
        <a:ext cx="6389215" cy="1130220"/>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0" y="10509"/>
          <a:ext cx="1725952"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7.11</a:t>
          </a:r>
        </a:p>
      </dsp:txBody>
      <dsp:txXfrm>
        <a:off x="0" y="10509"/>
        <a:ext cx="1725952" cy="288000"/>
      </dsp:txXfrm>
    </dsp:sp>
    <dsp:sp modelId="{9A61074C-906C-4281-BF99-686A1EFB894F}">
      <dsp:nvSpPr>
        <dsp:cNvPr id="0" name=""/>
        <dsp:cNvSpPr/>
      </dsp:nvSpPr>
      <dsp:spPr>
        <a:xfrm>
          <a:off x="353508" y="275838"/>
          <a:ext cx="1725952" cy="576000"/>
        </a:xfrm>
        <a:prstGeom prst="roundRect">
          <a:avLst>
            <a:gd name="adj" fmla="val 10000"/>
          </a:avLst>
        </a:prstGeom>
        <a:solidFill>
          <a:schemeClr val="lt1">
            <a:alpha val="90000"/>
            <a:hueOff val="0"/>
            <a:satOff val="0"/>
            <a:lumOff val="0"/>
            <a:alphaOff val="0"/>
          </a:schemeClr>
        </a:solidFill>
        <a:ln w="12700" cap="flat" cmpd="sng" algn="ctr">
          <a:solidFill>
            <a:srgbClr val="3DC1B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b="0" i="0" kern="1200">
              <a:solidFill>
                <a:srgbClr val="0E0D64"/>
              </a:solidFill>
              <a:latin typeface="+mn-lt"/>
              <a:ea typeface="+mn-ea"/>
              <a:cs typeface="+mn-cs"/>
              <a:hlinkClick xmlns:r="http://schemas.openxmlformats.org/officeDocument/2006/relationships" r:id="rId1"/>
            </a:rPr>
            <a:t>Incident Result – Count</a:t>
          </a:r>
          <a:endParaRPr lang="en-US" sz="1000" kern="1200">
            <a:solidFill>
              <a:srgbClr val="0E0D64"/>
            </a:solidFill>
            <a:latin typeface="+mn-lt"/>
          </a:endParaRPr>
        </a:p>
      </dsp:txBody>
      <dsp:txXfrm>
        <a:off x="370378" y="292708"/>
        <a:ext cx="1692212" cy="542260"/>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1949" y="10510"/>
          <a:ext cx="1673379"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7.13</a:t>
          </a:r>
        </a:p>
      </dsp:txBody>
      <dsp:txXfrm>
        <a:off x="1949" y="10510"/>
        <a:ext cx="1673379" cy="288000"/>
      </dsp:txXfrm>
    </dsp:sp>
    <dsp:sp modelId="{9A61074C-906C-4281-BF99-686A1EFB894F}">
      <dsp:nvSpPr>
        <dsp:cNvPr id="0" name=""/>
        <dsp:cNvSpPr/>
      </dsp:nvSpPr>
      <dsp:spPr>
        <a:xfrm>
          <a:off x="344689" y="298510"/>
          <a:ext cx="1673379" cy="576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1"/>
            </a:rPr>
            <a:t>Student Offense - Count by Offense</a:t>
          </a:r>
          <a:endParaRPr lang="en-US" sz="1000" kern="1200"/>
        </a:p>
      </dsp:txBody>
      <dsp:txXfrm>
        <a:off x="361559" y="315380"/>
        <a:ext cx="1639639" cy="542260"/>
      </dsp:txXfrm>
    </dsp:sp>
    <dsp:sp modelId="{EFDAA157-E8C7-4FE5-BA1E-8C4B87A3E9BA}">
      <dsp:nvSpPr>
        <dsp:cNvPr id="0" name=""/>
        <dsp:cNvSpPr/>
      </dsp:nvSpPr>
      <dsp:spPr>
        <a:xfrm>
          <a:off x="2064192" y="-39228"/>
          <a:ext cx="537797" cy="416623"/>
        </a:xfrm>
        <a:prstGeom prst="rightArrow">
          <a:avLst>
            <a:gd name="adj1" fmla="val 60000"/>
            <a:gd name="adj2" fmla="val 50000"/>
          </a:avLst>
        </a:prstGeom>
        <a:solidFill>
          <a:srgbClr val="AFDDD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2064192" y="44097"/>
        <a:ext cx="412810" cy="249973"/>
      </dsp:txXfrm>
    </dsp:sp>
    <dsp:sp modelId="{60F25804-FC92-4D78-8128-845EC73FFC2E}">
      <dsp:nvSpPr>
        <dsp:cNvPr id="0" name=""/>
        <dsp:cNvSpPr/>
      </dsp:nvSpPr>
      <dsp:spPr>
        <a:xfrm>
          <a:off x="2690041" y="10510"/>
          <a:ext cx="1673379"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7.14</a:t>
          </a:r>
        </a:p>
      </dsp:txBody>
      <dsp:txXfrm>
        <a:off x="2690041" y="10510"/>
        <a:ext cx="1673379" cy="288000"/>
      </dsp:txXfrm>
    </dsp:sp>
    <dsp:sp modelId="{323EE4A5-29FA-4334-B1FE-B9F85140FA51}">
      <dsp:nvSpPr>
        <dsp:cNvPr id="0" name=""/>
        <dsp:cNvSpPr/>
      </dsp:nvSpPr>
      <dsp:spPr>
        <a:xfrm>
          <a:off x="3032781" y="298510"/>
          <a:ext cx="1673379" cy="576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2"/>
            </a:rPr>
            <a:t>Incident Offense– Student List</a:t>
          </a:r>
          <a:endParaRPr lang="en-US" sz="1000" kern="1200"/>
        </a:p>
      </dsp:txBody>
      <dsp:txXfrm>
        <a:off x="3049651" y="315380"/>
        <a:ext cx="1639639" cy="542260"/>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1949" y="1510"/>
          <a:ext cx="1673379"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7.16</a:t>
          </a:r>
        </a:p>
      </dsp:txBody>
      <dsp:txXfrm>
        <a:off x="1949" y="1510"/>
        <a:ext cx="1673379" cy="288000"/>
      </dsp:txXfrm>
    </dsp:sp>
    <dsp:sp modelId="{9A61074C-906C-4281-BF99-686A1EFB894F}">
      <dsp:nvSpPr>
        <dsp:cNvPr id="0" name=""/>
        <dsp:cNvSpPr/>
      </dsp:nvSpPr>
      <dsp:spPr>
        <a:xfrm>
          <a:off x="344689" y="289510"/>
          <a:ext cx="1673379" cy="594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1"/>
            </a:rPr>
            <a:t>Incident Removals for Students with Disabilities – Count </a:t>
          </a:r>
          <a:endParaRPr lang="en-US" sz="1000" kern="1200"/>
        </a:p>
      </dsp:txBody>
      <dsp:txXfrm>
        <a:off x="362087" y="306908"/>
        <a:ext cx="1638583" cy="559204"/>
      </dsp:txXfrm>
    </dsp:sp>
    <dsp:sp modelId="{EFDAA157-E8C7-4FE5-BA1E-8C4B87A3E9BA}">
      <dsp:nvSpPr>
        <dsp:cNvPr id="0" name=""/>
        <dsp:cNvSpPr/>
      </dsp:nvSpPr>
      <dsp:spPr>
        <a:xfrm>
          <a:off x="2060837" y="-52948"/>
          <a:ext cx="537797" cy="416623"/>
        </a:xfrm>
        <a:prstGeom prst="rightArrow">
          <a:avLst>
            <a:gd name="adj1" fmla="val 60000"/>
            <a:gd name="adj2" fmla="val 50000"/>
          </a:avLst>
        </a:prstGeom>
        <a:solidFill>
          <a:srgbClr val="AFDDD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2060837" y="30377"/>
        <a:ext cx="412810" cy="249973"/>
      </dsp:txXfrm>
    </dsp:sp>
    <dsp:sp modelId="{60F25804-FC92-4D78-8128-845EC73FFC2E}">
      <dsp:nvSpPr>
        <dsp:cNvPr id="0" name=""/>
        <dsp:cNvSpPr/>
      </dsp:nvSpPr>
      <dsp:spPr>
        <a:xfrm>
          <a:off x="2690041" y="1510"/>
          <a:ext cx="1673379"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7.18</a:t>
          </a:r>
        </a:p>
      </dsp:txBody>
      <dsp:txXfrm>
        <a:off x="2690041" y="1510"/>
        <a:ext cx="1673379" cy="288000"/>
      </dsp:txXfrm>
    </dsp:sp>
    <dsp:sp modelId="{323EE4A5-29FA-4334-B1FE-B9F85140FA51}">
      <dsp:nvSpPr>
        <dsp:cNvPr id="0" name=""/>
        <dsp:cNvSpPr/>
      </dsp:nvSpPr>
      <dsp:spPr>
        <a:xfrm>
          <a:off x="3032781" y="289510"/>
          <a:ext cx="1673379" cy="594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2"/>
            </a:rPr>
            <a:t>Incident Removals for Students with Disabilities – Student List</a:t>
          </a:r>
          <a:endParaRPr lang="en-US" sz="1000" kern="1200"/>
        </a:p>
      </dsp:txBody>
      <dsp:txXfrm>
        <a:off x="3050179" y="306908"/>
        <a:ext cx="1638583" cy="559204"/>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0" y="1509"/>
          <a:ext cx="1725952"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7.17</a:t>
          </a:r>
        </a:p>
      </dsp:txBody>
      <dsp:txXfrm>
        <a:off x="0" y="1509"/>
        <a:ext cx="1725952" cy="288000"/>
      </dsp:txXfrm>
    </dsp:sp>
    <dsp:sp modelId="{9A61074C-906C-4281-BF99-686A1EFB894F}">
      <dsp:nvSpPr>
        <dsp:cNvPr id="0" name=""/>
        <dsp:cNvSpPr/>
      </dsp:nvSpPr>
      <dsp:spPr>
        <a:xfrm>
          <a:off x="353508" y="289509"/>
          <a:ext cx="1725952" cy="594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1"/>
            </a:rPr>
            <a:t>Unilateral Removals for Students with Disabilities - Count</a:t>
          </a:r>
          <a:endParaRPr lang="en-US" sz="1000" kern="1200"/>
        </a:p>
      </dsp:txBody>
      <dsp:txXfrm>
        <a:off x="370906" y="306907"/>
        <a:ext cx="1691156" cy="559204"/>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86031-081D-48E5-9453-8DEA7737D87F}">
      <dsp:nvSpPr>
        <dsp:cNvPr id="0" name=""/>
        <dsp:cNvSpPr/>
      </dsp:nvSpPr>
      <dsp:spPr>
        <a:xfrm>
          <a:off x="0" y="13250"/>
          <a:ext cx="686200" cy="690669"/>
        </a:xfrm>
        <a:prstGeom prst="roundRect">
          <a:avLst>
            <a:gd name="adj" fmla="val 10000"/>
          </a:avLst>
        </a:prstGeom>
        <a:solidFill>
          <a:srgbClr val="2E9290"/>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a:solidFill>
                <a:srgbClr val="FFFFFF"/>
              </a:solidFill>
              <a:latin typeface="Arial" panose="020B0604020202020204"/>
              <a:ea typeface="+mn-ea"/>
              <a:cs typeface="+mn-cs"/>
            </a:rPr>
            <a:t>Aggregate Report</a:t>
          </a:r>
        </a:p>
      </dsp:txBody>
      <dsp:txXfrm>
        <a:off x="20098" y="33348"/>
        <a:ext cx="646004" cy="650473"/>
      </dsp:txXfrm>
    </dsp:sp>
    <dsp:sp modelId="{55E936AE-85A7-4293-9E90-3F423240A182}">
      <dsp:nvSpPr>
        <dsp:cNvPr id="0" name=""/>
        <dsp:cNvSpPr/>
      </dsp:nvSpPr>
      <dsp:spPr>
        <a:xfrm rot="5400000">
          <a:off x="218410" y="721485"/>
          <a:ext cx="249379" cy="310801"/>
        </a:xfrm>
        <a:prstGeom prst="rightArrow">
          <a:avLst>
            <a:gd name="adj1" fmla="val 60000"/>
            <a:gd name="adj2" fmla="val 50000"/>
          </a:avLst>
        </a:prstGeom>
        <a:solidFill>
          <a:srgbClr val="FF715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0" kern="1200">
            <a:solidFill>
              <a:srgbClr val="FFFFFF"/>
            </a:solidFill>
            <a:latin typeface="Arial" panose="020B0604020202020204"/>
            <a:ea typeface="+mn-ea"/>
            <a:cs typeface="+mn-cs"/>
          </a:endParaRPr>
        </a:p>
      </dsp:txBody>
      <dsp:txXfrm rot="-5400000">
        <a:off x="249859" y="752196"/>
        <a:ext cx="186481" cy="174565"/>
      </dsp:txXfrm>
    </dsp:sp>
    <dsp:sp modelId="{0430A618-02C7-4E49-9EAE-E05EC2371766}">
      <dsp:nvSpPr>
        <dsp:cNvPr id="0" name=""/>
        <dsp:cNvSpPr/>
      </dsp:nvSpPr>
      <dsp:spPr>
        <a:xfrm>
          <a:off x="0" y="1036425"/>
          <a:ext cx="686200" cy="690669"/>
        </a:xfrm>
        <a:prstGeom prst="roundRect">
          <a:avLst>
            <a:gd name="adj" fmla="val 10000"/>
          </a:avLst>
        </a:prstGeom>
        <a:solidFill>
          <a:srgbClr val="FF715B"/>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a:solidFill>
                <a:srgbClr val="FFFFFF"/>
              </a:solidFill>
              <a:latin typeface="Arial" panose="020B0604020202020204"/>
              <a:ea typeface="+mn-ea"/>
              <a:cs typeface="+mn-cs"/>
            </a:rPr>
            <a:t>Supporting Report</a:t>
          </a:r>
        </a:p>
      </dsp:txBody>
      <dsp:txXfrm>
        <a:off x="20098" y="1056523"/>
        <a:ext cx="646004" cy="650473"/>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A29495-0766-41A3-8197-49B8EB89D48B}">
      <dsp:nvSpPr>
        <dsp:cNvPr id="0" name=""/>
        <dsp:cNvSpPr/>
      </dsp:nvSpPr>
      <dsp:spPr>
        <a:xfrm>
          <a:off x="1113326" y="0"/>
          <a:ext cx="2816718" cy="281667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Special Education</a:t>
          </a:r>
        </a:p>
        <a:p>
          <a:pPr marL="114300" lvl="1" indent="-114300" algn="l" defTabSz="622300">
            <a:lnSpc>
              <a:spcPct val="90000"/>
            </a:lnSpc>
            <a:spcBef>
              <a:spcPct val="0"/>
            </a:spcBef>
            <a:spcAft>
              <a:spcPct val="15000"/>
            </a:spcAft>
            <a:buChar char="•"/>
          </a:pPr>
          <a:r>
            <a:rPr lang="en-US" sz="1400" kern="1200" dirty="0"/>
            <a:t>Eligibility/Participation status</a:t>
          </a:r>
        </a:p>
        <a:p>
          <a:pPr marL="114300" lvl="1" indent="-114300" algn="l" defTabSz="622300">
            <a:lnSpc>
              <a:spcPct val="90000"/>
            </a:lnSpc>
            <a:spcBef>
              <a:spcPct val="0"/>
            </a:spcBef>
            <a:spcAft>
              <a:spcPct val="15000"/>
            </a:spcAft>
            <a:buChar char="•"/>
          </a:pPr>
          <a:r>
            <a:rPr lang="en-US" sz="1400" kern="1200" dirty="0"/>
            <a:t>Plans and Program settings</a:t>
          </a:r>
        </a:p>
        <a:p>
          <a:pPr marL="114300" lvl="1" indent="-114300" algn="l" defTabSz="622300">
            <a:lnSpc>
              <a:spcPct val="90000"/>
            </a:lnSpc>
            <a:spcBef>
              <a:spcPct val="0"/>
            </a:spcBef>
            <a:spcAft>
              <a:spcPct val="15000"/>
            </a:spcAft>
            <a:buChar char="•"/>
          </a:pPr>
          <a:r>
            <a:rPr lang="en-US" sz="1400" kern="1200" dirty="0"/>
            <a:t>Statutory Meetings </a:t>
          </a:r>
        </a:p>
      </dsp:txBody>
      <dsp:txXfrm>
        <a:off x="1525825" y="412493"/>
        <a:ext cx="1991720" cy="1991692"/>
      </dsp:txXfrm>
    </dsp:sp>
    <dsp:sp modelId="{70C02715-898B-4AA0-8455-2B88EDE7B3E7}">
      <dsp:nvSpPr>
        <dsp:cNvPr id="0" name=""/>
        <dsp:cNvSpPr/>
      </dsp:nvSpPr>
      <dsp:spPr>
        <a:xfrm>
          <a:off x="2531315" y="1878032"/>
          <a:ext cx="2816718" cy="281667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Postsecondary status</a:t>
          </a:r>
        </a:p>
        <a:p>
          <a:pPr marL="114300" lvl="1" indent="-114300" algn="l" defTabSz="622300">
            <a:lnSpc>
              <a:spcPct val="90000"/>
            </a:lnSpc>
            <a:spcBef>
              <a:spcPct val="0"/>
            </a:spcBef>
            <a:spcAft>
              <a:spcPct val="15000"/>
            </a:spcAft>
            <a:buChar char="•"/>
          </a:pPr>
          <a:r>
            <a:rPr lang="en-US" sz="1400" kern="1200" dirty="0"/>
            <a:t>Employment and educational status </a:t>
          </a:r>
        </a:p>
      </dsp:txBody>
      <dsp:txXfrm>
        <a:off x="2943814" y="2290525"/>
        <a:ext cx="1991720" cy="1991692"/>
      </dsp:txXfrm>
    </dsp:sp>
    <dsp:sp modelId="{6A577DF4-55AD-49B0-AB81-FBDCF1EF6B6A}">
      <dsp:nvSpPr>
        <dsp:cNvPr id="0" name=""/>
        <dsp:cNvSpPr/>
      </dsp:nvSpPr>
      <dsp:spPr>
        <a:xfrm>
          <a:off x="4011191" y="0"/>
          <a:ext cx="2816718" cy="281667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Nonparticipation</a:t>
          </a:r>
        </a:p>
        <a:p>
          <a:pPr marL="114300" lvl="1" indent="-114300" algn="l" defTabSz="622300">
            <a:lnSpc>
              <a:spcPct val="90000"/>
            </a:lnSpc>
            <a:spcBef>
              <a:spcPct val="0"/>
            </a:spcBef>
            <a:spcAft>
              <a:spcPct val="15000"/>
            </a:spcAft>
            <a:buChar char="•"/>
          </a:pPr>
          <a:r>
            <a:rPr lang="en-US" sz="1400" kern="1200" dirty="0"/>
            <a:t>SWD Status</a:t>
          </a:r>
        </a:p>
        <a:p>
          <a:pPr marL="114300" lvl="1" indent="-114300" algn="l" defTabSz="622300">
            <a:lnSpc>
              <a:spcPct val="90000"/>
            </a:lnSpc>
            <a:spcBef>
              <a:spcPct val="0"/>
            </a:spcBef>
            <a:spcAft>
              <a:spcPct val="15000"/>
            </a:spcAft>
            <a:buChar char="•"/>
          </a:pPr>
          <a:r>
            <a:rPr lang="en-US" sz="1400" kern="1200" dirty="0"/>
            <a:t>Nonparticipation reason</a:t>
          </a:r>
        </a:p>
        <a:p>
          <a:pPr marL="114300" lvl="1" indent="-114300" algn="l" defTabSz="622300">
            <a:lnSpc>
              <a:spcPct val="90000"/>
            </a:lnSpc>
            <a:spcBef>
              <a:spcPct val="0"/>
            </a:spcBef>
            <a:spcAft>
              <a:spcPct val="15000"/>
            </a:spcAft>
            <a:buChar char="•"/>
          </a:pPr>
          <a:r>
            <a:rPr lang="en-US" sz="1400" kern="1200" dirty="0"/>
            <a:t>Exit Reason, Completion status</a:t>
          </a:r>
        </a:p>
      </dsp:txBody>
      <dsp:txXfrm>
        <a:off x="4423690" y="412493"/>
        <a:ext cx="1991720" cy="1991692"/>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B3C8-DE62-984C-B00E-855EC476BD4C}">
      <dsp:nvSpPr>
        <dsp:cNvPr id="0" name=""/>
        <dsp:cNvSpPr/>
      </dsp:nvSpPr>
      <dsp:spPr>
        <a:xfrm>
          <a:off x="0" y="0"/>
          <a:ext cx="4617978"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Staff Involved with Submission</a:t>
          </a:r>
        </a:p>
      </dsp:txBody>
      <dsp:txXfrm>
        <a:off x="0" y="0"/>
        <a:ext cx="4617978" cy="576000"/>
      </dsp:txXfrm>
    </dsp:sp>
    <dsp:sp modelId="{E3E76491-8807-CA4F-8E4E-E290DDB1346B}">
      <dsp:nvSpPr>
        <dsp:cNvPr id="0" name=""/>
        <dsp:cNvSpPr/>
      </dsp:nvSpPr>
      <dsp:spPr>
        <a:xfrm>
          <a:off x="0" y="581121"/>
          <a:ext cx="4617978" cy="2195999"/>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a:t>Site Staff</a:t>
          </a:r>
          <a:endParaRPr lang="en-US" sz="2000" kern="1200" dirty="0"/>
        </a:p>
        <a:p>
          <a:pPr marL="228600" lvl="1" indent="-228600" algn="l" defTabSz="889000">
            <a:lnSpc>
              <a:spcPct val="90000"/>
            </a:lnSpc>
            <a:spcBef>
              <a:spcPct val="0"/>
            </a:spcBef>
            <a:spcAft>
              <a:spcPct val="15000"/>
            </a:spcAft>
            <a:buChar char="•"/>
          </a:pPr>
          <a:r>
            <a:rPr lang="en-US" sz="2000" kern="1200" dirty="0"/>
            <a:t>Special Ed staff</a:t>
          </a:r>
        </a:p>
        <a:p>
          <a:pPr marL="228600" lvl="1" indent="-228600" algn="l" defTabSz="889000">
            <a:lnSpc>
              <a:spcPct val="90000"/>
            </a:lnSpc>
            <a:spcBef>
              <a:spcPct val="0"/>
            </a:spcBef>
            <a:spcAft>
              <a:spcPct val="15000"/>
            </a:spcAft>
            <a:buChar char="•"/>
          </a:pPr>
          <a:r>
            <a:rPr lang="en-US" sz="2000" kern="1200" dirty="0"/>
            <a:t>SELPA Directors</a:t>
          </a:r>
        </a:p>
        <a:p>
          <a:pPr marL="228600" lvl="1" indent="-228600" algn="l" defTabSz="889000">
            <a:lnSpc>
              <a:spcPct val="90000"/>
            </a:lnSpc>
            <a:spcBef>
              <a:spcPct val="0"/>
            </a:spcBef>
            <a:spcAft>
              <a:spcPct val="15000"/>
            </a:spcAft>
            <a:buChar char="•"/>
          </a:pPr>
          <a:r>
            <a:rPr lang="en-US" sz="2000" kern="1200" dirty="0"/>
            <a:t>Site Administrators</a:t>
          </a:r>
        </a:p>
        <a:p>
          <a:pPr marL="228600" lvl="1" indent="-228600" algn="l" defTabSz="889000">
            <a:lnSpc>
              <a:spcPct val="90000"/>
            </a:lnSpc>
            <a:spcBef>
              <a:spcPct val="0"/>
            </a:spcBef>
            <a:spcAft>
              <a:spcPct val="15000"/>
            </a:spcAft>
            <a:buChar char="•"/>
          </a:pPr>
          <a:r>
            <a:rPr lang="en-US" sz="2000" kern="1200" dirty="0"/>
            <a:t>Student System Support Staff</a:t>
          </a:r>
        </a:p>
        <a:p>
          <a:pPr marL="228600" lvl="1" indent="-228600" algn="l" defTabSz="889000">
            <a:lnSpc>
              <a:spcPct val="90000"/>
            </a:lnSpc>
            <a:spcBef>
              <a:spcPct val="0"/>
            </a:spcBef>
            <a:spcAft>
              <a:spcPct val="15000"/>
            </a:spcAft>
            <a:buChar char="•"/>
          </a:pPr>
          <a:r>
            <a:rPr lang="en-US" sz="2000" kern="1200" dirty="0"/>
            <a:t>Student Families</a:t>
          </a:r>
        </a:p>
      </dsp:txBody>
      <dsp:txXfrm>
        <a:off x="0" y="581121"/>
        <a:ext cx="4617978" cy="2195999"/>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B3C8-DE62-984C-B00E-855EC476BD4C}">
      <dsp:nvSpPr>
        <dsp:cNvPr id="0" name=""/>
        <dsp:cNvSpPr/>
      </dsp:nvSpPr>
      <dsp:spPr>
        <a:xfrm>
          <a:off x="0" y="0"/>
          <a:ext cx="4617978" cy="604800"/>
        </a:xfrm>
        <a:prstGeom prst="rect">
          <a:avLst/>
        </a:prstGeom>
        <a:solidFill>
          <a:srgbClr val="00B0F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Data Submitted Via</a:t>
          </a:r>
        </a:p>
      </dsp:txBody>
      <dsp:txXfrm>
        <a:off x="0" y="0"/>
        <a:ext cx="4617978" cy="604800"/>
      </dsp:txXfrm>
    </dsp:sp>
    <dsp:sp modelId="{E3E76491-8807-CA4F-8E4E-E290DDB1346B}">
      <dsp:nvSpPr>
        <dsp:cNvPr id="0" name=""/>
        <dsp:cNvSpPr/>
      </dsp:nvSpPr>
      <dsp:spPr>
        <a:xfrm>
          <a:off x="0" y="606503"/>
          <a:ext cx="4617978" cy="1959930"/>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solidFill>
                <a:srgbClr val="FF735D"/>
              </a:solidFill>
            </a:rPr>
            <a:t>SWD Status (SWDS)</a:t>
          </a:r>
        </a:p>
        <a:p>
          <a:pPr marL="228600" lvl="1" indent="-228600" algn="l" defTabSz="933450">
            <a:lnSpc>
              <a:spcPct val="90000"/>
            </a:lnSpc>
            <a:spcBef>
              <a:spcPct val="0"/>
            </a:spcBef>
            <a:spcAft>
              <a:spcPct val="15000"/>
            </a:spcAft>
            <a:buChar char="•"/>
          </a:pPr>
          <a:r>
            <a:rPr lang="en-US" sz="2100" kern="1200" dirty="0">
              <a:solidFill>
                <a:srgbClr val="FF735D"/>
              </a:solidFill>
            </a:rPr>
            <a:t>SWD Meetings (MEET)</a:t>
          </a:r>
        </a:p>
        <a:p>
          <a:pPr marL="228600" lvl="1" indent="-228600" algn="l" defTabSz="933450">
            <a:lnSpc>
              <a:spcPct val="90000"/>
            </a:lnSpc>
            <a:spcBef>
              <a:spcPct val="0"/>
            </a:spcBef>
            <a:spcAft>
              <a:spcPct val="15000"/>
            </a:spcAft>
            <a:buChar char="•"/>
          </a:pPr>
          <a:r>
            <a:rPr lang="en-US" sz="2100" kern="1200" dirty="0">
              <a:solidFill>
                <a:srgbClr val="FF735D"/>
              </a:solidFill>
            </a:rPr>
            <a:t>SWD Plan (PLAN)</a:t>
          </a:r>
        </a:p>
        <a:p>
          <a:pPr marL="228600" lvl="1" indent="-228600" algn="l" defTabSz="933450">
            <a:lnSpc>
              <a:spcPct val="90000"/>
            </a:lnSpc>
            <a:spcBef>
              <a:spcPct val="0"/>
            </a:spcBef>
            <a:spcAft>
              <a:spcPct val="15000"/>
            </a:spcAft>
            <a:buChar char="•"/>
          </a:pPr>
          <a:r>
            <a:rPr lang="en-US" sz="2100" kern="1200" dirty="0">
              <a:solidFill>
                <a:srgbClr val="FF735D"/>
              </a:solidFill>
            </a:rPr>
            <a:t>SWD Services (SERV)</a:t>
          </a:r>
          <a:endParaRPr lang="en-US" sz="2100" kern="1200" dirty="0">
            <a:solidFill>
              <a:schemeClr val="accent3"/>
            </a:solidFill>
          </a:endParaRPr>
        </a:p>
        <a:p>
          <a:pPr marL="228600" lvl="1" indent="-228600" algn="l" defTabSz="933450">
            <a:lnSpc>
              <a:spcPct val="90000"/>
            </a:lnSpc>
            <a:spcBef>
              <a:spcPct val="0"/>
            </a:spcBef>
            <a:spcAft>
              <a:spcPct val="15000"/>
            </a:spcAft>
            <a:buChar char="•"/>
          </a:pPr>
          <a:r>
            <a:rPr lang="en-US" sz="2100" b="0" kern="1200" dirty="0">
              <a:solidFill>
                <a:srgbClr val="FF735D"/>
              </a:solidFill>
            </a:rPr>
            <a:t>Post Secondary Status (PSTS)</a:t>
          </a:r>
        </a:p>
      </dsp:txBody>
      <dsp:txXfrm>
        <a:off x="0" y="606503"/>
        <a:ext cx="4617978" cy="1959930"/>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199EE-B487-414E-A92D-50682D2BE8C5}">
      <dsp:nvSpPr>
        <dsp:cNvPr id="0" name=""/>
        <dsp:cNvSpPr/>
      </dsp:nvSpPr>
      <dsp:spPr>
        <a:xfrm>
          <a:off x="0" y="1791"/>
          <a:ext cx="2005371" cy="783425"/>
        </a:xfrm>
        <a:prstGeom prst="roundRect">
          <a:avLst>
            <a:gd name="adj" fmla="val 10000"/>
          </a:avLst>
        </a:prstGeom>
        <a:solidFill>
          <a:srgbClr val="FF715B">
            <a:hueOff val="0"/>
            <a:satOff val="0"/>
            <a:lumOff val="0"/>
            <a:alphaOff val="0"/>
          </a:srgbClr>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CFCFC"/>
              </a:solidFill>
              <a:latin typeface="Tahoma"/>
              <a:ea typeface="+mn-ea"/>
              <a:cs typeface="+mn-cs"/>
            </a:rPr>
            <a:t>Report 16.12</a:t>
          </a:r>
        </a:p>
        <a:p>
          <a:pPr marL="0" lvl="0" indent="0" algn="ctr" defTabSz="622300">
            <a:lnSpc>
              <a:spcPct val="90000"/>
            </a:lnSpc>
            <a:spcBef>
              <a:spcPct val="0"/>
            </a:spcBef>
            <a:spcAft>
              <a:spcPct val="35000"/>
            </a:spcAft>
            <a:buNone/>
          </a:pPr>
          <a:r>
            <a:rPr lang="en-US" sz="1100" b="0" i="0" kern="1200" dirty="0">
              <a:solidFill>
                <a:srgbClr val="FCFCFC"/>
              </a:solidFill>
              <a:latin typeface="Tahoma"/>
              <a:ea typeface="+mn-ea"/>
              <a:cs typeface="+mn-cs"/>
            </a:rPr>
            <a:t>Students with Disabilities - Education Plan by Disability (EOY4)</a:t>
          </a:r>
          <a:endParaRPr lang="en-US" sz="1100" b="1" kern="1200" dirty="0">
            <a:solidFill>
              <a:srgbClr val="FCFCFC"/>
            </a:solidFill>
            <a:latin typeface="Tahoma"/>
            <a:ea typeface="+mn-ea"/>
            <a:cs typeface="+mn-cs"/>
          </a:endParaRPr>
        </a:p>
      </dsp:txBody>
      <dsp:txXfrm>
        <a:off x="22946" y="24737"/>
        <a:ext cx="1959479" cy="737533"/>
      </dsp:txXfrm>
    </dsp:sp>
    <dsp:sp modelId="{D2E56A04-ECD8-4AE5-9EFF-73E0DE553F5A}">
      <dsp:nvSpPr>
        <dsp:cNvPr id="0" name=""/>
        <dsp:cNvSpPr/>
      </dsp:nvSpPr>
      <dsp:spPr>
        <a:xfrm rot="5427891">
          <a:off x="861389" y="761912"/>
          <a:ext cx="273279" cy="410968"/>
        </a:xfrm>
        <a:prstGeom prst="rightArrow">
          <a:avLst>
            <a:gd name="adj1" fmla="val 60000"/>
            <a:gd name="adj2" fmla="val 50000"/>
          </a:avLst>
        </a:prstGeom>
        <a:solidFill>
          <a:srgbClr val="FF715B">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solidFill>
              <a:srgbClr val="FCFCFC"/>
            </a:solidFill>
            <a:latin typeface="Tahoma"/>
            <a:ea typeface="+mn-ea"/>
            <a:cs typeface="+mn-cs"/>
          </a:endParaRPr>
        </a:p>
      </dsp:txBody>
      <dsp:txXfrm rot="-5400000">
        <a:off x="875072" y="830757"/>
        <a:ext cx="246580" cy="191295"/>
      </dsp:txXfrm>
    </dsp:sp>
    <dsp:sp modelId="{556CCBC0-C6B8-4630-A5FD-DC9190D6B239}">
      <dsp:nvSpPr>
        <dsp:cNvPr id="0" name=""/>
        <dsp:cNvSpPr/>
      </dsp:nvSpPr>
      <dsp:spPr>
        <a:xfrm>
          <a:off x="8514" y="1149576"/>
          <a:ext cx="1968663" cy="913263"/>
        </a:xfrm>
        <a:prstGeom prst="roundRect">
          <a:avLst>
            <a:gd name="adj" fmla="val 10000"/>
          </a:avLst>
        </a:prstGeom>
        <a:solidFill>
          <a:srgbClr val="555FAD">
            <a:hueOff val="0"/>
            <a:satOff val="0"/>
            <a:lumOff val="0"/>
            <a:alphaOff val="0"/>
          </a:srgbClr>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CFCFC"/>
              </a:solidFill>
              <a:latin typeface="Tahoma"/>
              <a:ea typeface="+mn-ea"/>
              <a:cs typeface="+mn-cs"/>
            </a:rPr>
            <a:t>Report 16.14</a:t>
          </a:r>
        </a:p>
        <a:p>
          <a:pPr marL="0" lvl="0" indent="0" algn="ctr" defTabSz="622300">
            <a:lnSpc>
              <a:spcPct val="90000"/>
            </a:lnSpc>
            <a:spcBef>
              <a:spcPct val="0"/>
            </a:spcBef>
            <a:spcAft>
              <a:spcPct val="35000"/>
            </a:spcAft>
            <a:buNone/>
          </a:pPr>
          <a:r>
            <a:rPr lang="en-US" sz="1100" b="0" i="0" kern="1200" dirty="0">
              <a:solidFill>
                <a:srgbClr val="FCFCFC"/>
              </a:solidFill>
              <a:latin typeface="Tahoma"/>
              <a:ea typeface="+mn-ea"/>
              <a:cs typeface="+mn-cs"/>
            </a:rPr>
            <a:t>Students with Disabilities - Plan Student list (EOY4)</a:t>
          </a:r>
          <a:endParaRPr lang="en-US" sz="1100" b="1" kern="1200" dirty="0">
            <a:solidFill>
              <a:srgbClr val="FCFCFC"/>
            </a:solidFill>
            <a:latin typeface="Tahoma"/>
            <a:ea typeface="+mn-ea"/>
            <a:cs typeface="+mn-cs"/>
          </a:endParaRPr>
        </a:p>
      </dsp:txBody>
      <dsp:txXfrm>
        <a:off x="35263" y="1176325"/>
        <a:ext cx="1915165" cy="859765"/>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86031-081D-48E5-9453-8DEA7737D87F}">
      <dsp:nvSpPr>
        <dsp:cNvPr id="0" name=""/>
        <dsp:cNvSpPr/>
      </dsp:nvSpPr>
      <dsp:spPr>
        <a:xfrm>
          <a:off x="0" y="0"/>
          <a:ext cx="2005371" cy="920338"/>
        </a:xfrm>
        <a:prstGeom prst="roundRect">
          <a:avLst>
            <a:gd name="adj" fmla="val 10000"/>
          </a:avLst>
        </a:prstGeom>
        <a:solidFill>
          <a:srgbClr val="FF715B">
            <a:hueOff val="0"/>
            <a:satOff val="0"/>
            <a:lumOff val="0"/>
            <a:alphaOff val="0"/>
          </a:srgbClr>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CFCFC"/>
              </a:solidFill>
              <a:latin typeface="Tahoma"/>
              <a:ea typeface="+mn-ea"/>
              <a:cs typeface="+mn-cs"/>
            </a:rPr>
            <a:t>Report 16.22</a:t>
          </a:r>
        </a:p>
        <a:p>
          <a:pPr marL="0" lvl="0" indent="0" algn="ctr" defTabSz="622300">
            <a:lnSpc>
              <a:spcPct val="90000"/>
            </a:lnSpc>
            <a:spcBef>
              <a:spcPct val="0"/>
            </a:spcBef>
            <a:spcAft>
              <a:spcPct val="35000"/>
            </a:spcAft>
            <a:buNone/>
          </a:pPr>
          <a:r>
            <a:rPr lang="en-US" sz="1100" b="0" i="0" kern="1200" dirty="0">
              <a:solidFill>
                <a:srgbClr val="FCFCFC"/>
              </a:solidFill>
              <a:latin typeface="Tahoma"/>
              <a:ea typeface="+mn-ea"/>
              <a:cs typeface="+mn-cs"/>
            </a:rPr>
            <a:t>Students with Disabilities - Non- Participating Status Report – Count (EOY4)</a:t>
          </a:r>
          <a:endParaRPr lang="en-US" sz="1100" b="0" kern="1200" dirty="0">
            <a:solidFill>
              <a:srgbClr val="FCFCFC"/>
            </a:solidFill>
            <a:latin typeface="Tahoma"/>
            <a:ea typeface="+mn-ea"/>
            <a:cs typeface="+mn-cs"/>
          </a:endParaRPr>
        </a:p>
      </dsp:txBody>
      <dsp:txXfrm>
        <a:off x="26956" y="26956"/>
        <a:ext cx="1951459" cy="866426"/>
      </dsp:txXfrm>
    </dsp:sp>
    <dsp:sp modelId="{55E936AE-85A7-4293-9E90-3F423240A182}">
      <dsp:nvSpPr>
        <dsp:cNvPr id="0" name=""/>
        <dsp:cNvSpPr/>
      </dsp:nvSpPr>
      <dsp:spPr>
        <a:xfrm rot="5400000">
          <a:off x="829489" y="944189"/>
          <a:ext cx="346391" cy="414152"/>
        </a:xfrm>
        <a:prstGeom prst="rightArrow">
          <a:avLst>
            <a:gd name="adj1" fmla="val 60000"/>
            <a:gd name="adj2" fmla="val 50000"/>
          </a:avLst>
        </a:prstGeom>
        <a:solidFill>
          <a:srgbClr val="FF715B">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solidFill>
              <a:srgbClr val="FCFCFC"/>
            </a:solidFill>
            <a:latin typeface="Tahoma"/>
            <a:ea typeface="+mn-ea"/>
            <a:cs typeface="+mn-cs"/>
          </a:endParaRPr>
        </a:p>
      </dsp:txBody>
      <dsp:txXfrm rot="-5400000">
        <a:off x="878439" y="978070"/>
        <a:ext cx="248492" cy="242474"/>
      </dsp:txXfrm>
    </dsp:sp>
    <dsp:sp modelId="{0430A618-02C7-4E49-9EAE-E05EC2371766}">
      <dsp:nvSpPr>
        <dsp:cNvPr id="0" name=""/>
        <dsp:cNvSpPr/>
      </dsp:nvSpPr>
      <dsp:spPr>
        <a:xfrm>
          <a:off x="0" y="1382193"/>
          <a:ext cx="2005371" cy="920338"/>
        </a:xfrm>
        <a:prstGeom prst="roundRect">
          <a:avLst>
            <a:gd name="adj" fmla="val 10000"/>
          </a:avLst>
        </a:prstGeom>
        <a:solidFill>
          <a:srgbClr val="555FAD">
            <a:hueOff val="0"/>
            <a:satOff val="0"/>
            <a:lumOff val="0"/>
            <a:alphaOff val="0"/>
          </a:srgbClr>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CFCFC"/>
              </a:solidFill>
              <a:latin typeface="Tahoma"/>
              <a:ea typeface="+mn-ea"/>
              <a:cs typeface="+mn-cs"/>
            </a:rPr>
            <a:t>Report 16.23</a:t>
          </a:r>
        </a:p>
        <a:p>
          <a:pPr marL="0" lvl="0" indent="0" algn="ctr" defTabSz="622300">
            <a:lnSpc>
              <a:spcPct val="90000"/>
            </a:lnSpc>
            <a:spcBef>
              <a:spcPct val="0"/>
            </a:spcBef>
            <a:spcAft>
              <a:spcPct val="35000"/>
            </a:spcAft>
            <a:buNone/>
          </a:pPr>
          <a:r>
            <a:rPr lang="en-US" sz="1100" b="0" i="0" kern="1200" dirty="0">
              <a:solidFill>
                <a:srgbClr val="FCFCFC"/>
              </a:solidFill>
              <a:latin typeface="Tahoma"/>
              <a:ea typeface="+mn-ea"/>
              <a:cs typeface="+mn-cs"/>
            </a:rPr>
            <a:t>Students with Disabilities - Non- Participating Status Report - Student Details (EOY4)</a:t>
          </a:r>
          <a:endParaRPr lang="en-US" sz="1100" b="0" kern="1200" dirty="0">
            <a:solidFill>
              <a:srgbClr val="FCFCFC"/>
            </a:solidFill>
            <a:latin typeface="Tahoma"/>
            <a:ea typeface="+mn-ea"/>
            <a:cs typeface="+mn-cs"/>
          </a:endParaRPr>
        </a:p>
      </dsp:txBody>
      <dsp:txXfrm>
        <a:off x="26956" y="1409149"/>
        <a:ext cx="1951459" cy="8664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00A3AD-A4CD-4270-A862-E5A3D25973CD}">
      <dsp:nvSpPr>
        <dsp:cNvPr id="0" name=""/>
        <dsp:cNvSpPr/>
      </dsp:nvSpPr>
      <dsp:spPr>
        <a:xfrm>
          <a:off x="2733" y="0"/>
          <a:ext cx="2682729" cy="5105400"/>
        </a:xfrm>
        <a:prstGeom prst="roundRect">
          <a:avLst>
            <a:gd name="adj" fmla="val 10000"/>
          </a:avLst>
        </a:prstGeom>
        <a:solidFill>
          <a:srgbClr val="F7EDF0"/>
        </a:solidFill>
        <a:ln>
          <a:noFill/>
        </a:ln>
        <a:effectLst>
          <a:outerShdw blurRad="63500" algn="ctr" rotWithShape="0">
            <a:prstClr val="black">
              <a:alpha val="40000"/>
            </a:prstClr>
          </a:outerShdw>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ts val="0"/>
            </a:spcAft>
            <a:buNone/>
          </a:pPr>
          <a:r>
            <a:rPr lang="en-US" sz="2400" kern="1200"/>
            <a:t>EOY 1</a:t>
          </a:r>
        </a:p>
        <a:p>
          <a:pPr marL="0" lvl="0" indent="0" algn="ctr" defTabSz="1066800">
            <a:lnSpc>
              <a:spcPct val="100000"/>
            </a:lnSpc>
            <a:spcBef>
              <a:spcPct val="0"/>
            </a:spcBef>
            <a:spcAft>
              <a:spcPts val="0"/>
            </a:spcAft>
            <a:buNone/>
          </a:pPr>
          <a:r>
            <a:rPr lang="en-US" sz="1200" kern="1200"/>
            <a:t>July 1–June 30</a:t>
          </a:r>
        </a:p>
        <a:p>
          <a:pPr marL="0" lvl="0" indent="0" algn="ctr" defTabSz="1066800">
            <a:lnSpc>
              <a:spcPct val="100000"/>
            </a:lnSpc>
            <a:spcBef>
              <a:spcPct val="0"/>
            </a:spcBef>
            <a:spcAft>
              <a:spcPts val="0"/>
            </a:spcAft>
            <a:buNone/>
          </a:pPr>
          <a:r>
            <a:rPr lang="en-US" sz="1200" kern="1200">
              <a:solidFill>
                <a:srgbClr val="42C1BD"/>
              </a:solidFill>
            </a:rPr>
            <a:t>Grades 7-12</a:t>
          </a:r>
        </a:p>
      </dsp:txBody>
      <dsp:txXfrm>
        <a:off x="2733" y="0"/>
        <a:ext cx="2682729" cy="1531620"/>
      </dsp:txXfrm>
    </dsp:sp>
    <dsp:sp modelId="{984E36E6-FCC6-403D-9C23-8985CE6615E6}">
      <dsp:nvSpPr>
        <dsp:cNvPr id="0" name=""/>
        <dsp:cNvSpPr/>
      </dsp:nvSpPr>
      <dsp:spPr>
        <a:xfrm>
          <a:off x="238105" y="1532056"/>
          <a:ext cx="2146183" cy="1003006"/>
        </a:xfrm>
        <a:prstGeom prst="roundRect">
          <a:avLst>
            <a:gd name="adj" fmla="val 10000"/>
          </a:avLst>
        </a:prstGeom>
        <a:solidFill>
          <a:srgbClr val="42C1B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i="0" u="none" kern="1200">
              <a:solidFill>
                <a:schemeClr val="bg1"/>
              </a:solidFill>
              <a:latin typeface="Arial" panose="020B0604020202020204" pitchFamily="34" charset="0"/>
              <a:cs typeface="Arial" panose="020B0604020202020204" pitchFamily="34" charset="0"/>
            </a:rPr>
            <a:t>Course completion</a:t>
          </a:r>
          <a:endParaRPr lang="en-US" sz="1200" b="1" kern="1200">
            <a:solidFill>
              <a:schemeClr val="bg1"/>
            </a:solidFill>
            <a:latin typeface="Arial" panose="020B0604020202020204" pitchFamily="34" charset="0"/>
            <a:cs typeface="Arial" panose="020B0604020202020204" pitchFamily="34" charset="0"/>
          </a:endParaRPr>
        </a:p>
        <a:p>
          <a:pPr marL="114300" lvl="1" indent="-114300" algn="ctr" defTabSz="533400">
            <a:lnSpc>
              <a:spcPct val="90000"/>
            </a:lnSpc>
            <a:spcBef>
              <a:spcPct val="0"/>
            </a:spcBef>
            <a:spcAft>
              <a:spcPct val="15000"/>
            </a:spcAft>
            <a:buChar char="•"/>
          </a:pPr>
          <a:r>
            <a:rPr lang="en-US" sz="1200" b="1" i="1" kern="1200">
              <a:solidFill>
                <a:schemeClr val="bg1"/>
              </a:solidFill>
              <a:latin typeface="Arial" panose="020B0604020202020204" pitchFamily="34" charset="0"/>
              <a:cs typeface="Arial" panose="020B0604020202020204" pitchFamily="34" charset="0"/>
            </a:rPr>
            <a:t>Carnegie Units</a:t>
          </a:r>
        </a:p>
        <a:p>
          <a:pPr marL="114300" lvl="1" indent="-114300" algn="ctr" defTabSz="533400">
            <a:lnSpc>
              <a:spcPct val="90000"/>
            </a:lnSpc>
            <a:spcBef>
              <a:spcPct val="0"/>
            </a:spcBef>
            <a:spcAft>
              <a:spcPct val="15000"/>
            </a:spcAft>
            <a:buChar char="•"/>
          </a:pPr>
          <a:r>
            <a:rPr lang="en-US" sz="1200" b="1" i="1" kern="1200">
              <a:solidFill>
                <a:schemeClr val="bg1"/>
              </a:solidFill>
              <a:latin typeface="Arial" panose="020B0604020202020204" pitchFamily="34" charset="0"/>
              <a:cs typeface="Arial" panose="020B0604020202020204" pitchFamily="34" charset="0"/>
            </a:rPr>
            <a:t>College Credit</a:t>
          </a:r>
        </a:p>
        <a:p>
          <a:pPr marL="114300" lvl="1" indent="-114300" algn="ctr" defTabSz="533400">
            <a:lnSpc>
              <a:spcPct val="90000"/>
            </a:lnSpc>
            <a:spcBef>
              <a:spcPct val="0"/>
            </a:spcBef>
            <a:spcAft>
              <a:spcPct val="15000"/>
            </a:spcAft>
            <a:buChar char="•"/>
          </a:pPr>
          <a:r>
            <a:rPr lang="en-US" sz="1200" b="1" i="1" kern="1200">
              <a:solidFill>
                <a:schemeClr val="bg1"/>
              </a:solidFill>
              <a:latin typeface="Arial" panose="020B0604020202020204" pitchFamily="34" charset="0"/>
              <a:cs typeface="Arial" panose="020B0604020202020204" pitchFamily="34" charset="0"/>
            </a:rPr>
            <a:t>Leadership/Military Science</a:t>
          </a:r>
        </a:p>
      </dsp:txBody>
      <dsp:txXfrm>
        <a:off x="267482" y="1561433"/>
        <a:ext cx="2087429" cy="944252"/>
      </dsp:txXfrm>
    </dsp:sp>
    <dsp:sp modelId="{59F622B9-36AA-4CBA-8F16-FEFE92BEC7D3}">
      <dsp:nvSpPr>
        <dsp:cNvPr id="0" name=""/>
        <dsp:cNvSpPr/>
      </dsp:nvSpPr>
      <dsp:spPr>
        <a:xfrm>
          <a:off x="271006" y="2689371"/>
          <a:ext cx="2146183" cy="1003006"/>
        </a:xfrm>
        <a:prstGeom prst="roundRect">
          <a:avLst>
            <a:gd name="adj" fmla="val 10000"/>
          </a:avLst>
        </a:prstGeom>
        <a:solidFill>
          <a:srgbClr val="42C1B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i="0" u="none" kern="1200">
              <a:solidFill>
                <a:schemeClr val="bg1"/>
              </a:solidFill>
              <a:latin typeface="Arial" panose="020B0604020202020204" pitchFamily="34" charset="0"/>
              <a:cs typeface="Arial" panose="020B0604020202020204" pitchFamily="34" charset="0"/>
            </a:rPr>
            <a:t>CTE participants, concentrators and completers (Perkins Report)</a:t>
          </a:r>
          <a:endParaRPr lang="en-US" sz="1200" b="1" kern="1200">
            <a:solidFill>
              <a:schemeClr val="bg1"/>
            </a:solidFill>
            <a:latin typeface="Arial" panose="020B0604020202020204" pitchFamily="34" charset="0"/>
            <a:cs typeface="Arial" panose="020B0604020202020204" pitchFamily="34" charset="0"/>
          </a:endParaRPr>
        </a:p>
      </dsp:txBody>
      <dsp:txXfrm>
        <a:off x="300383" y="2718748"/>
        <a:ext cx="2087429" cy="944252"/>
      </dsp:txXfrm>
    </dsp:sp>
    <dsp:sp modelId="{9F0FC08E-1F66-244F-8170-860D1AF617CF}">
      <dsp:nvSpPr>
        <dsp:cNvPr id="0" name=""/>
        <dsp:cNvSpPr/>
      </dsp:nvSpPr>
      <dsp:spPr>
        <a:xfrm>
          <a:off x="271006" y="3846687"/>
          <a:ext cx="2146183" cy="1003006"/>
        </a:xfrm>
        <a:prstGeom prst="roundRect">
          <a:avLst>
            <a:gd name="adj" fmla="val 10000"/>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1"/>
              </a:solidFill>
              <a:latin typeface="Arial" panose="020B0604020202020204" pitchFamily="34" charset="0"/>
              <a:cs typeface="Arial" panose="020B0604020202020204" pitchFamily="34" charset="0"/>
            </a:rPr>
            <a:t>Work-Based Learning</a:t>
          </a:r>
        </a:p>
      </dsp:txBody>
      <dsp:txXfrm>
        <a:off x="300383" y="3876064"/>
        <a:ext cx="2087429" cy="944252"/>
      </dsp:txXfrm>
    </dsp:sp>
    <dsp:sp modelId="{BE5A2188-BBCE-4972-9F52-2C8F5AE3B57F}">
      <dsp:nvSpPr>
        <dsp:cNvPr id="0" name=""/>
        <dsp:cNvSpPr/>
      </dsp:nvSpPr>
      <dsp:spPr>
        <a:xfrm>
          <a:off x="2886668" y="0"/>
          <a:ext cx="2682729" cy="5105400"/>
        </a:xfrm>
        <a:prstGeom prst="roundRect">
          <a:avLst>
            <a:gd name="adj" fmla="val 10000"/>
          </a:avLst>
        </a:prstGeom>
        <a:solidFill>
          <a:srgbClr val="F7EDF0"/>
        </a:solidFill>
        <a:ln>
          <a:noFill/>
        </a:ln>
        <a:effectLst>
          <a:outerShdw blurRad="63500" algn="ctr" rotWithShape="0">
            <a:prstClr val="black">
              <a:alpha val="40000"/>
            </a:prstClr>
          </a:outerShdw>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ts val="0"/>
            </a:spcAft>
            <a:buNone/>
          </a:pPr>
          <a:r>
            <a:rPr lang="en-US" sz="2400" b="0" i="0" u="none" kern="1200"/>
            <a:t>EOY 2</a:t>
          </a:r>
        </a:p>
        <a:p>
          <a:pPr marL="0" lvl="0" indent="0" algn="ctr" defTabSz="1066800">
            <a:lnSpc>
              <a:spcPct val="100000"/>
            </a:lnSpc>
            <a:spcBef>
              <a:spcPct val="0"/>
            </a:spcBef>
            <a:spcAft>
              <a:spcPts val="0"/>
            </a:spcAft>
            <a:buNone/>
          </a:pPr>
          <a:r>
            <a:rPr lang="en-US" sz="1400" b="0" i="0" u="none" kern="1200"/>
            <a:t> </a:t>
          </a:r>
          <a:r>
            <a:rPr lang="en-US" sz="1200" kern="1200"/>
            <a:t>July 1–June 30</a:t>
          </a:r>
        </a:p>
      </dsp:txBody>
      <dsp:txXfrm>
        <a:off x="2886668" y="0"/>
        <a:ext cx="2682729" cy="1531620"/>
      </dsp:txXfrm>
    </dsp:sp>
    <dsp:sp modelId="{E0584857-0D0E-4CE8-9FE5-B50BF2E7F84E}">
      <dsp:nvSpPr>
        <dsp:cNvPr id="0" name=""/>
        <dsp:cNvSpPr/>
      </dsp:nvSpPr>
      <dsp:spPr>
        <a:xfrm>
          <a:off x="3154941" y="1531620"/>
          <a:ext cx="2146183" cy="3318510"/>
        </a:xfrm>
        <a:prstGeom prst="roundRect">
          <a:avLst>
            <a:gd name="adj" fmla="val 10000"/>
          </a:avLst>
        </a:prstGeom>
        <a:solidFill>
          <a:srgbClr val="FF735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i="0" u="none" kern="1200">
              <a:latin typeface="Arial" panose="020B0604020202020204" pitchFamily="34" charset="0"/>
              <a:cs typeface="Arial" panose="020B0604020202020204" pitchFamily="34" charset="0"/>
            </a:rPr>
            <a:t>Program</a:t>
          </a:r>
          <a:r>
            <a:rPr lang="en-US" sz="1200" b="1" i="0" kern="1200">
              <a:latin typeface="Arial" panose="020B0604020202020204" pitchFamily="34" charset="0"/>
              <a:cs typeface="Arial" panose="020B0604020202020204" pitchFamily="34" charset="0"/>
            </a:rPr>
            <a:t>​</a:t>
          </a:r>
        </a:p>
        <a:p>
          <a:pPr marL="0" lvl="0" indent="0" algn="ctr" defTabSz="533400">
            <a:lnSpc>
              <a:spcPct val="90000"/>
            </a:lnSpc>
            <a:spcBef>
              <a:spcPct val="0"/>
            </a:spcBef>
            <a:spcAft>
              <a:spcPct val="35000"/>
            </a:spcAft>
            <a:buNone/>
          </a:pPr>
          <a:r>
            <a:rPr lang="en-US" sz="1200" b="1" i="0" u="none" kern="1200">
              <a:latin typeface="Arial" panose="020B0604020202020204" pitchFamily="34" charset="0"/>
              <a:cs typeface="Arial" panose="020B0604020202020204" pitchFamily="34" charset="0"/>
            </a:rPr>
            <a:t>Eligibility/Participation</a:t>
          </a:r>
          <a:r>
            <a:rPr lang="en-US" sz="1200" b="1" i="0" kern="1200">
              <a:latin typeface="Arial" panose="020B0604020202020204" pitchFamily="34" charset="0"/>
              <a:cs typeface="Arial" panose="020B0604020202020204" pitchFamily="34" charset="0"/>
            </a:rPr>
            <a:t>​</a:t>
          </a:r>
        </a:p>
        <a:p>
          <a:pPr marL="0" lvl="0" indent="0" algn="ctr" defTabSz="533400">
            <a:lnSpc>
              <a:spcPct val="90000"/>
            </a:lnSpc>
            <a:spcBef>
              <a:spcPct val="0"/>
            </a:spcBef>
            <a:spcAft>
              <a:spcPct val="35000"/>
            </a:spcAft>
            <a:buNone/>
          </a:pPr>
          <a:r>
            <a:rPr lang="en-US" sz="1200" b="0" i="0" kern="1200">
              <a:latin typeface="Arial" panose="020B0604020202020204" pitchFamily="34" charset="0"/>
              <a:cs typeface="Arial" panose="020B0604020202020204" pitchFamily="34" charset="0"/>
            </a:rPr>
            <a:t>​</a:t>
          </a:r>
        </a:p>
        <a:p>
          <a:pPr marL="0" lvl="0" indent="0" algn="ctr" defTabSz="533400">
            <a:lnSpc>
              <a:spcPct val="90000"/>
            </a:lnSpc>
            <a:spcBef>
              <a:spcPct val="0"/>
            </a:spcBef>
            <a:spcAft>
              <a:spcPct val="35000"/>
            </a:spcAft>
            <a:buNone/>
          </a:pPr>
          <a:r>
            <a:rPr lang="en-US" sz="1000" b="0" i="0" u="none" kern="1200">
              <a:latin typeface="Arial" panose="020B0604020202020204" pitchFamily="34" charset="0"/>
              <a:cs typeface="Arial" panose="020B0604020202020204" pitchFamily="34" charset="0"/>
            </a:rPr>
            <a:t>Title I Part A Basic Targeted </a:t>
          </a:r>
          <a:r>
            <a:rPr lang="en-US" sz="1000" b="0" i="0" kern="1200">
              <a:latin typeface="Arial" panose="020B0604020202020204" pitchFamily="34" charset="0"/>
              <a:cs typeface="Arial" panose="020B0604020202020204" pitchFamily="34" charset="0"/>
            </a:rPr>
            <a:t>​</a:t>
          </a:r>
        </a:p>
        <a:p>
          <a:pPr marL="0" lvl="0" indent="0" algn="ctr" defTabSz="533400">
            <a:lnSpc>
              <a:spcPct val="90000"/>
            </a:lnSpc>
            <a:spcBef>
              <a:spcPct val="0"/>
            </a:spcBef>
            <a:spcAft>
              <a:spcPct val="35000"/>
            </a:spcAft>
            <a:buNone/>
          </a:pPr>
          <a:r>
            <a:rPr lang="en-US" sz="1000" b="0" i="0" kern="1200">
              <a:latin typeface="Arial" panose="020B0604020202020204" pitchFamily="34" charset="0"/>
              <a:cs typeface="Arial" panose="020B0604020202020204" pitchFamily="34" charset="0"/>
            </a:rPr>
            <a:t>​</a:t>
          </a:r>
        </a:p>
        <a:p>
          <a:pPr marL="0" lvl="0" indent="0" algn="ctr" defTabSz="533400">
            <a:lnSpc>
              <a:spcPct val="90000"/>
            </a:lnSpc>
            <a:spcBef>
              <a:spcPct val="0"/>
            </a:spcBef>
            <a:spcAft>
              <a:spcPct val="35000"/>
            </a:spcAft>
            <a:buNone/>
          </a:pPr>
          <a:r>
            <a:rPr lang="en-US" sz="1000" b="0" i="0" u="none" kern="1200">
              <a:latin typeface="Arial" panose="020B0604020202020204" pitchFamily="34" charset="0"/>
              <a:cs typeface="Arial" panose="020B0604020202020204" pitchFamily="34" charset="0"/>
            </a:rPr>
            <a:t>Title I Part A Neglected </a:t>
          </a:r>
          <a:r>
            <a:rPr lang="en-US" sz="1000" b="0" i="0" kern="1200">
              <a:latin typeface="Arial" panose="020B0604020202020204" pitchFamily="34" charset="0"/>
              <a:cs typeface="Arial" panose="020B0604020202020204" pitchFamily="34" charset="0"/>
            </a:rPr>
            <a:t>​</a:t>
          </a:r>
        </a:p>
        <a:p>
          <a:pPr marL="0" lvl="0" indent="0" algn="ctr" defTabSz="533400">
            <a:lnSpc>
              <a:spcPct val="90000"/>
            </a:lnSpc>
            <a:spcBef>
              <a:spcPct val="0"/>
            </a:spcBef>
            <a:spcAft>
              <a:spcPct val="35000"/>
            </a:spcAft>
            <a:buNone/>
          </a:pPr>
          <a:r>
            <a:rPr lang="en-US" sz="1000" b="0" i="0" kern="1200">
              <a:latin typeface="Arial" panose="020B0604020202020204" pitchFamily="34" charset="0"/>
              <a:cs typeface="Arial" panose="020B0604020202020204" pitchFamily="34" charset="0"/>
            </a:rPr>
            <a:t>​</a:t>
          </a:r>
        </a:p>
        <a:p>
          <a:pPr marL="0" lvl="0" indent="0" algn="ctr" defTabSz="533400">
            <a:lnSpc>
              <a:spcPct val="90000"/>
            </a:lnSpc>
            <a:spcBef>
              <a:spcPct val="0"/>
            </a:spcBef>
            <a:spcAft>
              <a:spcPct val="35000"/>
            </a:spcAft>
            <a:buNone/>
          </a:pPr>
          <a:r>
            <a:rPr lang="en-US" sz="1000" b="0" i="0" u="none" kern="1200">
              <a:latin typeface="Arial" panose="020B0604020202020204" pitchFamily="34" charset="0"/>
              <a:cs typeface="Arial" panose="020B0604020202020204" pitchFamily="34" charset="0"/>
            </a:rPr>
            <a:t>Armed Forces Family Member </a:t>
          </a:r>
          <a:r>
            <a:rPr lang="en-US" sz="1000" b="0" i="0" kern="1200">
              <a:latin typeface="Arial" panose="020B0604020202020204" pitchFamily="34" charset="0"/>
              <a:cs typeface="Arial" panose="020B0604020202020204" pitchFamily="34" charset="0"/>
            </a:rPr>
            <a:t>​</a:t>
          </a:r>
        </a:p>
        <a:p>
          <a:pPr marL="0" lvl="0" indent="0" algn="ctr" defTabSz="533400">
            <a:lnSpc>
              <a:spcPct val="90000"/>
            </a:lnSpc>
            <a:spcBef>
              <a:spcPct val="0"/>
            </a:spcBef>
            <a:spcAft>
              <a:spcPct val="35000"/>
            </a:spcAft>
            <a:buNone/>
          </a:pPr>
          <a:r>
            <a:rPr lang="en-US" sz="1000" b="0" i="0" kern="1200">
              <a:latin typeface="Arial" panose="020B0604020202020204" pitchFamily="34" charset="0"/>
              <a:cs typeface="Arial" panose="020B0604020202020204" pitchFamily="34" charset="0"/>
            </a:rPr>
            <a:t>​</a:t>
          </a:r>
        </a:p>
        <a:p>
          <a:pPr marL="0" lvl="0" indent="0" algn="ctr" defTabSz="533400">
            <a:lnSpc>
              <a:spcPct val="90000"/>
            </a:lnSpc>
            <a:spcBef>
              <a:spcPct val="0"/>
            </a:spcBef>
            <a:spcAft>
              <a:spcPct val="35000"/>
            </a:spcAft>
            <a:buNone/>
          </a:pPr>
          <a:r>
            <a:rPr lang="en-US" sz="1000" b="0" i="0" u="none" kern="1200">
              <a:latin typeface="Arial" panose="020B0604020202020204" pitchFamily="34" charset="0"/>
              <a:cs typeface="Arial" panose="020B0604020202020204" pitchFamily="34" charset="0"/>
            </a:rPr>
            <a:t>504 Accommodation Plan </a:t>
          </a:r>
          <a:r>
            <a:rPr lang="en-US" sz="1000" b="0" i="0" kern="1200">
              <a:latin typeface="Arial" panose="020B0604020202020204" pitchFamily="34" charset="0"/>
              <a:cs typeface="Arial" panose="020B0604020202020204" pitchFamily="34" charset="0"/>
            </a:rPr>
            <a:t>​</a:t>
          </a:r>
        </a:p>
        <a:p>
          <a:pPr marL="0" lvl="0" indent="0" algn="ctr" defTabSz="533400">
            <a:lnSpc>
              <a:spcPct val="90000"/>
            </a:lnSpc>
            <a:spcBef>
              <a:spcPct val="0"/>
            </a:spcBef>
            <a:spcAft>
              <a:spcPct val="35000"/>
            </a:spcAft>
            <a:buNone/>
          </a:pPr>
          <a:r>
            <a:rPr lang="en-US" sz="1000" b="0" i="0" kern="1200">
              <a:latin typeface="Arial" panose="020B0604020202020204" pitchFamily="34" charset="0"/>
              <a:cs typeface="Arial" panose="020B0604020202020204" pitchFamily="34" charset="0"/>
            </a:rPr>
            <a:t>​</a:t>
          </a:r>
        </a:p>
        <a:p>
          <a:pPr marL="0" lvl="0" indent="0" algn="ctr" defTabSz="533400">
            <a:lnSpc>
              <a:spcPct val="90000"/>
            </a:lnSpc>
            <a:spcBef>
              <a:spcPct val="0"/>
            </a:spcBef>
            <a:spcAft>
              <a:spcPct val="35000"/>
            </a:spcAft>
            <a:buNone/>
          </a:pPr>
          <a:r>
            <a:rPr lang="en-US" sz="1000" b="0" i="0" u="none" kern="1200">
              <a:latin typeface="Arial" panose="020B0604020202020204" pitchFamily="34" charset="0"/>
              <a:cs typeface="Arial" panose="020B0604020202020204" pitchFamily="34" charset="0"/>
            </a:rPr>
            <a:t>Opportunity Program </a:t>
          </a:r>
          <a:r>
            <a:rPr lang="en-US" sz="1000" b="0" i="0" kern="1200">
              <a:latin typeface="Arial" panose="020B0604020202020204" pitchFamily="34" charset="0"/>
              <a:cs typeface="Arial" panose="020B0604020202020204" pitchFamily="34" charset="0"/>
            </a:rPr>
            <a:t>​</a:t>
          </a:r>
        </a:p>
        <a:p>
          <a:pPr marL="0" lvl="0" indent="0" algn="ctr" defTabSz="533400">
            <a:lnSpc>
              <a:spcPct val="90000"/>
            </a:lnSpc>
            <a:spcBef>
              <a:spcPct val="0"/>
            </a:spcBef>
            <a:spcAft>
              <a:spcPct val="35000"/>
            </a:spcAft>
            <a:buNone/>
          </a:pPr>
          <a:r>
            <a:rPr lang="en-US" sz="1000" b="0" i="0" kern="1200">
              <a:latin typeface="Arial" panose="020B0604020202020204" pitchFamily="34" charset="0"/>
              <a:cs typeface="Arial" panose="020B0604020202020204" pitchFamily="34" charset="0"/>
            </a:rPr>
            <a:t>​</a:t>
          </a:r>
        </a:p>
        <a:p>
          <a:pPr marL="0" lvl="0" indent="0" algn="ctr" defTabSz="533400">
            <a:lnSpc>
              <a:spcPct val="90000"/>
            </a:lnSpc>
            <a:spcBef>
              <a:spcPct val="0"/>
            </a:spcBef>
            <a:spcAft>
              <a:spcPct val="35000"/>
            </a:spcAft>
            <a:buNone/>
          </a:pPr>
          <a:r>
            <a:rPr lang="en-US" sz="1000" b="0" i="0" u="none" kern="1200">
              <a:latin typeface="Arial" panose="020B0604020202020204" pitchFamily="34" charset="0"/>
              <a:cs typeface="Arial" panose="020B0604020202020204" pitchFamily="34" charset="0"/>
            </a:rPr>
            <a:t>California Partnership Academy </a:t>
          </a:r>
          <a:r>
            <a:rPr lang="en-US" sz="1000" b="0" i="0" kern="1200">
              <a:latin typeface="Arial" panose="020B0604020202020204" pitchFamily="34" charset="0"/>
              <a:cs typeface="Arial" panose="020B0604020202020204" pitchFamily="34" charset="0"/>
            </a:rPr>
            <a:t>​</a:t>
          </a:r>
        </a:p>
        <a:p>
          <a:pPr marL="0" lvl="0" indent="0" algn="ctr" defTabSz="533400">
            <a:lnSpc>
              <a:spcPct val="90000"/>
            </a:lnSpc>
            <a:spcBef>
              <a:spcPct val="0"/>
            </a:spcBef>
            <a:spcAft>
              <a:spcPct val="35000"/>
            </a:spcAft>
            <a:buNone/>
          </a:pPr>
          <a:r>
            <a:rPr lang="en-US" sz="1200" b="0" i="0" kern="1200">
              <a:latin typeface="Arial" panose="020B0604020202020204" pitchFamily="34" charset="0"/>
              <a:cs typeface="Arial" panose="020B0604020202020204" pitchFamily="34" charset="0"/>
            </a:rPr>
            <a:t>​</a:t>
          </a:r>
        </a:p>
        <a:p>
          <a:pPr marL="0" lvl="0" indent="0" algn="ctr" defTabSz="533400">
            <a:lnSpc>
              <a:spcPct val="90000"/>
            </a:lnSpc>
            <a:spcBef>
              <a:spcPct val="0"/>
            </a:spcBef>
            <a:spcAft>
              <a:spcPct val="35000"/>
            </a:spcAft>
            <a:buNone/>
          </a:pPr>
          <a:r>
            <a:rPr lang="en-US" sz="1000" b="0" i="0" u="none" kern="1200">
              <a:latin typeface="Arial" panose="020B0604020202020204" pitchFamily="34" charset="0"/>
              <a:cs typeface="Arial" panose="020B0604020202020204" pitchFamily="34" charset="0"/>
            </a:rPr>
            <a:t>Pregnant or Parenting Programs</a:t>
          </a:r>
          <a:r>
            <a:rPr lang="en-US" sz="1000" b="0" i="0" kern="1200"/>
            <a:t>​</a:t>
          </a:r>
        </a:p>
      </dsp:txBody>
      <dsp:txXfrm>
        <a:off x="3217801" y="1594480"/>
        <a:ext cx="2020463" cy="3192790"/>
      </dsp:txXfrm>
    </dsp:sp>
    <dsp:sp modelId="{B1E82609-C3D5-4CD6-AD76-D0F5E866AB17}">
      <dsp:nvSpPr>
        <dsp:cNvPr id="0" name=""/>
        <dsp:cNvSpPr/>
      </dsp:nvSpPr>
      <dsp:spPr>
        <a:xfrm>
          <a:off x="5847891" y="0"/>
          <a:ext cx="2682729" cy="5105400"/>
        </a:xfrm>
        <a:prstGeom prst="roundRect">
          <a:avLst>
            <a:gd name="adj" fmla="val 10000"/>
          </a:avLst>
        </a:prstGeom>
        <a:solidFill>
          <a:srgbClr val="F7EDF0"/>
        </a:solidFill>
        <a:ln>
          <a:noFill/>
        </a:ln>
        <a:effectLst>
          <a:outerShdw blurRad="63500" algn="ctr" rotWithShape="0">
            <a:prstClr val="black">
              <a:alpha val="40000"/>
            </a:prstClr>
          </a:outerShdw>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ts val="0"/>
            </a:spcAft>
            <a:buNone/>
          </a:pPr>
          <a:r>
            <a:rPr lang="en-US" sz="2400" b="0" i="0" u="none" kern="1200"/>
            <a:t>EOY 3</a:t>
          </a:r>
        </a:p>
        <a:p>
          <a:pPr marL="0" lvl="0" indent="0" algn="ctr" defTabSz="1066800">
            <a:lnSpc>
              <a:spcPct val="90000"/>
            </a:lnSpc>
            <a:spcBef>
              <a:spcPct val="0"/>
            </a:spcBef>
            <a:spcAft>
              <a:spcPts val="600"/>
            </a:spcAft>
            <a:buNone/>
          </a:pPr>
          <a:r>
            <a:rPr lang="en-US" sz="1200" kern="1200"/>
            <a:t>July 1–June 30</a:t>
          </a:r>
          <a:endParaRPr lang="en-US" sz="1200" b="0" i="0" u="none" kern="1200"/>
        </a:p>
      </dsp:txBody>
      <dsp:txXfrm>
        <a:off x="5847891" y="0"/>
        <a:ext cx="2682729" cy="1531620"/>
      </dsp:txXfrm>
    </dsp:sp>
    <dsp:sp modelId="{70E7E48E-2265-45D3-97D2-92FADA8EED0F}">
      <dsp:nvSpPr>
        <dsp:cNvPr id="0" name=""/>
        <dsp:cNvSpPr/>
      </dsp:nvSpPr>
      <dsp:spPr>
        <a:xfrm>
          <a:off x="6027908" y="2067995"/>
          <a:ext cx="2146183" cy="409778"/>
        </a:xfrm>
        <a:prstGeom prst="roundRect">
          <a:avLst>
            <a:gd name="adj" fmla="val 10000"/>
          </a:avLst>
        </a:prstGeom>
        <a:solidFill>
          <a:srgbClr val="42C1B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i="0" u="none" kern="1200">
              <a:solidFill>
                <a:schemeClr val="bg1"/>
              </a:solidFill>
              <a:latin typeface="Arial" panose="020B0604020202020204" pitchFamily="34" charset="0"/>
              <a:cs typeface="Arial" panose="020B0604020202020204" pitchFamily="34" charset="0"/>
            </a:rPr>
            <a:t>Student Behavioral Incidents</a:t>
          </a:r>
          <a:endParaRPr lang="en-US" sz="1200" b="1" kern="1200">
            <a:solidFill>
              <a:schemeClr val="bg1"/>
            </a:solidFill>
            <a:latin typeface="Arial" panose="020B0604020202020204" pitchFamily="34" charset="0"/>
            <a:cs typeface="Arial" panose="020B0604020202020204" pitchFamily="34" charset="0"/>
          </a:endParaRPr>
        </a:p>
      </dsp:txBody>
      <dsp:txXfrm>
        <a:off x="6039910" y="2079997"/>
        <a:ext cx="2122179" cy="385774"/>
      </dsp:txXfrm>
    </dsp:sp>
    <dsp:sp modelId="{B7B1D589-2E89-4DBD-990D-FD47AC30A94C}">
      <dsp:nvSpPr>
        <dsp:cNvPr id="0" name=""/>
        <dsp:cNvSpPr/>
      </dsp:nvSpPr>
      <dsp:spPr>
        <a:xfrm>
          <a:off x="6043682" y="2624237"/>
          <a:ext cx="2146183" cy="626814"/>
        </a:xfrm>
        <a:prstGeom prst="roundRect">
          <a:avLst>
            <a:gd name="adj" fmla="val 10000"/>
          </a:avLst>
        </a:prstGeom>
        <a:solidFill>
          <a:srgbClr val="42C1B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rtl="0">
            <a:lnSpc>
              <a:spcPct val="90000"/>
            </a:lnSpc>
            <a:spcBef>
              <a:spcPct val="0"/>
            </a:spcBef>
            <a:spcAft>
              <a:spcPct val="35000"/>
            </a:spcAft>
            <a:buNone/>
          </a:pPr>
          <a:r>
            <a:rPr lang="en-US" sz="1200" b="1" i="0" u="none" kern="1200">
              <a:solidFill>
                <a:schemeClr val="bg1"/>
              </a:solidFill>
              <a:latin typeface="Arial" panose="020B0604020202020204" pitchFamily="34" charset="0"/>
              <a:cs typeface="Arial" panose="020B0604020202020204" pitchFamily="34" charset="0"/>
            </a:rPr>
            <a:t>Student Absence Summary</a:t>
          </a:r>
        </a:p>
      </dsp:txBody>
      <dsp:txXfrm>
        <a:off x="6062041" y="2642596"/>
        <a:ext cx="2109465" cy="590096"/>
      </dsp:txXfrm>
    </dsp:sp>
    <dsp:sp modelId="{F7FAB534-63C0-E443-896F-D1CB64786131}">
      <dsp:nvSpPr>
        <dsp:cNvPr id="0" name=""/>
        <dsp:cNvSpPr/>
      </dsp:nvSpPr>
      <dsp:spPr>
        <a:xfrm>
          <a:off x="6034067" y="3367578"/>
          <a:ext cx="2146183" cy="532290"/>
        </a:xfrm>
        <a:prstGeom prst="roundRect">
          <a:avLst>
            <a:gd name="adj" fmla="val 10000"/>
          </a:avLst>
        </a:prstGeom>
        <a:solidFill>
          <a:srgbClr val="42C1B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kern="1200">
              <a:latin typeface="Arial" panose="020B0604020202020204" pitchFamily="34" charset="0"/>
              <a:cs typeface="Arial" panose="020B0604020202020204" pitchFamily="34" charset="0"/>
            </a:rPr>
            <a:t>One-Year Grads and Completers</a:t>
          </a:r>
          <a:endParaRPr lang="en-US" sz="1200" b="1" i="0" u="none" kern="1200">
            <a:solidFill>
              <a:schemeClr val="bg1"/>
            </a:solidFill>
            <a:latin typeface="Arial" panose="020B0604020202020204" pitchFamily="34" charset="0"/>
            <a:cs typeface="Arial" panose="020B0604020202020204" pitchFamily="34" charset="0"/>
          </a:endParaRPr>
        </a:p>
      </dsp:txBody>
      <dsp:txXfrm>
        <a:off x="6049657" y="3383168"/>
        <a:ext cx="2115003" cy="501110"/>
      </dsp:txXfrm>
    </dsp:sp>
    <dsp:sp modelId="{746DD393-AB3B-40F8-80DA-BCA4A30B9F26}">
      <dsp:nvSpPr>
        <dsp:cNvPr id="0" name=""/>
        <dsp:cNvSpPr/>
      </dsp:nvSpPr>
      <dsp:spPr>
        <a:xfrm>
          <a:off x="6047438" y="3993310"/>
          <a:ext cx="2146183" cy="532290"/>
        </a:xfrm>
        <a:prstGeom prst="roundRect">
          <a:avLst>
            <a:gd name="adj" fmla="val 10000"/>
          </a:avLst>
        </a:prstGeom>
        <a:solidFill>
          <a:srgbClr val="42C1B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rtl="0">
            <a:lnSpc>
              <a:spcPct val="90000"/>
            </a:lnSpc>
            <a:spcBef>
              <a:spcPct val="0"/>
            </a:spcBef>
            <a:spcAft>
              <a:spcPct val="35000"/>
            </a:spcAft>
            <a:buNone/>
          </a:pPr>
          <a:r>
            <a:rPr lang="en-US" sz="1200" b="1" i="0" u="none" kern="1200">
              <a:solidFill>
                <a:schemeClr val="bg1"/>
              </a:solidFill>
              <a:latin typeface="Arial" panose="020B0604020202020204" pitchFamily="34" charset="0"/>
              <a:cs typeface="Arial" panose="020B0604020202020204" pitchFamily="34" charset="0"/>
            </a:rPr>
            <a:t>Homeless Program</a:t>
          </a:r>
        </a:p>
      </dsp:txBody>
      <dsp:txXfrm>
        <a:off x="6063028" y="4008900"/>
        <a:ext cx="2115003" cy="501110"/>
      </dsp:txXfrm>
    </dsp:sp>
    <dsp:sp modelId="{B56FF270-1941-A14E-A40C-FBA2BF05BBEB}">
      <dsp:nvSpPr>
        <dsp:cNvPr id="0" name=""/>
        <dsp:cNvSpPr/>
      </dsp:nvSpPr>
      <dsp:spPr>
        <a:xfrm>
          <a:off x="6057353" y="4642126"/>
          <a:ext cx="2146183" cy="274528"/>
        </a:xfrm>
        <a:prstGeom prst="roundRect">
          <a:avLst>
            <a:gd name="adj" fmla="val 10000"/>
          </a:avLst>
        </a:prstGeom>
        <a:solidFill>
          <a:srgbClr val="42C1B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rtl="0">
            <a:lnSpc>
              <a:spcPct val="90000"/>
            </a:lnSpc>
            <a:spcBef>
              <a:spcPct val="0"/>
            </a:spcBef>
            <a:spcAft>
              <a:spcPct val="35000"/>
            </a:spcAft>
            <a:buNone/>
          </a:pPr>
          <a:r>
            <a:rPr lang="en-US" sz="1200" b="1" i="0" u="none" kern="1200">
              <a:solidFill>
                <a:schemeClr val="bg1"/>
              </a:solidFill>
              <a:latin typeface="Arial" panose="020B0604020202020204" pitchFamily="34" charset="0"/>
              <a:cs typeface="Arial" panose="020B0604020202020204" pitchFamily="34" charset="0"/>
            </a:rPr>
            <a:t>RFEP</a:t>
          </a:r>
        </a:p>
      </dsp:txBody>
      <dsp:txXfrm>
        <a:off x="6065394" y="4650167"/>
        <a:ext cx="2130101" cy="258446"/>
      </dsp:txXfrm>
    </dsp:sp>
    <dsp:sp modelId="{BCAEB101-6B57-2847-930F-2DB65BA715CB}">
      <dsp:nvSpPr>
        <dsp:cNvPr id="0" name=""/>
        <dsp:cNvSpPr/>
      </dsp:nvSpPr>
      <dsp:spPr>
        <a:xfrm>
          <a:off x="6038875" y="1393458"/>
          <a:ext cx="2146183" cy="532290"/>
        </a:xfrm>
        <a:prstGeom prst="roundRect">
          <a:avLst>
            <a:gd name="adj" fmla="val 10000"/>
          </a:avLst>
        </a:prstGeom>
        <a:solidFill>
          <a:srgbClr val="42C1B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i="0" u="none" kern="1200">
              <a:solidFill>
                <a:schemeClr val="bg1"/>
              </a:solidFill>
              <a:latin typeface="Arial" panose="020B0604020202020204" pitchFamily="34" charset="0"/>
              <a:cs typeface="Arial" panose="020B0604020202020204" pitchFamily="34" charset="0"/>
            </a:rPr>
            <a:t>Cumulative Enrollment</a:t>
          </a:r>
        </a:p>
      </dsp:txBody>
      <dsp:txXfrm>
        <a:off x="6054465" y="1409048"/>
        <a:ext cx="2115003" cy="501110"/>
      </dsp:txXfrm>
    </dsp:sp>
    <dsp:sp modelId="{F055861F-AA59-4BCD-A6D0-320F1154DD12}">
      <dsp:nvSpPr>
        <dsp:cNvPr id="0" name=""/>
        <dsp:cNvSpPr/>
      </dsp:nvSpPr>
      <dsp:spPr>
        <a:xfrm>
          <a:off x="8654536" y="0"/>
          <a:ext cx="2682729" cy="5105400"/>
        </a:xfrm>
        <a:prstGeom prst="roundRect">
          <a:avLst>
            <a:gd name="adj" fmla="val 10000"/>
          </a:avLst>
        </a:prstGeom>
        <a:solidFill>
          <a:srgbClr val="F7EDF0"/>
        </a:solidFill>
        <a:ln>
          <a:noFill/>
        </a:ln>
        <a:effectLst>
          <a:outerShdw blurRad="63500" algn="ctr" rotWithShape="0">
            <a:prstClr val="black">
              <a:alpha val="40000"/>
            </a:prstClr>
          </a:outerShdw>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ts val="0"/>
            </a:spcAft>
            <a:buNone/>
          </a:pPr>
          <a:r>
            <a:rPr lang="en-US" sz="2400" b="0" i="0" u="none" kern="1200"/>
            <a:t>EOY 4</a:t>
          </a:r>
        </a:p>
        <a:p>
          <a:pPr marL="0" lvl="0" indent="0" algn="ctr" defTabSz="1066800">
            <a:lnSpc>
              <a:spcPct val="90000"/>
            </a:lnSpc>
            <a:spcBef>
              <a:spcPct val="0"/>
            </a:spcBef>
            <a:spcAft>
              <a:spcPct val="35000"/>
            </a:spcAft>
            <a:buNone/>
          </a:pPr>
          <a:r>
            <a:rPr lang="en-US" sz="1200" kern="1200"/>
            <a:t>July 1–June 30</a:t>
          </a:r>
          <a:endParaRPr lang="en-US" sz="1200" b="1" i="0" u="none" kern="1200">
            <a:solidFill>
              <a:schemeClr val="tx1">
                <a:lumMod val="75000"/>
                <a:lumOff val="25000"/>
              </a:schemeClr>
            </a:solidFill>
            <a:latin typeface="Arial" panose="020B0604020202020204" pitchFamily="34" charset="0"/>
            <a:cs typeface="Arial" panose="020B0604020202020204" pitchFamily="34" charset="0"/>
          </a:endParaRPr>
        </a:p>
      </dsp:txBody>
      <dsp:txXfrm>
        <a:off x="8654536" y="0"/>
        <a:ext cx="2682729" cy="1531620"/>
      </dsp:txXfrm>
    </dsp:sp>
    <dsp:sp modelId="{05E1A145-AD7C-40EA-BE77-77755BA2C7EB}">
      <dsp:nvSpPr>
        <dsp:cNvPr id="0" name=""/>
        <dsp:cNvSpPr/>
      </dsp:nvSpPr>
      <dsp:spPr>
        <a:xfrm>
          <a:off x="8922809" y="1532585"/>
          <a:ext cx="2146183" cy="590623"/>
        </a:xfrm>
        <a:prstGeom prst="roundRect">
          <a:avLst>
            <a:gd name="adj" fmla="val 10000"/>
          </a:avLst>
        </a:prstGeom>
        <a:solidFill>
          <a:srgbClr val="FF735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i="0" kern="1200">
              <a:solidFill>
                <a:schemeClr val="bg1"/>
              </a:solidFill>
              <a:latin typeface="Arial" panose="020B0604020202020204" pitchFamily="34" charset="0"/>
              <a:cs typeface="Arial" panose="020B0604020202020204" pitchFamily="34" charset="0"/>
            </a:rPr>
            <a:t>SWD Status</a:t>
          </a:r>
        </a:p>
      </dsp:txBody>
      <dsp:txXfrm>
        <a:off x="8940108" y="1549884"/>
        <a:ext cx="2111585" cy="556025"/>
      </dsp:txXfrm>
    </dsp:sp>
    <dsp:sp modelId="{095FA340-B096-BE4F-80DF-7D6FD1638102}">
      <dsp:nvSpPr>
        <dsp:cNvPr id="0" name=""/>
        <dsp:cNvSpPr/>
      </dsp:nvSpPr>
      <dsp:spPr>
        <a:xfrm>
          <a:off x="8922809" y="2214074"/>
          <a:ext cx="2146183" cy="590623"/>
        </a:xfrm>
        <a:prstGeom prst="roundRect">
          <a:avLst>
            <a:gd name="adj" fmla="val 10000"/>
          </a:avLst>
        </a:prstGeom>
        <a:solidFill>
          <a:srgbClr val="FF735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i="0" kern="1200">
              <a:solidFill>
                <a:schemeClr val="bg1"/>
              </a:solidFill>
              <a:latin typeface="Arial" panose="020B0604020202020204" pitchFamily="34" charset="0"/>
              <a:cs typeface="Arial" panose="020B0604020202020204" pitchFamily="34" charset="0"/>
            </a:rPr>
            <a:t>SWD Plans</a:t>
          </a:r>
        </a:p>
      </dsp:txBody>
      <dsp:txXfrm>
        <a:off x="8940108" y="2231373"/>
        <a:ext cx="2111585" cy="556025"/>
      </dsp:txXfrm>
    </dsp:sp>
    <dsp:sp modelId="{E0FA16C4-7BA9-484A-B794-34966943DA8F}">
      <dsp:nvSpPr>
        <dsp:cNvPr id="0" name=""/>
        <dsp:cNvSpPr/>
      </dsp:nvSpPr>
      <dsp:spPr>
        <a:xfrm>
          <a:off x="8922809" y="2895563"/>
          <a:ext cx="2146183" cy="590623"/>
        </a:xfrm>
        <a:prstGeom prst="roundRect">
          <a:avLst>
            <a:gd name="adj" fmla="val 10000"/>
          </a:avLst>
        </a:prstGeom>
        <a:solidFill>
          <a:srgbClr val="FF735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i="0" kern="1200">
              <a:solidFill>
                <a:schemeClr val="bg1"/>
              </a:solidFill>
              <a:latin typeface="Arial" panose="020B0604020202020204" pitchFamily="34" charset="0"/>
              <a:cs typeface="Arial" panose="020B0604020202020204" pitchFamily="34" charset="0"/>
            </a:rPr>
            <a:t>SWD Meetings</a:t>
          </a:r>
        </a:p>
      </dsp:txBody>
      <dsp:txXfrm>
        <a:off x="8940108" y="2912862"/>
        <a:ext cx="2111585" cy="556025"/>
      </dsp:txXfrm>
    </dsp:sp>
    <dsp:sp modelId="{27069AFF-88E1-4EB9-B9BE-5E19BE05E521}">
      <dsp:nvSpPr>
        <dsp:cNvPr id="0" name=""/>
        <dsp:cNvSpPr/>
      </dsp:nvSpPr>
      <dsp:spPr>
        <a:xfrm>
          <a:off x="8922809" y="3577051"/>
          <a:ext cx="2146183" cy="590623"/>
        </a:xfrm>
        <a:prstGeom prst="roundRect">
          <a:avLst>
            <a:gd name="adj" fmla="val 10000"/>
          </a:avLst>
        </a:prstGeom>
        <a:solidFill>
          <a:srgbClr val="FF735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rtl="0">
            <a:lnSpc>
              <a:spcPct val="90000"/>
            </a:lnSpc>
            <a:spcBef>
              <a:spcPct val="0"/>
            </a:spcBef>
            <a:spcAft>
              <a:spcPct val="35000"/>
            </a:spcAft>
            <a:buNone/>
          </a:pPr>
          <a:r>
            <a:rPr lang="en-US" sz="1200" b="1" i="0" u="none" kern="1200">
              <a:solidFill>
                <a:schemeClr val="bg1"/>
              </a:solidFill>
              <a:latin typeface="Arial" panose="020B0604020202020204" pitchFamily="34" charset="0"/>
              <a:cs typeface="Arial" panose="020B0604020202020204" pitchFamily="34" charset="0"/>
            </a:rPr>
            <a:t>SWD Services</a:t>
          </a:r>
        </a:p>
      </dsp:txBody>
      <dsp:txXfrm>
        <a:off x="8940108" y="3594350"/>
        <a:ext cx="2111585" cy="556025"/>
      </dsp:txXfrm>
    </dsp:sp>
    <dsp:sp modelId="{F1B2665C-682A-4F71-ACE5-146F28EF34E5}">
      <dsp:nvSpPr>
        <dsp:cNvPr id="0" name=""/>
        <dsp:cNvSpPr/>
      </dsp:nvSpPr>
      <dsp:spPr>
        <a:xfrm>
          <a:off x="8922809" y="4258540"/>
          <a:ext cx="2146183" cy="590623"/>
        </a:xfrm>
        <a:prstGeom prst="roundRect">
          <a:avLst>
            <a:gd name="adj" fmla="val 10000"/>
          </a:avLst>
        </a:prstGeom>
        <a:solidFill>
          <a:srgbClr val="FF735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rtl="0">
            <a:lnSpc>
              <a:spcPct val="90000"/>
            </a:lnSpc>
            <a:spcBef>
              <a:spcPct val="0"/>
            </a:spcBef>
            <a:spcAft>
              <a:spcPct val="35000"/>
            </a:spcAft>
            <a:buNone/>
          </a:pPr>
          <a:r>
            <a:rPr lang="en-US" sz="1200" b="1" i="0" u="none" kern="1200">
              <a:solidFill>
                <a:schemeClr val="bg1"/>
              </a:solidFill>
              <a:latin typeface="Arial" panose="020B0604020202020204" pitchFamily="34" charset="0"/>
              <a:cs typeface="Arial" panose="020B0604020202020204" pitchFamily="34" charset="0"/>
            </a:rPr>
            <a:t>PSTS for SPED</a:t>
          </a:r>
        </a:p>
      </dsp:txBody>
      <dsp:txXfrm>
        <a:off x="8940108" y="4275839"/>
        <a:ext cx="2111585" cy="556025"/>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BB488C-20CF-4A86-B97D-BAA8430440D1}">
      <dsp:nvSpPr>
        <dsp:cNvPr id="0" name=""/>
        <dsp:cNvSpPr/>
      </dsp:nvSpPr>
      <dsp:spPr>
        <a:xfrm>
          <a:off x="0" y="1651"/>
          <a:ext cx="1790582" cy="844340"/>
        </a:xfrm>
        <a:prstGeom prst="roundRect">
          <a:avLst>
            <a:gd name="adj" fmla="val 10000"/>
          </a:avLst>
        </a:prstGeom>
        <a:solidFill>
          <a:srgbClr val="555FAD"/>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CFCFC"/>
              </a:solidFill>
              <a:latin typeface="Tahoma"/>
              <a:ea typeface="+mn-ea"/>
              <a:cs typeface="+mn-cs"/>
            </a:rPr>
            <a:t>Report 16.13</a:t>
          </a:r>
        </a:p>
        <a:p>
          <a:pPr marL="0" lvl="0" indent="0" algn="ctr" defTabSz="622300">
            <a:lnSpc>
              <a:spcPct val="90000"/>
            </a:lnSpc>
            <a:spcBef>
              <a:spcPct val="0"/>
            </a:spcBef>
            <a:spcAft>
              <a:spcPct val="35000"/>
            </a:spcAft>
            <a:buNone/>
          </a:pPr>
          <a:r>
            <a:rPr lang="en-US" sz="1100" b="0" i="0" kern="1200" dirty="0">
              <a:solidFill>
                <a:srgbClr val="FCFCFC"/>
              </a:solidFill>
              <a:latin typeface="Tahoma"/>
              <a:ea typeface="+mn-ea"/>
              <a:cs typeface="+mn-cs"/>
            </a:rPr>
            <a:t>Students with Disabilities - Federal Setting Count (EOY4)</a:t>
          </a:r>
          <a:endParaRPr lang="en-US" sz="1100" b="1" kern="1200" dirty="0">
            <a:solidFill>
              <a:srgbClr val="FCFCFC"/>
            </a:solidFill>
            <a:latin typeface="Tahoma"/>
            <a:ea typeface="+mn-ea"/>
            <a:cs typeface="+mn-cs"/>
          </a:endParaRPr>
        </a:p>
      </dsp:txBody>
      <dsp:txXfrm>
        <a:off x="24730" y="26381"/>
        <a:ext cx="1741122" cy="794880"/>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86031-081D-48E5-9453-8DEA7737D87F}">
      <dsp:nvSpPr>
        <dsp:cNvPr id="0" name=""/>
        <dsp:cNvSpPr/>
      </dsp:nvSpPr>
      <dsp:spPr>
        <a:xfrm>
          <a:off x="0" y="0"/>
          <a:ext cx="2313094" cy="767486"/>
        </a:xfrm>
        <a:prstGeom prst="roundRect">
          <a:avLst>
            <a:gd name="adj" fmla="val 10000"/>
          </a:avLst>
        </a:prstGeom>
        <a:solidFill>
          <a:srgbClr val="FF715B">
            <a:hueOff val="0"/>
            <a:satOff val="0"/>
            <a:lumOff val="0"/>
            <a:alphaOff val="0"/>
          </a:srgbClr>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CFCFC"/>
              </a:solidFill>
              <a:latin typeface="Tahoma"/>
              <a:ea typeface="+mn-ea"/>
              <a:cs typeface="+mn-cs"/>
            </a:rPr>
            <a:t>Report 17.3</a:t>
          </a:r>
        </a:p>
        <a:p>
          <a:pPr marL="0" lvl="0" indent="0" algn="ctr" defTabSz="622300">
            <a:lnSpc>
              <a:spcPct val="90000"/>
            </a:lnSpc>
            <a:spcBef>
              <a:spcPct val="0"/>
            </a:spcBef>
            <a:spcAft>
              <a:spcPct val="35000"/>
            </a:spcAft>
            <a:buNone/>
          </a:pPr>
          <a:r>
            <a:rPr lang="en-US" sz="1200" b="0" i="0" kern="1200" dirty="0">
              <a:solidFill>
                <a:srgbClr val="FCFCFC"/>
              </a:solidFill>
              <a:latin typeface="Tahoma"/>
              <a:ea typeface="+mn-ea"/>
              <a:cs typeface="+mn-cs"/>
            </a:rPr>
            <a:t>Postsecondary Survey Outcome for SWDs - Count</a:t>
          </a:r>
          <a:endParaRPr lang="en-US" sz="1200" b="1" kern="1200" dirty="0">
            <a:solidFill>
              <a:srgbClr val="FCFCFC"/>
            </a:solidFill>
            <a:latin typeface="Tahoma"/>
            <a:ea typeface="+mn-ea"/>
            <a:cs typeface="+mn-cs"/>
          </a:endParaRPr>
        </a:p>
      </dsp:txBody>
      <dsp:txXfrm>
        <a:off x="22479" y="22479"/>
        <a:ext cx="2268136" cy="722528"/>
      </dsp:txXfrm>
    </dsp:sp>
    <dsp:sp modelId="{55E936AE-85A7-4293-9E90-3F423240A182}">
      <dsp:nvSpPr>
        <dsp:cNvPr id="0" name=""/>
        <dsp:cNvSpPr/>
      </dsp:nvSpPr>
      <dsp:spPr>
        <a:xfrm rot="5400000">
          <a:off x="982713" y="790972"/>
          <a:ext cx="347666" cy="416583"/>
        </a:xfrm>
        <a:prstGeom prst="rightArrow">
          <a:avLst>
            <a:gd name="adj1" fmla="val 60000"/>
            <a:gd name="adj2" fmla="val 50000"/>
          </a:avLst>
        </a:prstGeom>
        <a:solidFill>
          <a:srgbClr val="FF715B">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solidFill>
              <a:srgbClr val="FCFCFC"/>
            </a:solidFill>
            <a:latin typeface="Tahoma"/>
            <a:ea typeface="+mn-ea"/>
            <a:cs typeface="+mn-cs"/>
          </a:endParaRPr>
        </a:p>
      </dsp:txBody>
      <dsp:txXfrm rot="-5400000">
        <a:off x="1031572" y="825430"/>
        <a:ext cx="249949" cy="243366"/>
      </dsp:txXfrm>
    </dsp:sp>
    <dsp:sp modelId="{0430A618-02C7-4E49-9EAE-E05EC2371766}">
      <dsp:nvSpPr>
        <dsp:cNvPr id="0" name=""/>
        <dsp:cNvSpPr/>
      </dsp:nvSpPr>
      <dsp:spPr>
        <a:xfrm>
          <a:off x="0" y="1231041"/>
          <a:ext cx="2313094" cy="925741"/>
        </a:xfrm>
        <a:prstGeom prst="roundRect">
          <a:avLst>
            <a:gd name="adj" fmla="val 10000"/>
          </a:avLst>
        </a:prstGeom>
        <a:solidFill>
          <a:srgbClr val="555FAD">
            <a:hueOff val="0"/>
            <a:satOff val="0"/>
            <a:lumOff val="0"/>
            <a:alphaOff val="0"/>
          </a:srgbClr>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CFCFC"/>
              </a:solidFill>
              <a:latin typeface="Tahoma"/>
              <a:ea typeface="+mn-ea"/>
              <a:cs typeface="+mn-cs"/>
            </a:rPr>
            <a:t>Report 17.4</a:t>
          </a:r>
        </a:p>
        <a:p>
          <a:pPr marL="0" lvl="0" indent="0" algn="ctr" defTabSz="622300">
            <a:lnSpc>
              <a:spcPct val="90000"/>
            </a:lnSpc>
            <a:spcBef>
              <a:spcPct val="0"/>
            </a:spcBef>
            <a:spcAft>
              <a:spcPct val="35000"/>
            </a:spcAft>
            <a:buNone/>
          </a:pPr>
          <a:r>
            <a:rPr lang="en-US" sz="1200" b="0" i="0" kern="1200" dirty="0">
              <a:solidFill>
                <a:srgbClr val="FCFCFC"/>
              </a:solidFill>
              <a:latin typeface="Tahoma"/>
              <a:ea typeface="+mn-ea"/>
              <a:cs typeface="+mn-cs"/>
            </a:rPr>
            <a:t>Postsecondary Survey Outcome for SWDs - Student List</a:t>
          </a:r>
          <a:endParaRPr lang="en-US" sz="1200" b="1" kern="1200" dirty="0">
            <a:solidFill>
              <a:srgbClr val="FCFCFC"/>
            </a:solidFill>
            <a:latin typeface="Tahoma"/>
            <a:ea typeface="+mn-ea"/>
            <a:cs typeface="+mn-cs"/>
          </a:endParaRPr>
        </a:p>
      </dsp:txBody>
      <dsp:txXfrm>
        <a:off x="27114" y="1258155"/>
        <a:ext cx="2258866" cy="871513"/>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86031-081D-48E5-9453-8DEA7737D87F}">
      <dsp:nvSpPr>
        <dsp:cNvPr id="0" name=""/>
        <dsp:cNvSpPr/>
      </dsp:nvSpPr>
      <dsp:spPr>
        <a:xfrm>
          <a:off x="0" y="0"/>
          <a:ext cx="1087737" cy="718980"/>
        </a:xfrm>
        <a:prstGeom prst="roundRect">
          <a:avLst>
            <a:gd name="adj" fmla="val 10000"/>
          </a:avLst>
        </a:prstGeom>
        <a:solidFill>
          <a:srgbClr val="FF715B">
            <a:hueOff val="0"/>
            <a:satOff val="0"/>
            <a:lumOff val="0"/>
            <a:alphaOff val="0"/>
          </a:srgbClr>
        </a:solidFill>
        <a:ln w="12700" cap="flat" cmpd="sng" algn="ctr">
          <a:solidFill>
            <a:srgbClr val="FCFCFC">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solidFill>
                <a:srgbClr val="FCFCFC"/>
              </a:solidFill>
              <a:latin typeface="Tahoma"/>
              <a:ea typeface="+mn-ea"/>
              <a:cs typeface="+mn-cs"/>
            </a:rPr>
            <a:t>Aggregate Report</a:t>
          </a:r>
        </a:p>
      </dsp:txBody>
      <dsp:txXfrm>
        <a:off x="21058" y="21058"/>
        <a:ext cx="1045621" cy="676864"/>
      </dsp:txXfrm>
    </dsp:sp>
    <dsp:sp modelId="{55E936AE-85A7-4293-9E90-3F423240A182}">
      <dsp:nvSpPr>
        <dsp:cNvPr id="0" name=""/>
        <dsp:cNvSpPr/>
      </dsp:nvSpPr>
      <dsp:spPr>
        <a:xfrm rot="5400000">
          <a:off x="408895" y="737174"/>
          <a:ext cx="269946" cy="323541"/>
        </a:xfrm>
        <a:prstGeom prst="rightArrow">
          <a:avLst>
            <a:gd name="adj1" fmla="val 60000"/>
            <a:gd name="adj2" fmla="val 50000"/>
          </a:avLst>
        </a:prstGeom>
        <a:solidFill>
          <a:srgbClr val="FF715B">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0" kern="1200">
            <a:solidFill>
              <a:srgbClr val="FCFCFC"/>
            </a:solidFill>
            <a:latin typeface="Tahoma"/>
            <a:ea typeface="+mn-ea"/>
            <a:cs typeface="+mn-cs"/>
          </a:endParaRPr>
        </a:p>
      </dsp:txBody>
      <dsp:txXfrm rot="-5400000">
        <a:off x="446806" y="763971"/>
        <a:ext cx="194125" cy="188962"/>
      </dsp:txXfrm>
    </dsp:sp>
    <dsp:sp modelId="{0430A618-02C7-4E49-9EAE-E05EC2371766}">
      <dsp:nvSpPr>
        <dsp:cNvPr id="0" name=""/>
        <dsp:cNvSpPr/>
      </dsp:nvSpPr>
      <dsp:spPr>
        <a:xfrm>
          <a:off x="0" y="1078909"/>
          <a:ext cx="1087737" cy="718980"/>
        </a:xfrm>
        <a:prstGeom prst="roundRect">
          <a:avLst>
            <a:gd name="adj" fmla="val 10000"/>
          </a:avLst>
        </a:prstGeom>
        <a:solidFill>
          <a:srgbClr val="555FAD">
            <a:hueOff val="0"/>
            <a:satOff val="0"/>
            <a:lumOff val="0"/>
            <a:alphaOff val="0"/>
          </a:srgbClr>
        </a:solidFill>
        <a:ln w="12700" cap="flat" cmpd="sng" algn="ctr">
          <a:solidFill>
            <a:srgbClr val="FCFCFC">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solidFill>
                <a:srgbClr val="FCFCFC"/>
              </a:solidFill>
              <a:latin typeface="Tahoma"/>
              <a:ea typeface="+mn-ea"/>
              <a:cs typeface="+mn-cs"/>
            </a:rPr>
            <a:t>Supporting Report</a:t>
          </a:r>
        </a:p>
      </dsp:txBody>
      <dsp:txXfrm>
        <a:off x="21058" y="1099967"/>
        <a:ext cx="1045621" cy="676864"/>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168353-E4C8-48F7-B103-9E4CFAB5B436}">
      <dsp:nvSpPr>
        <dsp:cNvPr id="0" name=""/>
        <dsp:cNvSpPr/>
      </dsp:nvSpPr>
      <dsp:spPr>
        <a:xfrm>
          <a:off x="1283" y="413504"/>
          <a:ext cx="5006206" cy="300372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Font typeface="Arial" panose="020B0604020202020204" pitchFamily="34" charset="0"/>
            <a:buNone/>
          </a:pPr>
          <a:r>
            <a:rPr lang="en-US" sz="2100" b="1" i="1" kern="1200">
              <a:solidFill>
                <a:schemeClr val="bg1"/>
              </a:solidFill>
            </a:rPr>
            <a:t>Accountability</a:t>
          </a:r>
          <a:r>
            <a:rPr lang="en-US" sz="2100" b="1" i="0" kern="1200">
              <a:solidFill>
                <a:schemeClr val="bg1"/>
              </a:solidFill>
            </a:rPr>
            <a:t> DSEA Extract</a:t>
          </a:r>
          <a:r>
            <a:rPr lang="en-US" sz="2100" b="0" i="0" kern="1200">
              <a:solidFill>
                <a:schemeClr val="bg1"/>
              </a:solidFill>
            </a:rPr>
            <a:t> </a:t>
          </a:r>
        </a:p>
        <a:p>
          <a:pPr marL="0" lvl="0" indent="0" algn="ctr" defTabSz="933450">
            <a:lnSpc>
              <a:spcPct val="90000"/>
            </a:lnSpc>
            <a:spcBef>
              <a:spcPct val="0"/>
            </a:spcBef>
            <a:spcAft>
              <a:spcPct val="35000"/>
            </a:spcAft>
            <a:buFont typeface="Arial" panose="020B0604020202020204" pitchFamily="34" charset="0"/>
            <a:buNone/>
          </a:pPr>
          <a:r>
            <a:rPr lang="en-US" sz="2100" b="0" i="0" kern="1200">
              <a:solidFill>
                <a:schemeClr val="bg1"/>
              </a:solidFill>
            </a:rPr>
            <a:t>-SWDs reported by other LEAs with the requestor as the DSEA (receiving)</a:t>
          </a:r>
        </a:p>
        <a:p>
          <a:pPr marL="0" lvl="0" indent="0" algn="ctr" defTabSz="933450">
            <a:lnSpc>
              <a:spcPct val="90000"/>
            </a:lnSpc>
            <a:spcBef>
              <a:spcPct val="0"/>
            </a:spcBef>
            <a:spcAft>
              <a:spcPct val="35000"/>
            </a:spcAft>
            <a:buFont typeface="Arial" panose="020B0604020202020204" pitchFamily="34" charset="0"/>
            <a:buNone/>
          </a:pPr>
          <a:r>
            <a:rPr lang="en-US" sz="2100" b="0" i="0" kern="1200">
              <a:solidFill>
                <a:schemeClr val="bg1"/>
              </a:solidFill>
            </a:rPr>
            <a:t>-SWDs reported by the requestor with a different DSEA (sending)</a:t>
          </a:r>
        </a:p>
        <a:p>
          <a:pPr marL="0" lvl="0" indent="0" algn="ctr" defTabSz="933450">
            <a:lnSpc>
              <a:spcPct val="90000"/>
            </a:lnSpc>
            <a:spcBef>
              <a:spcPct val="0"/>
            </a:spcBef>
            <a:spcAft>
              <a:spcPct val="35000"/>
            </a:spcAft>
            <a:buFont typeface="Arial" panose="020B0604020202020204" pitchFamily="34" charset="0"/>
            <a:buNone/>
          </a:pPr>
          <a:r>
            <a:rPr lang="en-US" sz="2100" b="0" i="0" kern="1200">
              <a:solidFill>
                <a:schemeClr val="bg1"/>
              </a:solidFill>
            </a:rPr>
            <a:t>-Limited in grade level and enrollment status.</a:t>
          </a:r>
        </a:p>
        <a:p>
          <a:pPr marL="0" lvl="0" indent="0" algn="ctr" defTabSz="933450">
            <a:lnSpc>
              <a:spcPct val="90000"/>
            </a:lnSpc>
            <a:spcBef>
              <a:spcPct val="0"/>
            </a:spcBef>
            <a:spcAft>
              <a:spcPct val="35000"/>
            </a:spcAft>
            <a:buFont typeface="Arial" panose="020B0604020202020204" pitchFamily="34" charset="0"/>
            <a:buNone/>
          </a:pPr>
          <a:r>
            <a:rPr lang="en-US" sz="2100" b="0" i="0" kern="1200">
              <a:solidFill>
                <a:schemeClr val="bg1"/>
              </a:solidFill>
            </a:rPr>
            <a:t>- Does not include charter schools</a:t>
          </a:r>
          <a:endParaRPr lang="en-US" sz="2100" kern="1200">
            <a:solidFill>
              <a:schemeClr val="bg1"/>
            </a:solidFill>
          </a:endParaRPr>
        </a:p>
      </dsp:txBody>
      <dsp:txXfrm>
        <a:off x="1283" y="413504"/>
        <a:ext cx="5006206" cy="3003723"/>
      </dsp:txXfrm>
    </dsp:sp>
    <dsp:sp modelId="{C05C0D30-5BDB-49DA-A6A1-FFE1125CC555}">
      <dsp:nvSpPr>
        <dsp:cNvPr id="0" name=""/>
        <dsp:cNvSpPr/>
      </dsp:nvSpPr>
      <dsp:spPr>
        <a:xfrm>
          <a:off x="5508110" y="413504"/>
          <a:ext cx="5006206" cy="3003723"/>
        </a:xfrm>
        <a:prstGeom prst="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Font typeface="Arial" panose="020B0604020202020204" pitchFamily="34" charset="0"/>
            <a:buNone/>
          </a:pPr>
          <a:r>
            <a:rPr lang="en-US" sz="2100" b="1" i="1" kern="1200">
              <a:solidFill>
                <a:schemeClr val="bg1"/>
              </a:solidFill>
            </a:rPr>
            <a:t>Informational</a:t>
          </a:r>
          <a:r>
            <a:rPr lang="en-US" sz="2100" b="1" i="0" kern="1200">
              <a:solidFill>
                <a:schemeClr val="bg1"/>
              </a:solidFill>
            </a:rPr>
            <a:t> DSEA Extract</a:t>
          </a:r>
          <a:r>
            <a:rPr lang="en-US" sz="2100" b="0" i="0" kern="1200">
              <a:solidFill>
                <a:schemeClr val="bg1"/>
              </a:solidFill>
            </a:rPr>
            <a:t> </a:t>
          </a:r>
        </a:p>
        <a:p>
          <a:pPr marL="0" lvl="0" indent="0" algn="ctr" defTabSz="933450">
            <a:lnSpc>
              <a:spcPct val="90000"/>
            </a:lnSpc>
            <a:spcBef>
              <a:spcPct val="0"/>
            </a:spcBef>
            <a:spcAft>
              <a:spcPct val="35000"/>
            </a:spcAft>
            <a:buFont typeface="Arial" panose="020B0604020202020204" pitchFamily="34" charset="0"/>
            <a:buNone/>
          </a:pPr>
          <a:r>
            <a:rPr lang="en-US" sz="2100" b="0" i="0" kern="1200">
              <a:solidFill>
                <a:schemeClr val="bg1"/>
              </a:solidFill>
            </a:rPr>
            <a:t>- SWDs not enrolled in the requestor’s LEA but have their LEA populated as the DSEA</a:t>
          </a:r>
        </a:p>
        <a:p>
          <a:pPr marL="0" lvl="0" indent="0" algn="ctr" defTabSz="933450">
            <a:lnSpc>
              <a:spcPct val="90000"/>
            </a:lnSpc>
            <a:spcBef>
              <a:spcPct val="0"/>
            </a:spcBef>
            <a:spcAft>
              <a:spcPct val="35000"/>
            </a:spcAft>
            <a:buFont typeface="Arial" panose="020B0604020202020204" pitchFamily="34" charset="0"/>
            <a:buNone/>
          </a:pPr>
          <a:r>
            <a:rPr lang="en-US" sz="2100" b="0" i="0" kern="1200">
              <a:solidFill>
                <a:schemeClr val="bg1"/>
              </a:solidFill>
            </a:rPr>
            <a:t>- All grade levels and enrollment statuses</a:t>
          </a:r>
        </a:p>
        <a:p>
          <a:pPr marL="0" lvl="0" indent="0" algn="ctr" defTabSz="933450">
            <a:lnSpc>
              <a:spcPct val="90000"/>
            </a:lnSpc>
            <a:spcBef>
              <a:spcPct val="0"/>
            </a:spcBef>
            <a:spcAft>
              <a:spcPct val="35000"/>
            </a:spcAft>
            <a:buFont typeface="Arial" panose="020B0604020202020204" pitchFamily="34" charset="0"/>
            <a:buNone/>
          </a:pPr>
          <a:r>
            <a:rPr lang="en-US" sz="2100" b="0" i="0" kern="1200">
              <a:solidFill>
                <a:schemeClr val="bg1"/>
              </a:solidFill>
            </a:rPr>
            <a:t>-Includes charter schools</a:t>
          </a:r>
        </a:p>
      </dsp:txBody>
      <dsp:txXfrm>
        <a:off x="5508110" y="413504"/>
        <a:ext cx="5006206" cy="30037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A29495-0766-41A3-8197-49B8EB89D48B}">
      <dsp:nvSpPr>
        <dsp:cNvPr id="0" name=""/>
        <dsp:cNvSpPr/>
      </dsp:nvSpPr>
      <dsp:spPr>
        <a:xfrm>
          <a:off x="690621" y="0"/>
          <a:ext cx="2465137" cy="246510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Career Technical Education</a:t>
          </a:r>
        </a:p>
        <a:p>
          <a:pPr marL="171450" lvl="1" indent="-171450" algn="l" defTabSz="755650">
            <a:lnSpc>
              <a:spcPct val="90000"/>
            </a:lnSpc>
            <a:spcBef>
              <a:spcPct val="0"/>
            </a:spcBef>
            <a:spcAft>
              <a:spcPct val="15000"/>
            </a:spcAft>
            <a:buChar char="•"/>
          </a:pPr>
          <a:r>
            <a:rPr lang="en-US" sz="1700" kern="1200" dirty="0"/>
            <a:t>Perkins</a:t>
          </a:r>
        </a:p>
        <a:p>
          <a:pPr marL="171450" lvl="1" indent="-171450" algn="l" defTabSz="755650">
            <a:lnSpc>
              <a:spcPct val="90000"/>
            </a:lnSpc>
            <a:spcBef>
              <a:spcPct val="0"/>
            </a:spcBef>
            <a:spcAft>
              <a:spcPct val="15000"/>
            </a:spcAft>
            <a:buChar char="•"/>
          </a:pPr>
          <a:r>
            <a:rPr lang="en-US" sz="1700" kern="1200" dirty="0"/>
            <a:t>CCI</a:t>
          </a:r>
        </a:p>
      </dsp:txBody>
      <dsp:txXfrm>
        <a:off x="1051632" y="361006"/>
        <a:ext cx="1743115" cy="1743089"/>
      </dsp:txXfrm>
    </dsp:sp>
    <dsp:sp modelId="{70C02715-898B-4AA0-8455-2B88EDE7B3E7}">
      <dsp:nvSpPr>
        <dsp:cNvPr id="0" name=""/>
        <dsp:cNvSpPr/>
      </dsp:nvSpPr>
      <dsp:spPr>
        <a:xfrm>
          <a:off x="1969728" y="1623527"/>
          <a:ext cx="2465137" cy="246510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Work Based learning</a:t>
          </a:r>
        </a:p>
        <a:p>
          <a:pPr marL="171450" lvl="1" indent="-171450" algn="l" defTabSz="755650">
            <a:lnSpc>
              <a:spcPct val="90000"/>
            </a:lnSpc>
            <a:spcBef>
              <a:spcPct val="0"/>
            </a:spcBef>
            <a:spcAft>
              <a:spcPct val="15000"/>
            </a:spcAft>
            <a:buChar char="•"/>
          </a:pPr>
          <a:r>
            <a:rPr lang="en-US" sz="1700" kern="1200" dirty="0"/>
            <a:t>CCI</a:t>
          </a:r>
        </a:p>
      </dsp:txBody>
      <dsp:txXfrm>
        <a:off x="2330739" y="1984533"/>
        <a:ext cx="1743115" cy="1743089"/>
      </dsp:txXfrm>
    </dsp:sp>
    <dsp:sp modelId="{6A577DF4-55AD-49B0-AB81-FBDCF1EF6B6A}">
      <dsp:nvSpPr>
        <dsp:cNvPr id="0" name=""/>
        <dsp:cNvSpPr/>
      </dsp:nvSpPr>
      <dsp:spPr>
        <a:xfrm>
          <a:off x="3226776" y="0"/>
          <a:ext cx="2465137" cy="246510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Course Completion</a:t>
          </a:r>
        </a:p>
        <a:p>
          <a:pPr marL="171450" lvl="1" indent="-171450" algn="l" defTabSz="755650">
            <a:lnSpc>
              <a:spcPct val="90000"/>
            </a:lnSpc>
            <a:spcBef>
              <a:spcPct val="0"/>
            </a:spcBef>
            <a:spcAft>
              <a:spcPct val="15000"/>
            </a:spcAft>
            <a:buChar char="•"/>
          </a:pPr>
          <a:r>
            <a:rPr lang="en-US" sz="1700" kern="1200" dirty="0"/>
            <a:t>Perkins</a:t>
          </a:r>
        </a:p>
        <a:p>
          <a:pPr marL="171450" lvl="1" indent="-171450" algn="l" defTabSz="755650">
            <a:lnSpc>
              <a:spcPct val="90000"/>
            </a:lnSpc>
            <a:spcBef>
              <a:spcPct val="0"/>
            </a:spcBef>
            <a:spcAft>
              <a:spcPct val="15000"/>
            </a:spcAft>
            <a:buChar char="•"/>
          </a:pPr>
          <a:r>
            <a:rPr lang="en-US" sz="1700" kern="1200" dirty="0"/>
            <a:t>CCI</a:t>
          </a:r>
        </a:p>
      </dsp:txBody>
      <dsp:txXfrm>
        <a:off x="3587787" y="361006"/>
        <a:ext cx="1743115" cy="174308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B3C8-DE62-984C-B00E-855EC476BD4C}">
      <dsp:nvSpPr>
        <dsp:cNvPr id="0" name=""/>
        <dsp:cNvSpPr/>
      </dsp:nvSpPr>
      <dsp:spPr>
        <a:xfrm>
          <a:off x="0" y="26853"/>
          <a:ext cx="4055689" cy="6048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Staff Involved with Submission</a:t>
          </a:r>
        </a:p>
      </dsp:txBody>
      <dsp:txXfrm>
        <a:off x="0" y="26853"/>
        <a:ext cx="4055689" cy="604800"/>
      </dsp:txXfrm>
    </dsp:sp>
    <dsp:sp modelId="{E3E76491-8807-CA4F-8E4E-E290DDB1346B}">
      <dsp:nvSpPr>
        <dsp:cNvPr id="0" name=""/>
        <dsp:cNvSpPr/>
      </dsp:nvSpPr>
      <dsp:spPr>
        <a:xfrm>
          <a:off x="0" y="624377"/>
          <a:ext cx="4055689" cy="172935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Site Staff</a:t>
          </a:r>
        </a:p>
        <a:p>
          <a:pPr marL="171450" lvl="1" indent="-171450" algn="l" defTabSz="711200">
            <a:lnSpc>
              <a:spcPct val="90000"/>
            </a:lnSpc>
            <a:spcBef>
              <a:spcPct val="0"/>
            </a:spcBef>
            <a:spcAft>
              <a:spcPct val="15000"/>
            </a:spcAft>
            <a:buChar char="•"/>
          </a:pPr>
          <a:r>
            <a:rPr lang="en-US" sz="1600" kern="1200" dirty="0"/>
            <a:t>Registrars</a:t>
          </a:r>
        </a:p>
        <a:p>
          <a:pPr marL="171450" lvl="1" indent="-171450" algn="l" defTabSz="711200">
            <a:lnSpc>
              <a:spcPct val="90000"/>
            </a:lnSpc>
            <a:spcBef>
              <a:spcPct val="0"/>
            </a:spcBef>
            <a:spcAft>
              <a:spcPct val="15000"/>
            </a:spcAft>
            <a:buChar char="•"/>
          </a:pPr>
          <a:r>
            <a:rPr lang="en-US" sz="1600" kern="1200" dirty="0"/>
            <a:t>Program staff</a:t>
          </a:r>
        </a:p>
        <a:p>
          <a:pPr marL="171450" lvl="1" indent="-171450" algn="l" defTabSz="711200">
            <a:lnSpc>
              <a:spcPct val="90000"/>
            </a:lnSpc>
            <a:spcBef>
              <a:spcPct val="0"/>
            </a:spcBef>
            <a:spcAft>
              <a:spcPct val="15000"/>
            </a:spcAft>
            <a:buChar char="•"/>
          </a:pPr>
          <a:r>
            <a:rPr lang="en-US" sz="1600" i="0" kern="1200" dirty="0"/>
            <a:t>CTE</a:t>
          </a:r>
        </a:p>
        <a:p>
          <a:pPr marL="171450" lvl="1" indent="-171450" algn="l" defTabSz="711200">
            <a:lnSpc>
              <a:spcPct val="90000"/>
            </a:lnSpc>
            <a:spcBef>
              <a:spcPct val="0"/>
            </a:spcBef>
            <a:spcAft>
              <a:spcPct val="15000"/>
            </a:spcAft>
            <a:buChar char="•"/>
          </a:pPr>
          <a:r>
            <a:rPr lang="en-US" sz="1600" kern="1200" dirty="0"/>
            <a:t>Site Administrators</a:t>
          </a:r>
        </a:p>
        <a:p>
          <a:pPr marL="171450" lvl="1" indent="-171450" algn="l" defTabSz="711200">
            <a:lnSpc>
              <a:spcPct val="90000"/>
            </a:lnSpc>
            <a:spcBef>
              <a:spcPct val="0"/>
            </a:spcBef>
            <a:spcAft>
              <a:spcPct val="15000"/>
            </a:spcAft>
            <a:buChar char="•"/>
          </a:pPr>
          <a:r>
            <a:rPr lang="en-US" sz="1600" kern="1200" dirty="0"/>
            <a:t>Student System Support Staff</a:t>
          </a:r>
        </a:p>
      </dsp:txBody>
      <dsp:txXfrm>
        <a:off x="0" y="624377"/>
        <a:ext cx="4055689" cy="172935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B3C8-DE62-984C-B00E-855EC476BD4C}">
      <dsp:nvSpPr>
        <dsp:cNvPr id="0" name=""/>
        <dsp:cNvSpPr/>
      </dsp:nvSpPr>
      <dsp:spPr>
        <a:xfrm>
          <a:off x="0" y="47223"/>
          <a:ext cx="4055689" cy="50350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dirty="0"/>
            <a:t>Files Submitted</a:t>
          </a:r>
        </a:p>
      </dsp:txBody>
      <dsp:txXfrm>
        <a:off x="0" y="47223"/>
        <a:ext cx="4055689" cy="503502"/>
      </dsp:txXfrm>
    </dsp:sp>
    <dsp:sp modelId="{E3E76491-8807-CA4F-8E4E-E290DDB1346B}">
      <dsp:nvSpPr>
        <dsp:cNvPr id="0" name=""/>
        <dsp:cNvSpPr/>
      </dsp:nvSpPr>
      <dsp:spPr>
        <a:xfrm>
          <a:off x="0" y="509473"/>
          <a:ext cx="4055689" cy="173346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0" kern="1200" dirty="0"/>
            <a:t>Student Enrollment </a:t>
          </a:r>
          <a:r>
            <a:rPr lang="en-US" sz="1600" b="1" kern="1200" dirty="0"/>
            <a:t>(SENR)</a:t>
          </a:r>
        </a:p>
        <a:p>
          <a:pPr marL="171450" lvl="1" indent="-171450" algn="l" defTabSz="711200">
            <a:lnSpc>
              <a:spcPct val="90000"/>
            </a:lnSpc>
            <a:spcBef>
              <a:spcPct val="0"/>
            </a:spcBef>
            <a:spcAft>
              <a:spcPct val="15000"/>
            </a:spcAft>
            <a:buChar char="•"/>
          </a:pPr>
          <a:r>
            <a:rPr lang="en-US" sz="1600" b="0" kern="1200" dirty="0"/>
            <a:t>Staff Demographics </a:t>
          </a:r>
          <a:r>
            <a:rPr lang="en-US" sz="1600" b="1" kern="1200" dirty="0"/>
            <a:t>(SDEM)</a:t>
          </a:r>
        </a:p>
        <a:p>
          <a:pPr marL="171450" lvl="1" indent="-171450" algn="l" defTabSz="711200">
            <a:lnSpc>
              <a:spcPct val="90000"/>
            </a:lnSpc>
            <a:spcBef>
              <a:spcPct val="0"/>
            </a:spcBef>
            <a:spcAft>
              <a:spcPct val="15000"/>
            </a:spcAft>
            <a:buChar char="•"/>
          </a:pPr>
          <a:r>
            <a:rPr lang="en-US" sz="1600" b="0" kern="1200" dirty="0"/>
            <a:t>Course Completion </a:t>
          </a:r>
          <a:r>
            <a:rPr lang="en-US" sz="1600" b="1" kern="1200" dirty="0"/>
            <a:t>(CRSC)</a:t>
          </a:r>
        </a:p>
        <a:p>
          <a:pPr marL="171450" lvl="1" indent="-171450" algn="l" defTabSz="711200">
            <a:lnSpc>
              <a:spcPct val="90000"/>
            </a:lnSpc>
            <a:spcBef>
              <a:spcPct val="0"/>
            </a:spcBef>
            <a:spcAft>
              <a:spcPct val="15000"/>
            </a:spcAft>
            <a:buChar char="•"/>
          </a:pPr>
          <a:r>
            <a:rPr lang="en-US" sz="1600" b="0" kern="1200" dirty="0"/>
            <a:t>Student </a:t>
          </a:r>
          <a:r>
            <a:rPr lang="en-US" sz="1600" b="0" kern="1200" dirty="0" err="1"/>
            <a:t>Crs</a:t>
          </a:r>
          <a:r>
            <a:rPr lang="en-US" sz="1600" b="0" kern="1200" dirty="0"/>
            <a:t>. Completion </a:t>
          </a:r>
          <a:r>
            <a:rPr lang="en-US" sz="1600" b="1" kern="1200" dirty="0"/>
            <a:t>(SCSC)</a:t>
          </a:r>
        </a:p>
        <a:p>
          <a:pPr marL="171450" lvl="1" indent="-171450" algn="l" defTabSz="711200">
            <a:lnSpc>
              <a:spcPct val="90000"/>
            </a:lnSpc>
            <a:spcBef>
              <a:spcPct val="0"/>
            </a:spcBef>
            <a:spcAft>
              <a:spcPct val="15000"/>
            </a:spcAft>
            <a:buChar char="•"/>
          </a:pPr>
          <a:r>
            <a:rPr lang="en-US" sz="1600" b="0" kern="1200" dirty="0"/>
            <a:t>Student CTE </a:t>
          </a:r>
          <a:r>
            <a:rPr lang="en-US" sz="1600" b="1" kern="1200" dirty="0"/>
            <a:t>(SCTE)</a:t>
          </a:r>
        </a:p>
        <a:p>
          <a:pPr marL="171450" lvl="1" indent="-171450" algn="l" defTabSz="711200">
            <a:lnSpc>
              <a:spcPct val="90000"/>
            </a:lnSpc>
            <a:spcBef>
              <a:spcPct val="0"/>
            </a:spcBef>
            <a:spcAft>
              <a:spcPct val="15000"/>
            </a:spcAft>
            <a:buChar char="•"/>
          </a:pPr>
          <a:r>
            <a:rPr lang="en-US" sz="1600" b="0" kern="1200" dirty="0"/>
            <a:t>Work-based Learning </a:t>
          </a:r>
          <a:r>
            <a:rPr lang="en-US" sz="1600" b="1" kern="1200" dirty="0"/>
            <a:t>(WBLR)</a:t>
          </a:r>
        </a:p>
      </dsp:txBody>
      <dsp:txXfrm>
        <a:off x="0" y="509473"/>
        <a:ext cx="4055689" cy="173346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C932C-6B20-408D-9DF8-6BC336C17257}">
      <dsp:nvSpPr>
        <dsp:cNvPr id="0" name=""/>
        <dsp:cNvSpPr/>
      </dsp:nvSpPr>
      <dsp:spPr>
        <a:xfrm>
          <a:off x="3322" y="1297333"/>
          <a:ext cx="2372097" cy="1506282"/>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F38FCF-B625-4501-AD7C-2BBDDC343D8D}">
      <dsp:nvSpPr>
        <dsp:cNvPr id="0" name=""/>
        <dsp:cNvSpPr/>
      </dsp:nvSpPr>
      <dsp:spPr>
        <a:xfrm>
          <a:off x="266888" y="1547722"/>
          <a:ext cx="2372097" cy="1506282"/>
        </a:xfrm>
        <a:prstGeom prst="roundRect">
          <a:avLst>
            <a:gd name="adj" fmla="val 10000"/>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Categorizing WBL Experiences</a:t>
          </a:r>
        </a:p>
      </dsp:txBody>
      <dsp:txXfrm>
        <a:off x="311005" y="1591839"/>
        <a:ext cx="2283863" cy="1418048"/>
      </dsp:txXfrm>
    </dsp:sp>
    <dsp:sp modelId="{D40A7F78-66DF-4E7A-80FC-C790690BB7C7}">
      <dsp:nvSpPr>
        <dsp:cNvPr id="0" name=""/>
        <dsp:cNvSpPr/>
      </dsp:nvSpPr>
      <dsp:spPr>
        <a:xfrm>
          <a:off x="2902552" y="1297333"/>
          <a:ext cx="2372097" cy="1506282"/>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946921-0A2F-4E62-AFE7-9AB77475F40D}">
      <dsp:nvSpPr>
        <dsp:cNvPr id="0" name=""/>
        <dsp:cNvSpPr/>
      </dsp:nvSpPr>
      <dsp:spPr>
        <a:xfrm>
          <a:off x="3166119" y="1547722"/>
          <a:ext cx="2372097" cy="1506282"/>
        </a:xfrm>
        <a:prstGeom prst="roundRect">
          <a:avLst>
            <a:gd name="adj" fmla="val 10000"/>
          </a:avLst>
        </a:prstGeom>
        <a:solidFill>
          <a:schemeClr val="lt1">
            <a:alpha val="90000"/>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Identify opportunities and employers</a:t>
          </a:r>
        </a:p>
      </dsp:txBody>
      <dsp:txXfrm>
        <a:off x="3210236" y="1591839"/>
        <a:ext cx="2283863" cy="1418048"/>
      </dsp:txXfrm>
    </dsp:sp>
    <dsp:sp modelId="{8B327CA1-AD9A-475E-A4E6-79EA94103117}">
      <dsp:nvSpPr>
        <dsp:cNvPr id="0" name=""/>
        <dsp:cNvSpPr/>
      </dsp:nvSpPr>
      <dsp:spPr>
        <a:xfrm>
          <a:off x="5801783" y="1297333"/>
          <a:ext cx="2372097" cy="1506282"/>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36CB86-5602-405A-B470-41568EFDCE8B}">
      <dsp:nvSpPr>
        <dsp:cNvPr id="0" name=""/>
        <dsp:cNvSpPr/>
      </dsp:nvSpPr>
      <dsp:spPr>
        <a:xfrm>
          <a:off x="6065349" y="1547722"/>
          <a:ext cx="2372097" cy="1506282"/>
        </a:xfrm>
        <a:prstGeom prst="roundRect">
          <a:avLst>
            <a:gd name="adj" fmla="val 10000"/>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Document dates, hours, performance</a:t>
          </a:r>
        </a:p>
      </dsp:txBody>
      <dsp:txXfrm>
        <a:off x="6109466" y="1591839"/>
        <a:ext cx="2283863" cy="1418048"/>
      </dsp:txXfrm>
    </dsp:sp>
    <dsp:sp modelId="{2F38DA8B-D588-4FBF-AF5A-B38062EDD6DE}">
      <dsp:nvSpPr>
        <dsp:cNvPr id="0" name=""/>
        <dsp:cNvSpPr/>
      </dsp:nvSpPr>
      <dsp:spPr>
        <a:xfrm>
          <a:off x="8701013" y="1297333"/>
          <a:ext cx="2372097" cy="1506282"/>
        </a:xfrm>
        <a:prstGeom prst="roundRect">
          <a:avLst>
            <a:gd name="adj" fmla="val 10000"/>
          </a:avLst>
        </a:prstGeom>
        <a:solidFill>
          <a:srgbClr val="0088B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C334DE-B688-4CA9-9628-D9353792D8CA}">
      <dsp:nvSpPr>
        <dsp:cNvPr id="0" name=""/>
        <dsp:cNvSpPr/>
      </dsp:nvSpPr>
      <dsp:spPr>
        <a:xfrm>
          <a:off x="8964580" y="1547722"/>
          <a:ext cx="2372097" cy="1506282"/>
        </a:xfrm>
        <a:prstGeom prst="roundRect">
          <a:avLst>
            <a:gd name="adj" fmla="val 10000"/>
          </a:avLst>
        </a:prstGeom>
        <a:solidFill>
          <a:schemeClr val="lt1">
            <a:alpha val="90000"/>
            <a:hueOff val="0"/>
            <a:satOff val="0"/>
            <a:lumOff val="0"/>
            <a:alphaOff val="0"/>
          </a:schemeClr>
        </a:solidFill>
        <a:ln w="12700" cap="flat" cmpd="sng" algn="ctr">
          <a:solidFill>
            <a:srgbClr val="15608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Preserve longitudinal records</a:t>
          </a:r>
        </a:p>
      </dsp:txBody>
      <dsp:txXfrm>
        <a:off x="9008697" y="1591839"/>
        <a:ext cx="2283863" cy="141804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D16C9-FEC5-4D7F-9FCB-6AB2B74D505C}">
      <dsp:nvSpPr>
        <dsp:cNvPr id="0" name=""/>
        <dsp:cNvSpPr/>
      </dsp:nvSpPr>
      <dsp:spPr>
        <a:xfrm>
          <a:off x="2144" y="68358"/>
          <a:ext cx="1565742"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3.9</a:t>
          </a:r>
        </a:p>
      </dsp:txBody>
      <dsp:txXfrm>
        <a:off x="2144" y="68358"/>
        <a:ext cx="1565742" cy="288000"/>
      </dsp:txXfrm>
    </dsp:sp>
    <dsp:sp modelId="{C667CE1B-53A2-4AFA-95A9-F9BE5EBD9521}">
      <dsp:nvSpPr>
        <dsp:cNvPr id="0" name=""/>
        <dsp:cNvSpPr/>
      </dsp:nvSpPr>
      <dsp:spPr>
        <a:xfrm>
          <a:off x="285503" y="377688"/>
          <a:ext cx="1978174" cy="684766"/>
        </a:xfrm>
        <a:prstGeom prst="roundRect">
          <a:avLst>
            <a:gd name="adj" fmla="val 10000"/>
          </a:avLst>
        </a:prstGeom>
        <a:solidFill>
          <a:schemeClr val="lt1">
            <a:alpha val="90000"/>
            <a:hueOff val="0"/>
            <a:satOff val="0"/>
            <a:lumOff val="0"/>
            <a:alphaOff val="0"/>
          </a:schemeClr>
        </a:solidFill>
        <a:ln w="12700" cap="flat" cmpd="sng" algn="ctr">
          <a:solidFill>
            <a:srgbClr val="3DC1B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en-US" sz="800" kern="1200" dirty="0">
              <a:hlinkClick xmlns:r="http://schemas.openxmlformats.org/officeDocument/2006/relationships" r:id="rId1"/>
            </a:rPr>
            <a:t>Course Sections Completed – Count by Content Area for Departmentalized Courses</a:t>
          </a:r>
          <a:endParaRPr lang="en-US" sz="800" kern="1200" dirty="0"/>
        </a:p>
        <a:p>
          <a:pPr marL="57150" lvl="1" indent="-57150" algn="l" defTabSz="355600">
            <a:lnSpc>
              <a:spcPct val="90000"/>
            </a:lnSpc>
            <a:spcBef>
              <a:spcPct val="0"/>
            </a:spcBef>
            <a:spcAft>
              <a:spcPct val="15000"/>
            </a:spcAft>
            <a:buChar char="•"/>
          </a:pPr>
          <a:endParaRPr lang="en-US" sz="800" kern="1200" dirty="0"/>
        </a:p>
      </dsp:txBody>
      <dsp:txXfrm>
        <a:off x="305559" y="397744"/>
        <a:ext cx="1938062" cy="644654"/>
      </dsp:txXfrm>
    </dsp:sp>
    <dsp:sp modelId="{00C6806D-34FE-4E93-8A2E-BC646CEB24B1}">
      <dsp:nvSpPr>
        <dsp:cNvPr id="0" name=""/>
        <dsp:cNvSpPr/>
      </dsp:nvSpPr>
      <dsp:spPr>
        <a:xfrm rot="21586538">
          <a:off x="1842473" y="27537"/>
          <a:ext cx="749901" cy="38982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1842473" y="105731"/>
        <a:ext cx="632954" cy="233894"/>
      </dsp:txXfrm>
    </dsp:sp>
    <dsp:sp modelId="{65355FE7-07BD-4D77-9CD3-96A7EDC7EC36}">
      <dsp:nvSpPr>
        <dsp:cNvPr id="0" name=""/>
        <dsp:cNvSpPr/>
      </dsp:nvSpPr>
      <dsp:spPr>
        <a:xfrm>
          <a:off x="2723546" y="57701"/>
          <a:ext cx="1565742"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30480" numCol="1" spcCol="1270" anchor="t" anchorCtr="0">
          <a:noAutofit/>
        </a:bodyPr>
        <a:lstStyle/>
        <a:p>
          <a:pPr marL="0" lvl="0" indent="0" algn="l" defTabSz="355600">
            <a:lnSpc>
              <a:spcPct val="90000"/>
            </a:lnSpc>
            <a:spcBef>
              <a:spcPct val="0"/>
            </a:spcBef>
            <a:spcAft>
              <a:spcPct val="35000"/>
            </a:spcAft>
            <a:buNone/>
          </a:pPr>
          <a:r>
            <a:rPr lang="en-US" sz="800" kern="1200"/>
            <a:t>Report 3.10</a:t>
          </a:r>
        </a:p>
      </dsp:txBody>
      <dsp:txXfrm>
        <a:off x="2723546" y="57701"/>
        <a:ext cx="1565742" cy="288000"/>
      </dsp:txXfrm>
    </dsp:sp>
    <dsp:sp modelId="{0AD73FA7-AC78-4246-8DA1-CFE53596208B}">
      <dsp:nvSpPr>
        <dsp:cNvPr id="0" name=""/>
        <dsp:cNvSpPr/>
      </dsp:nvSpPr>
      <dsp:spPr>
        <a:xfrm>
          <a:off x="2795953" y="368645"/>
          <a:ext cx="2151753" cy="72739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en-US" sz="800" kern="1200">
              <a:hlinkClick xmlns:r="http://schemas.openxmlformats.org/officeDocument/2006/relationships" r:id="rId2"/>
            </a:rPr>
            <a:t>Course Sections Completed – Count and Details for Departmentalized Courses</a:t>
          </a:r>
          <a:endParaRPr lang="en-US" sz="800" kern="1200"/>
        </a:p>
        <a:p>
          <a:pPr marL="57150" lvl="1" indent="-57150" algn="l" defTabSz="355600">
            <a:lnSpc>
              <a:spcPct val="90000"/>
            </a:lnSpc>
            <a:spcBef>
              <a:spcPct val="0"/>
            </a:spcBef>
            <a:spcAft>
              <a:spcPct val="15000"/>
            </a:spcAft>
            <a:buChar char="•"/>
          </a:pPr>
          <a:endParaRPr lang="en-US" sz="800" kern="1200"/>
        </a:p>
      </dsp:txBody>
      <dsp:txXfrm>
        <a:off x="2817258" y="389950"/>
        <a:ext cx="2109143" cy="684785"/>
      </dsp:txXfrm>
    </dsp:sp>
    <dsp:sp modelId="{CD3ADB74-BDF5-45BD-8060-602268BDE1E4}">
      <dsp:nvSpPr>
        <dsp:cNvPr id="0" name=""/>
        <dsp:cNvSpPr/>
      </dsp:nvSpPr>
      <dsp:spPr>
        <a:xfrm rot="44698">
          <a:off x="4570535" y="26065"/>
          <a:ext cx="724681" cy="38982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4570540" y="103270"/>
        <a:ext cx="607734" cy="233894"/>
      </dsp:txXfrm>
    </dsp:sp>
    <dsp:sp modelId="{31B932EE-0D89-4588-8762-4C6832EE839A}">
      <dsp:nvSpPr>
        <dsp:cNvPr id="0" name=""/>
        <dsp:cNvSpPr/>
      </dsp:nvSpPr>
      <dsp:spPr>
        <a:xfrm>
          <a:off x="5656497" y="95837"/>
          <a:ext cx="1565742" cy="432000"/>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30480" numCol="1" spcCol="1270" anchor="t" anchorCtr="0">
          <a:noAutofit/>
        </a:bodyPr>
        <a:lstStyle/>
        <a:p>
          <a:pPr marL="0" lvl="0" indent="0" algn="l" defTabSz="355600">
            <a:lnSpc>
              <a:spcPct val="90000"/>
            </a:lnSpc>
            <a:spcBef>
              <a:spcPct val="0"/>
            </a:spcBef>
            <a:spcAft>
              <a:spcPct val="35000"/>
            </a:spcAft>
            <a:buNone/>
          </a:pPr>
          <a:r>
            <a:rPr lang="en-US" sz="800" kern="1200"/>
            <a:t>Report 3.11</a:t>
          </a:r>
        </a:p>
      </dsp:txBody>
      <dsp:txXfrm>
        <a:off x="5656497" y="95837"/>
        <a:ext cx="1565742" cy="288000"/>
      </dsp:txXfrm>
    </dsp:sp>
    <dsp:sp modelId="{A7A61D85-2C7F-49D4-B79B-A797EF34FC6F}">
      <dsp:nvSpPr>
        <dsp:cNvPr id="0" name=""/>
        <dsp:cNvSpPr/>
      </dsp:nvSpPr>
      <dsp:spPr>
        <a:xfrm>
          <a:off x="5533882" y="368125"/>
          <a:ext cx="2456650" cy="57484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en-US" sz="800" kern="1200">
              <a:hlinkClick xmlns:r="http://schemas.openxmlformats.org/officeDocument/2006/relationships" r:id="rId3"/>
            </a:rPr>
            <a:t>Course Sections Completed – Student List for Departmentalized Courses</a:t>
          </a:r>
          <a:endParaRPr lang="en-US" sz="800" kern="1200"/>
        </a:p>
        <a:p>
          <a:pPr marL="57150" lvl="1" indent="-57150" algn="l" defTabSz="355600">
            <a:lnSpc>
              <a:spcPct val="90000"/>
            </a:lnSpc>
            <a:spcBef>
              <a:spcPct val="0"/>
            </a:spcBef>
            <a:spcAft>
              <a:spcPct val="15000"/>
            </a:spcAft>
            <a:buChar char="•"/>
          </a:pPr>
          <a:endParaRPr lang="en-US" sz="800" kern="1200"/>
        </a:p>
      </dsp:txBody>
      <dsp:txXfrm>
        <a:off x="5550719" y="384962"/>
        <a:ext cx="2422976" cy="54117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1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3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4F2345-EC98-4DA1-BEDE-E95562475564}"/>
              </a:ext>
            </a:extLst>
          </p:cNvPr>
          <p:cNvSpPr>
            <a:spLocks noGrp="1"/>
          </p:cNvSpPr>
          <p:nvPr>
            <p:ph type="hdr" sz="quarter"/>
          </p:nvPr>
        </p:nvSpPr>
        <p:spPr>
          <a:xfrm>
            <a:off x="0" y="2"/>
            <a:ext cx="3037840" cy="466434"/>
          </a:xfrm>
          <a:prstGeom prst="rect">
            <a:avLst/>
          </a:prstGeom>
        </p:spPr>
        <p:txBody>
          <a:bodyPr vert="horz" lIns="93177" tIns="46589" rIns="93177" bIns="46589" rtlCol="0"/>
          <a:lstStyle>
            <a:lvl1pPr algn="l">
              <a:defRPr sz="1200"/>
            </a:lvl1pPr>
          </a:lstStyle>
          <a:p>
            <a:endParaRPr lang="en-US"/>
          </a:p>
        </p:txBody>
      </p:sp>
      <p:sp>
        <p:nvSpPr>
          <p:cNvPr id="4" name="Footer Placeholder 3">
            <a:extLst>
              <a:ext uri="{FF2B5EF4-FFF2-40B4-BE49-F238E27FC236}">
                <a16:creationId xmlns:a16="http://schemas.microsoft.com/office/drawing/2014/main" id="{C2889FA8-6777-4B9D-A1A9-C7DBF5FEA9BC}"/>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04C72C3-43D9-4379-9293-03F53C8488EB}"/>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0A9E2DD4-2E30-4434-A427-2EC50491079F}" type="slidenum">
              <a:rPr lang="en-US" smtClean="0"/>
              <a:t>‹#›</a:t>
            </a:fld>
            <a:endParaRPr lang="en-US"/>
          </a:p>
        </p:txBody>
      </p:sp>
      <p:sp>
        <p:nvSpPr>
          <p:cNvPr id="6" name="Date Placeholder 5">
            <a:extLst>
              <a:ext uri="{FF2B5EF4-FFF2-40B4-BE49-F238E27FC236}">
                <a16:creationId xmlns:a16="http://schemas.microsoft.com/office/drawing/2014/main" id="{7F9789C7-38C4-DF47-8A69-0610D9124580}"/>
              </a:ext>
            </a:extLst>
          </p:cNvPr>
          <p:cNvSpPr>
            <a:spLocks noGrp="1"/>
          </p:cNvSpPr>
          <p:nvPr>
            <p:ph type="dt" sz="quarter" idx="1"/>
          </p:nvPr>
        </p:nvSpPr>
        <p:spPr>
          <a:xfrm>
            <a:off x="3971344" y="1"/>
            <a:ext cx="3037840" cy="466972"/>
          </a:xfrm>
          <a:prstGeom prst="rect">
            <a:avLst/>
          </a:prstGeom>
        </p:spPr>
        <p:txBody>
          <a:bodyPr vert="horz" lIns="93177" tIns="46589" rIns="93177" bIns="46589" rtlCol="0"/>
          <a:lstStyle>
            <a:lvl1pPr algn="r">
              <a:defRPr sz="1200"/>
            </a:lvl1pPr>
          </a:lstStyle>
          <a:p>
            <a:fld id="{707D5ECA-873A-6044-B8DF-47C62D9DCF04}" type="datetimeFigureOut">
              <a:rPr lang="en-US" smtClean="0"/>
              <a:t>5/5/2025</a:t>
            </a:fld>
            <a:endParaRPr lang="en-US"/>
          </a:p>
        </p:txBody>
      </p:sp>
    </p:spTree>
    <p:extLst>
      <p:ext uri="{BB962C8B-B14F-4D97-AF65-F5344CB8AC3E}">
        <p14:creationId xmlns:p14="http://schemas.microsoft.com/office/powerpoint/2010/main" val="2410373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6434"/>
          </a:xfrm>
          <a:prstGeom prst="rect">
            <a:avLst/>
          </a:prstGeom>
        </p:spPr>
        <p:txBody>
          <a:bodyPr vert="horz" lIns="93177" tIns="46589" rIns="93177" bIns="46589" rtlCol="0"/>
          <a:lstStyle>
            <a:lvl1pPr algn="l">
              <a:defRPr sz="1200"/>
            </a:lvl1pPr>
          </a:lstStyle>
          <a:p>
            <a:endParaRPr lang="en-US" noProof="0"/>
          </a:p>
        </p:txBody>
      </p:sp>
      <p:sp>
        <p:nvSpPr>
          <p:cNvPr id="3" name="Date Placeholder 2"/>
          <p:cNvSpPr>
            <a:spLocks noGrp="1"/>
          </p:cNvSpPr>
          <p:nvPr>
            <p:ph type="dt" idx="1"/>
          </p:nvPr>
        </p:nvSpPr>
        <p:spPr>
          <a:xfrm>
            <a:off x="3970938" y="2"/>
            <a:ext cx="3037840" cy="466434"/>
          </a:xfrm>
          <a:prstGeom prst="rect">
            <a:avLst/>
          </a:prstGeom>
        </p:spPr>
        <p:txBody>
          <a:bodyPr vert="horz" lIns="93177" tIns="46589" rIns="93177" bIns="46589" rtlCol="0"/>
          <a:lstStyle>
            <a:lvl1pPr algn="r">
              <a:defRPr sz="1200"/>
            </a:lvl1pPr>
          </a:lstStyle>
          <a:p>
            <a:fld id="{B7B4C180-10CF-422C-B717-65F1B78C7EB7}" type="datetimeFigureOut">
              <a:rPr lang="en-US" noProof="0" smtClean="0"/>
              <a:t>5/5/2025</a:t>
            </a:fld>
            <a:endParaRPr lang="en-US" noProof="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noProof="0"/>
          </a:p>
        </p:txBody>
      </p:sp>
      <p:sp>
        <p:nvSpPr>
          <p:cNvPr id="5" name="Notes Placeholder 4"/>
          <p:cNvSpPr>
            <a:spLocks noGrp="1"/>
          </p:cNvSpPr>
          <p:nvPr>
            <p:ph type="body" sz="quarter" idx="3"/>
          </p:nvPr>
        </p:nvSpPr>
        <p:spPr>
          <a:xfrm>
            <a:off x="701040" y="4473892"/>
            <a:ext cx="5608320" cy="3660459"/>
          </a:xfrm>
          <a:prstGeom prst="rect">
            <a:avLst/>
          </a:prstGeom>
        </p:spPr>
        <p:txBody>
          <a:bodyPr vert="horz" lIns="93177" tIns="46589" rIns="93177" bIns="46589"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68375C1-7C5C-42A2-80F2-05631BB3764E}" type="slidenum">
              <a:rPr lang="en-US" noProof="0" smtClean="0"/>
              <a:t>‹#›</a:t>
            </a:fld>
            <a:endParaRPr lang="en-US" noProof="0"/>
          </a:p>
        </p:txBody>
      </p:sp>
    </p:spTree>
    <p:extLst>
      <p:ext uri="{BB962C8B-B14F-4D97-AF65-F5344CB8AC3E}">
        <p14:creationId xmlns:p14="http://schemas.microsoft.com/office/powerpoint/2010/main" val="3572554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3" Type="http://schemas.openxmlformats.org/officeDocument/2006/relationships/hyperlink" Target="https://bit.ly/2MXsECg" TargetMode="External"/><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documentation.calpads.org/Reports/SnapshotODSReports/#eoy-1-report-mapping-guide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cde.ca.gov/fg/aa/co/cars.asp"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documentation.calpads.org/Reports/SnapshotODSReports/#eoy-1-report-mapping-guides"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documentation.calpads.org/Reports/SnapshotODSReports/#eoy-1-report-mapping-guides"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the EOY Advanced training for experienced CALPADS</a:t>
            </a:r>
            <a:r>
              <a:rPr lang="en-US" baseline="0" dirty="0"/>
              <a:t> users</a:t>
            </a:r>
            <a:r>
              <a:rPr lang="en-US" dirty="0"/>
              <a:t>.</a:t>
            </a:r>
          </a:p>
          <a:p>
            <a:endParaRPr lang="en-US" dirty="0"/>
          </a:p>
          <a:p>
            <a:r>
              <a:rPr lang="en-US" dirty="0"/>
              <a:t>{Introduce self, trainers}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session is set to last about one and half hours. Although there is a lot of information in the session, we invite any questions you have in the chat box. If you’d like to share your acquired wisdom in answering any questions, feel free to do that in the chat box as well.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training, we will provide</a:t>
            </a:r>
            <a:r>
              <a:rPr lang="en-US" baseline="0" dirty="0"/>
              <a:t> a brief overview of the </a:t>
            </a:r>
            <a:r>
              <a:rPr lang="en-US" dirty="0"/>
              <a:t>EOY submissions and go over the EOY</a:t>
            </a:r>
            <a:r>
              <a:rPr lang="en-US" baseline="0" dirty="0"/>
              <a:t> changes for this year</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309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now jump into our primer for each EOY data collection, beginning with EOY 1.</a:t>
            </a:r>
          </a:p>
          <a:p>
            <a:endParaRPr lang="en-US"/>
          </a:p>
          <a:p>
            <a:r>
              <a:rPr lang="en-US"/>
              <a:t>Here, we will discuss changes and helpful reminders as you prepare for the EOY 1 data submission.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756364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48527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ln/>
        </p:spPr>
        <p:txBody>
          <a:bodyPr/>
          <a:lstStyle/>
          <a:p>
            <a:pPr marL="366719" marR="0" lvl="0" indent="-114816" algn="l" defTabSz="914400" rtl="0" eaLnBrk="1" fontAlgn="auto" latinLnBrk="0" hangingPunct="1">
              <a:lnSpc>
                <a:spcPct val="100000"/>
              </a:lnSpc>
              <a:spcBef>
                <a:spcPts val="0"/>
              </a:spcBef>
              <a:spcAft>
                <a:spcPts val="0"/>
              </a:spcAft>
              <a:buClrTx/>
              <a:buSzTx/>
              <a:buFont typeface="Arial" pitchFamily="34" charset="0"/>
              <a:buChar char="•"/>
              <a:tabLst/>
              <a:defRPr/>
            </a:pPr>
            <a:r>
              <a:rPr lang="en-US"/>
              <a:t>As part of improving your project management skills, here are some things to consider prior to submitting and certifying EOY…</a:t>
            </a: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88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13549">
              <a:defRPr sz="1000">
                <a:solidFill>
                  <a:schemeClr val="tx1"/>
                </a:solidFill>
                <a:latin typeface="Arial" panose="020B0604020202020204" pitchFamily="34" charset="0"/>
                <a:cs typeface="Arial" panose="020B0604020202020204" pitchFamily="34" charset="0"/>
              </a:defRPr>
            </a:lvl1pPr>
            <a:lvl2pPr marL="785332" indent="-302051" defTabSz="1013549">
              <a:defRPr sz="1000">
                <a:solidFill>
                  <a:schemeClr val="tx1"/>
                </a:solidFill>
                <a:latin typeface="Arial" panose="020B0604020202020204" pitchFamily="34" charset="0"/>
                <a:cs typeface="Arial" panose="020B0604020202020204" pitchFamily="34" charset="0"/>
              </a:defRPr>
            </a:lvl2pPr>
            <a:lvl3pPr marL="1208205" indent="-241642" defTabSz="1013549">
              <a:defRPr sz="1000">
                <a:solidFill>
                  <a:schemeClr val="tx1"/>
                </a:solidFill>
                <a:latin typeface="Arial" panose="020B0604020202020204" pitchFamily="34" charset="0"/>
                <a:cs typeface="Arial" panose="020B0604020202020204" pitchFamily="34" charset="0"/>
              </a:defRPr>
            </a:lvl3pPr>
            <a:lvl4pPr marL="1691487" indent="-241642" defTabSz="1013549">
              <a:defRPr sz="1000">
                <a:solidFill>
                  <a:schemeClr val="tx1"/>
                </a:solidFill>
                <a:latin typeface="Arial" panose="020B0604020202020204" pitchFamily="34" charset="0"/>
                <a:cs typeface="Arial" panose="020B0604020202020204" pitchFamily="34" charset="0"/>
              </a:defRPr>
            </a:lvl4pPr>
            <a:lvl5pPr marL="2174767" indent="-241642" defTabSz="1013549">
              <a:defRPr sz="1000">
                <a:solidFill>
                  <a:schemeClr val="tx1"/>
                </a:solidFill>
                <a:latin typeface="Arial" panose="020B0604020202020204" pitchFamily="34" charset="0"/>
                <a:cs typeface="Arial" panose="020B0604020202020204" pitchFamily="34" charset="0"/>
              </a:defRPr>
            </a:lvl5pPr>
            <a:lvl6pPr marL="2658048" indent="-241642" defTabSz="1013549"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3141330" indent="-241642" defTabSz="1013549"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624612" indent="-241642" defTabSz="1013549"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4107893" indent="-241642" defTabSz="1013549"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marL="0" marR="0" lvl="0" indent="0" algn="r" defTabSz="1013549" rtl="0" eaLnBrk="1" fontAlgn="auto" latinLnBrk="0" hangingPunct="1">
              <a:lnSpc>
                <a:spcPct val="100000"/>
              </a:lnSpc>
              <a:spcBef>
                <a:spcPts val="0"/>
              </a:spcBef>
              <a:spcAft>
                <a:spcPts val="0"/>
              </a:spcAft>
              <a:buClrTx/>
              <a:buSzTx/>
              <a:buFontTx/>
              <a:buNone/>
              <a:tabLst/>
              <a:defRPr/>
            </a:pPr>
            <a:fld id="{F07A5487-DE52-4F23-BE2D-E29D5C544337}"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1013549" rtl="0" eaLnBrk="1" fontAlgn="auto" latinLnBrk="0" hangingPunct="1">
                <a:lnSpc>
                  <a:spcPct val="100000"/>
                </a:lnSpc>
                <a:spcBef>
                  <a:spcPts val="0"/>
                </a:spcBef>
                <a:spcAft>
                  <a:spcPts val="0"/>
                </a:spcAft>
                <a:buClrTx/>
                <a:buSzTx/>
                <a:buFontTx/>
                <a:buNone/>
                <a:tabLst/>
                <a:defRPr/>
              </a:pPr>
              <a:t>102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7765148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103</a:t>
            </a:fld>
            <a:endParaRPr lang="en-US" noProof="0"/>
          </a:p>
        </p:txBody>
      </p:sp>
    </p:spTree>
    <p:extLst>
      <p:ext uri="{BB962C8B-B14F-4D97-AF65-F5344CB8AC3E}">
        <p14:creationId xmlns:p14="http://schemas.microsoft.com/office/powerpoint/2010/main" val="229167311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ln/>
        </p:spPr>
        <p:txBody>
          <a:bodyPr/>
          <a:lstStyle/>
          <a:p>
            <a:pPr marL="373687" indent="-116998">
              <a:buFont typeface="Arial" pitchFamily="34" charset="0"/>
              <a:buChar char="•"/>
              <a:defRPr/>
            </a:pPr>
            <a:r>
              <a:rPr lang="en-US" b="0" i="0">
                <a:solidFill>
                  <a:srgbClr val="39424D"/>
                </a:solidFill>
                <a:effectLst/>
                <a:latin typeface="Lato" panose="020F0502020204030203" pitchFamily="34" charset="0"/>
              </a:rPr>
              <a:t>EOY 3 has the bulk of the enrollment. In an effort to make sure all the enrollment records are accounted for, EOY 3 should be completed first. The recommended order of certification is: EOY 3, 2, 4, 1.</a:t>
            </a:r>
            <a:endParaRPr lang="en-US" b="0"/>
          </a:p>
        </p:txBody>
      </p:sp>
      <p:sp>
        <p:nvSpPr>
          <p:cNvPr id="4" name="Footer Placeholder 3"/>
          <p:cNvSpPr>
            <a:spLocks noGrp="1"/>
          </p:cNvSpPr>
          <p:nvPr>
            <p:ph type="ftr" sz="quarter" idx="4"/>
          </p:nvPr>
        </p:nvSpPr>
        <p:spPr/>
        <p:txBody>
          <a:bodyPr/>
          <a:lstStyle/>
          <a:p>
            <a:pPr>
              <a:defRPr/>
            </a:pPr>
            <a:endParaRPr lang="en-US"/>
          </a:p>
        </p:txBody>
      </p:sp>
      <p:sp>
        <p:nvSpPr>
          <p:cNvPr id="12288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32806">
              <a:defRPr sz="1000">
                <a:solidFill>
                  <a:schemeClr val="tx1"/>
                </a:solidFill>
                <a:latin typeface="Arial" panose="020B0604020202020204" pitchFamily="34" charset="0"/>
                <a:cs typeface="Arial" panose="020B0604020202020204" pitchFamily="34" charset="0"/>
              </a:defRPr>
            </a:lvl1pPr>
            <a:lvl2pPr marL="800253" indent="-307790" defTabSz="1032806">
              <a:defRPr sz="1000">
                <a:solidFill>
                  <a:schemeClr val="tx1"/>
                </a:solidFill>
                <a:latin typeface="Arial" panose="020B0604020202020204" pitchFamily="34" charset="0"/>
                <a:cs typeface="Arial" panose="020B0604020202020204" pitchFamily="34" charset="0"/>
              </a:defRPr>
            </a:lvl2pPr>
            <a:lvl3pPr marL="1231161" indent="-246233" defTabSz="1032806">
              <a:defRPr sz="1000">
                <a:solidFill>
                  <a:schemeClr val="tx1"/>
                </a:solidFill>
                <a:latin typeface="Arial" panose="020B0604020202020204" pitchFamily="34" charset="0"/>
                <a:cs typeface="Arial" panose="020B0604020202020204" pitchFamily="34" charset="0"/>
              </a:defRPr>
            </a:lvl3pPr>
            <a:lvl4pPr marL="1723625" indent="-246233" defTabSz="1032806">
              <a:defRPr sz="1000">
                <a:solidFill>
                  <a:schemeClr val="tx1"/>
                </a:solidFill>
                <a:latin typeface="Arial" panose="020B0604020202020204" pitchFamily="34" charset="0"/>
                <a:cs typeface="Arial" panose="020B0604020202020204" pitchFamily="34" charset="0"/>
              </a:defRPr>
            </a:lvl4pPr>
            <a:lvl5pPr marL="2216088" indent="-246233" defTabSz="1032806">
              <a:defRPr sz="1000">
                <a:solidFill>
                  <a:schemeClr val="tx1"/>
                </a:solidFill>
                <a:latin typeface="Arial" panose="020B0604020202020204" pitchFamily="34" charset="0"/>
                <a:cs typeface="Arial" panose="020B0604020202020204" pitchFamily="34" charset="0"/>
              </a:defRPr>
            </a:lvl5pPr>
            <a:lvl6pPr marL="2708551" indent="-246233" defTabSz="1032806"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3201015" indent="-246233" defTabSz="1032806"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693480" indent="-246233" defTabSz="1032806"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4185943" indent="-246233" defTabSz="1032806"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fld id="{F07A5487-DE52-4F23-BE2D-E29D5C544337}" type="slidenum">
              <a:rPr lang="en-US" altLang="en-US" sz="1200"/>
              <a:pPr/>
              <a:t>104</a:t>
            </a:fld>
            <a:endParaRPr lang="en-US" altLang="en-US" sz="1200"/>
          </a:p>
        </p:txBody>
      </p:sp>
    </p:spTree>
    <p:extLst>
      <p:ext uri="{BB962C8B-B14F-4D97-AF65-F5344CB8AC3E}">
        <p14:creationId xmlns:p14="http://schemas.microsoft.com/office/powerpoint/2010/main" val="46824819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42938"/>
            <a:ext cx="6191250" cy="3482975"/>
          </a:xfrm>
        </p:spPr>
      </p:sp>
      <p:sp>
        <p:nvSpPr>
          <p:cNvPr id="3" name="Notes Placeholder 2"/>
          <p:cNvSpPr>
            <a:spLocks noGrp="1"/>
          </p:cNvSpPr>
          <p:nvPr>
            <p:ph type="body" idx="1"/>
          </p:nvPr>
        </p:nvSpPr>
        <p:spPr/>
        <p:txBody>
          <a:bodyPr/>
          <a:lstStyle/>
          <a:p>
            <a:r>
              <a:rPr lang="en-US"/>
              <a:t>The</a:t>
            </a:r>
            <a:r>
              <a:rPr lang="en-US" baseline="0"/>
              <a:t> strategy you implement should be made between now and the start of the official submission widow. Consult with the subject area experts, site staff and district admin to determine how best to complete the EOY submission.</a:t>
            </a:r>
            <a:endParaRPr lang="en-US"/>
          </a:p>
        </p:txBody>
      </p:sp>
      <p:sp>
        <p:nvSpPr>
          <p:cNvPr id="4" name="Slide Number Placeholder 3"/>
          <p:cNvSpPr>
            <a:spLocks noGrp="1"/>
          </p:cNvSpPr>
          <p:nvPr>
            <p:ph type="sldNum" sz="quarter" idx="10"/>
          </p:nvPr>
        </p:nvSpPr>
        <p:spPr/>
        <p:txBody>
          <a:bodyPr/>
          <a:lstStyle/>
          <a:p>
            <a:pPr>
              <a:defRPr/>
            </a:pPr>
            <a:fld id="{30A2722D-CA8D-42F3-9721-EBC8A8E15EAC}" type="slidenum">
              <a:rPr lang="en-US" smtClean="0"/>
              <a:pPr>
                <a:defRPr/>
              </a:pPr>
              <a:t>105</a:t>
            </a:fld>
            <a:endParaRPr lang="en-US"/>
          </a:p>
        </p:txBody>
      </p:sp>
    </p:spTree>
    <p:extLst>
      <p:ext uri="{BB962C8B-B14F-4D97-AF65-F5344CB8AC3E}">
        <p14:creationId xmlns:p14="http://schemas.microsoft.com/office/powerpoint/2010/main" val="16532836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9900" y="701675"/>
            <a:ext cx="6080125" cy="3419475"/>
          </a:xfrm>
        </p:spPr>
      </p:sp>
      <p:sp>
        <p:nvSpPr>
          <p:cNvPr id="3" name="Notes Placeholder 2"/>
          <p:cNvSpPr>
            <a:spLocks noGrp="1"/>
          </p:cNvSpPr>
          <p:nvPr>
            <p:ph type="body" idx="1"/>
          </p:nvPr>
        </p:nvSpPr>
        <p:spPr/>
        <p:txBody>
          <a:bodyPr/>
          <a:lstStyle/>
          <a:p>
            <a:pPr defTabSz="933917">
              <a:defRPr/>
            </a:pPr>
            <a:r>
              <a:rPr lang="en-US"/>
              <a:t>Change Cohort Process and reconcile earlier by end of July and work on remaining few at the end because Cohort ends one day prior to the deadline day. Check updated Checklist for information and tips.</a:t>
            </a:r>
          </a:p>
        </p:txBody>
      </p:sp>
      <p:sp>
        <p:nvSpPr>
          <p:cNvPr id="4" name="Slide Number Placeholder 3"/>
          <p:cNvSpPr>
            <a:spLocks noGrp="1"/>
          </p:cNvSpPr>
          <p:nvPr>
            <p:ph type="sldNum" sz="quarter" idx="10"/>
          </p:nvPr>
        </p:nvSpPr>
        <p:spPr/>
        <p:txBody>
          <a:bodyPr/>
          <a:lstStyle/>
          <a:p>
            <a:pPr>
              <a:defRPr/>
            </a:pPr>
            <a:fld id="{73A0E66E-7A81-4C1E-95CC-E48A0AB81504}" type="slidenum">
              <a:rPr lang="en-US" smtClean="0"/>
              <a:pPr>
                <a:defRPr/>
              </a:pPr>
              <a:t>106</a:t>
            </a:fld>
            <a:endParaRPr lang="en-US"/>
          </a:p>
        </p:txBody>
      </p:sp>
    </p:spTree>
    <p:extLst>
      <p:ext uri="{BB962C8B-B14F-4D97-AF65-F5344CB8AC3E}">
        <p14:creationId xmlns:p14="http://schemas.microsoft.com/office/powerpoint/2010/main" val="337459076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shows</a:t>
            </a:r>
            <a:r>
              <a:rPr lang="en-US" baseline="0"/>
              <a:t> what data is submitted for EOY and what it is used for both at the state and federal levels.  It also shows what impact it will have if your LEA does not certify EOY.</a:t>
            </a:r>
          </a:p>
          <a:p>
            <a:endParaRPr lang="en-US" baseline="0"/>
          </a:p>
          <a:p>
            <a:r>
              <a:rPr lang="en-US" baseline="0"/>
              <a:t>Reminder </a:t>
            </a:r>
            <a:r>
              <a:rPr lang="mr-IN" baseline="0"/>
              <a:t>–</a:t>
            </a:r>
            <a:r>
              <a:rPr lang="en-US" baseline="0"/>
              <a:t> Please note that your EOY 1 and 3 data submission is the data source for some of the indicators of the Ca. School Dashboard.  Therefore, it is becoming even more critical to complete and certify the EOY submissions on time.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2E4CFC-E8F4-4244-9FA9-02C9B22393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355461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00581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49086" fontAlgn="base">
              <a:spcBef>
                <a:spcPct val="0"/>
              </a:spcBef>
              <a:spcAft>
                <a:spcPct val="0"/>
              </a:spcAft>
              <a:defRPr/>
            </a:pPr>
            <a:fld id="{168375C1-7C5C-42A2-80F2-05631BB3764E}" type="slidenum">
              <a:rPr lang="en-US">
                <a:solidFill>
                  <a:srgbClr val="000000"/>
                </a:solidFill>
                <a:latin typeface="Arial" charset="0"/>
                <a:cs typeface="Arial" charset="0"/>
              </a:rPr>
              <a:pPr defTabSz="949086" fontAlgn="base">
                <a:spcBef>
                  <a:spcPct val="0"/>
                </a:spcBef>
                <a:spcAft>
                  <a:spcPct val="0"/>
                </a:spcAft>
                <a:defRPr/>
              </a:pPr>
              <a:t>109</a:t>
            </a:fld>
            <a:endParaRPr lang="en-US">
              <a:solidFill>
                <a:srgbClr val="000000"/>
              </a:solidFill>
              <a:latin typeface="Arial" charset="0"/>
              <a:cs typeface="Arial" charset="0"/>
            </a:endParaRPr>
          </a:p>
        </p:txBody>
      </p:sp>
    </p:spTree>
    <p:extLst>
      <p:ext uri="{BB962C8B-B14F-4D97-AF65-F5344CB8AC3E}">
        <p14:creationId xmlns:p14="http://schemas.microsoft.com/office/powerpoint/2010/main" val="340229239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390" rtl="0" eaLnBrk="1" fontAlgn="base" latinLnBrk="0" hangingPunct="1">
              <a:lnSpc>
                <a:spcPct val="100000"/>
              </a:lnSpc>
              <a:spcBef>
                <a:spcPct val="0"/>
              </a:spcBef>
              <a:spcAft>
                <a:spcPct val="0"/>
              </a:spcAft>
              <a:buClrTx/>
              <a:buSzTx/>
              <a:buFontTx/>
              <a:buNone/>
              <a:tabLst/>
              <a:defRPr/>
            </a:pPr>
            <a:fld id="{168375C1-7C5C-42A2-80F2-05631BB3764E}"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31390" rtl="0" eaLnBrk="1" fontAlgn="base" latinLnBrk="0" hangingPunct="1">
                <a:lnSpc>
                  <a:spcPct val="100000"/>
                </a:lnSpc>
                <a:spcBef>
                  <a:spcPct val="0"/>
                </a:spcBef>
                <a:spcAft>
                  <a:spcPct val="0"/>
                </a:spcAft>
                <a:buClrTx/>
                <a:buSzTx/>
                <a:buFontTx/>
                <a:buNone/>
                <a:tabLst/>
                <a:defRPr/>
              </a:pPr>
              <a:t>110</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234201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73669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a:t>
            </a:r>
            <a:r>
              <a:rPr lang="en-US" baseline="0"/>
              <a:t> take the time to complete our training survey.  Your responses assist in improving our trainings.  </a:t>
            </a:r>
          </a:p>
          <a:p>
            <a:endParaRPr lang="en-US" baseline="0"/>
          </a:p>
          <a:p>
            <a:r>
              <a:rPr lang="en-US" baseline="0"/>
              <a:t>We review these surveys on a regular basis—in fact due to LEAs’ suggestions we have changed our survey, have included more visual aids, and demonstrations in our trainings.</a:t>
            </a:r>
          </a:p>
          <a:p>
            <a:endParaRPr lang="en-US" baseline="0"/>
          </a:p>
          <a:p>
            <a:pPr defTabSz="931774" eaLnBrk="0" fontAlgn="base" hangingPunct="0">
              <a:spcBef>
                <a:spcPct val="30000"/>
              </a:spcBef>
              <a:spcAft>
                <a:spcPct val="0"/>
              </a:spcAft>
              <a:defRPr/>
            </a:pPr>
            <a:r>
              <a:rPr lang="en-US" baseline="0"/>
              <a:t>If you experience any technical difficulty with accessing the survey, please try the alternative long URL:</a:t>
            </a:r>
            <a:endParaRPr lang="en-US"/>
          </a:p>
          <a:p>
            <a:endParaRPr lang="en-US"/>
          </a:p>
          <a:p>
            <a:r>
              <a:rPr lang="en-US"/>
              <a:t>Long URL: https://forms.office.com/Pages/ResponsePage.aspx?id=k1b3XxqV6E2E3dWxsESwNX2FYi3dRZNNt8LpvkF_wmhUNVRLOVBDVkoySE01UTJSRk42VTlaUUFIQi4u</a:t>
            </a:r>
          </a:p>
          <a:p>
            <a:endParaRPr lang="en-US"/>
          </a:p>
          <a:p>
            <a:r>
              <a:rPr lang="en-US"/>
              <a:t>Short URL:</a:t>
            </a:r>
            <a:r>
              <a:rPr lang="en-US">
                <a:latin typeface="Arial" charset="0"/>
              </a:rPr>
              <a:t> </a:t>
            </a:r>
            <a:r>
              <a:rPr lang="en-US" i="1">
                <a:latin typeface="Calibri" pitchFamily="34" charset="0"/>
                <a:hlinkClick r:id="rId3"/>
              </a:rPr>
              <a:t>https://bit.ly/2MXsECg</a:t>
            </a:r>
            <a:endParaRPr lang="en-US" i="1">
              <a:latin typeface="Calibri" pitchFamily="34" charset="0"/>
            </a:endParaRPr>
          </a:p>
          <a:p>
            <a:endParaRPr lang="en-US" i="1">
              <a:latin typeface="Calibri" pitchFamily="34" charset="0"/>
            </a:endParaRPr>
          </a:p>
          <a:p>
            <a:pPr defTabSz="931774" eaLnBrk="0" fontAlgn="base" hangingPunct="0">
              <a:spcBef>
                <a:spcPct val="30000"/>
              </a:spcBef>
              <a:spcAft>
                <a:spcPct val="0"/>
              </a:spcAft>
              <a:defRPr/>
            </a:pPr>
            <a:r>
              <a:rPr lang="en-US" baseline="0"/>
              <a:t>Thank you for providing us the opportunity to evaluate our trainings.</a:t>
            </a:r>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1505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0694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1264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DEA9E-D510-6ECB-77E6-E16C3A5FB9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3A150B-42ED-9167-D684-D116B87917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E3A2F2-FB61-72E9-168E-B9EA473B6E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A4454F8-37EA-30BF-BF6B-CFE240DEAB69}"/>
              </a:ext>
            </a:extLst>
          </p:cNvPr>
          <p:cNvSpPr>
            <a:spLocks noGrp="1"/>
          </p:cNvSpPr>
          <p:nvPr>
            <p:ph type="sldNum" sz="quarter" idx="5"/>
          </p:nvPr>
        </p:nvSpPr>
        <p:spPr/>
        <p:txBody>
          <a:bodyPr/>
          <a:lstStyle/>
          <a:p>
            <a:fld id="{685F0935-7A52-4B2B-AD3D-C2C79F2FA459}" type="slidenum">
              <a:rPr lang="en-US" smtClean="0"/>
              <a:t>13</a:t>
            </a:fld>
            <a:endParaRPr lang="en-US"/>
          </a:p>
        </p:txBody>
      </p:sp>
    </p:spTree>
    <p:extLst>
      <p:ext uri="{BB962C8B-B14F-4D97-AF65-F5344CB8AC3E}">
        <p14:creationId xmlns:p14="http://schemas.microsoft.com/office/powerpoint/2010/main" val="2821061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https://www.cde.ca.gov/ta/ac/cm/documents/caldashhandbook24.docx</a:t>
            </a:r>
          </a:p>
        </p:txBody>
      </p:sp>
      <p:sp>
        <p:nvSpPr>
          <p:cNvPr id="4" name="Slide Number Placeholder 3"/>
          <p:cNvSpPr>
            <a:spLocks noGrp="1"/>
          </p:cNvSpPr>
          <p:nvPr>
            <p:ph type="sldNum" sz="quarter" idx="5"/>
          </p:nvPr>
        </p:nvSpPr>
        <p:spPr/>
        <p:txBody>
          <a:bodyPr/>
          <a:lstStyle/>
          <a:p>
            <a:fld id="{605570CB-91C3-47EE-B654-C21703E934BC}" type="slidenum">
              <a:rPr lang="en-US" smtClean="0"/>
              <a:t>14</a:t>
            </a:fld>
            <a:endParaRPr lang="en-US"/>
          </a:p>
        </p:txBody>
      </p:sp>
    </p:spTree>
    <p:extLst>
      <p:ext uri="{BB962C8B-B14F-4D97-AF65-F5344CB8AC3E}">
        <p14:creationId xmlns:p14="http://schemas.microsoft.com/office/powerpoint/2010/main" val="8522101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15</a:t>
            </a:fld>
            <a:endParaRPr lang="en-US" noProof="0" dirty="0"/>
          </a:p>
        </p:txBody>
      </p:sp>
    </p:spTree>
    <p:extLst>
      <p:ext uri="{BB962C8B-B14F-4D97-AF65-F5344CB8AC3E}">
        <p14:creationId xmlns:p14="http://schemas.microsoft.com/office/powerpoint/2010/main" val="31593925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5F0935-7A52-4B2B-AD3D-C2C79F2FA459}" type="slidenum">
              <a:rPr lang="en-US" smtClean="0"/>
              <a:t>16</a:t>
            </a:fld>
            <a:endParaRPr lang="en-US"/>
          </a:p>
        </p:txBody>
      </p:sp>
    </p:spTree>
    <p:extLst>
      <p:ext uri="{BB962C8B-B14F-4D97-AF65-F5344CB8AC3E}">
        <p14:creationId xmlns:p14="http://schemas.microsoft.com/office/powerpoint/2010/main" val="200708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BE95B-832F-9826-01E9-F61DD5CD23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1315F0-CFB0-8A67-6774-5577410E53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787ADE-9F21-88D1-92DB-60791A5EB9C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18E206-9CE4-FDC8-D6FF-BCD7924BEED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66491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a:t>EOY 1 Data Mapping Guides in the user manual -- </a:t>
            </a:r>
            <a:r>
              <a:rPr lang="en-US" sz="1200" dirty="0">
                <a:hlinkClick r:id="rId3"/>
              </a:rPr>
              <a:t>https://documentation.calpads.org/Reports/SnapshotODSReports/#eoy-1-report-mapping-guides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07833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19</a:t>
            </a:fld>
            <a:endParaRPr lang="en-US" noProof="0" dirty="0"/>
          </a:p>
        </p:txBody>
      </p:sp>
    </p:spTree>
    <p:extLst>
      <p:ext uri="{BB962C8B-B14F-4D97-AF65-F5344CB8AC3E}">
        <p14:creationId xmlns:p14="http://schemas.microsoft.com/office/powerpoint/2010/main" val="1350187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CSIS training model is designed to be segmented to provide organization of specific topics and concise delivery. We aim to provide focused trainings with relevant information and instruction.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solidFill>
                <a:srgbClr val="212121"/>
              </a:solidFill>
              <a:effectLs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212121"/>
                </a:solidFill>
                <a:effectLst/>
                <a:latin typeface="Aptos" panose="020B0004020202020204" pitchFamily="34" charset="0"/>
              </a:rPr>
              <a:t>- This slide reflects the CALPADS course catalog.  In the top we have the various Subject Areas and their respective Programs shown below each one. </a:t>
            </a:r>
            <a:r>
              <a:rPr lang="en-US" b="1" dirty="0"/>
              <a:t>The first three skill areas contain programs that are the prerequisite for the Data Collection programs and the EOY Advanced which is part of the EOY 1-4 Reporting and Certification program, that you are attending today.  </a:t>
            </a:r>
            <a:r>
              <a:rPr lang="en-US" dirty="0"/>
              <a:t>We also have the Skill Building program consisting of courses which are available in self-paced format.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16043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20</a:t>
            </a:fld>
            <a:endParaRPr lang="en-US" noProof="0" dirty="0"/>
          </a:p>
        </p:txBody>
      </p:sp>
    </p:spTree>
    <p:extLst>
      <p:ext uri="{BB962C8B-B14F-4D97-AF65-F5344CB8AC3E}">
        <p14:creationId xmlns:p14="http://schemas.microsoft.com/office/powerpoint/2010/main" val="39879486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let’s discuss how to get ready for EOY 2 data collection.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6578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16901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E7E72-1E67-3E6C-A64C-762A5C4FC7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E40D96-4A2F-DF91-06D2-18FF21E88F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E94744-7C6F-6B35-AC26-66ABC19F36A0}"/>
              </a:ext>
            </a:extLst>
          </p:cNvPr>
          <p:cNvSpPr>
            <a:spLocks noGrp="1"/>
          </p:cNvSpPr>
          <p:nvPr>
            <p:ph type="body" idx="1"/>
          </p:nvPr>
        </p:nvSpPr>
        <p:spPr/>
        <p:txBody>
          <a:bodyPr/>
          <a:lstStyle/>
          <a:p>
            <a:r>
              <a:rPr lang="en-US" dirty="0"/>
              <a:t>These are the various programs that are reported in the SPRG file type.</a:t>
            </a:r>
          </a:p>
        </p:txBody>
      </p:sp>
      <p:sp>
        <p:nvSpPr>
          <p:cNvPr id="4" name="Slide Number Placeholder 3">
            <a:extLst>
              <a:ext uri="{FF2B5EF4-FFF2-40B4-BE49-F238E27FC236}">
                <a16:creationId xmlns:a16="http://schemas.microsoft.com/office/drawing/2014/main" id="{EEE13330-1E1D-B510-BCC9-8258DD23BEF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17311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61030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CARS guidance and updates: </a:t>
            </a:r>
            <a:r>
              <a:rPr lang="en-US" sz="1200" dirty="0">
                <a:hlinkClick r:id="rId3"/>
              </a:rPr>
              <a:t>https://www.cde.ca.gov/fg/aa/co/cars.asp</a:t>
            </a:r>
            <a:endParaRPr lang="en-US" sz="1200"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34119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26</a:t>
            </a:fld>
            <a:endParaRPr lang="en-US" noProof="0"/>
          </a:p>
        </p:txBody>
      </p:sp>
    </p:spTree>
    <p:extLst>
      <p:ext uri="{BB962C8B-B14F-4D97-AF65-F5344CB8AC3E}">
        <p14:creationId xmlns:p14="http://schemas.microsoft.com/office/powerpoint/2010/main" val="9222816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EOY 2 Data Mapping Guides in the user manual -- </a:t>
            </a:r>
            <a:r>
              <a:rPr lang="en-US" sz="1200" dirty="0">
                <a:hlinkClick r:id="rId3"/>
              </a:rPr>
              <a:t>https://documentation.calpads.org/Reports/SnapshotODSReports/#eoy-1-report-mapping-guides</a:t>
            </a:r>
            <a:endParaRPr lang="en-US" baseline="0" dirty="0"/>
          </a:p>
          <a:p>
            <a:endParaRPr lang="en-US" baseline="0" dirty="0"/>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27</a:t>
            </a:fld>
            <a:endParaRPr lang="en-US" noProof="0"/>
          </a:p>
        </p:txBody>
      </p:sp>
    </p:spTree>
    <p:extLst>
      <p:ext uri="{BB962C8B-B14F-4D97-AF65-F5344CB8AC3E}">
        <p14:creationId xmlns:p14="http://schemas.microsoft.com/office/powerpoint/2010/main" val="20370367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12888" y="942975"/>
            <a:ext cx="8405813" cy="4727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A0E66E-7A81-4C1E-95CC-E48A0AB81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95688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 us discuss what is needed for EOY 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966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expect experienced CALPADS data Coordinators to be attending this session.  </a:t>
            </a:r>
          </a:p>
          <a:p>
            <a:endParaRPr lang="en-US" dirty="0"/>
          </a:p>
          <a:p>
            <a:r>
              <a:rPr lang="en-US" dirty="0"/>
              <a:t>If you are new to CALPADS, we strongly recommend that you attend the regular EOY Reporting &amp; Certification trainings as this session's main focus is on the changes only and we would not be discussing the data requirements and population in this course.</a:t>
            </a:r>
          </a:p>
        </p:txBody>
      </p:sp>
      <p:sp>
        <p:nvSpPr>
          <p:cNvPr id="4" name="Slide Number Placeholder 3"/>
          <p:cNvSpPr>
            <a:spLocks noGrp="1"/>
          </p:cNvSpPr>
          <p:nvPr>
            <p:ph type="sldNum" sz="quarter" idx="10"/>
          </p:nvPr>
        </p:nvSpPr>
        <p:spPr/>
        <p:txBody>
          <a:bodyPr/>
          <a:lstStyle/>
          <a:p>
            <a:fld id="{6B2E4CFC-E8F4-4244-9FA9-02C9B2239340}" type="slidenum">
              <a:rPr lang="en-US" smtClean="0"/>
              <a:pPr/>
              <a:t>3</a:t>
            </a:fld>
            <a:endParaRPr lang="en-US" dirty="0"/>
          </a:p>
        </p:txBody>
      </p:sp>
    </p:spTree>
    <p:extLst>
      <p:ext uri="{BB962C8B-B14F-4D97-AF65-F5344CB8AC3E}">
        <p14:creationId xmlns:p14="http://schemas.microsoft.com/office/powerpoint/2010/main" val="19524536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08845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55976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51977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FFFFFF"/>
                </a:solidFill>
              </a:rPr>
              <a:t>NPS School discipline training: https://www.youtube.com/watch?v=82aN0lgEUPU </a:t>
            </a:r>
          </a:p>
          <a:p>
            <a:br>
              <a:rPr lang="en-US" sz="1200" dirty="0">
                <a:solidFill>
                  <a:srgbClr val="FFFFFF"/>
                </a:solidFill>
              </a:rPr>
            </a:br>
            <a:r>
              <a:rPr lang="en-US" sz="1200" dirty="0">
                <a:solidFill>
                  <a:srgbClr val="FFFFFF"/>
                </a:solidFill>
              </a:rPr>
              <a:t>NPS Student Incident Guide (excel): https://csis.fcmat.org/workflows/Invoke?token=CfDJ8MbNe0Ae_LFBoPfpP1jvtSmxmu7qbjW-c1uSicJPlmqwR-CgJVhel1kaJ5qb6R3_-8lsYLbLC_RN3J-kq4S5ignEEH2yHgmQIURR44Q1euVK7S7chJIj_xrh6Uuox8-OF5oe6D00znyQyDpW8ni5slc4v4PxO0ooCmsf06fnB3Ozez9cqyMBK_wyMFEmoO0hZdkVFPRQ2ICZIsmdt0NrkNZq5738ZaGl6bcrao61hoyE&amp;FilePath=CALPADSResources/NPS-Student-Incident-Guide.xlsx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39598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F0935-7A52-4B2B-AD3D-C2C79F2FA45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280355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2625"/>
              </a:lnSpc>
              <a:spcBef>
                <a:spcPts val="0"/>
              </a:spcBef>
              <a:spcAft>
                <a:spcPts val="0"/>
              </a:spcAft>
              <a:buClrTx/>
              <a:buSzTx/>
              <a:buFontTx/>
              <a:buNone/>
              <a:tabLst/>
              <a:defRPr/>
            </a:pPr>
            <a:r>
              <a:rPr lang="en-US" b="0" i="0" dirty="0">
                <a:solidFill>
                  <a:srgbClr val="850000"/>
                </a:solidFill>
                <a:effectLst/>
                <a:latin typeface="Arial" panose="020B0604020202020204" pitchFamily="34" charset="0"/>
              </a:rPr>
              <a:t>CALPADS Update Flash #295 - </a:t>
            </a:r>
            <a:r>
              <a:rPr lang="en-US" b="0" i="0" dirty="0">
                <a:solidFill>
                  <a:srgbClr val="000000"/>
                </a:solidFill>
                <a:effectLst/>
                <a:latin typeface="Helvetica Neue"/>
              </a:rPr>
              <a:t>California Fires and Homeless Education Program</a:t>
            </a:r>
            <a:r>
              <a:rPr lang="en-US" b="0" i="0" dirty="0">
                <a:solidFill>
                  <a:srgbClr val="850000"/>
                </a:solidFill>
                <a:effectLst/>
                <a:latin typeface="Arial" panose="020B0604020202020204" pitchFamily="34" charset="0"/>
              </a:rPr>
              <a:t>, https://www.cde.ca.gov/ds/sp/cl/calpadsupdflash295.asp</a:t>
            </a:r>
          </a:p>
          <a:p>
            <a:endParaRPr lang="en-US" dirty="0"/>
          </a:p>
        </p:txBody>
      </p:sp>
      <p:sp>
        <p:nvSpPr>
          <p:cNvPr id="4" name="Slide Number Placeholder 3"/>
          <p:cNvSpPr>
            <a:spLocks noGrp="1"/>
          </p:cNvSpPr>
          <p:nvPr>
            <p:ph type="sldNum" sz="quarter" idx="5"/>
          </p:nvPr>
        </p:nvSpPr>
        <p:spPr/>
        <p:txBody>
          <a:bodyPr/>
          <a:lstStyle/>
          <a:p>
            <a:fld id="{685F0935-7A52-4B2B-AD3D-C2C79F2FA459}" type="slidenum">
              <a:rPr lang="en-US" smtClean="0"/>
              <a:t>35</a:t>
            </a:fld>
            <a:endParaRPr lang="en-US"/>
          </a:p>
        </p:txBody>
      </p:sp>
    </p:spTree>
    <p:extLst>
      <p:ext uri="{BB962C8B-B14F-4D97-AF65-F5344CB8AC3E}">
        <p14:creationId xmlns:p14="http://schemas.microsoft.com/office/powerpoint/2010/main" val="41300819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5F0935-7A52-4B2B-AD3D-C2C79F2FA459}" type="slidenum">
              <a:rPr lang="en-US" smtClean="0"/>
              <a:t>36</a:t>
            </a:fld>
            <a:endParaRPr lang="en-US"/>
          </a:p>
        </p:txBody>
      </p:sp>
    </p:spTree>
    <p:extLst>
      <p:ext uri="{BB962C8B-B14F-4D97-AF65-F5344CB8AC3E}">
        <p14:creationId xmlns:p14="http://schemas.microsoft.com/office/powerpoint/2010/main" val="7982356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2625"/>
              </a:lnSpc>
              <a:buNone/>
            </a:pPr>
            <a:r>
              <a:rPr lang="en-US" b="0" i="0" dirty="0">
                <a:solidFill>
                  <a:srgbClr val="850000"/>
                </a:solidFill>
                <a:effectLst/>
                <a:latin typeface="Arial" panose="020B0604020202020204" pitchFamily="34" charset="0"/>
              </a:rPr>
              <a:t>CALPADS Update Flash #277 - </a:t>
            </a:r>
            <a:r>
              <a:rPr lang="en-US" b="0" i="0" dirty="0">
                <a:solidFill>
                  <a:srgbClr val="000000"/>
                </a:solidFill>
                <a:effectLst/>
                <a:latin typeface="Helvetica Neue"/>
              </a:rPr>
              <a:t>Reclassifying and Reporting Reclassified Fluent English Proficient (RFEP) Students During the Summer When Students are not Enrolled, https://www.cde.ca.gov/ds/sp/cl/calpadsupdflash277.asp.</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F0935-7A52-4B2B-AD3D-C2C79F2FA45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393869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a:t>EOY 3 Data Mapping Guides in the user manual -- </a:t>
            </a:r>
            <a:r>
              <a:rPr lang="en-US" sz="1200" dirty="0">
                <a:hlinkClick r:id="rId3"/>
              </a:rPr>
              <a:t>https://documentation.calpads.org/Reports/SnapshotODSReports/#eoy-1-report-mapping-guides</a:t>
            </a:r>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95665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mn-lt"/>
              </a:rPr>
              <a:t>https://www.cde.ca.gov/nr/el/le/yr21ltr0819.asp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mn-lt"/>
              </a:rPr>
              <a:t>https://www.cde.ca.gov/nr/el/le/yr23ltr0221.asp</a:t>
            </a:r>
            <a:endParaRPr lang="en-US" dirty="0">
              <a:latin typeface="+mn-lt"/>
            </a:endParaRPr>
          </a:p>
        </p:txBody>
      </p:sp>
      <p:sp>
        <p:nvSpPr>
          <p:cNvPr id="4" name="Slide Number Placeholder 3"/>
          <p:cNvSpPr>
            <a:spLocks noGrp="1"/>
          </p:cNvSpPr>
          <p:nvPr>
            <p:ph type="sldNum" sz="quarter" idx="5"/>
          </p:nvPr>
        </p:nvSpPr>
        <p:spPr/>
        <p:txBody>
          <a:bodyPr/>
          <a:lstStyle/>
          <a:p>
            <a:fld id="{168375C1-7C5C-42A2-80F2-05631BB3764E}" type="slidenum">
              <a:rPr lang="en-US" noProof="0" smtClean="0"/>
              <a:t>39</a:t>
            </a:fld>
            <a:endParaRPr lang="en-US" noProof="0" dirty="0"/>
          </a:p>
        </p:txBody>
      </p:sp>
    </p:spTree>
    <p:extLst>
      <p:ext uri="{BB962C8B-B14F-4D97-AF65-F5344CB8AC3E}">
        <p14:creationId xmlns:p14="http://schemas.microsoft.com/office/powerpoint/2010/main" val="2922990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itchFamily="2" charset="2"/>
              <a:buNone/>
            </a:pPr>
            <a:r>
              <a:rPr lang="en-US" dirty="0"/>
              <a:t>On this slide are the objectives for the session. By the end of this session, participants will be able to:</a:t>
            </a:r>
          </a:p>
          <a:p>
            <a:pPr marL="0" indent="0">
              <a:buFont typeface="Wingdings" pitchFamily="2" charset="2"/>
              <a:buNone/>
            </a:pPr>
            <a:endParaRPr lang="en-US" sz="1200" kern="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0" dirty="0"/>
              <a:t>Identify</a:t>
            </a:r>
            <a:r>
              <a:rPr lang="en-US" sz="1200" kern="0" dirty="0"/>
              <a:t> the </a:t>
            </a:r>
            <a:r>
              <a:rPr lang="en-US" sz="1200" dirty="0"/>
              <a:t>the changes for this year and important dates and milestones of the EOY submissions</a:t>
            </a:r>
            <a:endParaRPr lang="en-US" sz="1200" kern="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0" dirty="0"/>
              <a:t>Learn </a:t>
            </a:r>
            <a:r>
              <a:rPr lang="en-US" sz="1200" kern="0" dirty="0"/>
              <a:t>about the </a:t>
            </a:r>
            <a:r>
              <a:rPr lang="en-US" dirty="0"/>
              <a:t>system changes and establish a submission strategy that works best for your LEA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0" dirty="0"/>
              <a:t>Coordinate</a:t>
            </a:r>
            <a:r>
              <a:rPr lang="en-US" sz="1200" kern="0" dirty="0"/>
              <a:t> </a:t>
            </a:r>
            <a:r>
              <a:rPr lang="en-US" dirty="0"/>
              <a:t>with other staff to ensure everyone is aware of new changes</a:t>
            </a:r>
          </a:p>
          <a:p>
            <a:pPr marL="171450" indent="-171450">
              <a:buFont typeface="Arial" panose="020B0604020202020204" pitchFamily="34" charset="0"/>
              <a:buChar char="•"/>
            </a:pPr>
            <a:r>
              <a:rPr lang="en-US" sz="1200" kern="0" dirty="0"/>
              <a:t>Lastly, </a:t>
            </a:r>
            <a:r>
              <a:rPr lang="en-US" sz="1200" b="1" kern="0" dirty="0"/>
              <a:t>certify</a:t>
            </a:r>
            <a:r>
              <a:rPr lang="en-US" sz="1200" kern="0" dirty="0"/>
              <a:t> </a:t>
            </a:r>
            <a:r>
              <a:rPr lang="en-US" dirty="0"/>
              <a:t>EOY 1- 4 reports on or before the final submission deadline</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In support of the CSIS mission of increasing local capacity among our LEAs, our trainings have a focus on skill development, and so throughout this training we will provide information and guidance to help you develop some of the skills shown on this slide.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3682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40</a:t>
            </a:fld>
            <a:endParaRPr lang="en-US" noProof="0" dirty="0"/>
          </a:p>
        </p:txBody>
      </p:sp>
    </p:spTree>
    <p:extLst>
      <p:ext uri="{BB962C8B-B14F-4D97-AF65-F5344CB8AC3E}">
        <p14:creationId xmlns:p14="http://schemas.microsoft.com/office/powerpoint/2010/main" val="25141116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Last but not least it is time to identify what is required to prepare for EOY 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22315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21584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16592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44</a:t>
            </a:fld>
            <a:endParaRPr lang="en-US" noProof="0" dirty="0"/>
          </a:p>
        </p:txBody>
      </p:sp>
    </p:spTree>
    <p:extLst>
      <p:ext uri="{BB962C8B-B14F-4D97-AF65-F5344CB8AC3E}">
        <p14:creationId xmlns:p14="http://schemas.microsoft.com/office/powerpoint/2010/main" val="12066167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5F0935-7A52-4B2B-AD3D-C2C79F2FA459}" type="slidenum">
              <a:rPr lang="en-US" smtClean="0"/>
              <a:t>45</a:t>
            </a:fld>
            <a:endParaRPr lang="en-US"/>
          </a:p>
        </p:txBody>
      </p:sp>
    </p:spTree>
    <p:extLst>
      <p:ext uri="{BB962C8B-B14F-4D97-AF65-F5344CB8AC3E}">
        <p14:creationId xmlns:p14="http://schemas.microsoft.com/office/powerpoint/2010/main" val="42578784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46</a:t>
            </a:fld>
            <a:endParaRPr lang="en-US" noProof="0" dirty="0"/>
          </a:p>
        </p:txBody>
      </p:sp>
    </p:spTree>
    <p:extLst>
      <p:ext uri="{BB962C8B-B14F-4D97-AF65-F5344CB8AC3E}">
        <p14:creationId xmlns:p14="http://schemas.microsoft.com/office/powerpoint/2010/main" val="12824833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85305" indent="-302040" eaLnBrk="0" hangingPunct="0">
              <a:defRPr>
                <a:solidFill>
                  <a:schemeClr val="tx1"/>
                </a:solidFill>
                <a:latin typeface="Arial" pitchFamily="34" charset="0"/>
                <a:cs typeface="Arial" pitchFamily="34" charset="0"/>
              </a:defRPr>
            </a:lvl2pPr>
            <a:lvl3pPr marL="1208161" indent="-241632" eaLnBrk="0" hangingPunct="0">
              <a:defRPr>
                <a:solidFill>
                  <a:schemeClr val="tx1"/>
                </a:solidFill>
                <a:latin typeface="Arial" pitchFamily="34" charset="0"/>
                <a:cs typeface="Arial" pitchFamily="34" charset="0"/>
              </a:defRPr>
            </a:lvl3pPr>
            <a:lvl4pPr marL="1691425" indent="-241632" eaLnBrk="0" hangingPunct="0">
              <a:defRPr>
                <a:solidFill>
                  <a:schemeClr val="tx1"/>
                </a:solidFill>
                <a:latin typeface="Arial" pitchFamily="34" charset="0"/>
                <a:cs typeface="Arial" pitchFamily="34" charset="0"/>
              </a:defRPr>
            </a:lvl4pPr>
            <a:lvl5pPr marL="2174690" indent="-241632" eaLnBrk="0" hangingPunct="0">
              <a:defRPr>
                <a:solidFill>
                  <a:schemeClr val="tx1"/>
                </a:solidFill>
                <a:latin typeface="Arial" pitchFamily="34" charset="0"/>
                <a:cs typeface="Arial" pitchFamily="34" charset="0"/>
              </a:defRPr>
            </a:lvl5pPr>
            <a:lvl6pPr marL="2657955" indent="-241632" eaLnBrk="0" fontAlgn="base" hangingPunct="0">
              <a:spcBef>
                <a:spcPct val="0"/>
              </a:spcBef>
              <a:spcAft>
                <a:spcPct val="0"/>
              </a:spcAft>
              <a:defRPr>
                <a:solidFill>
                  <a:schemeClr val="tx1"/>
                </a:solidFill>
                <a:latin typeface="Arial" pitchFamily="34" charset="0"/>
                <a:cs typeface="Arial" pitchFamily="34" charset="0"/>
              </a:defRPr>
            </a:lvl6pPr>
            <a:lvl7pPr marL="3141218" indent="-241632" eaLnBrk="0" fontAlgn="base" hangingPunct="0">
              <a:spcBef>
                <a:spcPct val="0"/>
              </a:spcBef>
              <a:spcAft>
                <a:spcPct val="0"/>
              </a:spcAft>
              <a:defRPr>
                <a:solidFill>
                  <a:schemeClr val="tx1"/>
                </a:solidFill>
                <a:latin typeface="Arial" pitchFamily="34" charset="0"/>
                <a:cs typeface="Arial" pitchFamily="34" charset="0"/>
              </a:defRPr>
            </a:lvl7pPr>
            <a:lvl8pPr marL="3624483" indent="-241632" eaLnBrk="0" fontAlgn="base" hangingPunct="0">
              <a:spcBef>
                <a:spcPct val="0"/>
              </a:spcBef>
              <a:spcAft>
                <a:spcPct val="0"/>
              </a:spcAft>
              <a:defRPr>
                <a:solidFill>
                  <a:schemeClr val="tx1"/>
                </a:solidFill>
                <a:latin typeface="Arial" pitchFamily="34" charset="0"/>
                <a:cs typeface="Arial" pitchFamily="34" charset="0"/>
              </a:defRPr>
            </a:lvl8pPr>
            <a:lvl9pPr marL="4107747" indent="-241632"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31774" rtl="0" eaLnBrk="1" fontAlgn="auto" latinLnBrk="0" hangingPunct="1">
              <a:lnSpc>
                <a:spcPct val="100000"/>
              </a:lnSpc>
              <a:spcBef>
                <a:spcPts val="0"/>
              </a:spcBef>
              <a:spcAft>
                <a:spcPts val="0"/>
              </a:spcAft>
              <a:buClrTx/>
              <a:buSzTx/>
              <a:buFontTx/>
              <a:buNone/>
              <a:tabLst/>
              <a:defRPr/>
            </a:pPr>
            <a:fld id="{E69E4C0A-DB70-4187-94D6-C61178AC0EA3}" type="slidenum">
              <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r" defTabSz="931774"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000" dirty="0"/>
          </a:p>
        </p:txBody>
      </p:sp>
    </p:spTree>
    <p:extLst>
      <p:ext uri="{BB962C8B-B14F-4D97-AF65-F5344CB8AC3E}">
        <p14:creationId xmlns:p14="http://schemas.microsoft.com/office/powerpoint/2010/main" val="9739456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48</a:t>
            </a:fld>
            <a:endParaRPr lang="en-US" noProof="0" dirty="0"/>
          </a:p>
        </p:txBody>
      </p:sp>
    </p:spTree>
    <p:extLst>
      <p:ext uri="{BB962C8B-B14F-4D97-AF65-F5344CB8AC3E}">
        <p14:creationId xmlns:p14="http://schemas.microsoft.com/office/powerpoint/2010/main" val="38667904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49</a:t>
            </a:fld>
            <a:endParaRPr lang="en-US" noProof="0" dirty="0"/>
          </a:p>
        </p:txBody>
      </p:sp>
    </p:spTree>
    <p:extLst>
      <p:ext uri="{BB962C8B-B14F-4D97-AF65-F5344CB8AC3E}">
        <p14:creationId xmlns:p14="http://schemas.microsoft.com/office/powerpoint/2010/main" val="283347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Here is the agenda for this training.  We will discuss the following:</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An overview of the submission</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Discuss the details of this year’s EOY changes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Review the certification process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Cover some common problems </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Lastly, we will conclude this session with a wrap up recounting key points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83036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13312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51</a:t>
            </a:fld>
            <a:endParaRPr lang="en-US" noProof="0"/>
          </a:p>
        </p:txBody>
      </p:sp>
    </p:spTree>
    <p:extLst>
      <p:ext uri="{BB962C8B-B14F-4D97-AF65-F5344CB8AC3E}">
        <p14:creationId xmlns:p14="http://schemas.microsoft.com/office/powerpoint/2010/main" val="19399770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52</a:t>
            </a:fld>
            <a:endParaRPr lang="en-US" noProof="0"/>
          </a:p>
        </p:txBody>
      </p:sp>
    </p:spTree>
    <p:extLst>
      <p:ext uri="{BB962C8B-B14F-4D97-AF65-F5344CB8AC3E}">
        <p14:creationId xmlns:p14="http://schemas.microsoft.com/office/powerpoint/2010/main" val="39836416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Data submitted in the CRSC and SCSC files as part of the EOY 1 submission are used to identify whether students in the 4-year Adjusted Cohort Graduate Rate (ACGR) are prepared for college/career as measured by the College/Career Indicator (CCI) on the California School Dashboard.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59FB0-8998-4C19-8441-28F802CE27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37128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find both sets of courses that satisfy the college credit and Leadership/Military Science the report should be request twice with different filters.</a:t>
            </a:r>
          </a:p>
          <a:p>
            <a:pPr marL="228600" indent="-228600">
              <a:buAutoNum type="arabicParenR"/>
            </a:pPr>
            <a:r>
              <a:rPr lang="en-US"/>
              <a:t>To find college credit courses and Leadership/Military Science in the 9x series select the State Course codes of 9020, 9082, 9096, 9120, 9154, 9200, 9227, 9273, 9303, 9358, 9373</a:t>
            </a:r>
          </a:p>
          <a:p>
            <a:pPr marL="228600" indent="-228600">
              <a:buAutoNum type="arabicParenR"/>
            </a:pPr>
            <a:endParaRPr lang="en-US"/>
          </a:p>
          <a:p>
            <a:pPr marL="228600" indent="-228600">
              <a:buAutoNum type="arabicParenR"/>
            </a:pPr>
            <a:r>
              <a:rPr lang="en-US"/>
              <a:t>To find the CTE courses with the Non Standard Instructional codes of 23 and 24 select the CTE Course = Y and Non Standard Instructional Level to 23 and 24</a:t>
            </a:r>
          </a:p>
          <a:p>
            <a:pPr marL="228600" indent="-228600">
              <a:buAutoNum type="arabicParenR"/>
            </a:pPr>
            <a:endParaRPr lang="en-US"/>
          </a:p>
          <a:p>
            <a:pPr marL="0" inden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F8FCD-FE5E-4E00-822F-1B19EA298F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3556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F8FCD-FE5E-4E00-822F-1B19EA298F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10589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56</a:t>
            </a:fld>
            <a:endParaRPr lang="en-US" noProof="0"/>
          </a:p>
        </p:txBody>
      </p:sp>
    </p:spTree>
    <p:extLst>
      <p:ext uri="{BB962C8B-B14F-4D97-AF65-F5344CB8AC3E}">
        <p14:creationId xmlns:p14="http://schemas.microsoft.com/office/powerpoint/2010/main" val="29913654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See Flash 191</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57</a:t>
            </a:fld>
            <a:endParaRPr lang="en-US" noProof="0"/>
          </a:p>
        </p:txBody>
      </p:sp>
    </p:spTree>
    <p:extLst>
      <p:ext uri="{BB962C8B-B14F-4D97-AF65-F5344CB8AC3E}">
        <p14:creationId xmlns:p14="http://schemas.microsoft.com/office/powerpoint/2010/main" val="29913654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a:t>Use the Cumulative Enrollment Type filter to view different cumulative counts</a:t>
            </a:r>
          </a:p>
          <a:p>
            <a:r>
              <a:rPr lang="en-US" i="1" strike="sngStrike"/>
              <a:t> </a:t>
            </a:r>
          </a:p>
          <a:p>
            <a:r>
              <a:rPr lang="en-US" i="1"/>
              <a:t>Adjusted Enrollment, Cumulative Enrollment and Completer Enrollment</a:t>
            </a:r>
            <a:endParaRPr lang="en-US"/>
          </a:p>
          <a:p>
            <a:r>
              <a:rPr lang="en-US" i="1"/>
              <a:t> </a:t>
            </a:r>
            <a:endParaRPr lang="en-US"/>
          </a:p>
          <a:p>
            <a:r>
              <a:rPr lang="en-US"/>
              <a:t>Adjusted Cumulative Enrollment is only those records that have an Enrollment Start Date &gt; = July 1 of the Report Academic Year. </a:t>
            </a:r>
          </a:p>
          <a:p>
            <a:r>
              <a:rPr lang="en-US"/>
              <a:t>For example: Report Academic Year = 2021-2022</a:t>
            </a:r>
          </a:p>
          <a:p>
            <a:r>
              <a:rPr lang="en-US"/>
              <a:t>Enrollment Start Date =&gt; July 1, 2021 would be Adjusted Cumulative Enrollment </a:t>
            </a:r>
          </a:p>
          <a:p>
            <a:endParaRPr lang="en-US"/>
          </a:p>
          <a:p>
            <a:r>
              <a:rPr lang="en-US"/>
              <a:t>One-year completers =  to include in revisions to pull through 8/15 for grad/completers only</a:t>
            </a:r>
          </a:p>
        </p:txBody>
      </p:sp>
      <p:sp>
        <p:nvSpPr>
          <p:cNvPr id="4" name="Slide Number Placeholder 3"/>
          <p:cNvSpPr>
            <a:spLocks noGrp="1"/>
          </p:cNvSpPr>
          <p:nvPr>
            <p:ph type="sldNum" sz="quarter" idx="10"/>
          </p:nvPr>
        </p:nvSpPr>
        <p:spPr/>
        <p:txBody>
          <a:bodyPr/>
          <a:lstStyle/>
          <a:p>
            <a:fld id="{424F8FCD-FE5E-4E00-822F-1B19EA298FC9}"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24F8FCD-FE5E-4E00-822F-1B19EA298FC9}"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goal is to help LEAs build their local capacity.  Therefore:</a:t>
            </a:r>
          </a:p>
          <a:p>
            <a:endParaRPr lang="en-US"/>
          </a:p>
          <a:p>
            <a:pPr marL="0" indent="0">
              <a:buFont typeface="Arial" panose="020B0604020202020204" pitchFamily="34" charset="0"/>
              <a:buNone/>
            </a:pPr>
            <a:r>
              <a:rPr lang="en-US"/>
              <a:t>The expectation is for each LEA to resolve all fatal errors by July 11</a:t>
            </a:r>
            <a:r>
              <a:rPr lang="en-US" baseline="30000"/>
              <a:t>th</a:t>
            </a:r>
            <a:r>
              <a:rPr lang="en-US"/>
              <a:t> and Approve by end of July.   </a:t>
            </a:r>
          </a:p>
          <a:p>
            <a:endParaRPr lang="en-US"/>
          </a:p>
          <a:p>
            <a:pPr marL="171450" indent="-171450">
              <a:buFont typeface="Arial" panose="020B0604020202020204" pitchFamily="34" charset="0"/>
              <a:buChar char="•"/>
            </a:pPr>
            <a:r>
              <a:rPr lang="en-US"/>
              <a:t>The EOY snapshot reports will generate on</a:t>
            </a:r>
            <a:r>
              <a:rPr lang="en-US" baseline="0"/>
              <a:t> — </a:t>
            </a:r>
            <a:r>
              <a:rPr lang="en-US" b="1" baseline="0"/>
              <a:t>May 6</a:t>
            </a:r>
            <a:r>
              <a:rPr lang="en-US" b="1" baseline="30000"/>
              <a:t>th</a:t>
            </a:r>
            <a:r>
              <a:rPr lang="en-US" b="1" baseline="0"/>
              <a:t>  </a:t>
            </a: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 milestone for zero certification and DD fatal errors </a:t>
            </a:r>
            <a:r>
              <a:rPr lang="en-US" baseline="0"/>
              <a:t>— </a:t>
            </a:r>
            <a:r>
              <a:rPr lang="en-US" b="1" baseline="0"/>
              <a:t>July 11</a:t>
            </a:r>
            <a:r>
              <a:rPr lang="en-US" b="1" baseline="30000"/>
              <a:t>th</a:t>
            </a:r>
            <a:r>
              <a:rPr lang="en-US" b="1" baseline="0"/>
              <a:t> </a:t>
            </a:r>
            <a:endParaRPr lang="en-US" baseline="0"/>
          </a:p>
          <a:p>
            <a:pPr marL="171450" indent="-171450" defTabSz="931774">
              <a:buFont typeface="Arial" panose="020B0604020202020204" pitchFamily="34" charset="0"/>
              <a:buChar char="•"/>
              <a:defRPr/>
            </a:pPr>
            <a:r>
              <a:rPr lang="en-US"/>
              <a:t>The EOY submission window deadline is </a:t>
            </a:r>
            <a:r>
              <a:rPr lang="en-US" baseline="0"/>
              <a:t>— </a:t>
            </a:r>
            <a:r>
              <a:rPr lang="en-US" b="1" baseline="0"/>
              <a:t>July 25</a:t>
            </a:r>
            <a:r>
              <a:rPr lang="en-US" b="1" baseline="30000"/>
              <a:t>th</a:t>
            </a:r>
            <a:r>
              <a:rPr lang="en-US" b="1" baseline="0"/>
              <a:t> </a:t>
            </a:r>
            <a:endParaRPr lang="en-US" baseline="0"/>
          </a:p>
          <a:p>
            <a:pPr marL="171450" indent="-171450">
              <a:buFont typeface="Arial" panose="020B0604020202020204" pitchFamily="34" charset="0"/>
              <a:buChar char="•"/>
            </a:pPr>
            <a:r>
              <a:rPr lang="en-US" baseline="0"/>
              <a:t>The FINAL amendment deadline is </a:t>
            </a:r>
            <a:r>
              <a:rPr lang="en-US" b="1" baseline="0"/>
              <a:t>August 8</a:t>
            </a:r>
            <a:r>
              <a:rPr lang="en-US" b="1" baseline="30000"/>
              <a:t>th</a:t>
            </a:r>
            <a:r>
              <a:rPr lang="en-US" b="1" baseline="0"/>
              <a:t> </a:t>
            </a:r>
            <a:r>
              <a:rPr lang="en-US">
                <a:cs typeface="Calibri"/>
              </a:rPr>
              <a:t>, which is one week earlier than the prior year, to accommodate the earlier deadline for the posting of the California School Dashboard. Please note that this is the final deadline for EOY 3 and EOY 4. </a:t>
            </a:r>
          </a:p>
          <a:p>
            <a:pPr marL="171450" indent="-171450">
              <a:buFont typeface="Arial" panose="020B0604020202020204" pitchFamily="34" charset="0"/>
              <a:buChar char="•"/>
            </a:pPr>
            <a:r>
              <a:rPr lang="en-US">
                <a:cs typeface="Calibri"/>
              </a:rPr>
              <a:t>The Graduation Cohort cut-off date will remain August 15, the same as prior years in order that students graduating in the summer may be included in the 2024-25 4-year Adjusted Cohort Graduation Rate (ACGR). </a:t>
            </a:r>
          </a:p>
          <a:p>
            <a:pPr marL="171450" indent="-171450">
              <a:buFont typeface="Arial" panose="020B0604020202020204" pitchFamily="34" charset="0"/>
              <a:buChar char="•"/>
            </a:pPr>
            <a:r>
              <a:rPr lang="en-US">
                <a:cs typeface="Calibri"/>
              </a:rPr>
              <a:t>This means, the End-of-Year certification deadline and the pull of data for the ACGR have been “de-coupled.”</a:t>
            </a:r>
          </a:p>
          <a:p>
            <a:pPr marL="171450" indent="-171450">
              <a:buFont typeface="Arial" panose="020B0604020202020204" pitchFamily="34" charset="0"/>
              <a:buChar char="•"/>
            </a:pPr>
            <a:r>
              <a:rPr lang="en-US">
                <a:cs typeface="Calibri"/>
              </a:rPr>
              <a:t>As a result, there may be a slight difference between the certified count of graduate and completers and those included in the 4-year ACGR </a:t>
            </a:r>
          </a:p>
          <a:p>
            <a:endParaRPr lang="en-US" b="1" baseline="0"/>
          </a:p>
          <a:p>
            <a:endParaRPr lang="en-US" baseline="0"/>
          </a:p>
          <a:p>
            <a:r>
              <a:rPr lang="en-US" baseline="0"/>
              <a:t>Also, these dates can change so it is best to check the CDE’s calendar using the link on this slide.</a:t>
            </a:r>
          </a:p>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6</a:t>
            </a:fld>
            <a:endParaRPr lang="en-US" noProof="0"/>
          </a:p>
        </p:txBody>
      </p:sp>
    </p:spTree>
    <p:extLst>
      <p:ext uri="{BB962C8B-B14F-4D97-AF65-F5344CB8AC3E}">
        <p14:creationId xmlns:p14="http://schemas.microsoft.com/office/powerpoint/2010/main" val="35882946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60</a:t>
            </a:fld>
            <a:endParaRPr lang="en-US" noProof="0"/>
          </a:p>
        </p:txBody>
      </p:sp>
    </p:spTree>
    <p:extLst>
      <p:ext uri="{BB962C8B-B14F-4D97-AF65-F5344CB8AC3E}">
        <p14:creationId xmlns:p14="http://schemas.microsoft.com/office/powerpoint/2010/main" val="33502686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4F8FCD-FE5E-4E00-822F-1B19EA298FC9}" type="slidenum">
              <a:rPr lang="en-US" smtClean="0"/>
              <a:pPr/>
              <a:t>61</a:t>
            </a:fld>
            <a:endParaRPr lang="en-US"/>
          </a:p>
        </p:txBody>
      </p:sp>
    </p:spTree>
    <p:extLst>
      <p:ext uri="{BB962C8B-B14F-4D97-AF65-F5344CB8AC3E}">
        <p14:creationId xmlns:p14="http://schemas.microsoft.com/office/powerpoint/2010/main" val="290599991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24F8FCD-FE5E-4E00-822F-1B19EA298FC9}" type="slidenum">
              <a:rPr lang="en-US" smtClean="0"/>
              <a:pPr/>
              <a:t>62</a:t>
            </a:fld>
            <a:endParaRPr lang="en-US"/>
          </a:p>
        </p:txBody>
      </p:sp>
    </p:spTree>
    <p:extLst>
      <p:ext uri="{BB962C8B-B14F-4D97-AF65-F5344CB8AC3E}">
        <p14:creationId xmlns:p14="http://schemas.microsoft.com/office/powerpoint/2010/main" val="10716200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24F8FCD-FE5E-4E00-822F-1B19EA298FC9}" type="slidenum">
              <a:rPr lang="en-US" smtClean="0"/>
              <a:pPr/>
              <a:t>63</a:t>
            </a:fld>
            <a:endParaRPr lang="en-US"/>
          </a:p>
        </p:txBody>
      </p:sp>
    </p:spTree>
    <p:extLst>
      <p:ext uri="{BB962C8B-B14F-4D97-AF65-F5344CB8AC3E}">
        <p14:creationId xmlns:p14="http://schemas.microsoft.com/office/powerpoint/2010/main" val="2838388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b="0" i="0">
                <a:solidFill>
                  <a:srgbClr val="000000"/>
                </a:solidFill>
                <a:effectLst/>
                <a:latin typeface="Segoe UI VSS (Regular)"/>
              </a:rPr>
              <a:t>This is part of the work to move one-year grad reports from Fall 1 to EOY to be consistent with the pulling of the data for the cohort.</a:t>
            </a:r>
          </a:p>
          <a:p>
            <a:r>
              <a:rPr lang="en-US"/>
              <a:t>One-year completers are to be included in revisions to pull through 8/15 for grad/completers only</a:t>
            </a:r>
          </a:p>
        </p:txBody>
      </p:sp>
      <p:sp>
        <p:nvSpPr>
          <p:cNvPr id="4" name="Slide Number Placeholder 3"/>
          <p:cNvSpPr>
            <a:spLocks noGrp="1"/>
          </p:cNvSpPr>
          <p:nvPr>
            <p:ph type="sldNum" sz="quarter" idx="10"/>
          </p:nvPr>
        </p:nvSpPr>
        <p:spPr/>
        <p:txBody>
          <a:bodyPr/>
          <a:lstStyle/>
          <a:p>
            <a:fld id="{424F8FCD-FE5E-4E00-822F-1B19EA298FC9}"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SPED data collected for SWD provides information for accountability and is required by legislation. </a:t>
            </a:r>
          </a:p>
          <a:p>
            <a:pPr defTabSz="1955800">
              <a:lnSpc>
                <a:spcPct val="90000"/>
              </a:lnSpc>
              <a:spcBef>
                <a:spcPct val="0"/>
              </a:spcBef>
              <a:spcAft>
                <a:spcPct val="35000"/>
              </a:spcAft>
            </a:pPr>
            <a:r>
              <a:rPr lang="en-US"/>
              <a:t> </a:t>
            </a:r>
            <a:r>
              <a:rPr lang="en-US" sz="4400" b="1"/>
              <a:t>Special Education (SPED)</a:t>
            </a:r>
          </a:p>
          <a:p>
            <a:pPr marL="342900" lvl="1" indent="-342900" defTabSz="1511300">
              <a:lnSpc>
                <a:spcPct val="90000"/>
              </a:lnSpc>
              <a:spcBef>
                <a:spcPct val="0"/>
              </a:spcBef>
              <a:spcAft>
                <a:spcPct val="15000"/>
              </a:spcAft>
              <a:buChar char="•"/>
            </a:pPr>
            <a:r>
              <a:rPr lang="en-US" sz="3400"/>
              <a:t>Student counts and program exits for IDEA</a:t>
            </a:r>
          </a:p>
          <a:p>
            <a:pPr marL="342900" lvl="1" indent="-342900" defTabSz="1511300">
              <a:lnSpc>
                <a:spcPct val="90000"/>
              </a:lnSpc>
              <a:spcBef>
                <a:spcPct val="0"/>
              </a:spcBef>
              <a:spcAft>
                <a:spcPct val="15000"/>
              </a:spcAft>
              <a:buChar char="•"/>
            </a:pPr>
            <a:r>
              <a:rPr lang="en-US" sz="3400"/>
              <a:t>Special Education Monitoring</a:t>
            </a:r>
          </a:p>
          <a:p>
            <a:pPr marL="342900" lvl="1" indent="-342900" defTabSz="1511300">
              <a:lnSpc>
                <a:spcPct val="90000"/>
              </a:lnSpc>
              <a:spcBef>
                <a:spcPct val="0"/>
              </a:spcBef>
              <a:spcAft>
                <a:spcPct val="15000"/>
              </a:spcAft>
              <a:buChar char="•"/>
            </a:pPr>
            <a:r>
              <a:rPr lang="en-US" sz="3400"/>
              <a:t>DSEA – Dashboard accountability</a:t>
            </a:r>
          </a:p>
          <a:p>
            <a:pPr defTabSz="1955800">
              <a:lnSpc>
                <a:spcPct val="90000"/>
              </a:lnSpc>
              <a:spcBef>
                <a:spcPct val="0"/>
              </a:spcBef>
              <a:spcAft>
                <a:spcPct val="35000"/>
              </a:spcAft>
            </a:pPr>
            <a:r>
              <a:rPr lang="en-US" sz="4400" b="1"/>
              <a:t>Special Education Services (SSRV)</a:t>
            </a:r>
          </a:p>
          <a:p>
            <a:pPr marL="342900" lvl="1" indent="-342900" defTabSz="1511300">
              <a:lnSpc>
                <a:spcPct val="90000"/>
              </a:lnSpc>
              <a:spcBef>
                <a:spcPct val="0"/>
              </a:spcBef>
              <a:spcAft>
                <a:spcPct val="15000"/>
              </a:spcAft>
              <a:buChar char="•"/>
            </a:pPr>
            <a:r>
              <a:rPr lang="en-US" sz="3400"/>
              <a:t>Special Education Monitoring</a:t>
            </a:r>
          </a:p>
          <a:p>
            <a:pPr defTabSz="1955800">
              <a:lnSpc>
                <a:spcPct val="90000"/>
              </a:lnSpc>
              <a:spcBef>
                <a:spcPct val="0"/>
              </a:spcBef>
              <a:spcAft>
                <a:spcPct val="35000"/>
              </a:spcAft>
            </a:pPr>
            <a:r>
              <a:rPr lang="en-US" sz="4400" b="1"/>
              <a:t>Postsecondary Status (PSTS)</a:t>
            </a:r>
          </a:p>
          <a:p>
            <a:pPr marL="342900" lvl="1" indent="-342900" defTabSz="1511300">
              <a:lnSpc>
                <a:spcPct val="90000"/>
              </a:lnSpc>
              <a:spcBef>
                <a:spcPct val="0"/>
              </a:spcBef>
              <a:spcAft>
                <a:spcPct val="15000"/>
              </a:spcAft>
              <a:buChar char="•"/>
            </a:pPr>
            <a:r>
              <a:rPr lang="en-US" sz="3400"/>
              <a:t>Post-school outcomes for IDEA; outcomes of SWD who exited secondary education in 2019-20 </a:t>
            </a:r>
            <a:endParaRPr lang="en-US" sz="3400">
              <a:cs typeface="Calibri"/>
            </a:endParaRPr>
          </a:p>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65</a:t>
            </a:fld>
            <a:endParaRPr lang="en-US" noProof="0"/>
          </a:p>
        </p:txBody>
      </p:sp>
    </p:spTree>
    <p:extLst>
      <p:ext uri="{BB962C8B-B14F-4D97-AF65-F5344CB8AC3E}">
        <p14:creationId xmlns:p14="http://schemas.microsoft.com/office/powerpoint/2010/main" val="21081030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66</a:t>
            </a:fld>
            <a:endParaRPr lang="en-US" noProof="0"/>
          </a:p>
        </p:txBody>
      </p:sp>
    </p:spTree>
    <p:extLst>
      <p:ext uri="{BB962C8B-B14F-4D97-AF65-F5344CB8AC3E}">
        <p14:creationId xmlns:p14="http://schemas.microsoft.com/office/powerpoint/2010/main" val="34866210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67</a:t>
            </a:fld>
            <a:endParaRPr lang="en-US" noProof="0"/>
          </a:p>
        </p:txBody>
      </p:sp>
    </p:spTree>
    <p:extLst>
      <p:ext uri="{BB962C8B-B14F-4D97-AF65-F5344CB8AC3E}">
        <p14:creationId xmlns:p14="http://schemas.microsoft.com/office/powerpoint/2010/main" val="34085474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5E0A4B-16BB-4E6B-9655-016D107B0FF6}" type="slidenum">
              <a:rPr lang="en-US" smtClean="0"/>
              <a:pPr/>
              <a:t>68</a:t>
            </a:fld>
            <a:endParaRPr lang="en-US"/>
          </a:p>
        </p:txBody>
      </p:sp>
    </p:spTree>
    <p:extLst>
      <p:ext uri="{BB962C8B-B14F-4D97-AF65-F5344CB8AC3E}">
        <p14:creationId xmlns:p14="http://schemas.microsoft.com/office/powerpoint/2010/main" val="230531983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69</a:t>
            </a:fld>
            <a:endParaRPr lang="en-US" noProof="0"/>
          </a:p>
        </p:txBody>
      </p:sp>
    </p:spTree>
    <p:extLst>
      <p:ext uri="{BB962C8B-B14F-4D97-AF65-F5344CB8AC3E}">
        <p14:creationId xmlns:p14="http://schemas.microsoft.com/office/powerpoint/2010/main" val="1833570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baseline="0"/>
              <a:t>CALPADS Activities:</a:t>
            </a:r>
          </a:p>
          <a:p>
            <a:endParaRPr lang="en-US" i="0" baseline="0"/>
          </a:p>
          <a:p>
            <a:pPr marL="171450" lvl="0" indent="-171450">
              <a:buFont typeface="Arial" panose="020B0604020202020204" pitchFamily="34" charset="0"/>
              <a:buChar char="•"/>
            </a:pPr>
            <a:r>
              <a:rPr lang="en-US"/>
              <a:t>Audit your CALPADS accounts and roles</a:t>
            </a:r>
          </a:p>
          <a:p>
            <a:pPr marL="171450" lvl="0" indent="-171450">
              <a:buFont typeface="Arial" panose="020B0604020202020204" pitchFamily="34" charset="0"/>
              <a:buChar char="•"/>
            </a:pPr>
            <a:r>
              <a:rPr lang="en-US"/>
              <a:t>Determine data stakeholders you need to collaborate with</a:t>
            </a:r>
          </a:p>
          <a:p>
            <a:pPr marL="171450" lvl="0" indent="-171450">
              <a:buFont typeface="Arial" panose="020B0604020202020204" pitchFamily="34" charset="0"/>
              <a:buChar char="•"/>
            </a:pPr>
            <a:r>
              <a:rPr lang="en-US"/>
              <a:t>Review upcoming EOY changes internally</a:t>
            </a:r>
          </a:p>
          <a:p>
            <a:pPr marL="171450" lvl="0" indent="-171450">
              <a:buFont typeface="Arial" panose="020B0604020202020204" pitchFamily="34" charset="0"/>
              <a:buChar char="•"/>
            </a:pPr>
            <a:r>
              <a:rPr lang="en-US"/>
              <a:t>Build a EOY calendar using EOY Task List</a:t>
            </a:r>
          </a:p>
          <a:p>
            <a:pPr marL="171450" lvl="0" indent="-171450">
              <a:buFont typeface="Arial" panose="020B0604020202020204" pitchFamily="34" charset="0"/>
              <a:buChar char="•"/>
            </a:pPr>
            <a:r>
              <a:rPr lang="en-US"/>
              <a:t>Update student enrollment and information now</a:t>
            </a:r>
          </a:p>
          <a:p>
            <a:pPr marL="171450" lvl="0" indent="-171450">
              <a:buFont typeface="Arial" panose="020B0604020202020204" pitchFamily="34" charset="0"/>
              <a:buChar char="•"/>
            </a:pPr>
            <a:r>
              <a:rPr lang="en-US"/>
              <a:t>Establish an error correction strategy with SPED Coordinator</a:t>
            </a:r>
          </a:p>
          <a:p>
            <a:pPr marL="171450" lvl="0" indent="-171450">
              <a:buFont typeface="Arial" panose="020B0604020202020204" pitchFamily="34" charset="0"/>
              <a:buChar char="•"/>
            </a:pPr>
            <a:r>
              <a:rPr lang="en-US"/>
              <a:t>Plan for clearing all EOY DD and certification fatal errors by July 11</a:t>
            </a:r>
            <a:r>
              <a:rPr lang="en-US" baseline="30000"/>
              <a:t>th.</a:t>
            </a:r>
            <a:endParaRPr lang="en-US"/>
          </a:p>
          <a:p>
            <a:endParaRPr lang="en-US" i="0" baseline="0"/>
          </a:p>
          <a:p>
            <a:r>
              <a:rPr lang="en-US" i="0" baseline="0"/>
              <a:t>Local SIS Activities</a:t>
            </a:r>
          </a:p>
          <a:p>
            <a:endParaRPr lang="en-US" i="0" baseline="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Verify Human Resource department has updated staff demographics data</a:t>
            </a:r>
            <a:endParaRPr lang="en-US"/>
          </a:p>
          <a:p>
            <a:pPr marL="171450" lvl="0" indent="-171450">
              <a:buFont typeface="Arial" panose="020B0604020202020204" pitchFamily="34" charset="0"/>
              <a:buChar char="•"/>
            </a:pPr>
            <a:r>
              <a:rPr lang="en-US"/>
              <a:t>Audit SIS records to ensure required data are populated</a:t>
            </a:r>
          </a:p>
          <a:p>
            <a:pPr marL="171450" lvl="0" indent="-171450">
              <a:buFont typeface="Arial" panose="020B0604020202020204" pitchFamily="34" charset="0"/>
              <a:buChar char="•"/>
            </a:pPr>
            <a:r>
              <a:rPr lang="en-US"/>
              <a:t>Run validations locally in SIS before uploading files to CALPADS</a:t>
            </a:r>
            <a:endParaRPr lang="en-US" i="0" baseline="0"/>
          </a:p>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7</a:t>
            </a:fld>
            <a:endParaRPr lang="en-US" noProof="0"/>
          </a:p>
        </p:txBody>
      </p:sp>
    </p:spTree>
    <p:extLst>
      <p:ext uri="{BB962C8B-B14F-4D97-AF65-F5344CB8AC3E}">
        <p14:creationId xmlns:p14="http://schemas.microsoft.com/office/powerpoint/2010/main" val="113177665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70</a:t>
            </a:fld>
            <a:endParaRPr lang="en-US" noProof="0"/>
          </a:p>
        </p:txBody>
      </p:sp>
    </p:spTree>
    <p:extLst>
      <p:ext uri="{BB962C8B-B14F-4D97-AF65-F5344CB8AC3E}">
        <p14:creationId xmlns:p14="http://schemas.microsoft.com/office/powerpoint/2010/main" val="85370389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now take a closer look at the EOY 1-4 changes for this year.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38025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756364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4975" y="708025"/>
            <a:ext cx="6300788" cy="3544888"/>
          </a:xfrm>
        </p:spPr>
      </p:sp>
      <p:sp>
        <p:nvSpPr>
          <p:cNvPr id="3" name="Notes Placeholder 2"/>
          <p:cNvSpPr>
            <a:spLocks noGrp="1"/>
          </p:cNvSpPr>
          <p:nvPr>
            <p:ph type="body" idx="1"/>
          </p:nvPr>
        </p:nvSpPr>
        <p:spPr/>
        <p:txBody>
          <a:bodyPr/>
          <a:lstStyle/>
          <a:p>
            <a:r>
              <a:rPr lang="en-US" dirty="0"/>
              <a:t>Here we will discuss the</a:t>
            </a:r>
            <a:r>
              <a:rPr lang="en-US" baseline="0" dirty="0"/>
              <a:t> validation changes for this year and their impact.</a:t>
            </a:r>
          </a:p>
          <a:p>
            <a:endParaRPr lang="en-US" baseline="0" dirty="0"/>
          </a:p>
          <a:p>
            <a:endParaRPr lang="en-US" b="0" i="0" dirty="0">
              <a:solidFill>
                <a:srgbClr val="000000"/>
              </a:solidFill>
              <a:effectLst/>
              <a:highlight>
                <a:srgbClr val="FFFFFF"/>
              </a:highlight>
              <a:latin typeface="Segoe UI VSS (Regular)"/>
            </a:endParaRPr>
          </a:p>
        </p:txBody>
      </p:sp>
      <p:sp>
        <p:nvSpPr>
          <p:cNvPr id="6" name="Slide Number Placeholder 5">
            <a:extLst>
              <a:ext uri="{FF2B5EF4-FFF2-40B4-BE49-F238E27FC236}">
                <a16:creationId xmlns:a16="http://schemas.microsoft.com/office/drawing/2014/main" id="{56678976-BC32-C240-8757-280D38F2FDCA}"/>
              </a:ext>
            </a:extLst>
          </p:cNvPr>
          <p:cNvSpPr>
            <a:spLocks noGrp="1"/>
          </p:cNvSpPr>
          <p:nvPr>
            <p:ph type="sldNum" sz="quarter" idx="5"/>
          </p:nvPr>
        </p:nvSpPr>
        <p:spPr/>
        <p:txBody>
          <a:bodyPr/>
          <a:lstStyle/>
          <a:p>
            <a:pPr>
              <a:defRPr/>
            </a:pPr>
            <a:fld id="{BA0496DD-8960-4E28-AE87-4DFBD025EC31}" type="slidenum">
              <a:rPr lang="en-US" smtClean="0"/>
              <a:pPr>
                <a:defRPr/>
              </a:pPr>
              <a:t>73</a:t>
            </a:fld>
            <a:endParaRPr lang="en-US"/>
          </a:p>
        </p:txBody>
      </p:sp>
    </p:spTree>
    <p:extLst>
      <p:ext uri="{BB962C8B-B14F-4D97-AF65-F5344CB8AC3E}">
        <p14:creationId xmlns:p14="http://schemas.microsoft.com/office/powerpoint/2010/main" val="251796410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CERT004 (Ethnicity / Race Data Missing) is split into 3 separate Data Discrepancies (DDs) with corresponding fatal CDDs for EACH EOY submission now.</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74</a:t>
            </a:fld>
            <a:endParaRPr lang="en-US" noProof="0"/>
          </a:p>
        </p:txBody>
      </p:sp>
    </p:spTree>
    <p:extLst>
      <p:ext uri="{BB962C8B-B14F-4D97-AF65-F5344CB8AC3E}">
        <p14:creationId xmlns:p14="http://schemas.microsoft.com/office/powerpoint/2010/main" val="139930427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4975" y="708025"/>
            <a:ext cx="6300788" cy="3544888"/>
          </a:xfrm>
        </p:spPr>
      </p:sp>
      <p:sp>
        <p:nvSpPr>
          <p:cNvPr id="3" name="Notes Placeholder 2"/>
          <p:cNvSpPr>
            <a:spLocks noGrp="1"/>
          </p:cNvSpPr>
          <p:nvPr>
            <p:ph type="body" idx="1"/>
          </p:nvPr>
        </p:nvSpPr>
        <p:spPr/>
        <p:txBody>
          <a:bodyPr/>
          <a:lstStyle/>
          <a:p>
            <a:r>
              <a:rPr lang="en-US" dirty="0"/>
              <a:t>Here we will discuss the</a:t>
            </a:r>
            <a:r>
              <a:rPr lang="en-US" baseline="0" dirty="0"/>
              <a:t> reports changes for this year and their impact.</a:t>
            </a:r>
          </a:p>
          <a:p>
            <a:endParaRPr lang="en-US" baseline="0" dirty="0"/>
          </a:p>
        </p:txBody>
      </p:sp>
      <p:sp>
        <p:nvSpPr>
          <p:cNvPr id="6" name="Slide Number Placeholder 5">
            <a:extLst>
              <a:ext uri="{FF2B5EF4-FFF2-40B4-BE49-F238E27FC236}">
                <a16:creationId xmlns:a16="http://schemas.microsoft.com/office/drawing/2014/main" id="{3E7FD072-176D-6C4D-AD84-40AEDDDD3173}"/>
              </a:ext>
            </a:extLst>
          </p:cNvPr>
          <p:cNvSpPr>
            <a:spLocks noGrp="1"/>
          </p:cNvSpPr>
          <p:nvPr>
            <p:ph type="sldNum" sz="quarter" idx="5"/>
          </p:nvPr>
        </p:nvSpPr>
        <p:spPr/>
        <p:txBody>
          <a:bodyPr/>
          <a:lstStyle/>
          <a:p>
            <a:pPr>
              <a:defRPr/>
            </a:pPr>
            <a:fld id="{BA0496DD-8960-4E28-AE87-4DFBD025EC31}" type="slidenum">
              <a:rPr lang="en-US" smtClean="0"/>
              <a:pPr>
                <a:defRPr/>
              </a:pPr>
              <a:t>75</a:t>
            </a:fld>
            <a:endParaRPr lang="en-US"/>
          </a:p>
        </p:txBody>
      </p:sp>
    </p:spTree>
    <p:extLst>
      <p:ext uri="{BB962C8B-B14F-4D97-AF65-F5344CB8AC3E}">
        <p14:creationId xmlns:p14="http://schemas.microsoft.com/office/powerpoint/2010/main" val="348545335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start with the EOY 2 changes.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65788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D1459-5496-E453-F51E-B8F6037128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CD6DBB-32C6-807F-F763-46E594E71D6B}"/>
              </a:ext>
            </a:extLst>
          </p:cNvPr>
          <p:cNvSpPr>
            <a:spLocks noGrp="1" noRot="1" noChangeAspect="1"/>
          </p:cNvSpPr>
          <p:nvPr>
            <p:ph type="sldImg"/>
          </p:nvPr>
        </p:nvSpPr>
        <p:spPr>
          <a:xfrm>
            <a:off x="434975" y="708025"/>
            <a:ext cx="6300788" cy="3544888"/>
          </a:xfrm>
        </p:spPr>
      </p:sp>
      <p:sp>
        <p:nvSpPr>
          <p:cNvPr id="3" name="Notes Placeholder 2">
            <a:extLst>
              <a:ext uri="{FF2B5EF4-FFF2-40B4-BE49-F238E27FC236}">
                <a16:creationId xmlns:a16="http://schemas.microsoft.com/office/drawing/2014/main" id="{7BD71061-9FCE-7B60-E624-E28A369C2F5C}"/>
              </a:ext>
            </a:extLst>
          </p:cNvPr>
          <p:cNvSpPr>
            <a:spLocks noGrp="1"/>
          </p:cNvSpPr>
          <p:nvPr>
            <p:ph type="body" idx="1"/>
          </p:nvPr>
        </p:nvSpPr>
        <p:spPr/>
        <p:txBody>
          <a:bodyPr/>
          <a:lstStyle/>
          <a:p>
            <a:r>
              <a:rPr lang="en-US" dirty="0"/>
              <a:t>Here we will discuss the</a:t>
            </a:r>
            <a:r>
              <a:rPr lang="en-US" baseline="0" dirty="0"/>
              <a:t> validation changes for this year and their impact.</a:t>
            </a:r>
          </a:p>
          <a:p>
            <a:endParaRPr lang="en-US" baseline="0" dirty="0"/>
          </a:p>
          <a:p>
            <a:r>
              <a:rPr lang="en-US" dirty="0"/>
              <a:t>For EOY 2 we will continue converting CERT errors to Data Discrepancies. </a:t>
            </a:r>
          </a:p>
          <a:p>
            <a:r>
              <a:rPr lang="en-US" dirty="0"/>
              <a:t>CERT073 the programs not submitted error will now include the Armed Forces program (t</a:t>
            </a:r>
            <a:r>
              <a:rPr lang="en-US" b="0" i="0" dirty="0">
                <a:solidFill>
                  <a:srgbClr val="39424D"/>
                </a:solidFill>
                <a:effectLst/>
                <a:latin typeface="Lato" panose="020F0502020204030203" pitchFamily="34" charset="0"/>
              </a:rPr>
              <a:t>here is no end of year program participation data for this school. See CALPADS Data Guide for a list of programs collected in the End of Year submission).</a:t>
            </a:r>
            <a:endParaRPr lang="en-US" dirty="0"/>
          </a:p>
          <a:p>
            <a:endParaRPr lang="en-US" dirty="0"/>
          </a:p>
          <a:p>
            <a:r>
              <a:rPr lang="en-US" dirty="0"/>
              <a:t>There are ongoing discussions of whether the pregnant and parenting program should have age validations.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Again, CERT004 (Ethnicity / Race Data Missing) is split into 3 separate Data Discrepancies (DDs) with corresponding fatal CDDs for EACH EOY submission now.</a:t>
            </a:r>
          </a:p>
        </p:txBody>
      </p:sp>
      <p:sp>
        <p:nvSpPr>
          <p:cNvPr id="6" name="Slide Number Placeholder 5">
            <a:extLst>
              <a:ext uri="{FF2B5EF4-FFF2-40B4-BE49-F238E27FC236}">
                <a16:creationId xmlns:a16="http://schemas.microsoft.com/office/drawing/2014/main" id="{1296BE98-EA68-4281-F337-C17A02A4C6BE}"/>
              </a:ext>
            </a:extLst>
          </p:cNvPr>
          <p:cNvSpPr>
            <a:spLocks noGrp="1"/>
          </p:cNvSpPr>
          <p:nvPr>
            <p:ph type="sldNum" sz="quarter" idx="5"/>
          </p:nvPr>
        </p:nvSpPr>
        <p:spPr/>
        <p:txBody>
          <a:bodyPr/>
          <a:lstStyle/>
          <a:p>
            <a:pPr>
              <a:defRPr/>
            </a:pPr>
            <a:fld id="{BA0496DD-8960-4E28-AE87-4DFBD025EC31}" type="slidenum">
              <a:rPr lang="en-US" smtClean="0"/>
              <a:pPr>
                <a:defRPr/>
              </a:pPr>
              <a:t>77</a:t>
            </a:fld>
            <a:endParaRPr lang="en-US"/>
          </a:p>
        </p:txBody>
      </p:sp>
    </p:spTree>
    <p:extLst>
      <p:ext uri="{BB962C8B-B14F-4D97-AF65-F5344CB8AC3E}">
        <p14:creationId xmlns:p14="http://schemas.microsoft.com/office/powerpoint/2010/main" val="265715626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now its time for the EOY 3 updates.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96662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F6B13-88EE-4910-3EF4-0B51F6D6F1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EBE260-7221-4ED1-5B2F-E5FC67CA1CAA}"/>
              </a:ext>
            </a:extLst>
          </p:cNvPr>
          <p:cNvSpPr>
            <a:spLocks noGrp="1" noRot="1" noChangeAspect="1"/>
          </p:cNvSpPr>
          <p:nvPr>
            <p:ph type="sldImg"/>
          </p:nvPr>
        </p:nvSpPr>
        <p:spPr>
          <a:xfrm>
            <a:off x="434975" y="708025"/>
            <a:ext cx="6300788" cy="3544888"/>
          </a:xfrm>
        </p:spPr>
      </p:sp>
      <p:sp>
        <p:nvSpPr>
          <p:cNvPr id="3" name="Notes Placeholder 2">
            <a:extLst>
              <a:ext uri="{FF2B5EF4-FFF2-40B4-BE49-F238E27FC236}">
                <a16:creationId xmlns:a16="http://schemas.microsoft.com/office/drawing/2014/main" id="{C6027ADB-27F6-FC90-3C67-12DEE896B9F0}"/>
              </a:ext>
            </a:extLst>
          </p:cNvPr>
          <p:cNvSpPr>
            <a:spLocks noGrp="1"/>
          </p:cNvSpPr>
          <p:nvPr>
            <p:ph type="body" idx="1"/>
          </p:nvPr>
        </p:nvSpPr>
        <p:spPr/>
        <p:txBody>
          <a:bodyPr/>
          <a:lstStyle/>
          <a:p>
            <a:r>
              <a:rPr lang="en-US" dirty="0"/>
              <a:t>Continuing with the theme of the year we will be converting the majority of CERT errors to Data Discrepancies. And again, the great advantages of the conversion is that Data Discrepancies are available outside the submission window being unrelated to the snapshot. This also allows the DDs to process much more quickly than CERT errors being free of the revision.</a:t>
            </a:r>
          </a:p>
          <a:p>
            <a:endParaRPr lang="en-US" dirty="0"/>
          </a:p>
          <a:p>
            <a:r>
              <a:rPr lang="en-US" b="1" i="0" dirty="0">
                <a:solidFill>
                  <a:srgbClr val="000000"/>
                </a:solidFill>
                <a:effectLst/>
                <a:latin typeface="Segoe UI VSS (Regular)"/>
              </a:rPr>
              <a:t>SENR0719 (W) background</a:t>
            </a:r>
            <a:r>
              <a:rPr lang="en-US" b="0" i="0" dirty="0">
                <a:solidFill>
                  <a:srgbClr val="000000"/>
                </a:solidFill>
                <a:effectLst/>
                <a:latin typeface="Segoe UI VSS (Regular)"/>
              </a:rPr>
              <a:t>: Replaces the previous deactivated SENR0012 which was the "worst system resource offender". After discussions, it was decided to not reactivate SENR0012 and instead break the validation into two separate validations for each EOY 3 and Fall 1. </a:t>
            </a:r>
          </a:p>
          <a:p>
            <a:endParaRPr lang="en-US" dirty="0"/>
          </a:p>
          <a:p>
            <a:pPr marL="171450" indent="-171450">
              <a:buFont typeface="Arial" panose="020B0604020202020204" pitchFamily="34" charset="0"/>
              <a:buChar char="•"/>
            </a:pPr>
            <a:r>
              <a:rPr lang="en-US" dirty="0"/>
              <a:t>So, the homeless program, is under review for an age validation much like the pregnant and parenting program from EOY 2.  </a:t>
            </a:r>
            <a:r>
              <a:rPr kumimoji="0" lang="en-US" sz="1200" b="0" i="0" u="none" strike="noStrike" kern="1200" cap="none" spc="0" normalizeH="0" baseline="0" noProof="0" dirty="0">
                <a:ln>
                  <a:noFill/>
                </a:ln>
                <a:solidFill>
                  <a:prstClr val="black"/>
                </a:solidFill>
                <a:effectLst/>
                <a:uLnTx/>
                <a:uFillTx/>
                <a:latin typeface="Tahoma"/>
                <a:ea typeface="+mn-ea"/>
                <a:cs typeface="+mn-cs"/>
              </a:rPr>
              <a:t>.</a:t>
            </a:r>
          </a:p>
          <a:p>
            <a:pPr marL="171450" indent="-171450">
              <a:buFont typeface="Arial" panose="020B0604020202020204" pitchFamily="34" charset="0"/>
              <a:buChar char="•"/>
            </a:pPr>
            <a:r>
              <a:rPr kumimoji="0" lang="en-US" sz="1200" b="0" i="0" u="none" strike="noStrike" kern="1200" cap="none" spc="0" normalizeH="0" baseline="0" noProof="0" dirty="0">
                <a:ln>
                  <a:noFill/>
                </a:ln>
                <a:solidFill>
                  <a:prstClr val="black"/>
                </a:solidFill>
                <a:effectLst/>
                <a:uLnTx/>
                <a:uFillTx/>
                <a:latin typeface="Tahoma"/>
                <a:ea typeface="+mn-ea"/>
                <a:cs typeface="+mn-cs"/>
              </a:rPr>
              <a:t>NPS schools will have validations to enforce the restriction of STAS records. SENR0695E3 and SENR0651 will be active this EOY.</a:t>
            </a:r>
          </a:p>
          <a:p>
            <a:endParaRPr lang="en-US" b="0" i="0" baseline="0" dirty="0">
              <a:solidFill>
                <a:srgbClr val="000000"/>
              </a:solidFill>
              <a:effectLst/>
              <a:highlight>
                <a:srgbClr val="FFFFFF"/>
              </a:highlight>
              <a:latin typeface="Segoe UI VSS (Regular)"/>
            </a:endParaRPr>
          </a:p>
          <a:p>
            <a:endParaRPr lang="en-US" baseline="0" dirty="0"/>
          </a:p>
        </p:txBody>
      </p:sp>
      <p:sp>
        <p:nvSpPr>
          <p:cNvPr id="6" name="Slide Number Placeholder 5">
            <a:extLst>
              <a:ext uri="{FF2B5EF4-FFF2-40B4-BE49-F238E27FC236}">
                <a16:creationId xmlns:a16="http://schemas.microsoft.com/office/drawing/2014/main" id="{CADCE8C3-02D8-5B76-7608-CF0B4606ED1C}"/>
              </a:ext>
            </a:extLst>
          </p:cNvPr>
          <p:cNvSpPr>
            <a:spLocks noGrp="1"/>
          </p:cNvSpPr>
          <p:nvPr>
            <p:ph type="sldNum" sz="quarter" idx="5"/>
          </p:nvPr>
        </p:nvSpPr>
        <p:spPr/>
        <p:txBody>
          <a:bodyPr/>
          <a:lstStyle/>
          <a:p>
            <a:pPr>
              <a:defRPr/>
            </a:pPr>
            <a:fld id="{BA0496DD-8960-4E28-AE87-4DFBD025EC31}" type="slidenum">
              <a:rPr lang="en-US" smtClean="0"/>
              <a:pPr>
                <a:defRPr/>
              </a:pPr>
              <a:t>79</a:t>
            </a:fld>
            <a:endParaRPr lang="en-US"/>
          </a:p>
        </p:txBody>
      </p:sp>
    </p:spTree>
    <p:extLst>
      <p:ext uri="{BB962C8B-B14F-4D97-AF65-F5344CB8AC3E}">
        <p14:creationId xmlns:p14="http://schemas.microsoft.com/office/powerpoint/2010/main" val="3685312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Let’s now start with the highlights of the EOY Submissions.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96157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1698E-5B89-DB84-135A-8BAA5577BE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A969A9-596A-CE15-8309-1CC4D9927B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3D6D0F-A460-F984-12EA-53ACD9F3C598}"/>
              </a:ext>
            </a:extLst>
          </p:cNvPr>
          <p:cNvSpPr>
            <a:spLocks noGrp="1"/>
          </p:cNvSpPr>
          <p:nvPr>
            <p:ph type="body" idx="1"/>
          </p:nvPr>
        </p:nvSpPr>
        <p:spPr/>
        <p:txBody>
          <a:bodyPr/>
          <a:lstStyle/>
          <a:p>
            <a:r>
              <a:rPr lang="en-US" dirty="0"/>
              <a:t>Here is a list of the new Data discrepancies that are replacing the CERT errors for EOY-3.</a:t>
            </a:r>
          </a:p>
        </p:txBody>
      </p:sp>
      <p:sp>
        <p:nvSpPr>
          <p:cNvPr id="4" name="Slide Number Placeholder 3">
            <a:extLst>
              <a:ext uri="{FF2B5EF4-FFF2-40B4-BE49-F238E27FC236}">
                <a16:creationId xmlns:a16="http://schemas.microsoft.com/office/drawing/2014/main" id="{EFED37C4-B2DB-02B1-2D71-0B37E753E637}"/>
              </a:ext>
            </a:extLst>
          </p:cNvPr>
          <p:cNvSpPr>
            <a:spLocks noGrp="1"/>
          </p:cNvSpPr>
          <p:nvPr>
            <p:ph type="sldNum" sz="quarter" idx="5"/>
          </p:nvPr>
        </p:nvSpPr>
        <p:spPr/>
        <p:txBody>
          <a:bodyPr/>
          <a:lstStyle/>
          <a:p>
            <a:fld id="{168375C1-7C5C-42A2-80F2-05631BB3764E}" type="slidenum">
              <a:rPr lang="en-US" noProof="0" smtClean="0"/>
              <a:t>80</a:t>
            </a:fld>
            <a:endParaRPr lang="en-US" noProof="0" dirty="0"/>
          </a:p>
        </p:txBody>
      </p:sp>
    </p:spTree>
    <p:extLst>
      <p:ext uri="{BB962C8B-B14F-4D97-AF65-F5344CB8AC3E}">
        <p14:creationId xmlns:p14="http://schemas.microsoft.com/office/powerpoint/2010/main" val="157667986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additional newly converted CDDs for EOY-3.</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81</a:t>
            </a:fld>
            <a:endParaRPr lang="en-US" noProof="0" dirty="0"/>
          </a:p>
        </p:txBody>
      </p:sp>
    </p:spTree>
    <p:extLst>
      <p:ext uri="{BB962C8B-B14F-4D97-AF65-F5344CB8AC3E}">
        <p14:creationId xmlns:p14="http://schemas.microsoft.com/office/powerpoint/2010/main" val="334177953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31329-997B-44A0-7AD0-CA3ED19FEC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1EFB36-DABA-4A47-37A8-1B3CBDF043D9}"/>
              </a:ext>
            </a:extLst>
          </p:cNvPr>
          <p:cNvSpPr>
            <a:spLocks noGrp="1" noRot="1" noChangeAspect="1"/>
          </p:cNvSpPr>
          <p:nvPr>
            <p:ph type="sldImg"/>
          </p:nvPr>
        </p:nvSpPr>
        <p:spPr>
          <a:xfrm>
            <a:off x="434975" y="708025"/>
            <a:ext cx="6300788" cy="3544888"/>
          </a:xfrm>
        </p:spPr>
      </p:sp>
      <p:sp>
        <p:nvSpPr>
          <p:cNvPr id="3" name="Notes Placeholder 2">
            <a:extLst>
              <a:ext uri="{FF2B5EF4-FFF2-40B4-BE49-F238E27FC236}">
                <a16:creationId xmlns:a16="http://schemas.microsoft.com/office/drawing/2014/main" id="{090E9FD1-4C70-5E74-F3AC-2F91ACD90B68}"/>
              </a:ext>
            </a:extLst>
          </p:cNvPr>
          <p:cNvSpPr>
            <a:spLocks noGrp="1"/>
          </p:cNvSpPr>
          <p:nvPr>
            <p:ph type="body" idx="1"/>
          </p:nvPr>
        </p:nvSpPr>
        <p:spPr/>
        <p:txBody>
          <a:bodyPr/>
          <a:lstStyle/>
          <a:p>
            <a:endParaRPr lang="en-US" baseline="0" dirty="0"/>
          </a:p>
        </p:txBody>
      </p:sp>
      <p:sp>
        <p:nvSpPr>
          <p:cNvPr id="6" name="Slide Number Placeholder 5">
            <a:extLst>
              <a:ext uri="{FF2B5EF4-FFF2-40B4-BE49-F238E27FC236}">
                <a16:creationId xmlns:a16="http://schemas.microsoft.com/office/drawing/2014/main" id="{B0E38263-9B57-55BB-C646-44EECBDA3584}"/>
              </a:ext>
            </a:extLst>
          </p:cNvPr>
          <p:cNvSpPr>
            <a:spLocks noGrp="1"/>
          </p:cNvSpPr>
          <p:nvPr>
            <p:ph type="sldNum" sz="quarter" idx="5"/>
          </p:nvPr>
        </p:nvSpPr>
        <p:spPr/>
        <p:txBody>
          <a:bodyPr/>
          <a:lstStyle/>
          <a:p>
            <a:pPr>
              <a:defRPr/>
            </a:pPr>
            <a:fld id="{BA0496DD-8960-4E28-AE87-4DFBD025EC31}" type="slidenum">
              <a:rPr lang="en-US" smtClean="0"/>
              <a:pPr>
                <a:defRPr/>
              </a:pPr>
              <a:t>82</a:t>
            </a:fld>
            <a:endParaRPr lang="en-US"/>
          </a:p>
        </p:txBody>
      </p:sp>
    </p:spTree>
    <p:extLst>
      <p:ext uri="{BB962C8B-B14F-4D97-AF65-F5344CB8AC3E}">
        <p14:creationId xmlns:p14="http://schemas.microsoft.com/office/powerpoint/2010/main" val="203679449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E5702-40DD-772D-B76F-6E480401A8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92BDD7-C198-F6AF-646F-F91695591DDE}"/>
              </a:ext>
            </a:extLst>
          </p:cNvPr>
          <p:cNvSpPr>
            <a:spLocks noGrp="1" noRot="1" noChangeAspect="1"/>
          </p:cNvSpPr>
          <p:nvPr>
            <p:ph type="sldImg"/>
          </p:nvPr>
        </p:nvSpPr>
        <p:spPr>
          <a:xfrm>
            <a:off x="434975" y="708025"/>
            <a:ext cx="6300788" cy="3544888"/>
          </a:xfrm>
        </p:spPr>
      </p:sp>
      <p:sp>
        <p:nvSpPr>
          <p:cNvPr id="3" name="Notes Placeholder 2">
            <a:extLst>
              <a:ext uri="{FF2B5EF4-FFF2-40B4-BE49-F238E27FC236}">
                <a16:creationId xmlns:a16="http://schemas.microsoft.com/office/drawing/2014/main" id="{BFE4E07B-3A6F-D032-F47D-AD049FD6D521}"/>
              </a:ext>
            </a:extLst>
          </p:cNvPr>
          <p:cNvSpPr>
            <a:spLocks noGrp="1"/>
          </p:cNvSpPr>
          <p:nvPr>
            <p:ph type="body" idx="1"/>
          </p:nvPr>
        </p:nvSpPr>
        <p:spPr/>
        <p:txBody>
          <a:bodyPr/>
          <a:lstStyle/>
          <a:p>
            <a:r>
              <a:rPr lang="en-US" dirty="0"/>
              <a:t>Here are the extract changes as a result of the changes for EOY 3.</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Cumulative Enrollment Extract (CENR) will have LTEL information for users to view calculated LTEL start date and the data points that make up the calculations in CALPADS. The extract will include the five additional fields as listed on this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00000"/>
                </a:solidFill>
                <a:effectLst/>
                <a:latin typeface="Segoe UI VSS (Regular)"/>
              </a:rPr>
              <a:t>Background - </a:t>
            </a:r>
            <a:r>
              <a:rPr lang="en-US" b="0" i="0" dirty="0">
                <a:solidFill>
                  <a:srgbClr val="000000"/>
                </a:solidFill>
                <a:effectLst/>
                <a:latin typeface="Segoe UI VSS (Regular)"/>
              </a:rPr>
              <a:t>SB141 adds Long-term English Learners as an accountability group for the state's accountability measures. It's defined as a student who has been an English Learner for 7 years after their initial classification of English Learner status. </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6" name="Slide Number Placeholder 5">
            <a:extLst>
              <a:ext uri="{FF2B5EF4-FFF2-40B4-BE49-F238E27FC236}">
                <a16:creationId xmlns:a16="http://schemas.microsoft.com/office/drawing/2014/main" id="{C4A9F866-13E1-7B62-FC4D-0387DEE0D8A6}"/>
              </a:ext>
            </a:extLst>
          </p:cNvPr>
          <p:cNvSpPr>
            <a:spLocks noGrp="1"/>
          </p:cNvSpPr>
          <p:nvPr>
            <p:ph type="sldNum" sz="quarter" idx="5"/>
          </p:nvPr>
        </p:nvSpPr>
        <p:spPr/>
        <p:txBody>
          <a:bodyPr/>
          <a:lstStyle/>
          <a:p>
            <a:pPr>
              <a:defRPr/>
            </a:pPr>
            <a:fld id="{BA0496DD-8960-4E28-AE87-4DFBD025EC31}" type="slidenum">
              <a:rPr lang="en-US" smtClean="0"/>
              <a:pPr>
                <a:defRPr/>
              </a:pPr>
              <a:t>83</a:t>
            </a:fld>
            <a:endParaRPr lang="en-US"/>
          </a:p>
        </p:txBody>
      </p:sp>
    </p:spTree>
    <p:extLst>
      <p:ext uri="{BB962C8B-B14F-4D97-AF65-F5344CB8AC3E}">
        <p14:creationId xmlns:p14="http://schemas.microsoft.com/office/powerpoint/2010/main" val="267938755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223151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5CC4D-1EC3-F316-D72E-E6E2DD7629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E626A0-C7AE-C26C-A95D-BEC04382C665}"/>
              </a:ext>
            </a:extLst>
          </p:cNvPr>
          <p:cNvSpPr>
            <a:spLocks noGrp="1" noRot="1" noChangeAspect="1"/>
          </p:cNvSpPr>
          <p:nvPr>
            <p:ph type="sldImg"/>
          </p:nvPr>
        </p:nvSpPr>
        <p:spPr>
          <a:xfrm>
            <a:off x="434975" y="708025"/>
            <a:ext cx="6300788" cy="3544888"/>
          </a:xfrm>
        </p:spPr>
      </p:sp>
      <p:sp>
        <p:nvSpPr>
          <p:cNvPr id="3" name="Notes Placeholder 2">
            <a:extLst>
              <a:ext uri="{FF2B5EF4-FFF2-40B4-BE49-F238E27FC236}">
                <a16:creationId xmlns:a16="http://schemas.microsoft.com/office/drawing/2014/main" id="{54C4BEF0-A223-B12E-80CF-BCCD0022BD34}"/>
              </a:ext>
            </a:extLst>
          </p:cNvPr>
          <p:cNvSpPr>
            <a:spLocks noGrp="1"/>
          </p:cNvSpPr>
          <p:nvPr>
            <p:ph type="body" idx="1"/>
          </p:nvPr>
        </p:nvSpPr>
        <p:spPr/>
        <p:txBody>
          <a:bodyPr/>
          <a:lstStyle/>
          <a:p>
            <a:endParaRPr lang="en-US" baseline="0" dirty="0"/>
          </a:p>
        </p:txBody>
      </p:sp>
      <p:sp>
        <p:nvSpPr>
          <p:cNvPr id="6" name="Slide Number Placeholder 5">
            <a:extLst>
              <a:ext uri="{FF2B5EF4-FFF2-40B4-BE49-F238E27FC236}">
                <a16:creationId xmlns:a16="http://schemas.microsoft.com/office/drawing/2014/main" id="{B32FE66D-DAAD-7C62-C60B-A1DA11CC7851}"/>
              </a:ext>
            </a:extLst>
          </p:cNvPr>
          <p:cNvSpPr>
            <a:spLocks noGrp="1"/>
          </p:cNvSpPr>
          <p:nvPr>
            <p:ph type="sldNum" sz="quarter" idx="5"/>
          </p:nvPr>
        </p:nvSpPr>
        <p:spPr/>
        <p:txBody>
          <a:bodyPr/>
          <a:lstStyle/>
          <a:p>
            <a:pPr>
              <a:defRPr/>
            </a:pPr>
            <a:fld id="{BA0496DD-8960-4E28-AE87-4DFBD025EC31}" type="slidenum">
              <a:rPr lang="en-US" smtClean="0"/>
              <a:pPr>
                <a:defRPr/>
              </a:pPr>
              <a:t>85</a:t>
            </a:fld>
            <a:endParaRPr lang="en-US"/>
          </a:p>
        </p:txBody>
      </p:sp>
    </p:spTree>
    <p:extLst>
      <p:ext uri="{BB962C8B-B14F-4D97-AF65-F5344CB8AC3E}">
        <p14:creationId xmlns:p14="http://schemas.microsoft.com/office/powerpoint/2010/main" val="383724842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F3766-2898-8149-0067-EBA5725F9D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8FA20E-0EB1-DE2E-1E05-CE9CA4CB646D}"/>
              </a:ext>
            </a:extLst>
          </p:cNvPr>
          <p:cNvSpPr>
            <a:spLocks noGrp="1" noRot="1" noChangeAspect="1"/>
          </p:cNvSpPr>
          <p:nvPr>
            <p:ph type="sldImg"/>
          </p:nvPr>
        </p:nvSpPr>
        <p:spPr>
          <a:xfrm>
            <a:off x="434975" y="708025"/>
            <a:ext cx="6300788" cy="3544888"/>
          </a:xfrm>
        </p:spPr>
      </p:sp>
      <p:sp>
        <p:nvSpPr>
          <p:cNvPr id="3" name="Notes Placeholder 2">
            <a:extLst>
              <a:ext uri="{FF2B5EF4-FFF2-40B4-BE49-F238E27FC236}">
                <a16:creationId xmlns:a16="http://schemas.microsoft.com/office/drawing/2014/main" id="{CC515E9B-3D44-D705-61FA-D176763326DC}"/>
              </a:ext>
            </a:extLst>
          </p:cNvPr>
          <p:cNvSpPr>
            <a:spLocks noGrp="1"/>
          </p:cNvSpPr>
          <p:nvPr>
            <p:ph type="body" idx="1"/>
          </p:nvPr>
        </p:nvSpPr>
        <p:spPr/>
        <p:txBody>
          <a:bodyPr/>
          <a:lstStyle/>
          <a:p>
            <a:r>
              <a:rPr lang="en-US" dirty="0"/>
              <a:t>Continuing with the theme of the year we will be converting the majority of CERT errors to Data Discrepancies.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MEET0721 - </a:t>
            </a:r>
            <a:r>
              <a:rPr lang="en-US" sz="1800" dirty="0">
                <a:effectLst/>
                <a:latin typeface="Arial" panose="020B0604020202020204" pitchFamily="34" charset="0"/>
              </a:rPr>
              <a:t>Pending As of Date equal the Meeting Date of another MEET record in the same file or in CALPADS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PLAN0680E4 - validation has been added to prevent certification of CLOSED DSEA for EOY4</a:t>
            </a:r>
          </a:p>
          <a:p>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Two new PLAN and SWDS DD/validations have been added to prevent the effective start dates to be prior to student’s birthday.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MEET0624E4 - </a:t>
            </a:r>
            <a:r>
              <a:rPr lang="en-US" b="1" i="0" dirty="0">
                <a:solidFill>
                  <a:srgbClr val="000000"/>
                </a:solidFill>
                <a:effectLst/>
                <a:latin typeface="Segoe UI VSS (Regular)"/>
              </a:rPr>
              <a:t>Background: </a:t>
            </a:r>
            <a:r>
              <a:rPr lang="en-US" b="0" i="0" dirty="0">
                <a:solidFill>
                  <a:srgbClr val="000000"/>
                </a:solidFill>
                <a:effectLst/>
                <a:latin typeface="Segoe UI VSS (Regular)"/>
              </a:rPr>
              <a:t>Certain vendors are not able to send up a SWDS record at the time of the initial meeting record and need to wait until the parent signs the initial offer of IEP before submitting both the non-participating record and the eligible and participating record. This DD/CDD has been modified to not trigger for those initial meetings. The DD/CDD will continue to trigger for reevaluation and plan review meetings as a quality to ensure the student has at least one SWD record..</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b="0" i="0" baseline="0" dirty="0">
              <a:solidFill>
                <a:srgbClr val="000000"/>
              </a:solidFill>
              <a:effectLst/>
              <a:highlight>
                <a:srgbClr val="FFFFFF"/>
              </a:highlight>
              <a:latin typeface="Segoe UI VSS (Regular)"/>
            </a:endParaRPr>
          </a:p>
          <a:p>
            <a:endParaRPr lang="en-US" baseline="0" dirty="0"/>
          </a:p>
        </p:txBody>
      </p:sp>
      <p:sp>
        <p:nvSpPr>
          <p:cNvPr id="6" name="Slide Number Placeholder 5">
            <a:extLst>
              <a:ext uri="{FF2B5EF4-FFF2-40B4-BE49-F238E27FC236}">
                <a16:creationId xmlns:a16="http://schemas.microsoft.com/office/drawing/2014/main" id="{43CD36C7-0300-63C6-AB6D-0EE642D19E7E}"/>
              </a:ext>
            </a:extLst>
          </p:cNvPr>
          <p:cNvSpPr>
            <a:spLocks noGrp="1"/>
          </p:cNvSpPr>
          <p:nvPr>
            <p:ph type="sldNum" sz="quarter" idx="5"/>
          </p:nvPr>
        </p:nvSpPr>
        <p:spPr/>
        <p:txBody>
          <a:bodyPr/>
          <a:lstStyle/>
          <a:p>
            <a:pPr>
              <a:defRPr/>
            </a:pPr>
            <a:fld id="{BA0496DD-8960-4E28-AE87-4DFBD025EC31}" type="slidenum">
              <a:rPr lang="en-US" smtClean="0"/>
              <a:pPr>
                <a:defRPr/>
              </a:pPr>
              <a:t>86</a:t>
            </a:fld>
            <a:endParaRPr lang="en-US"/>
          </a:p>
        </p:txBody>
      </p:sp>
    </p:spTree>
    <p:extLst>
      <p:ext uri="{BB962C8B-B14F-4D97-AF65-F5344CB8AC3E}">
        <p14:creationId xmlns:p14="http://schemas.microsoft.com/office/powerpoint/2010/main" val="32501004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800" b="0" i="0" u="none" strike="noStrike" dirty="0">
                <a:solidFill>
                  <a:srgbClr val="000000"/>
                </a:solidFill>
                <a:effectLst/>
                <a:latin typeface="Tahoma" panose="020B0604030504040204" pitchFamily="34" charset="0"/>
              </a:rPr>
              <a:t>These are the list of converted Cert errors to CDDs…</a:t>
            </a:r>
          </a:p>
          <a:p>
            <a:pPr marL="285750" indent="-285750">
              <a:buFont typeface="Arial" panose="020B0604020202020204" pitchFamily="34" charset="0"/>
              <a:buChar char="•"/>
            </a:pPr>
            <a:endParaRPr lang="en-US" sz="1800" b="1" i="0" u="none" strike="noStrike" dirty="0">
              <a:solidFill>
                <a:srgbClr val="000000"/>
              </a:solidFill>
              <a:effectLst/>
              <a:latin typeface="Tahoma" panose="020B0604030504040204" pitchFamily="34" charset="0"/>
            </a:endParaRPr>
          </a:p>
          <a:p>
            <a:pPr marL="285750" indent="-285750">
              <a:buFont typeface="Arial" panose="020B0604020202020204" pitchFamily="34" charset="0"/>
              <a:buChar char="•"/>
            </a:pPr>
            <a:r>
              <a:rPr lang="en-US" sz="1800" b="1" i="0" u="none" strike="noStrike" dirty="0">
                <a:solidFill>
                  <a:srgbClr val="000000"/>
                </a:solidFill>
                <a:effectLst/>
                <a:latin typeface="Tahoma" panose="020B0604030504040204" pitchFamily="34" charset="0"/>
              </a:rPr>
              <a:t>SENR0661E4</a:t>
            </a:r>
            <a:r>
              <a:rPr lang="en-US" dirty="0"/>
              <a:t> </a:t>
            </a:r>
            <a:r>
              <a:rPr lang="en-US" sz="1800" b="0" i="0" u="none" strike="noStrike" dirty="0">
                <a:solidFill>
                  <a:srgbClr val="000000"/>
                </a:solidFill>
                <a:effectLst/>
                <a:latin typeface="Tahoma" panose="020B0604030504040204" pitchFamily="34" charset="0"/>
              </a:rPr>
              <a:t>Student Race Missing Indicator must accurately reflect what is populated in the Student Race Code Fields. If Race is known, Race 1 should be populated prior to Race 2 through Race 5 codes.</a:t>
            </a:r>
            <a:r>
              <a:rPr lang="en-US" dirty="0"/>
              <a:t> </a:t>
            </a:r>
          </a:p>
          <a:p>
            <a:pPr marL="285750" indent="-285750">
              <a:buFont typeface="Arial" panose="020B0604020202020204" pitchFamily="34" charset="0"/>
              <a:buChar char="•"/>
            </a:pPr>
            <a:r>
              <a:rPr lang="en-US" sz="1800" b="1" i="0" u="none" strike="noStrike" dirty="0">
                <a:solidFill>
                  <a:srgbClr val="000000"/>
                </a:solidFill>
                <a:effectLst/>
                <a:latin typeface="Tahoma" panose="020B0604030504040204" pitchFamily="34" charset="0"/>
              </a:rPr>
              <a:t>SENR0716E4</a:t>
            </a:r>
            <a:r>
              <a:rPr lang="en-US" dirty="0"/>
              <a:t> </a:t>
            </a:r>
            <a:r>
              <a:rPr lang="en-US" sz="1800" b="0" i="0" u="none" strike="noStrike" dirty="0">
                <a:solidFill>
                  <a:srgbClr val="000000"/>
                </a:solidFill>
                <a:effectLst/>
                <a:latin typeface="Tahoma" panose="020B0604030504040204" pitchFamily="34" charset="0"/>
              </a:rPr>
              <a:t>Student Ethnicity Missing Indicator must accurately reflect what is populated in the Student Hispanic Ethnicity Indicator.</a:t>
            </a:r>
            <a:r>
              <a:rPr lang="en-US" dirty="0"/>
              <a:t> </a:t>
            </a:r>
          </a:p>
          <a:p>
            <a:pPr marL="285750" indent="-285750">
              <a:buFont typeface="Arial" panose="020B0604020202020204" pitchFamily="34" charset="0"/>
              <a:buChar char="•"/>
            </a:pPr>
            <a:r>
              <a:rPr lang="en-US" sz="1800" b="1" i="0" u="none" strike="noStrike" dirty="0">
                <a:solidFill>
                  <a:srgbClr val="000000"/>
                </a:solidFill>
                <a:effectLst/>
                <a:latin typeface="Tahoma" panose="020B0604030504040204" pitchFamily="34" charset="0"/>
              </a:rPr>
              <a:t>SENR0717E4</a:t>
            </a:r>
            <a:r>
              <a:rPr lang="en-US" dirty="0"/>
              <a:t> </a:t>
            </a:r>
            <a:r>
              <a:rPr lang="en-US" sz="1800" b="0" i="0" u="none" strike="noStrike" dirty="0">
                <a:solidFill>
                  <a:srgbClr val="000000"/>
                </a:solidFill>
                <a:effectLst/>
                <a:latin typeface="Tahoma" panose="020B0604030504040204" pitchFamily="34" charset="0"/>
              </a:rPr>
              <a:t>A student enrolled during the Academic Year has </a:t>
            </a:r>
            <a:r>
              <a:rPr lang="en-US" sz="1800" b="1" i="1" u="none" strike="noStrike" dirty="0">
                <a:solidFill>
                  <a:srgbClr val="000000"/>
                </a:solidFill>
                <a:effectLst/>
                <a:latin typeface="Tahoma" panose="020B0604030504040204" pitchFamily="34" charset="0"/>
              </a:rPr>
              <a:t>no</a:t>
            </a:r>
            <a:r>
              <a:rPr lang="en-US" sz="1800" b="0" i="0" u="none" strike="noStrike" dirty="0">
                <a:solidFill>
                  <a:srgbClr val="000000"/>
                </a:solidFill>
                <a:effectLst/>
                <a:latin typeface="Tahoma" panose="020B0604030504040204" pitchFamily="34" charset="0"/>
              </a:rPr>
              <a:t> overlapping SINF record.</a:t>
            </a:r>
            <a:r>
              <a:rPr lang="en-US" dirty="0"/>
              <a:t> </a:t>
            </a:r>
          </a:p>
          <a:p>
            <a:pPr marL="285750" indent="-285750">
              <a:buFont typeface="Arial" panose="020B0604020202020204" pitchFamily="34" charset="0"/>
              <a:buChar char="•"/>
            </a:pPr>
            <a:r>
              <a:rPr lang="en-US" sz="1800" b="1" i="0" u="none" strike="noStrike" dirty="0">
                <a:solidFill>
                  <a:srgbClr val="000000"/>
                </a:solidFill>
                <a:effectLst/>
                <a:latin typeface="Tahoma" panose="020B0604030504040204" pitchFamily="34" charset="0"/>
              </a:rPr>
              <a:t>SENR0317E4</a:t>
            </a:r>
            <a:r>
              <a:rPr lang="en-US" dirty="0"/>
              <a:t> </a:t>
            </a:r>
            <a:r>
              <a:rPr lang="en-US" sz="1800" b="0" i="0" u="none" strike="noStrike" dirty="0">
                <a:solidFill>
                  <a:srgbClr val="000000"/>
                </a:solidFill>
                <a:effectLst/>
                <a:latin typeface="Tahoma" panose="020B0604030504040204" pitchFamily="34" charset="0"/>
              </a:rPr>
              <a:t>A student that was enrolled any time between July 1 and June 30 of the previous Academic Year and has not been exited prior to August 16 of the Active Academic Year.</a:t>
            </a:r>
            <a:r>
              <a:rPr lang="en-US" dirty="0"/>
              <a:t> </a:t>
            </a:r>
          </a:p>
          <a:p>
            <a:pPr marL="285750" indent="-285750">
              <a:buFont typeface="Arial" panose="020B0604020202020204" pitchFamily="34" charset="0"/>
              <a:buChar char="•"/>
            </a:pPr>
            <a:r>
              <a:rPr lang="en-US" sz="1800" b="1" i="0" u="none" strike="noStrike" dirty="0">
                <a:solidFill>
                  <a:srgbClr val="000000"/>
                </a:solidFill>
                <a:effectLst/>
                <a:latin typeface="Tahoma" panose="020B0604030504040204" pitchFamily="34" charset="0"/>
              </a:rPr>
              <a:t>SENR0715E4</a:t>
            </a:r>
            <a:r>
              <a:rPr lang="en-US" dirty="0"/>
              <a:t> </a:t>
            </a:r>
            <a:r>
              <a:rPr lang="en-US" sz="1800" b="0" i="0" u="none" strike="noStrike" dirty="0">
                <a:solidFill>
                  <a:srgbClr val="000000"/>
                </a:solidFill>
                <a:effectLst/>
                <a:latin typeface="Tahoma" panose="020B0604030504040204" pitchFamily="34" charset="0"/>
              </a:rPr>
              <a:t>A student that was enrolled any time between July 1 and June 30 of the Active reporting Academic Year and has not been exited prior to August 16 of the next reporting Academic Year.</a:t>
            </a:r>
            <a:r>
              <a:rPr lang="en-US" dirty="0"/>
              <a:t> </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87</a:t>
            </a:fld>
            <a:endParaRPr lang="en-US" noProof="0" dirty="0"/>
          </a:p>
        </p:txBody>
      </p:sp>
    </p:spTree>
    <p:extLst>
      <p:ext uri="{BB962C8B-B14F-4D97-AF65-F5344CB8AC3E}">
        <p14:creationId xmlns:p14="http://schemas.microsoft.com/office/powerpoint/2010/main" val="30936523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4714E-E1AC-BC26-76EC-5BB0C3BBC4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673B7D-E042-9BA0-7E2B-26DF3677E233}"/>
              </a:ext>
            </a:extLst>
          </p:cNvPr>
          <p:cNvSpPr>
            <a:spLocks noGrp="1" noRot="1" noChangeAspect="1"/>
          </p:cNvSpPr>
          <p:nvPr>
            <p:ph type="sldImg"/>
          </p:nvPr>
        </p:nvSpPr>
        <p:spPr>
          <a:xfrm>
            <a:off x="434975" y="708025"/>
            <a:ext cx="6300788" cy="3544888"/>
          </a:xfrm>
        </p:spPr>
      </p:sp>
      <p:sp>
        <p:nvSpPr>
          <p:cNvPr id="3" name="Notes Placeholder 2">
            <a:extLst>
              <a:ext uri="{FF2B5EF4-FFF2-40B4-BE49-F238E27FC236}">
                <a16:creationId xmlns:a16="http://schemas.microsoft.com/office/drawing/2014/main" id="{A665FB6A-0F84-080F-68DB-FB931D73963B}"/>
              </a:ext>
            </a:extLst>
          </p:cNvPr>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Tahoma"/>
                <a:ea typeface="+mn-ea"/>
                <a:cs typeface="+mn-cs"/>
              </a:rPr>
              <a:t>Monitoring Reports: </a:t>
            </a:r>
            <a:r>
              <a:rPr kumimoji="0" lang="en-US" sz="1200" i="0" u="none" strike="noStrike" kern="1200" cap="none" spc="0" normalizeH="0" baseline="0" noProof="0" dirty="0">
                <a:ln>
                  <a:noFill/>
                </a:ln>
                <a:solidFill>
                  <a:prstClr val="black"/>
                </a:solidFill>
                <a:effectLst/>
                <a:uLnTx/>
                <a:uFillTx/>
                <a:latin typeface="Tahoma"/>
                <a:ea typeface="+mn-ea"/>
                <a:cs typeface="+mn-cs"/>
              </a:rPr>
              <a:t>New aggregated (not certified)/Student Details Annual Service reports for Unduplicated Cumulative Services at School level (school where student is enrolled) - </a:t>
            </a:r>
            <a:r>
              <a:rPr kumimoji="0" lang="en-US" sz="1200" b="1" i="0" u="none" strike="noStrike" kern="1200" cap="none" spc="0" normalizeH="0" baseline="0" noProof="0" dirty="0">
                <a:ln>
                  <a:noFill/>
                </a:ln>
                <a:solidFill>
                  <a:prstClr val="black"/>
                </a:solidFill>
                <a:effectLst/>
                <a:uLnTx/>
                <a:uFillTx/>
                <a:latin typeface="Tahoma"/>
                <a:ea typeface="+mn-ea"/>
                <a:cs typeface="+mn-cs"/>
              </a:rPr>
              <a:t>LEAs need to be able to view the services they submit to CALPADS. This would be an aggregate with supporting student list of services for the LEA. This is not certified but more of a monitoring report.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SN/SELPA 16.14 Report </a:t>
            </a:r>
            <a:r>
              <a:rPr kumimoji="0" lang="en-US" sz="1200" b="0" i="0" u="none" strike="noStrike" kern="1200" cap="none" spc="0" normalizeH="0" baseline="0" noProof="0" dirty="0">
                <a:ln>
                  <a:noFill/>
                </a:ln>
                <a:solidFill>
                  <a:prstClr val="black"/>
                </a:solidFill>
                <a:effectLst/>
                <a:uLnTx/>
                <a:uFillTx/>
                <a:latin typeface="+mn-lt"/>
                <a:ea typeface="+mn-ea"/>
                <a:cs typeface="+mn-cs"/>
              </a:rPr>
              <a:t>to have </a:t>
            </a:r>
            <a:r>
              <a:rPr kumimoji="0" lang="en-US" sz="1400" b="0" i="0" u="none" strike="noStrike" kern="1200" cap="none" spc="0" normalizeH="0" baseline="0" noProof="0" dirty="0">
                <a:ln>
                  <a:noFill/>
                </a:ln>
                <a:solidFill>
                  <a:prstClr val="black"/>
                </a:solidFill>
                <a:effectLst/>
                <a:uLnTx/>
                <a:uFillTx/>
                <a:latin typeface="+mn-lt"/>
                <a:ea typeface="+mn-ea"/>
                <a:cs typeface="+mn-cs"/>
              </a:rPr>
              <a:t>enrollment six new columns for </a:t>
            </a:r>
            <a:r>
              <a:rPr lang="en-US" sz="1200" b="0" i="0" kern="1200" dirty="0">
                <a:solidFill>
                  <a:schemeClr val="tx1"/>
                </a:solidFill>
                <a:effectLst/>
                <a:latin typeface="+mn-lt"/>
                <a:ea typeface="+mn-ea"/>
                <a:cs typeface="+mn-cs"/>
              </a:rPr>
              <a:t>NPS School of Attendance, Enrollment Status, Enrollment Start Date, Enrollment Exit Date, Student Exit Reason, School Completion Status</a:t>
            </a:r>
            <a:endParaRPr kumimoji="0" lang="en-US" sz="1200" i="0" u="none" strike="noStrike" kern="1200" cap="none" spc="0" normalizeH="0" baseline="0" noProof="0" dirty="0">
              <a:ln>
                <a:noFill/>
              </a:ln>
              <a:solidFill>
                <a:prstClr val="black"/>
              </a:solidFill>
              <a:effectLst/>
              <a:uLnTx/>
              <a:uFillTx/>
              <a:latin typeface="Tahom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Tahoma"/>
                <a:ea typeface="+mn-ea"/>
                <a:cs typeface="+mn-cs"/>
              </a:rPr>
              <a:t>SN/SELPA 16.12 -</a:t>
            </a:r>
            <a:r>
              <a:rPr kumimoji="0" lang="en-US" sz="1200" i="0" u="none" strike="noStrike" kern="1200" cap="none" spc="0" normalizeH="0" baseline="0" noProof="0" dirty="0">
                <a:ln>
                  <a:noFill/>
                </a:ln>
                <a:solidFill>
                  <a:prstClr val="black"/>
                </a:solidFill>
                <a:effectLst/>
                <a:uLnTx/>
                <a:uFillTx/>
                <a:latin typeface="Tahoma"/>
                <a:ea typeface="+mn-ea"/>
                <a:cs typeface="+mn-cs"/>
              </a:rPr>
              <a:t> "Total Unduplicated Count" renamed to "Total Unduplicated by Plan Count"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C/A Reports </a:t>
            </a:r>
            <a:r>
              <a:rPr kumimoji="0" lang="en-US" sz="1200" i="0" u="none" strike="noStrike" kern="1200" cap="none" spc="0" normalizeH="0" baseline="0" noProof="0" dirty="0">
                <a:ln>
                  <a:noFill/>
                </a:ln>
                <a:solidFill>
                  <a:prstClr val="black"/>
                </a:solidFill>
                <a:effectLst/>
                <a:uLnTx/>
                <a:uFillTx/>
                <a:latin typeface="+mn-lt"/>
                <a:ea typeface="+mn-ea"/>
                <a:cs typeface="+mn-cs"/>
              </a:rPr>
              <a:t>- Revision Status Filter added to View Certified (SELPA Approved) and Revised Uncertified (LEA Approved/Not Approved)</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SN/SELPA Reports 16.22 and 16.23 </a:t>
            </a:r>
            <a:r>
              <a:rPr kumimoji="0" lang="en-US" sz="1200" i="0" u="none" strike="noStrike" kern="1200" cap="none" spc="0" normalizeH="0" baseline="0" noProof="0" dirty="0">
                <a:ln>
                  <a:noFill/>
                </a:ln>
                <a:solidFill>
                  <a:prstClr val="black"/>
                </a:solidFill>
                <a:effectLst/>
                <a:uLnTx/>
                <a:uFillTx/>
                <a:latin typeface="+mn-lt"/>
                <a:ea typeface="+mn-ea"/>
                <a:cs typeface="+mn-cs"/>
              </a:rPr>
              <a:t>- Update report aggregate to include SWDS Status = 2, 3, and 4 for reporting period that doesn't overlap an Enrollment</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baseline="0" dirty="0"/>
          </a:p>
          <a:p>
            <a:endParaRPr lang="en-US" baseline="0" dirty="0"/>
          </a:p>
        </p:txBody>
      </p:sp>
      <p:sp>
        <p:nvSpPr>
          <p:cNvPr id="6" name="Slide Number Placeholder 5">
            <a:extLst>
              <a:ext uri="{FF2B5EF4-FFF2-40B4-BE49-F238E27FC236}">
                <a16:creationId xmlns:a16="http://schemas.microsoft.com/office/drawing/2014/main" id="{578B4C36-D67F-F39F-FD80-6B95B5B8471E}"/>
              </a:ext>
            </a:extLst>
          </p:cNvPr>
          <p:cNvSpPr>
            <a:spLocks noGrp="1"/>
          </p:cNvSpPr>
          <p:nvPr>
            <p:ph type="sldNum" sz="quarter" idx="5"/>
          </p:nvPr>
        </p:nvSpPr>
        <p:spPr/>
        <p:txBody>
          <a:bodyPr/>
          <a:lstStyle/>
          <a:p>
            <a:pPr>
              <a:defRPr/>
            </a:pPr>
            <a:fld id="{BA0496DD-8960-4E28-AE87-4DFBD025EC31}" type="slidenum">
              <a:rPr lang="en-US" smtClean="0"/>
              <a:pPr>
                <a:defRPr/>
              </a:pPr>
              <a:t>88</a:t>
            </a:fld>
            <a:endParaRPr lang="en-US"/>
          </a:p>
        </p:txBody>
      </p:sp>
    </p:spTree>
    <p:extLst>
      <p:ext uri="{BB962C8B-B14F-4D97-AF65-F5344CB8AC3E}">
        <p14:creationId xmlns:p14="http://schemas.microsoft.com/office/powerpoint/2010/main" val="387046566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1222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latin typeface="Arial" panose="020B0604020202020204" pitchFamily="34" charset="0"/>
              </a:rPr>
              <a:t>On this slide are the four CALPADS EOY Data Collections, with a high-level view of the key data elements submitted in each.</a:t>
            </a:r>
          </a:p>
          <a:p>
            <a:endParaRPr lang="en-US" altLang="en-US">
              <a:latin typeface="Arial" panose="020B0604020202020204" pitchFamily="34" charset="0"/>
            </a:endParaRPr>
          </a:p>
          <a:p>
            <a:pPr defTabSz="931774" eaLnBrk="0" fontAlgn="base" hangingPunct="0">
              <a:spcBef>
                <a:spcPct val="30000"/>
              </a:spcBef>
              <a:spcAft>
                <a:spcPct val="0"/>
              </a:spcAft>
              <a:defRPr/>
            </a:pPr>
            <a:r>
              <a:rPr lang="en-US"/>
              <a:t>Unlike</a:t>
            </a:r>
            <a:r>
              <a:rPr lang="en-US" baseline="0"/>
              <a:t> Fall 1 and Fall 2, EOY reports on the entire academic year - from 7/1 of the prior calendar year to 6/30 of the current calendar year, which means any new students or students who have left during this timeline will be reported.  </a:t>
            </a:r>
          </a:p>
          <a:p>
            <a:pPr defTabSz="931774" eaLnBrk="0" fontAlgn="base" hangingPunct="0">
              <a:spcBef>
                <a:spcPct val="30000"/>
              </a:spcBef>
              <a:spcAft>
                <a:spcPct val="0"/>
              </a:spcAft>
              <a:defRPr/>
            </a:pPr>
            <a:endParaRPr lang="en-US" baseline="0"/>
          </a:p>
          <a:p>
            <a:pPr marL="0" marR="0" lvl="0" indent="0" algn="l" defTabSz="931774" rtl="0" eaLnBrk="0" fontAlgn="base" latinLnBrk="0" hangingPunct="0">
              <a:lnSpc>
                <a:spcPct val="100000"/>
              </a:lnSpc>
              <a:spcBef>
                <a:spcPct val="30000"/>
              </a:spcBef>
              <a:spcAft>
                <a:spcPct val="0"/>
              </a:spcAft>
              <a:buClrTx/>
              <a:buSzTx/>
              <a:buFontTx/>
              <a:buNone/>
              <a:tabLst/>
              <a:defRPr/>
            </a:pPr>
            <a:r>
              <a:rPr lang="en-US" b="1" baseline="0"/>
              <a:t>EOY 1 </a:t>
            </a:r>
            <a:r>
              <a:rPr lang="en-US" baseline="0"/>
              <a:t>contains course completion information, including Carnegie units and college credits earned, as well as leadership and military science course completions. EOY 1 also contains CTE participant and completer information, and the Work Based Learning (WBLR) file.</a:t>
            </a:r>
          </a:p>
          <a:p>
            <a:pPr defTabSz="931774" eaLnBrk="0" fontAlgn="base" hangingPunct="0">
              <a:spcBef>
                <a:spcPct val="30000"/>
              </a:spcBef>
              <a:spcAft>
                <a:spcPct val="0"/>
              </a:spcAft>
              <a:defRPr/>
            </a:pPr>
            <a:endParaRPr lang="en-US" baseline="0"/>
          </a:p>
          <a:p>
            <a:pPr defTabSz="931774" eaLnBrk="0" fontAlgn="base" hangingPunct="0">
              <a:spcBef>
                <a:spcPct val="30000"/>
              </a:spcBef>
              <a:spcAft>
                <a:spcPct val="0"/>
              </a:spcAft>
              <a:defRPr/>
            </a:pPr>
            <a:r>
              <a:rPr lang="en-US" b="1" baseline="0">
                <a:solidFill>
                  <a:schemeClr val="tx1">
                    <a:lumMod val="50000"/>
                  </a:schemeClr>
                </a:solidFill>
              </a:rPr>
              <a:t>EOY 2 </a:t>
            </a:r>
            <a:r>
              <a:rPr lang="en-US" baseline="0">
                <a:solidFill>
                  <a:schemeClr val="tx1">
                    <a:lumMod val="50000"/>
                  </a:schemeClr>
                </a:solidFill>
              </a:rPr>
              <a:t>contains program participation information that is submitted in Student Program (SPRG) files. </a:t>
            </a:r>
          </a:p>
          <a:p>
            <a:pPr defTabSz="931774" eaLnBrk="0" fontAlgn="base" hangingPunct="0">
              <a:spcBef>
                <a:spcPct val="30000"/>
              </a:spcBef>
              <a:spcAft>
                <a:spcPct val="0"/>
              </a:spcAft>
              <a:defRPr/>
            </a:pPr>
            <a:endParaRPr lang="en-US" baseline="0">
              <a:solidFill>
                <a:schemeClr val="tx1">
                  <a:lumMod val="50000"/>
                </a:schemeClr>
              </a:solidFill>
            </a:endParaRPr>
          </a:p>
          <a:p>
            <a:pPr defTabSz="931774" eaLnBrk="0" fontAlgn="base" hangingPunct="0">
              <a:spcBef>
                <a:spcPct val="30000"/>
              </a:spcBef>
              <a:spcAft>
                <a:spcPct val="0"/>
              </a:spcAft>
              <a:defRPr/>
            </a:pPr>
            <a:r>
              <a:rPr lang="en-US" b="1" baseline="0">
                <a:solidFill>
                  <a:schemeClr val="tx1">
                    <a:lumMod val="50000"/>
                  </a:schemeClr>
                </a:solidFill>
              </a:rPr>
              <a:t>EOY 3 </a:t>
            </a:r>
            <a:r>
              <a:rPr lang="en-US" baseline="0">
                <a:solidFill>
                  <a:schemeClr val="tx1">
                    <a:lumMod val="50000"/>
                  </a:schemeClr>
                </a:solidFill>
              </a:rPr>
              <a:t>Contains information on cumulative enrollment, student behavioral incidents, the student absence summary, graduates and completes, homeless youth, and students who take the Summative ELPAC and test as RFEP. EOY 3 contains the Student Incident, Student Incident Results, Student Offense, and Student Absence Summary file types. </a:t>
            </a:r>
          </a:p>
          <a:p>
            <a:pPr defTabSz="931774" eaLnBrk="0" fontAlgn="base" hangingPunct="0">
              <a:spcBef>
                <a:spcPct val="30000"/>
              </a:spcBef>
              <a:spcAft>
                <a:spcPct val="0"/>
              </a:spcAft>
              <a:defRPr/>
            </a:pPr>
            <a:endParaRPr lang="en-US" baseline="0">
              <a:solidFill>
                <a:schemeClr val="tx1">
                  <a:lumMod val="50000"/>
                </a:schemeClr>
              </a:solidFill>
            </a:endParaRPr>
          </a:p>
          <a:p>
            <a:pPr defTabSz="931774" eaLnBrk="0" fontAlgn="base" hangingPunct="0">
              <a:spcBef>
                <a:spcPct val="30000"/>
              </a:spcBef>
              <a:spcAft>
                <a:spcPct val="0"/>
              </a:spcAft>
              <a:defRPr/>
            </a:pPr>
            <a:r>
              <a:rPr lang="en-US" b="1" baseline="0">
                <a:solidFill>
                  <a:schemeClr val="tx1">
                    <a:lumMod val="50000"/>
                  </a:schemeClr>
                </a:solidFill>
              </a:rPr>
              <a:t>EOY 4 </a:t>
            </a:r>
            <a:r>
              <a:rPr lang="en-US" baseline="0">
                <a:solidFill>
                  <a:schemeClr val="tx1">
                    <a:lumMod val="50000"/>
                  </a:schemeClr>
                </a:solidFill>
              </a:rPr>
              <a:t>contains information on students with disabilities, including plans, statuses (specifically nonparticipation statuses) and postsecondary outcomes for prior year completers. These are reported in SWDS, MEET, PLAN, SERV and PSTS files. </a:t>
            </a:r>
          </a:p>
          <a:p>
            <a:pPr defTabSz="931774" eaLnBrk="0" fontAlgn="base" hangingPunct="0">
              <a:spcBef>
                <a:spcPct val="30000"/>
              </a:spcBef>
              <a:spcAft>
                <a:spcPct val="0"/>
              </a:spcAft>
              <a:defRPr/>
            </a:pPr>
            <a:endParaRPr lang="en-US">
              <a:solidFill>
                <a:schemeClr val="tx1">
                  <a:lumMod val="50000"/>
                </a:schemeClr>
              </a:solidFill>
            </a:endParaRPr>
          </a:p>
          <a:p>
            <a:pPr defTabSz="931774" eaLnBrk="0" fontAlgn="base" hangingPunct="0">
              <a:spcBef>
                <a:spcPct val="30000"/>
              </a:spcBef>
              <a:spcAft>
                <a:spcPct val="0"/>
              </a:spcAft>
              <a:defRPr/>
            </a:pPr>
            <a:r>
              <a:rPr lang="en-US">
                <a:solidFill>
                  <a:schemeClr val="tx1">
                    <a:lumMod val="50000"/>
                  </a:schemeClr>
                </a:solidFill>
              </a:rPr>
              <a:t>Please note that Student Enrollment (SENR) and Student Information (SINF) must be up-to-date in CALPADS before uploading EOY files.</a:t>
            </a:r>
          </a:p>
          <a:p>
            <a:endParaRPr lang="en-US"/>
          </a:p>
        </p:txBody>
      </p:sp>
      <p:sp>
        <p:nvSpPr>
          <p:cNvPr id="4" name="Slide Number Placeholder 3"/>
          <p:cNvSpPr>
            <a:spLocks noGrp="1"/>
          </p:cNvSpPr>
          <p:nvPr>
            <p:ph type="sldNum" sz="quarter" idx="5"/>
          </p:nvPr>
        </p:nvSpPr>
        <p:spPr/>
        <p:txBody>
          <a:bodyPr/>
          <a:lstStyle/>
          <a:p>
            <a:pPr>
              <a:defRPr/>
            </a:pPr>
            <a:fld id="{BA0496DD-8960-4E28-AE87-4DFBD025EC31}" type="slidenum">
              <a:rPr lang="en-US" smtClean="0"/>
              <a:pPr>
                <a:defRPr/>
              </a:pPr>
              <a:t>9</a:t>
            </a:fld>
            <a:endParaRPr lang="en-US"/>
          </a:p>
        </p:txBody>
      </p:sp>
    </p:spTree>
    <p:extLst>
      <p:ext uri="{BB962C8B-B14F-4D97-AF65-F5344CB8AC3E}">
        <p14:creationId xmlns:p14="http://schemas.microsoft.com/office/powerpoint/2010/main" val="378885640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when an LEA/SELPA disapproves the default status is “Disapprove” and not "Revised Uncertified."  Often times the LEA/SELPA will reapprove prior revision that they just disapproved not realizing there is a newer revision (revised uncertified).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295266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The most recent SELA status for a student, which makes it difficult for LEAs to look at ELAS history (usually needed for MID resolution). The only option currently is to use Online Maintenance and look at students one at a time.</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91</a:t>
            </a:fld>
            <a:endParaRPr lang="en-US" noProof="0" dirty="0"/>
          </a:p>
        </p:txBody>
      </p:sp>
    </p:spTree>
    <p:extLst>
      <p:ext uri="{BB962C8B-B14F-4D97-AF65-F5344CB8AC3E}">
        <p14:creationId xmlns:p14="http://schemas.microsoft.com/office/powerpoint/2010/main" val="314542167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41051-5750-8C60-9A5E-E03793B7CB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8A5D69-272C-94D1-E095-9675D16F0DD9}"/>
              </a:ext>
            </a:extLst>
          </p:cNvPr>
          <p:cNvSpPr>
            <a:spLocks noGrp="1" noRot="1" noChangeAspect="1"/>
          </p:cNvSpPr>
          <p:nvPr>
            <p:ph type="sldImg"/>
          </p:nvPr>
        </p:nvSpPr>
        <p:spPr>
          <a:xfrm>
            <a:off x="434975" y="708025"/>
            <a:ext cx="6300788" cy="3544888"/>
          </a:xfrm>
        </p:spPr>
      </p:sp>
      <p:sp>
        <p:nvSpPr>
          <p:cNvPr id="3" name="Notes Placeholder 2">
            <a:extLst>
              <a:ext uri="{FF2B5EF4-FFF2-40B4-BE49-F238E27FC236}">
                <a16:creationId xmlns:a16="http://schemas.microsoft.com/office/drawing/2014/main" id="{97557983-7BA9-79CE-7D84-7A7A4AAA224D}"/>
              </a:ext>
            </a:extLst>
          </p:cNvPr>
          <p:cNvSpPr>
            <a:spLocks noGrp="1"/>
          </p:cNvSpPr>
          <p:nvPr>
            <p:ph type="body" idx="1"/>
          </p:nvPr>
        </p:nvSpPr>
        <p:spPr/>
        <p:txBody>
          <a:bodyPr/>
          <a:lstStyle/>
          <a:p>
            <a:endParaRPr lang="en-US" baseline="0" dirty="0"/>
          </a:p>
        </p:txBody>
      </p:sp>
      <p:sp>
        <p:nvSpPr>
          <p:cNvPr id="6" name="Slide Number Placeholder 5">
            <a:extLst>
              <a:ext uri="{FF2B5EF4-FFF2-40B4-BE49-F238E27FC236}">
                <a16:creationId xmlns:a16="http://schemas.microsoft.com/office/drawing/2014/main" id="{E2D4AF5D-90D4-3182-A575-0615F4959AD8}"/>
              </a:ext>
            </a:extLst>
          </p:cNvPr>
          <p:cNvSpPr>
            <a:spLocks noGrp="1"/>
          </p:cNvSpPr>
          <p:nvPr>
            <p:ph type="sldNum" sz="quarter" idx="5"/>
          </p:nvPr>
        </p:nvSpPr>
        <p:spPr/>
        <p:txBody>
          <a:bodyPr/>
          <a:lstStyle/>
          <a:p>
            <a:pPr>
              <a:defRPr/>
            </a:pPr>
            <a:fld id="{BA0496DD-8960-4E28-AE87-4DFBD025EC31}" type="slidenum">
              <a:rPr lang="en-US" smtClean="0"/>
              <a:pPr>
                <a:defRPr/>
              </a:pPr>
              <a:t>92</a:t>
            </a:fld>
            <a:endParaRPr lang="en-US"/>
          </a:p>
        </p:txBody>
      </p:sp>
    </p:spTree>
    <p:extLst>
      <p:ext uri="{BB962C8B-B14F-4D97-AF65-F5344CB8AC3E}">
        <p14:creationId xmlns:p14="http://schemas.microsoft.com/office/powerpoint/2010/main" val="385589673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 reminders…</a:t>
            </a:r>
          </a:p>
        </p:txBody>
      </p:sp>
      <p:sp>
        <p:nvSpPr>
          <p:cNvPr id="4" name="Slide Number Placeholder 3"/>
          <p:cNvSpPr>
            <a:spLocks noGrp="1"/>
          </p:cNvSpPr>
          <p:nvPr>
            <p:ph type="sldNum" sz="quarter" idx="5"/>
          </p:nvPr>
        </p:nvSpPr>
        <p:spPr/>
        <p:txBody>
          <a:bodyPr/>
          <a:lstStyle/>
          <a:p>
            <a:fld id="{8A5E0A4B-16BB-4E6B-9655-016D107B0FF6}" type="slidenum">
              <a:rPr lang="en-US" smtClean="0"/>
              <a:t>93</a:t>
            </a:fld>
            <a:endParaRPr lang="en-US"/>
          </a:p>
        </p:txBody>
      </p:sp>
    </p:spTree>
    <p:extLst>
      <p:ext uri="{BB962C8B-B14F-4D97-AF65-F5344CB8AC3E}">
        <p14:creationId xmlns:p14="http://schemas.microsoft.com/office/powerpoint/2010/main" val="70469240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Let’s review some of the common problem.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52781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Replaces old CERT067 – F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190919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Replaced CERT156 - F</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71242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503">
              <a:defRPr/>
            </a:pPr>
            <a:endParaRPr lang="en-US" baseline="0"/>
          </a:p>
          <a:p>
            <a:pPr marL="228600" indent="-228600" defTabSz="916503">
              <a:buFont typeface="+mj-lt"/>
              <a:buAutoNum type="arabicPeriod"/>
              <a:defRPr/>
            </a:pPr>
            <a:r>
              <a:rPr lang="en-US" baseline="0"/>
              <a:t>Ensure your annual school designation in CARS is done early on to avoid CERT097 fatal certification error.</a:t>
            </a:r>
            <a:endParaRPr lang="en-US" sz="1200" kern="1200">
              <a:solidFill>
                <a:schemeClr val="tx1"/>
              </a:solidFill>
              <a:effectLst/>
              <a:latin typeface="Arial" charset="0"/>
              <a:ea typeface="+mn-ea"/>
              <a:cs typeface="Arial" charset="0"/>
            </a:endParaRPr>
          </a:p>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689425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a:t>Replaced CERT131 – F - </a:t>
            </a:r>
            <a:r>
              <a:rPr lang="en-US" sz="1200" b="0" i="0" u="none" strike="noStrike">
                <a:solidFill>
                  <a:srgbClr val="000000"/>
                </a:solidFill>
                <a:effectLst/>
                <a:latin typeface="Arial" panose="020B0604020202020204" pitchFamily="34" charset="0"/>
                <a:cs typeface="Arial" panose="020B0604020202020204" pitchFamily="34" charset="0"/>
              </a:rPr>
              <a:t>A student that was enrolled any time between July 1 and June 30 of the Active reporting Academic Year and has not been exited prior to August 16 of the next reporting Academic Year.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722430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9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49906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 Advanced Reporting and Certification v1.1 May 5,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8527347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64155523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411893424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3137878737"/>
      </p:ext>
    </p:extLst>
  </p:cSld>
  <p:clrMapOvr>
    <a:overrideClrMapping bg1="lt1" tx1="dk1" bg2="lt2" tx2="dk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 Advanced Reporting and Certification v1.1 May 5,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8182218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3233232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0556110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 Advanced Reporting and Certification v1.1 May 5,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309917995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46642829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 Advanced Reporting and Certification v1.1 May 5,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9351242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 Advanced Reporting and Certification v1.1 May 5, 2025</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564709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08359633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21329265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 Advanced Reporting and Certification v1.1 May 5,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353699420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58238624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3339147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 Advanced Reporting and Certification v1.1 May 5,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69566901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12391410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 Advanced Reporting and Certification v1.1 May 5,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48567601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254295338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 Advanced Reporting and Certification v1.1 May 5,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51244558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759189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16045387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34795032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 Advanced Reporting and Certification v1.1 May 5, 2025</a:t>
            </a:r>
          </a:p>
        </p:txBody>
      </p:sp>
    </p:spTree>
    <p:extLst>
      <p:ext uri="{BB962C8B-B14F-4D97-AF65-F5344CB8AC3E}">
        <p14:creationId xmlns:p14="http://schemas.microsoft.com/office/powerpoint/2010/main" val="382562864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 Advanced Reporting and Certification v1.1 May 5,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25037841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 Advanced Reporting and Certification v1.1 May 5,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407894274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97012509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50044774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 Advanced Reporting and Certification v1.1 May 5, 2025</a:t>
            </a:r>
          </a:p>
        </p:txBody>
      </p:sp>
    </p:spTree>
    <p:extLst>
      <p:ext uri="{BB962C8B-B14F-4D97-AF65-F5344CB8AC3E}">
        <p14:creationId xmlns:p14="http://schemas.microsoft.com/office/powerpoint/2010/main" val="318386802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 Advanced Reporting and Certification v1.1 May 5, 2025</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9239885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16652480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5212476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 Advanced Reporting and Certification v1.1 May 5,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64765558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20162773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790818798"/>
      </p:ext>
    </p:extLst>
  </p:cSld>
  <p:clrMapOvr>
    <a:overrideClrMapping bg1="lt1" tx1="dk1" bg2="lt2" tx2="dk2" accent1="accent1" accent2="accent2" accent3="accent3" accent4="accent4" accent5="accent5" accent6="accent6" hlink="hlink" folHlink="folHlink"/>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 Advanced Reporting and Certification v1.1 May 5,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85273479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08359633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16045387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 Advanced Reporting and Certification v1.1 May 5,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64765558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72174108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 Advanced Reporting and Certification v1.1 May 5,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60629058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 Advanced Reporting and Certification v1.1 May 5, 2025</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192414466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 Advanced Reporting and Certification v1.1 May 5, 2025</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30934149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72174108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36014148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 Advanced Reporting and Certification v1.1 May 5,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168740018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337671869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59276734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 Advanced Reporting and Certification v1.1 May 5,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16092357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38030146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 Advanced Reporting and Certification v1.1 May 5,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74875996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2387796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 Advanced Reporting and Certification v1.1 May 5,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00412329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37424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 Advanced Reporting and Certification v1.1 May 5,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60629058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53607674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 Advanced Reporting and Certification v1.1 May 5, 2025</a:t>
            </a:r>
          </a:p>
        </p:txBody>
      </p:sp>
    </p:spTree>
    <p:extLst>
      <p:ext uri="{BB962C8B-B14F-4D97-AF65-F5344CB8AC3E}">
        <p14:creationId xmlns:p14="http://schemas.microsoft.com/office/powerpoint/2010/main" val="109643940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 Advanced Reporting and Certification v1.1 May 5,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06824169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 Advanced Reporting and Certification v1.1 May 5,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277481101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8" name="Rectangle 7">
            <a:extLst>
              <a:ext uri="{FF2B5EF4-FFF2-40B4-BE49-F238E27FC236}">
                <a16:creationId xmlns:a16="http://schemas.microsoft.com/office/drawing/2014/main" id="{FA890453-E3C2-9B4A-9CA5-BC2E5BD2FB23}"/>
              </a:ext>
            </a:extLst>
          </p:cNvPr>
          <p:cNvSpPr/>
          <p:nvPr/>
        </p:nvSpPr>
        <p:spPr>
          <a:xfrm>
            <a:off x="0" y="0"/>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Rectangle 8">
            <a:extLst>
              <a:ext uri="{FF2B5EF4-FFF2-40B4-BE49-F238E27FC236}">
                <a16:creationId xmlns:a16="http://schemas.microsoft.com/office/drawing/2014/main" id="{FD46A3C6-3935-F64B-AC62-CEC0D48E4AB8}"/>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9014EE28-968B-3640-A730-81F78BC614D7}"/>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6743D031-1EA8-D844-A7A6-4BF16E81F017}"/>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70599423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6" name="Rectangle 5">
            <a:extLst>
              <a:ext uri="{FF2B5EF4-FFF2-40B4-BE49-F238E27FC236}">
                <a16:creationId xmlns:a16="http://schemas.microsoft.com/office/drawing/2014/main" id="{787B6BB1-24C3-48A6-913C-94F7EA8127A1}"/>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Rectangle 7">
            <a:extLst>
              <a:ext uri="{FF2B5EF4-FFF2-40B4-BE49-F238E27FC236}">
                <a16:creationId xmlns:a16="http://schemas.microsoft.com/office/drawing/2014/main" id="{DDCD3EC2-3914-DD4E-A5CF-DFDFCA34D55B}"/>
              </a:ext>
            </a:extLst>
          </p:cNvPr>
          <p:cNvSpPr/>
          <p:nvPr userDrawn="1"/>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C8BCE646-B37C-CD4D-A73B-11884B354F20}"/>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038B347A-4DE6-1D48-BCD8-072CDE317E6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41283396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gradFill flip="none" rotWithShape="1">
            <a:gsLst>
              <a:gs pos="0">
                <a:schemeClr val="bg1"/>
              </a:gs>
              <a:gs pos="100000">
                <a:schemeClr val="bg1">
                  <a:alpha val="74000"/>
                </a:schemeClr>
              </a:gs>
            </a:gsLst>
            <a:lin ang="5400000" scaled="1"/>
            <a:tileRect/>
          </a:gra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FD7C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 Advanced Reporting and Certification v1.1 May 5, 2025</a:t>
            </a:r>
          </a:p>
        </p:txBody>
      </p:sp>
      <p:sp>
        <p:nvSpPr>
          <p:cNvPr id="10" name="Rectangle 9">
            <a:extLst>
              <a:ext uri="{FF2B5EF4-FFF2-40B4-BE49-F238E27FC236}">
                <a16:creationId xmlns:a16="http://schemas.microsoft.com/office/drawing/2014/main" id="{2CD713BD-6B78-2C49-8A69-BB78BA04A32A}"/>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F5634C57-5A05-694E-80FF-E045E8F202D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327983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 Advanced Reporting and Certification v1.1 May 5, 2025</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
        <p:nvSpPr>
          <p:cNvPr id="9" name="Rectangle 8">
            <a:extLst>
              <a:ext uri="{FF2B5EF4-FFF2-40B4-BE49-F238E27FC236}">
                <a16:creationId xmlns:a16="http://schemas.microsoft.com/office/drawing/2014/main" id="{2D6DC4C9-6A37-0347-98FB-B3F436945E9F}"/>
              </a:ext>
            </a:extLst>
          </p:cNvPr>
          <p:cNvSpPr/>
          <p:nvPr userDrawn="1"/>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533566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95809053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9" name="Rectangle 18">
            <a:extLst>
              <a:ext uri="{FF2B5EF4-FFF2-40B4-BE49-F238E27FC236}">
                <a16:creationId xmlns:a16="http://schemas.microsoft.com/office/drawing/2014/main" id="{D5A95321-B507-AC4C-BF95-4D9A2FF3FF09}"/>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Tree>
    <p:extLst>
      <p:ext uri="{BB962C8B-B14F-4D97-AF65-F5344CB8AC3E}">
        <p14:creationId xmlns:p14="http://schemas.microsoft.com/office/powerpoint/2010/main" val="24317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 Advanced Reporting and Certification v1.1 May 5, 2025</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192414466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Rectangle 16">
            <a:extLst>
              <a:ext uri="{FF2B5EF4-FFF2-40B4-BE49-F238E27FC236}">
                <a16:creationId xmlns:a16="http://schemas.microsoft.com/office/drawing/2014/main" id="{C4B61B78-7751-BC45-9370-EB60B68E596A}"/>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Tree>
    <p:extLst>
      <p:ext uri="{BB962C8B-B14F-4D97-AF65-F5344CB8AC3E}">
        <p14:creationId xmlns:p14="http://schemas.microsoft.com/office/powerpoint/2010/main" val="180986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pic>
        <p:nvPicPr>
          <p:cNvPr id="12" name="Picture 11">
            <a:extLst>
              <a:ext uri="{FF2B5EF4-FFF2-40B4-BE49-F238E27FC236}">
                <a16:creationId xmlns:a16="http://schemas.microsoft.com/office/drawing/2014/main" id="{88C49499-40A2-BF4B-8518-94C47469B4D6}"/>
              </a:ext>
            </a:extLst>
          </p:cNvPr>
          <p:cNvPicPr>
            <a:picLocks noChangeAspect="1"/>
          </p:cNvPicPr>
          <p:nvPr userDrawn="1"/>
        </p:nvPicPr>
        <p:blipFill>
          <a:blip r:embed="rId2"/>
          <a:stretch>
            <a:fillRect/>
          </a:stretch>
        </p:blipFill>
        <p:spPr>
          <a:xfrm>
            <a:off x="663465" y="1007667"/>
            <a:ext cx="11528535" cy="5645385"/>
          </a:xfrm>
          <a:prstGeom prst="rect">
            <a:avLst/>
          </a:prstGeom>
        </p:spPr>
      </p:pic>
    </p:spTree>
    <p:extLst>
      <p:ext uri="{BB962C8B-B14F-4D97-AF65-F5344CB8AC3E}">
        <p14:creationId xmlns:p14="http://schemas.microsoft.com/office/powerpoint/2010/main" val="3559210489"/>
      </p:ext>
    </p:extLst>
  </p:cSld>
  <p:clrMapOvr>
    <a:overrideClrMapping bg1="lt1" tx1="dk1" bg2="lt2" tx2="dk2" accent1="accent1" accent2="accent2" accent3="accent3" accent4="accent4" accent5="accent5" accent6="accent6" hlink="hlink" folHlink="folHlink"/>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 Advanced Reporting and Certification v1.1 May 5,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45844210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84184104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91857569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 Advanced Reporting and Certification v1.1 May 5,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cxnSp>
        <p:nvCxnSpPr>
          <p:cNvPr id="15" name="Straight Connector 14">
            <a:extLst>
              <a:ext uri="{FF2B5EF4-FFF2-40B4-BE49-F238E27FC236}">
                <a16:creationId xmlns:a16="http://schemas.microsoft.com/office/drawing/2014/main" id="{B0092EC2-0FD8-0942-922E-AB6B24AB28BF}"/>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C5C241-9A6E-D546-B6D2-62DCB2853F79}"/>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480767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66313714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 Advanced Reporting and Certification v1.1 May 5,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05143315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 Advanced Reporting and Certification v1.1 May 5, 2025</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cxnSp>
        <p:nvCxnSpPr>
          <p:cNvPr id="16" name="Straight Connector 15" title="Divider Line">
            <a:extLst>
              <a:ext uri="{FF2B5EF4-FFF2-40B4-BE49-F238E27FC236}">
                <a16:creationId xmlns:a16="http://schemas.microsoft.com/office/drawing/2014/main" id="{3235A56A-5B13-A44C-8C6A-E33B333A8EC4}"/>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title="Divider Line">
            <a:extLst>
              <a:ext uri="{FF2B5EF4-FFF2-40B4-BE49-F238E27FC236}">
                <a16:creationId xmlns:a16="http://schemas.microsoft.com/office/drawing/2014/main" id="{C7DB57CA-0B7C-AF45-925B-609A55E58FC4}"/>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038548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7999"/>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3297753" y="2444052"/>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6197282" y="2447999"/>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7999"/>
            <a:ext cx="2606247" cy="723947"/>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3297753" y="1724052"/>
            <a:ext cx="2606247" cy="723947"/>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6197282" y="1727999"/>
            <a:ext cx="2606247" cy="723947"/>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4" name="Content Placeholder 2">
            <a:extLst>
              <a:ext uri="{FF2B5EF4-FFF2-40B4-BE49-F238E27FC236}">
                <a16:creationId xmlns:a16="http://schemas.microsoft.com/office/drawing/2014/main" id="{FEE084FE-A45A-CA46-BD4A-57948B3F898D}"/>
              </a:ext>
            </a:extLst>
          </p:cNvPr>
          <p:cNvSpPr>
            <a:spLocks noGrp="1"/>
          </p:cNvSpPr>
          <p:nvPr>
            <p:ph idx="33" hasCustomPrompt="1"/>
          </p:nvPr>
        </p:nvSpPr>
        <p:spPr>
          <a:xfrm>
            <a:off x="9126154" y="2447999"/>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2">
            <a:extLst>
              <a:ext uri="{FF2B5EF4-FFF2-40B4-BE49-F238E27FC236}">
                <a16:creationId xmlns:a16="http://schemas.microsoft.com/office/drawing/2014/main" id="{94958830-3C84-1640-98EB-5470ABC3A59D}"/>
              </a:ext>
            </a:extLst>
          </p:cNvPr>
          <p:cNvSpPr>
            <a:spLocks noGrp="1"/>
          </p:cNvSpPr>
          <p:nvPr>
            <p:ph idx="34" hasCustomPrompt="1"/>
          </p:nvPr>
        </p:nvSpPr>
        <p:spPr>
          <a:xfrm>
            <a:off x="9126154" y="1727999"/>
            <a:ext cx="2606247" cy="723947"/>
          </a:xfrm>
          <a:solidFill>
            <a:schemeClr val="tx1">
              <a:lumMod val="75000"/>
              <a:lumOff val="25000"/>
            </a:schemeClr>
          </a:solidFill>
          <a:ln w="28575">
            <a:solidFill>
              <a:srgbClr val="00B0F0"/>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Tree>
    <p:extLst>
      <p:ext uri="{BB962C8B-B14F-4D97-AF65-F5344CB8AC3E}">
        <p14:creationId xmlns:p14="http://schemas.microsoft.com/office/powerpoint/2010/main" val="36028094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 Advanced Reporting and Certification v1.1 May 5, 2025</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309341499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 Advanced Reporting and Certification v1.1 May 5,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cxnSp>
        <p:nvCxnSpPr>
          <p:cNvPr id="35" name="Straight Arrow Connector 34">
            <a:extLst>
              <a:ext uri="{FF2B5EF4-FFF2-40B4-BE49-F238E27FC236}">
                <a16:creationId xmlns:a16="http://schemas.microsoft.com/office/drawing/2014/main" id="{CE23AF30-32BA-F34B-8E38-A2DA74ADA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548114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357504323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00311166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 Advanced Reporting and Certification v1.1 May 5,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26543614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19967573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 Advanced Reporting and Certification v1.1 May 5,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14242601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
        <p:nvSpPr>
          <p:cNvPr id="15" name="Rectangle 14">
            <a:extLst>
              <a:ext uri="{FF2B5EF4-FFF2-40B4-BE49-F238E27FC236}">
                <a16:creationId xmlns:a16="http://schemas.microsoft.com/office/drawing/2014/main" id="{7F9DFC14-3A4C-DA40-9A51-C25C04A9DB2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Rectangle 15">
            <a:extLst>
              <a:ext uri="{FF2B5EF4-FFF2-40B4-BE49-F238E27FC236}">
                <a16:creationId xmlns:a16="http://schemas.microsoft.com/office/drawing/2014/main" id="{88D878BA-208F-0540-B64C-294599E1D8DB}"/>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Rectangle 16">
            <a:extLst>
              <a:ext uri="{FF2B5EF4-FFF2-40B4-BE49-F238E27FC236}">
                <a16:creationId xmlns:a16="http://schemas.microsoft.com/office/drawing/2014/main" id="{BB4CEC94-0CC7-3E43-B867-E0C706F95599}"/>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tangle 17">
            <a:extLst>
              <a:ext uri="{FF2B5EF4-FFF2-40B4-BE49-F238E27FC236}">
                <a16:creationId xmlns:a16="http://schemas.microsoft.com/office/drawing/2014/main" id="{52D8BDD8-6058-CB4F-B6B2-4815A6269B22}"/>
              </a:ext>
            </a:extLst>
          </p:cNvPr>
          <p:cNvSpPr/>
          <p:nvPr userDrawn="1"/>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93083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 grpId="0"/>
      <p:bldP spid="3" grpId="0" build="p">
        <p:tmplLst>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5" grpId="0" animBg="1"/>
      <p:bldP spid="18" grpId="0" animBg="1"/>
    </p:bld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 Advanced Reporting and Certification v1.1 May 5,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pic>
        <p:nvPicPr>
          <p:cNvPr id="19" name="Picture 18" descr="Screen of a cell phone&#10;&#10;Description generated with high confidence">
            <a:extLst>
              <a:ext uri="{FF2B5EF4-FFF2-40B4-BE49-F238E27FC236}">
                <a16:creationId xmlns:a16="http://schemas.microsoft.com/office/drawing/2014/main" id="{C14E64ED-D82A-E94B-8106-DA2346312A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20" name="Picture 19" descr="Screen of a cell phone&#10;&#10;Description generated with high confidence">
            <a:extLst>
              <a:ext uri="{FF2B5EF4-FFF2-40B4-BE49-F238E27FC236}">
                <a16:creationId xmlns:a16="http://schemas.microsoft.com/office/drawing/2014/main" id="{C5F89FC2-1335-844A-89F8-B64805FE0D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21" name="Picture 20" descr="Screen of a cell phone&#10;&#10;Description generated with high confidence">
            <a:extLst>
              <a:ext uri="{FF2B5EF4-FFF2-40B4-BE49-F238E27FC236}">
                <a16:creationId xmlns:a16="http://schemas.microsoft.com/office/drawing/2014/main" id="{CEB53052-A812-154C-82D3-A576AEB784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Tree>
    <p:extLst>
      <p:ext uri="{BB962C8B-B14F-4D97-AF65-F5344CB8AC3E}">
        <p14:creationId xmlns:p14="http://schemas.microsoft.com/office/powerpoint/2010/main" val="384482659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145653865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7C73D4F-6D13-AA4D-93B0-25BF30BC1BD3}"/>
              </a:ext>
            </a:extLst>
          </p:cNvPr>
          <p:cNvSpPr/>
          <p:nvPr/>
        </p:nvSpPr>
        <p:spPr>
          <a:xfrm>
            <a:off x="0" y="0"/>
            <a:ext cx="6378677" cy="6786563"/>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Rectangle 8">
            <a:extLst>
              <a:ext uri="{FF2B5EF4-FFF2-40B4-BE49-F238E27FC236}">
                <a16:creationId xmlns:a16="http://schemas.microsoft.com/office/drawing/2014/main" id="{49359542-814C-6347-891F-A2B393B41189}"/>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BA11F8B0-00DA-1F45-B92D-2BDCD2E50BF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8FFC6FF2-610A-0340-B9DA-9B7BD6DFC221}"/>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9328406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36014148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 Advanced Reporting and Certification v1.1 May 5, 2025</a:t>
            </a:r>
          </a:p>
        </p:txBody>
      </p:sp>
      <p:sp>
        <p:nvSpPr>
          <p:cNvPr id="11" name="Rectangle 10">
            <a:extLst>
              <a:ext uri="{FF2B5EF4-FFF2-40B4-BE49-F238E27FC236}">
                <a16:creationId xmlns:a16="http://schemas.microsoft.com/office/drawing/2014/main" id="{65F192CB-47D2-6E4C-8E35-947709B4278C}"/>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2" name="Rectangle 11">
            <a:extLst>
              <a:ext uri="{FF2B5EF4-FFF2-40B4-BE49-F238E27FC236}">
                <a16:creationId xmlns:a16="http://schemas.microsoft.com/office/drawing/2014/main" id="{A17C4B32-6192-9B4E-A901-A7F940BEAC06}"/>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56CB84E2-425A-3D4E-ABCA-2C453057436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ctangle 14">
            <a:extLst>
              <a:ext uri="{FF2B5EF4-FFF2-40B4-BE49-F238E27FC236}">
                <a16:creationId xmlns:a16="http://schemas.microsoft.com/office/drawing/2014/main" id="{CEFB7BBF-5E10-9D4E-B50E-7708991746F4}"/>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52838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fill="hold"/>
                                        <p:tgtEl>
                                          <p:spTgt spid="12"/>
                                        </p:tgtEl>
                                        <p:attrNameLst>
                                          <p:attrName>ppt_x</p:attrName>
                                        </p:attrNameLst>
                                      </p:cBhvr>
                                      <p:tavLst>
                                        <p:tav tm="0">
                                          <p:val>
                                            <p:strVal val="1+#ppt_w/2"/>
                                          </p:val>
                                        </p:tav>
                                        <p:tav tm="100000">
                                          <p:val>
                                            <p:strVal val="#ppt_x"/>
                                          </p:val>
                                        </p:tav>
                                      </p:tavLst>
                                    </p:anim>
                                    <p:anim calcmode="lin" valueType="num">
                                      <p:cBhvr additive="base">
                                        <p:cTn id="13"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643C21-E9BF-6647-A696-FABCDF464008}"/>
              </a:ext>
            </a:extLst>
          </p:cNvPr>
          <p:cNvSpPr/>
          <p:nvPr/>
        </p:nvSpPr>
        <p:spPr>
          <a:xfrm>
            <a:off x="5353050" y="1"/>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 Advanced Reporting and Certification v1.1 May 5,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Rectangle 9">
            <a:extLst>
              <a:ext uri="{FF2B5EF4-FFF2-40B4-BE49-F238E27FC236}">
                <a16:creationId xmlns:a16="http://schemas.microsoft.com/office/drawing/2014/main" id="{E3DE8D63-C4DA-6445-AA33-5E3BEEA69181}"/>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01269711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2F27E34-6C11-6740-A3CA-404D8D06899A}"/>
              </a:ext>
            </a:extLst>
          </p:cNvPr>
          <p:cNvSpPr/>
          <p:nvPr/>
        </p:nvSpPr>
        <p:spPr>
          <a:xfrm>
            <a:off x="5353050" y="1"/>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 Advanced Reporting and Certification v1.1 May 5,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
        <p:nvSpPr>
          <p:cNvPr id="10" name="Rectangle 9">
            <a:extLst>
              <a:ext uri="{FF2B5EF4-FFF2-40B4-BE49-F238E27FC236}">
                <a16:creationId xmlns:a16="http://schemas.microsoft.com/office/drawing/2014/main" id="{EEC5CDE3-6D07-CB4A-8D23-6EAF8275ACCB}"/>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80391633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93696008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402402316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gradFill flip="none" rotWithShape="1">
            <a:gsLst>
              <a:gs pos="0">
                <a:schemeClr val="bg1"/>
              </a:gs>
              <a:gs pos="100000">
                <a:schemeClr val="bg1">
                  <a:alpha val="74000"/>
                </a:schemeClr>
              </a:gs>
            </a:gsLst>
            <a:lin ang="5400000" scaled="1"/>
            <a:tileRect/>
          </a:gra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FD7C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 Advanced Reporting and Certification v1.1 May 5, 2025</a:t>
            </a:r>
          </a:p>
        </p:txBody>
      </p:sp>
    </p:spTree>
    <p:extLst>
      <p:ext uri="{BB962C8B-B14F-4D97-AF65-F5344CB8AC3E}">
        <p14:creationId xmlns:p14="http://schemas.microsoft.com/office/powerpoint/2010/main" val="361919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 Advanced Reporting and Certification v1.1 May 5, 2025</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22660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21178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79138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63778818"/>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 Advanced Reporting and Certification v1.1 May 5,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168740018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_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 Advanced Reporting and Certification v1.1 May 5,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169101867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 Advanced Reporting and Certification v1.1 May 5, 2025</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352224695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1_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84728573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_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 Advanced Reporting and Certification v1.1 May 5,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114196348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2460109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 grpId="0"/>
      <p:bldP spid="3" grpId="0" build="p">
        <p:tmplLst>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_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 Advanced Reporting and Certification v1.1 May 5,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22123193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67316350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 Advanced Reporting and Certification v1.1 May 5, 2025</a:t>
            </a:r>
          </a:p>
        </p:txBody>
      </p:sp>
    </p:spTree>
    <p:extLst>
      <p:ext uri="{BB962C8B-B14F-4D97-AF65-F5344CB8AC3E}">
        <p14:creationId xmlns:p14="http://schemas.microsoft.com/office/powerpoint/2010/main" val="390947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 Advanced Reporting and Certification v1.1 May 5,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50783195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 Advanced Reporting and Certification v1.1 May 5,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4240546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1204481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337671869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CD2B1-C0F7-FC40-A1A9-CAA0340A0B3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28532B4-6C0D-CE41-AF54-EA49C84452BE}"/>
              </a:ext>
            </a:extLst>
          </p:cNvPr>
          <p:cNvSpPr>
            <a:spLocks noGrp="1"/>
          </p:cNvSpPr>
          <p:nvPr>
            <p:ph type="sldNum" sz="quarter" idx="10"/>
          </p:nvPr>
        </p:nvSpPr>
        <p:spPr/>
        <p:txBody>
          <a:bodyPr/>
          <a:lstStyle/>
          <a:p>
            <a:fld id="{4B73C415-D670-4716-A5EC-CC4D52CA2BAC}" type="slidenum">
              <a:rPr lang="en-US" noProof="0" smtClean="0"/>
              <a:pPr/>
              <a:t>‹#›</a:t>
            </a:fld>
            <a:endParaRPr lang="en-US" noProof="0"/>
          </a:p>
        </p:txBody>
      </p:sp>
      <p:sp>
        <p:nvSpPr>
          <p:cNvPr id="4" name="Footer Placeholder 3">
            <a:extLst>
              <a:ext uri="{FF2B5EF4-FFF2-40B4-BE49-F238E27FC236}">
                <a16:creationId xmlns:a16="http://schemas.microsoft.com/office/drawing/2014/main" id="{1010238D-394C-7247-9483-B244245177FF}"/>
              </a:ext>
            </a:extLst>
          </p:cNvPr>
          <p:cNvSpPr>
            <a:spLocks noGrp="1"/>
          </p:cNvSpPr>
          <p:nvPr>
            <p:ph type="ftr" sz="quarter" idx="11"/>
          </p:nvPr>
        </p:nvSpPr>
        <p:spPr/>
        <p:txBody>
          <a:bodyPr/>
          <a:lstStyle/>
          <a:p>
            <a:r>
              <a:rPr lang="en-US" noProof="0"/>
              <a:t>EOY - Advanced Reporting and Certification v1.1 May 5, 2025</a:t>
            </a:r>
          </a:p>
        </p:txBody>
      </p:sp>
      <p:grpSp>
        <p:nvGrpSpPr>
          <p:cNvPr id="5" name="Group 4">
            <a:extLst>
              <a:ext uri="{FF2B5EF4-FFF2-40B4-BE49-F238E27FC236}">
                <a16:creationId xmlns:a16="http://schemas.microsoft.com/office/drawing/2014/main" id="{11E1E561-2636-DB40-A423-D500F8C06BED}"/>
              </a:ext>
            </a:extLst>
          </p:cNvPr>
          <p:cNvGrpSpPr/>
          <p:nvPr userDrawn="1"/>
        </p:nvGrpSpPr>
        <p:grpSpPr>
          <a:xfrm>
            <a:off x="432000" y="1070708"/>
            <a:ext cx="11515505" cy="5127869"/>
            <a:chOff x="533399" y="965201"/>
            <a:chExt cx="11319933" cy="4544482"/>
          </a:xfrm>
        </p:grpSpPr>
        <p:sp>
          <p:nvSpPr>
            <p:cNvPr id="6" name="Rectangle 5">
              <a:extLst>
                <a:ext uri="{FF2B5EF4-FFF2-40B4-BE49-F238E27FC236}">
                  <a16:creationId xmlns:a16="http://schemas.microsoft.com/office/drawing/2014/main" id="{819550CD-B63E-E84C-B26A-46480153C00D}"/>
                </a:ext>
              </a:extLst>
            </p:cNvPr>
            <p:cNvSpPr/>
            <p:nvPr/>
          </p:nvSpPr>
          <p:spPr>
            <a:xfrm>
              <a:off x="533399" y="965201"/>
              <a:ext cx="11319933" cy="3632200"/>
            </a:xfrm>
            <a:prstGeom prst="rect">
              <a:avLst/>
            </a:prstGeom>
            <a:gradFill>
              <a:gsLst>
                <a:gs pos="0">
                  <a:schemeClr val="accent1">
                    <a:lumMod val="5000"/>
                    <a:lumOff val="95000"/>
                  </a:schemeClr>
                </a:gs>
                <a:gs pos="35000">
                  <a:schemeClr val="accent1">
                    <a:lumMod val="45000"/>
                    <a:lumOff val="55000"/>
                  </a:schemeClr>
                </a:gs>
                <a:gs pos="71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Diagonal Corner Rectangle 6">
              <a:extLst>
                <a:ext uri="{FF2B5EF4-FFF2-40B4-BE49-F238E27FC236}">
                  <a16:creationId xmlns:a16="http://schemas.microsoft.com/office/drawing/2014/main" id="{F889CA35-CD69-9C40-8583-FDB07A6D3587}"/>
                </a:ext>
              </a:extLst>
            </p:cNvPr>
            <p:cNvSpPr/>
            <p:nvPr/>
          </p:nvSpPr>
          <p:spPr>
            <a:xfrm>
              <a:off x="533399" y="3122083"/>
              <a:ext cx="11319933" cy="2387600"/>
            </a:xfrm>
            <a:prstGeom prst="round2DiagRect">
              <a:avLst/>
            </a:prstGeom>
            <a:gradFill flip="none" rotWithShape="1">
              <a:gsLst>
                <a:gs pos="28000">
                  <a:srgbClr val="FF735E"/>
                </a:gs>
                <a:gs pos="0">
                  <a:schemeClr val="accent2">
                    <a:lumMod val="0"/>
                    <a:lumOff val="100000"/>
                  </a:schemeClr>
                </a:gs>
                <a:gs pos="100000">
                  <a:schemeClr val="accent2">
                    <a:lumMod val="10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9625079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18245820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429392947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 Advanced Reporting and Certification v1.1 May 5, 2025</a:t>
            </a:r>
          </a:p>
        </p:txBody>
      </p:sp>
    </p:spTree>
    <p:extLst>
      <p:ext uri="{BB962C8B-B14F-4D97-AF65-F5344CB8AC3E}">
        <p14:creationId xmlns:p14="http://schemas.microsoft.com/office/powerpoint/2010/main" val="163649829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 Advanced Reporting and Certification v1.1 May 5, 2025</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287330778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08457529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18920798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91414667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753410865"/>
      </p:ext>
    </p:extLst>
  </p:cSld>
  <p:clrMapOvr>
    <a:overrideClrMapping bg1="lt1" tx1="dk1" bg2="lt2" tx2="dk2" accent1="accent1" accent2="accent2" accent3="accent3" accent4="accent4" accent5="accent5" accent6="accent6" hlink="hlink" folHlink="folHlink"/>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 Advanced Reporting and Certification v1.1 May 5,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30668739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59276734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43939350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8571046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 Advanced Reporting and Certification v1.1 May 5,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68903962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63876232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 Advanced Reporting and Certification v1.1 May 5,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17935923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 Advanced Reporting and Certification v1.1 May 5, 2025</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392476595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36396621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 Advanced Reporting and Certification v1.1 May 5,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241912799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257965311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41361816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 Advanced Reporting and Certification v1.1 May 5,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16092357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 Advanced Reporting and Certification v1.1 May 5,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31221329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21654360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 Advanced Reporting and Certification v1.1 May 5,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91320614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32833530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 Advanced Reporting and Certification v1.1 May 5,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426272622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412560474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70789629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 Advanced Reporting and Certification v1.1 May 5, 2025</a:t>
            </a:r>
          </a:p>
        </p:txBody>
      </p:sp>
    </p:spTree>
    <p:extLst>
      <p:ext uri="{BB962C8B-B14F-4D97-AF65-F5344CB8AC3E}">
        <p14:creationId xmlns:p14="http://schemas.microsoft.com/office/powerpoint/2010/main" val="158330760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 Advanced Reporting and Certification v1.1 May 5,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40033786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 Advanced Reporting and Certification v1.1 May 5,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42187341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38030146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EOY - Advanced Reporting and Certification v1.1 May 5, 2025</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193536737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EOY - Advanced Reporting and Certification v1.1 May 5, 2025</a:t>
            </a:r>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a:solidFill>
                <a:schemeClr val="tx1">
                  <a:lumMod val="75000"/>
                  <a:lumOff val="25000"/>
                </a:schemeClr>
              </a:solidFill>
            </a:endParaRPr>
          </a:p>
        </p:txBody>
      </p:sp>
    </p:spTree>
    <p:extLst>
      <p:ext uri="{BB962C8B-B14F-4D97-AF65-F5344CB8AC3E}">
        <p14:creationId xmlns:p14="http://schemas.microsoft.com/office/powerpoint/2010/main" val="99538743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6840F2-72F3-064D-AC4B-877E0689E3BC}"/>
              </a:ext>
            </a:extLst>
          </p:cNvPr>
          <p:cNvPicPr>
            <a:picLocks noChangeAspect="1"/>
          </p:cNvPicPr>
          <p:nvPr/>
        </p:nvPicPr>
        <p:blipFill>
          <a:blip r:embed="rId2"/>
          <a:stretch>
            <a:fillRect/>
          </a:stretch>
        </p:blipFill>
        <p:spPr>
          <a:xfrm>
            <a:off x="0" y="0"/>
            <a:ext cx="12192001" cy="6858001"/>
          </a:xfrm>
          <a:prstGeom prst="rect">
            <a:avLst/>
          </a:prstGeom>
        </p:spPr>
      </p:pic>
    </p:spTree>
    <p:extLst>
      <p:ext uri="{BB962C8B-B14F-4D97-AF65-F5344CB8AC3E}">
        <p14:creationId xmlns:p14="http://schemas.microsoft.com/office/powerpoint/2010/main" val="19064475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 Advanced Reporting and Certification v1.1 May 5,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7487599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4144796435"/>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4143398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2343910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 Advanced Reporting and Certification v1.1 May 5,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750706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863792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 Advanced Reporting and Certification v1.1 May 5, 2025</a:t>
            </a:r>
          </a:p>
        </p:txBody>
      </p:sp>
    </p:spTree>
    <p:extLst>
      <p:ext uri="{BB962C8B-B14F-4D97-AF65-F5344CB8AC3E}">
        <p14:creationId xmlns:p14="http://schemas.microsoft.com/office/powerpoint/2010/main" val="31838680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 Advanced Reporting and Certification v1.1 May 5,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0041232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374240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0232361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8366307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 Advanced Reporting and Certification v1.1 May 5, 2025</a:t>
            </a:r>
          </a:p>
        </p:txBody>
      </p:sp>
    </p:spTree>
    <p:extLst>
      <p:ext uri="{BB962C8B-B14F-4D97-AF65-F5344CB8AC3E}">
        <p14:creationId xmlns:p14="http://schemas.microsoft.com/office/powerpoint/2010/main" val="10964394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 Advanced Reporting and Certification v1.1 May 5,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0682416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 Advanced Reporting and Certification v1.1 May 5,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27748110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42429674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Title Slide with Image 2">
    <p:bg>
      <p:bgPr>
        <a:blipFill>
          <a:blip r:embed="rId2"/>
          <a:stretch>
            <a:fillRect/>
          </a:stretch>
        </a:blip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6" name="Rectangle 5">
            <a:extLst>
              <a:ext uri="{FF2B5EF4-FFF2-40B4-BE49-F238E27FC236}">
                <a16:creationId xmlns:a16="http://schemas.microsoft.com/office/drawing/2014/main" id="{787B6BB1-24C3-48A6-913C-94F7EA8127A1}"/>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4864963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gradFill flip="none" rotWithShape="1">
            <a:gsLst>
              <a:gs pos="0">
                <a:schemeClr val="bg1"/>
              </a:gs>
              <a:gs pos="100000">
                <a:schemeClr val="bg1">
                  <a:alpha val="74000"/>
                </a:schemeClr>
              </a:gs>
            </a:gsLst>
            <a:lin ang="5400000" scaled="1"/>
            <a:tileRect/>
          </a:gra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FD7C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pPr>
              <a:defRPr/>
            </a:pPr>
            <a:fld id="{11B520B1-6943-4489-92FF-75F2493CCD07}" type="slidenum">
              <a:rPr lang="en-US" smtClean="0"/>
              <a:pPr>
                <a:defRPr/>
              </a:pPr>
              <a:t>‹#›</a:t>
            </a:fld>
            <a:endParaRPr lang="en-US"/>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pPr>
              <a:defRPr/>
            </a:pPr>
            <a:r>
              <a:rPr lang="en-US"/>
              <a:t>EOY - Advanced Reporting and Certification v1.1 May 5, 2025</a:t>
            </a:r>
          </a:p>
        </p:txBody>
      </p:sp>
    </p:spTree>
    <p:extLst>
      <p:ext uri="{BB962C8B-B14F-4D97-AF65-F5344CB8AC3E}">
        <p14:creationId xmlns:p14="http://schemas.microsoft.com/office/powerpoint/2010/main" val="108027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 Advanced Reporting and Certification v1.1 May 5, 2025</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923988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pPr>
              <a:defRPr/>
            </a:pPr>
            <a:r>
              <a:rPr lang="en-US"/>
              <a:t>EOY - Advanced Reporting and Certification v1.1 May 5, 2025</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116957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4490809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pPr>
              <a:defRPr/>
            </a:pPr>
            <a:r>
              <a:rPr lang="en-US"/>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4948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517545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p:nvPicPr>
        <p:blipFill>
          <a:blip r:embed="rId2"/>
          <a:stretch>
            <a:fillRect/>
          </a:stretch>
        </p:blipFill>
        <p:spPr>
          <a:xfrm>
            <a:off x="6175" y="819311"/>
            <a:ext cx="12185825" cy="5967252"/>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4060026357"/>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pPr>
              <a:defRPr/>
            </a:pPr>
            <a:r>
              <a:rPr lang="en-US"/>
              <a:t>EOY - Advanced Reporting and Certification v1.1 May 5,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34869480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0349448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9671068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pPr>
              <a:defRPr/>
            </a:pPr>
            <a:r>
              <a:rPr lang="en-US"/>
              <a:t>EOY - Advanced Reporting and Certification v1.1 May 5,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33662261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D3D46EFB-0A64-4653-9A20-9EFEB001D985}" type="slidenum">
              <a:rPr lang="en-US" smtClean="0"/>
              <a:pPr>
                <a:defRPr/>
              </a:pPr>
              <a:t>‹#›</a:t>
            </a:fld>
            <a:endParaRPr lang="en-US"/>
          </a:p>
        </p:txBody>
      </p:sp>
    </p:spTree>
    <p:extLst>
      <p:ext uri="{BB962C8B-B14F-4D97-AF65-F5344CB8AC3E}">
        <p14:creationId xmlns:p14="http://schemas.microsoft.com/office/powerpoint/2010/main" val="66641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1665248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pPr>
              <a:defRPr/>
            </a:pPr>
            <a:r>
              <a:rPr lang="en-US"/>
              <a:t>EOY - Advanced Reporting and Certification v1.1 May 5,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pPr>
              <a:defRPr/>
            </a:pPr>
            <a:fld id="{09EA43A2-B4E3-403D-B646-A570092A65D2}" type="slidenum">
              <a:rPr lang="en-US" smtClean="0"/>
              <a:pPr>
                <a:defRPr/>
              </a:pPr>
              <a:t>‹#›</a:t>
            </a:fld>
            <a:endParaRPr lang="en-US"/>
          </a:p>
        </p:txBody>
      </p:sp>
    </p:spTree>
    <p:extLst>
      <p:ext uri="{BB962C8B-B14F-4D97-AF65-F5344CB8AC3E}">
        <p14:creationId xmlns:p14="http://schemas.microsoft.com/office/powerpoint/2010/main" val="5475592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pPr>
              <a:defRPr/>
            </a:pPr>
            <a:r>
              <a:rPr lang="en-US"/>
              <a:t>EOY - Advanced Reporting and Certification v1.1 May 5, 2025</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pPr>
              <a:defRPr/>
            </a:pPr>
            <a:fld id="{49BEC4F1-57D4-4D09-8107-BE29184386AC}" type="slidenum">
              <a:rPr lang="en-US" smtClean="0"/>
              <a:pPr>
                <a:defRPr/>
              </a:pPr>
              <a:t>‹#›</a:t>
            </a:fld>
            <a:endParaRPr lang="en-US"/>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37683129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978875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pPr>
              <a:defRPr/>
            </a:pPr>
            <a:r>
              <a:rPr lang="en-US"/>
              <a:t>EOY - Advanced Reporting and Certification v1.1 May 5,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21642267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23630539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0400736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pPr>
              <a:defRPr/>
            </a:pPr>
            <a:r>
              <a:rPr lang="en-US"/>
              <a:t>EOY - Advanced Reporting and Certification v1.1 May 5,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8446542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BB4C87F9-946B-4B3C-9482-D9DBAFCB5320}" type="slidenum">
              <a:rPr lang="en-US" smtClean="0"/>
              <a:pPr>
                <a:defRPr/>
              </a:pPr>
              <a:t>‹#›</a:t>
            </a:fld>
            <a:endParaRPr lang="en-US"/>
          </a:p>
        </p:txBody>
      </p:sp>
    </p:spTree>
    <p:extLst>
      <p:ext uri="{BB962C8B-B14F-4D97-AF65-F5344CB8AC3E}">
        <p14:creationId xmlns:p14="http://schemas.microsoft.com/office/powerpoint/2010/main" val="22792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pPr>
              <a:defRPr/>
            </a:pPr>
            <a:r>
              <a:rPr lang="en-US"/>
              <a:t>EOY - Advanced Reporting and Certification v1.1 May 5,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pPr>
              <a:defRPr/>
            </a:pPr>
            <a:fld id="{D5449987-D549-4136-9617-497F91F4508D}" type="slidenum">
              <a:rPr lang="en-US" smtClean="0"/>
              <a:pPr>
                <a:defRPr/>
              </a:pPr>
              <a:t>‹#›</a:t>
            </a:fld>
            <a:endParaRPr lang="en-US"/>
          </a:p>
        </p:txBody>
      </p:sp>
    </p:spTree>
    <p:extLst>
      <p:ext uri="{BB962C8B-B14F-4D97-AF65-F5344CB8AC3E}">
        <p14:creationId xmlns:p14="http://schemas.microsoft.com/office/powerpoint/2010/main" val="40695025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2077165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 grpId="0"/>
      <p:bldP spid="3" grpId="0" build="p">
        <p:tmplLst>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5212476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pPr>
              <a:defRPr/>
            </a:pPr>
            <a:r>
              <a:rPr lang="en-US"/>
              <a:t>EOY - Advanced Reporting and Certification v1.1 May 5,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6714828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9975202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3364858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pPr>
              <a:defRPr/>
            </a:pPr>
            <a:fld id="{9CE8E97C-5F26-4DDC-8BC2-BF823C37AC35}" type="slidenum">
              <a:rPr lang="en-US" smtClean="0"/>
              <a:pPr>
                <a:defRPr/>
              </a:pPr>
              <a:t>‹#›</a:t>
            </a:fld>
            <a:endParaRPr lang="en-US"/>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pPr>
              <a:defRPr/>
            </a:pPr>
            <a:r>
              <a:rPr lang="en-US"/>
              <a:t>EOY - Advanced Reporting and Certification v1.1 May 5, 2025</a:t>
            </a:r>
          </a:p>
        </p:txBody>
      </p:sp>
    </p:spTree>
    <p:extLst>
      <p:ext uri="{BB962C8B-B14F-4D97-AF65-F5344CB8AC3E}">
        <p14:creationId xmlns:p14="http://schemas.microsoft.com/office/powerpoint/2010/main" val="193310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AF90469F-BED0-4277-9EE9-74AE5DC0FCC3}" type="slidenum">
              <a:rPr lang="en-US" smtClean="0"/>
              <a:pPr>
                <a:defRPr/>
              </a:pPr>
              <a:t>‹#›</a:t>
            </a:fld>
            <a:endParaRPr lang="en-US"/>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pPr>
              <a:defRPr/>
            </a:pPr>
            <a:r>
              <a:rPr lang="en-US"/>
              <a:t>EOY - Advanced Reporting and Certification v1.1 May 5,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9167451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5DDD43CB-BE3B-4B9F-8E63-743213D1AF5C}" type="slidenum">
              <a:rPr lang="en-US" smtClean="0"/>
              <a:pPr>
                <a:defRPr/>
              </a:pPr>
              <a:t>‹#›</a:t>
            </a:fld>
            <a:endParaRPr lang="en-US"/>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pPr>
              <a:defRPr/>
            </a:pPr>
            <a:r>
              <a:rPr lang="en-US"/>
              <a:t>EOY - Advanced Reporting and Certification v1.1 May 5,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33022671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Diagonal Stripe 1">
            <a:extLst>
              <a:ext uri="{FF2B5EF4-FFF2-40B4-BE49-F238E27FC236}">
                <a16:creationId xmlns:a16="http://schemas.microsoft.com/office/drawing/2014/main" id="{134788FD-2278-B148-9AD2-BDD956624149}"/>
              </a:ext>
            </a:extLst>
          </p:cNvPr>
          <p:cNvSpPr/>
          <p:nvPr userDrawn="1"/>
        </p:nvSpPr>
        <p:spPr bwMode="auto">
          <a:xfrm>
            <a:off x="-4483" y="0"/>
            <a:ext cx="6890498" cy="6866969"/>
          </a:xfrm>
          <a:prstGeom prst="diagStripe">
            <a:avLst/>
          </a:prstGeom>
          <a:solidFill>
            <a:srgbClr val="4CAFE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11" name="Rectangle 9"/>
          <p:cNvSpPr>
            <a:spLocks noGrp="1" noChangeArrowheads="1"/>
          </p:cNvSpPr>
          <p:nvPr>
            <p:ph type="dt" sz="quarter" idx="10"/>
          </p:nvPr>
        </p:nvSpPr>
        <p:spPr>
          <a:xfrm>
            <a:off x="1219202" y="6172203"/>
            <a:ext cx="2840567" cy="474663"/>
          </a:xfrm>
          <a:prstGeom prst="rect">
            <a:avLst/>
          </a:prstGeom>
        </p:spPr>
        <p:txBody>
          <a:bodyPr/>
          <a:lstStyle>
            <a:lvl1pPr>
              <a:defRPr sz="1400">
                <a:solidFill>
                  <a:schemeClr val="bg1"/>
                </a:solidFill>
              </a:defRPr>
            </a:lvl1pPr>
          </a:lstStyle>
          <a:p>
            <a:pPr>
              <a:defRPr/>
            </a:pPr>
            <a:endParaRPr lang="en-US"/>
          </a:p>
        </p:txBody>
      </p:sp>
      <p:sp>
        <p:nvSpPr>
          <p:cNvPr id="12" name="Rectangle 10"/>
          <p:cNvSpPr>
            <a:spLocks noGrp="1" noChangeArrowheads="1"/>
          </p:cNvSpPr>
          <p:nvPr>
            <p:ph type="ftr" sz="quarter" idx="11"/>
          </p:nvPr>
        </p:nvSpPr>
        <p:spPr>
          <a:xfrm>
            <a:off x="4368800" y="6248403"/>
            <a:ext cx="7215717" cy="474663"/>
          </a:xfrm>
        </p:spPr>
        <p:txBody>
          <a:bodyPr/>
          <a:lstStyle>
            <a:lvl1pPr>
              <a:defRPr/>
            </a:lvl1pPr>
          </a:lstStyle>
          <a:p>
            <a:pPr>
              <a:defRPr/>
            </a:pPr>
            <a:r>
              <a:rPr lang="en-US"/>
              <a:t>EOY - Advanced Reporting and Certification v1.1 May 5, 2025</a:t>
            </a:r>
          </a:p>
        </p:txBody>
      </p:sp>
      <p:pic>
        <p:nvPicPr>
          <p:cNvPr id="14" name="Picture 13">
            <a:extLst>
              <a:ext uri="{FF2B5EF4-FFF2-40B4-BE49-F238E27FC236}">
                <a16:creationId xmlns:a16="http://schemas.microsoft.com/office/drawing/2014/main" id="{1781A1E3-B06F-D54D-8FBB-8C8D3C4FF9F6}"/>
              </a:ext>
            </a:extLst>
          </p:cNvPr>
          <p:cNvPicPr>
            <a:picLocks noChangeAspect="1"/>
          </p:cNvPicPr>
          <p:nvPr userDrawn="1"/>
        </p:nvPicPr>
        <p:blipFill>
          <a:blip r:embed="rId2"/>
          <a:stretch>
            <a:fillRect/>
          </a:stretch>
        </p:blipFill>
        <p:spPr>
          <a:xfrm>
            <a:off x="11143592" y="53829"/>
            <a:ext cx="864730" cy="853044"/>
          </a:xfrm>
          <a:prstGeom prst="rect">
            <a:avLst/>
          </a:prstGeom>
        </p:spPr>
      </p:pic>
      <p:pic>
        <p:nvPicPr>
          <p:cNvPr id="15" name="Picture 14">
            <a:extLst>
              <a:ext uri="{FF2B5EF4-FFF2-40B4-BE49-F238E27FC236}">
                <a16:creationId xmlns:a16="http://schemas.microsoft.com/office/drawing/2014/main" id="{BE7275B3-1651-2949-AB93-D592E171D060}"/>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sharpenSoften amount="43000"/>
                    </a14:imgEffect>
                  </a14:imgLayer>
                </a14:imgProps>
              </a:ext>
              <a:ext uri="{28A0092B-C50C-407E-A947-70E740481C1C}">
                <a14:useLocalDpi xmlns:a14="http://schemas.microsoft.com/office/drawing/2010/main"/>
              </a:ext>
            </a:extLst>
          </a:blip>
          <a:stretch>
            <a:fillRect/>
          </a:stretch>
        </p:blipFill>
        <p:spPr>
          <a:xfrm>
            <a:off x="6886016" y="53829"/>
            <a:ext cx="4041835" cy="899424"/>
          </a:xfrm>
          <a:prstGeom prst="rect">
            <a:avLst/>
          </a:prstGeom>
        </p:spPr>
      </p:pic>
      <p:sp>
        <p:nvSpPr>
          <p:cNvPr id="18" name="AutoShape 12">
            <a:extLst>
              <a:ext uri="{FF2B5EF4-FFF2-40B4-BE49-F238E27FC236}">
                <a16:creationId xmlns:a16="http://schemas.microsoft.com/office/drawing/2014/main" id="{8ACA714C-2E83-7645-B0D6-AA89F693BAAC}"/>
              </a:ext>
            </a:extLst>
          </p:cNvPr>
          <p:cNvSpPr>
            <a:spLocks noGrp="1" noChangeArrowheads="1"/>
          </p:cNvSpPr>
          <p:nvPr>
            <p:ph type="ctrTitle" sz="quarter" hasCustomPrompt="1"/>
          </p:nvPr>
        </p:nvSpPr>
        <p:spPr>
          <a:xfrm>
            <a:off x="5410201" y="1464562"/>
            <a:ext cx="6172200" cy="1425222"/>
          </a:xfrm>
          <a:prstGeom prst="roundRect">
            <a:avLst>
              <a:gd name="adj" fmla="val 50000"/>
            </a:avLst>
          </a:prstGeom>
        </p:spPr>
        <p:txBody>
          <a:bodyPr anchor="ctr"/>
          <a:lstStyle>
            <a:lvl1pPr algn="ctr">
              <a:defRPr sz="2800">
                <a:solidFill>
                  <a:schemeClr val="tx1"/>
                </a:solidFill>
                <a:latin typeface="+mj-lt"/>
                <a:cs typeface="Cordia New" panose="020B0304020202020204" pitchFamily="34" charset="-34"/>
              </a:defRPr>
            </a:lvl1pPr>
          </a:lstStyle>
          <a:p>
            <a:r>
              <a:rPr lang="en-US" dirty="0"/>
              <a:t>Click to edit Master </a:t>
            </a:r>
            <a:br>
              <a:rPr lang="en-US" dirty="0"/>
            </a:br>
            <a:r>
              <a:rPr lang="en-US" dirty="0"/>
              <a:t>title style</a:t>
            </a:r>
          </a:p>
        </p:txBody>
      </p:sp>
      <p:sp>
        <p:nvSpPr>
          <p:cNvPr id="19" name="Diagonal Stripe 18">
            <a:extLst>
              <a:ext uri="{FF2B5EF4-FFF2-40B4-BE49-F238E27FC236}">
                <a16:creationId xmlns:a16="http://schemas.microsoft.com/office/drawing/2014/main" id="{6B143BDE-8850-2945-8B0F-7B92A6A84305}"/>
              </a:ext>
            </a:extLst>
          </p:cNvPr>
          <p:cNvSpPr/>
          <p:nvPr userDrawn="1"/>
        </p:nvSpPr>
        <p:spPr bwMode="auto">
          <a:xfrm>
            <a:off x="-6725" y="0"/>
            <a:ext cx="6890500" cy="3200060"/>
          </a:xfrm>
          <a:prstGeom prst="diagStripe">
            <a:avLst/>
          </a:prstGeom>
          <a:solidFill>
            <a:srgbClr val="4CAFE0">
              <a:alpha val="5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21" name="Diagonal Stripe 20">
            <a:extLst>
              <a:ext uri="{FF2B5EF4-FFF2-40B4-BE49-F238E27FC236}">
                <a16:creationId xmlns:a16="http://schemas.microsoft.com/office/drawing/2014/main" id="{93EC5C30-9C29-6640-BE1B-83B09C68DE5F}"/>
              </a:ext>
            </a:extLst>
          </p:cNvPr>
          <p:cNvSpPr/>
          <p:nvPr userDrawn="1"/>
        </p:nvSpPr>
        <p:spPr bwMode="auto">
          <a:xfrm>
            <a:off x="-6725" y="3744750"/>
            <a:ext cx="12198725" cy="3122220"/>
          </a:xfrm>
          <a:prstGeom prst="diagStripe">
            <a:avLst/>
          </a:prstGeom>
          <a:gradFill>
            <a:gsLst>
              <a:gs pos="0">
                <a:schemeClr val="accent5">
                  <a:alpha val="0"/>
                  <a:lumMod val="0"/>
                  <a:lumOff val="100000"/>
                </a:schemeClr>
              </a:gs>
              <a:gs pos="100000">
                <a:srgbClr val="FFA50C"/>
              </a:gs>
            </a:gsLst>
            <a:path path="circle">
              <a:fillToRect l="50000" t="-80000" r="50000" b="18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249864" name="Rectangle 8"/>
          <p:cNvSpPr>
            <a:spLocks noGrp="1" noChangeArrowheads="1"/>
          </p:cNvSpPr>
          <p:nvPr>
            <p:ph type="subTitle" idx="1"/>
          </p:nvPr>
        </p:nvSpPr>
        <p:spPr>
          <a:xfrm>
            <a:off x="5789611" y="3630445"/>
            <a:ext cx="5350933" cy="1447801"/>
          </a:xfrm>
        </p:spPr>
        <p:txBody>
          <a:bodyPr anchor="b"/>
          <a:lstStyle>
            <a:lvl1pPr marL="0" indent="0">
              <a:buFont typeface="Wingdings" pitchFamily="2" charset="2"/>
              <a:buNone/>
              <a:defRPr>
                <a:solidFill>
                  <a:srgbClr val="663300"/>
                </a:solidFill>
              </a:defRPr>
            </a:lvl1pPr>
          </a:lstStyle>
          <a:p>
            <a:r>
              <a:rPr lang="en-US" dirty="0"/>
              <a:t>Click to edit Master subtitle style</a:t>
            </a:r>
          </a:p>
        </p:txBody>
      </p:sp>
    </p:spTree>
    <p:extLst>
      <p:ext uri="{BB962C8B-B14F-4D97-AF65-F5344CB8AC3E}">
        <p14:creationId xmlns:p14="http://schemas.microsoft.com/office/powerpoint/2010/main" val="12646841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5724996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4377295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 Advanced Reporting and Certification v1.1 May 5, 2025</a:t>
            </a:r>
          </a:p>
        </p:txBody>
      </p:sp>
    </p:spTree>
    <p:extLst>
      <p:ext uri="{BB962C8B-B14F-4D97-AF65-F5344CB8AC3E}">
        <p14:creationId xmlns:p14="http://schemas.microsoft.com/office/powerpoint/2010/main" val="3800621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 Advanced Reporting and Certification v1.1 May 5, 2025</a:t>
            </a:r>
          </a:p>
        </p:txBody>
      </p:sp>
    </p:spTree>
    <p:extLst>
      <p:ext uri="{BB962C8B-B14F-4D97-AF65-F5344CB8AC3E}">
        <p14:creationId xmlns:p14="http://schemas.microsoft.com/office/powerpoint/2010/main" val="41134609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 Advanced Reporting and Certification v1.1 May 5, 2025</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2680265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742232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9806343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3317654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2596805414"/>
      </p:ext>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 Advanced Reporting and Certification v1.1 May 5,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42844595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1749172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1279690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 Advanced Reporting and Certification v1.1 May 5,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143148041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260800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40987995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 Advanced Reporting and Certification v1.1 May 5,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5466978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 Advanced Reporting and Certification v1.1 May 5, 2025</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11268444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1_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8740332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 Advanced Reporting and Certification v1.1 May 5,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34745310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42417795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9206417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 Advanced Reporting and Certification v1.1 May 5,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9048705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8804426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23586479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 Advanced Reporting and Certification v1.1 May 5,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275733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790818798"/>
      </p:ext>
    </p:extLst>
  </p:cSld>
  <p:clrMapOvr>
    <a:overrideClrMapping bg1="lt1" tx1="dk1" bg2="lt2" tx2="dk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5906369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5541652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 Advanced Reporting and Certification v1.1 May 5, 2025</a:t>
            </a:r>
          </a:p>
        </p:txBody>
      </p:sp>
    </p:spTree>
    <p:extLst>
      <p:ext uri="{BB962C8B-B14F-4D97-AF65-F5344CB8AC3E}">
        <p14:creationId xmlns:p14="http://schemas.microsoft.com/office/powerpoint/2010/main" val="349577359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 Advanced Reporting and Certification v1.1 May 5,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3276588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 Advanced Reporting and Certification v1.1 May 5,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30552398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418031129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57634619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 Advanced Reporting and Certification v1.1 May 5, 2025</a:t>
            </a:r>
          </a:p>
        </p:txBody>
      </p:sp>
    </p:spTree>
    <p:extLst>
      <p:ext uri="{BB962C8B-B14F-4D97-AF65-F5344CB8AC3E}">
        <p14:creationId xmlns:p14="http://schemas.microsoft.com/office/powerpoint/2010/main" val="380283722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 Advanced Reporting and Certification v1.1 May 5, 2025</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76214378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5,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54618887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2.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40" Type="http://schemas.openxmlformats.org/officeDocument/2006/relationships/image" Target="../media/image3.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9" Type="http://schemas.openxmlformats.org/officeDocument/2006/relationships/slideLayout" Target="../slideLayouts/slideLayout75.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42" Type="http://schemas.openxmlformats.org/officeDocument/2006/relationships/slideLayout" Target="../slideLayouts/slideLayout78.xml"/><Relationship Id="rId47" Type="http://schemas.openxmlformats.org/officeDocument/2006/relationships/slideLayout" Target="../slideLayouts/slideLayout83.xml"/><Relationship Id="rId50" Type="http://schemas.openxmlformats.org/officeDocument/2006/relationships/slideLayout" Target="../slideLayouts/slideLayout86.xml"/><Relationship Id="rId55" Type="http://schemas.openxmlformats.org/officeDocument/2006/relationships/slideLayout" Target="../slideLayouts/slideLayout91.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9" Type="http://schemas.openxmlformats.org/officeDocument/2006/relationships/slideLayout" Target="../slideLayouts/slideLayout65.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slideLayout" Target="../slideLayouts/slideLayout73.xml"/><Relationship Id="rId40" Type="http://schemas.openxmlformats.org/officeDocument/2006/relationships/slideLayout" Target="../slideLayouts/slideLayout76.xml"/><Relationship Id="rId45" Type="http://schemas.openxmlformats.org/officeDocument/2006/relationships/slideLayout" Target="../slideLayouts/slideLayout81.xml"/><Relationship Id="rId53" Type="http://schemas.openxmlformats.org/officeDocument/2006/relationships/slideLayout" Target="../slideLayouts/slideLayout89.xml"/><Relationship Id="rId58" Type="http://schemas.openxmlformats.org/officeDocument/2006/relationships/slideLayout" Target="../slideLayouts/slideLayout94.xml"/><Relationship Id="rId5" Type="http://schemas.openxmlformats.org/officeDocument/2006/relationships/slideLayout" Target="../slideLayouts/slideLayout41.xml"/><Relationship Id="rId61" Type="http://schemas.openxmlformats.org/officeDocument/2006/relationships/image" Target="../media/image2.png"/><Relationship Id="rId19" Type="http://schemas.openxmlformats.org/officeDocument/2006/relationships/slideLayout" Target="../slideLayouts/slideLayout5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 Id="rId43" Type="http://schemas.openxmlformats.org/officeDocument/2006/relationships/slideLayout" Target="../slideLayouts/slideLayout79.xml"/><Relationship Id="rId48" Type="http://schemas.openxmlformats.org/officeDocument/2006/relationships/slideLayout" Target="../slideLayouts/slideLayout84.xml"/><Relationship Id="rId56" Type="http://schemas.openxmlformats.org/officeDocument/2006/relationships/slideLayout" Target="../slideLayouts/slideLayout92.xml"/><Relationship Id="rId8" Type="http://schemas.openxmlformats.org/officeDocument/2006/relationships/slideLayout" Target="../slideLayouts/slideLayout44.xml"/><Relationship Id="rId51" Type="http://schemas.openxmlformats.org/officeDocument/2006/relationships/slideLayout" Target="../slideLayouts/slideLayout87.xml"/><Relationship Id="rId3" Type="http://schemas.openxmlformats.org/officeDocument/2006/relationships/slideLayout" Target="../slideLayouts/slideLayout39.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38" Type="http://schemas.openxmlformats.org/officeDocument/2006/relationships/slideLayout" Target="../slideLayouts/slideLayout74.xml"/><Relationship Id="rId46" Type="http://schemas.openxmlformats.org/officeDocument/2006/relationships/slideLayout" Target="../slideLayouts/slideLayout82.xml"/><Relationship Id="rId59" Type="http://schemas.openxmlformats.org/officeDocument/2006/relationships/theme" Target="../theme/theme2.xml"/><Relationship Id="rId20" Type="http://schemas.openxmlformats.org/officeDocument/2006/relationships/slideLayout" Target="../slideLayouts/slideLayout56.xml"/><Relationship Id="rId41" Type="http://schemas.openxmlformats.org/officeDocument/2006/relationships/slideLayout" Target="../slideLayouts/slideLayout77.xml"/><Relationship Id="rId54" Type="http://schemas.openxmlformats.org/officeDocument/2006/relationships/slideLayout" Target="../slideLayouts/slideLayout90.xml"/><Relationship Id="rId62" Type="http://schemas.openxmlformats.org/officeDocument/2006/relationships/image" Target="../media/image3.svg"/><Relationship Id="rId1" Type="http://schemas.openxmlformats.org/officeDocument/2006/relationships/slideLayout" Target="../slideLayouts/slideLayout37.xml"/><Relationship Id="rId6" Type="http://schemas.openxmlformats.org/officeDocument/2006/relationships/slideLayout" Target="../slideLayouts/slideLayout42.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49" Type="http://schemas.openxmlformats.org/officeDocument/2006/relationships/slideLayout" Target="../slideLayouts/slideLayout85.xml"/><Relationship Id="rId57" Type="http://schemas.openxmlformats.org/officeDocument/2006/relationships/slideLayout" Target="../slideLayouts/slideLayout93.xml"/><Relationship Id="rId10" Type="http://schemas.openxmlformats.org/officeDocument/2006/relationships/slideLayout" Target="../slideLayouts/slideLayout46.xml"/><Relationship Id="rId31" Type="http://schemas.openxmlformats.org/officeDocument/2006/relationships/slideLayout" Target="../slideLayouts/slideLayout67.xml"/><Relationship Id="rId44" Type="http://schemas.openxmlformats.org/officeDocument/2006/relationships/slideLayout" Target="../slideLayouts/slideLayout80.xml"/><Relationship Id="rId52" Type="http://schemas.openxmlformats.org/officeDocument/2006/relationships/slideLayout" Target="../slideLayouts/slideLayout88.xml"/><Relationship Id="rId60" Type="http://schemas.openxmlformats.org/officeDocument/2006/relationships/image" Target="../media/image1.png"/><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26" Type="http://schemas.openxmlformats.org/officeDocument/2006/relationships/slideLayout" Target="../slideLayouts/slideLayout120.xml"/><Relationship Id="rId3" Type="http://schemas.openxmlformats.org/officeDocument/2006/relationships/slideLayout" Target="../slideLayouts/slideLayout97.xml"/><Relationship Id="rId21" Type="http://schemas.openxmlformats.org/officeDocument/2006/relationships/slideLayout" Target="../slideLayouts/slideLayout115.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5" Type="http://schemas.openxmlformats.org/officeDocument/2006/relationships/slideLayout" Target="../slideLayouts/slideLayout119.xml"/><Relationship Id="rId33" Type="http://schemas.openxmlformats.org/officeDocument/2006/relationships/image" Target="../media/image3.svg"/><Relationship Id="rId2" Type="http://schemas.openxmlformats.org/officeDocument/2006/relationships/slideLayout" Target="../slideLayouts/slideLayout96.xml"/><Relationship Id="rId16" Type="http://schemas.openxmlformats.org/officeDocument/2006/relationships/slideLayout" Target="../slideLayouts/slideLayout110.xml"/><Relationship Id="rId20" Type="http://schemas.openxmlformats.org/officeDocument/2006/relationships/slideLayout" Target="../slideLayouts/slideLayout114.xml"/><Relationship Id="rId29" Type="http://schemas.openxmlformats.org/officeDocument/2006/relationships/slideLayout" Target="../slideLayouts/slideLayout123.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24" Type="http://schemas.openxmlformats.org/officeDocument/2006/relationships/slideLayout" Target="../slideLayouts/slideLayout118.xml"/><Relationship Id="rId32" Type="http://schemas.openxmlformats.org/officeDocument/2006/relationships/image" Target="../media/image2.png"/><Relationship Id="rId5" Type="http://schemas.openxmlformats.org/officeDocument/2006/relationships/slideLayout" Target="../slideLayouts/slideLayout99.xml"/><Relationship Id="rId15" Type="http://schemas.openxmlformats.org/officeDocument/2006/relationships/slideLayout" Target="../slideLayouts/slideLayout109.xml"/><Relationship Id="rId23" Type="http://schemas.openxmlformats.org/officeDocument/2006/relationships/slideLayout" Target="../slideLayouts/slideLayout117.xml"/><Relationship Id="rId28" Type="http://schemas.openxmlformats.org/officeDocument/2006/relationships/slideLayout" Target="../slideLayouts/slideLayout122.xml"/><Relationship Id="rId10" Type="http://schemas.openxmlformats.org/officeDocument/2006/relationships/slideLayout" Target="../slideLayouts/slideLayout104.xml"/><Relationship Id="rId19" Type="http://schemas.openxmlformats.org/officeDocument/2006/relationships/slideLayout" Target="../slideLayouts/slideLayout113.xml"/><Relationship Id="rId31" Type="http://schemas.openxmlformats.org/officeDocument/2006/relationships/image" Target="../media/image1.png"/><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 Id="rId22" Type="http://schemas.openxmlformats.org/officeDocument/2006/relationships/slideLayout" Target="../slideLayouts/slideLayout116.xml"/><Relationship Id="rId27" Type="http://schemas.openxmlformats.org/officeDocument/2006/relationships/slideLayout" Target="../slideLayouts/slideLayout121.xml"/><Relationship Id="rId30" Type="http://schemas.openxmlformats.org/officeDocument/2006/relationships/theme" Target="../theme/theme3.xml"/><Relationship Id="rId8" Type="http://schemas.openxmlformats.org/officeDocument/2006/relationships/slideLayout" Target="../slideLayouts/slideLayout10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36.xml"/><Relationship Id="rId18" Type="http://schemas.openxmlformats.org/officeDocument/2006/relationships/slideLayout" Target="../slideLayouts/slideLayout141.xml"/><Relationship Id="rId26" Type="http://schemas.openxmlformats.org/officeDocument/2006/relationships/slideLayout" Target="../slideLayouts/slideLayout149.xml"/><Relationship Id="rId3" Type="http://schemas.openxmlformats.org/officeDocument/2006/relationships/slideLayout" Target="../slideLayouts/slideLayout126.xml"/><Relationship Id="rId21" Type="http://schemas.openxmlformats.org/officeDocument/2006/relationships/slideLayout" Target="../slideLayouts/slideLayout144.xml"/><Relationship Id="rId34" Type="http://schemas.openxmlformats.org/officeDocument/2006/relationships/image" Target="../media/image3.svg"/><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5" Type="http://schemas.openxmlformats.org/officeDocument/2006/relationships/slideLayout" Target="../slideLayouts/slideLayout148.xml"/><Relationship Id="rId33" Type="http://schemas.openxmlformats.org/officeDocument/2006/relationships/image" Target="../media/image2.png"/><Relationship Id="rId2" Type="http://schemas.openxmlformats.org/officeDocument/2006/relationships/slideLayout" Target="../slideLayouts/slideLayout125.xml"/><Relationship Id="rId16" Type="http://schemas.openxmlformats.org/officeDocument/2006/relationships/slideLayout" Target="../slideLayouts/slideLayout139.xml"/><Relationship Id="rId20" Type="http://schemas.openxmlformats.org/officeDocument/2006/relationships/slideLayout" Target="../slideLayouts/slideLayout143.xml"/><Relationship Id="rId29" Type="http://schemas.openxmlformats.org/officeDocument/2006/relationships/slideLayout" Target="../slideLayouts/slideLayout152.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24" Type="http://schemas.openxmlformats.org/officeDocument/2006/relationships/slideLayout" Target="../slideLayouts/slideLayout147.xml"/><Relationship Id="rId32" Type="http://schemas.openxmlformats.org/officeDocument/2006/relationships/image" Target="../media/image1.png"/><Relationship Id="rId5" Type="http://schemas.openxmlformats.org/officeDocument/2006/relationships/slideLayout" Target="../slideLayouts/slideLayout128.xml"/><Relationship Id="rId15" Type="http://schemas.openxmlformats.org/officeDocument/2006/relationships/slideLayout" Target="../slideLayouts/slideLayout138.xml"/><Relationship Id="rId23" Type="http://schemas.openxmlformats.org/officeDocument/2006/relationships/slideLayout" Target="../slideLayouts/slideLayout146.xml"/><Relationship Id="rId28" Type="http://schemas.openxmlformats.org/officeDocument/2006/relationships/slideLayout" Target="../slideLayouts/slideLayout151.xml"/><Relationship Id="rId10" Type="http://schemas.openxmlformats.org/officeDocument/2006/relationships/slideLayout" Target="../slideLayouts/slideLayout133.xml"/><Relationship Id="rId19" Type="http://schemas.openxmlformats.org/officeDocument/2006/relationships/slideLayout" Target="../slideLayouts/slideLayout142.xml"/><Relationship Id="rId31" Type="http://schemas.openxmlformats.org/officeDocument/2006/relationships/theme" Target="../theme/theme4.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 Id="rId22" Type="http://schemas.openxmlformats.org/officeDocument/2006/relationships/slideLayout" Target="../slideLayouts/slideLayout145.xml"/><Relationship Id="rId27" Type="http://schemas.openxmlformats.org/officeDocument/2006/relationships/slideLayout" Target="../slideLayouts/slideLayout150.xml"/><Relationship Id="rId30" Type="http://schemas.openxmlformats.org/officeDocument/2006/relationships/slideLayout" Target="../slideLayouts/slideLayout153.xml"/><Relationship Id="rId8" Type="http://schemas.openxmlformats.org/officeDocument/2006/relationships/slideLayout" Target="../slideLayouts/slideLayout131.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66.xml"/><Relationship Id="rId18" Type="http://schemas.openxmlformats.org/officeDocument/2006/relationships/slideLayout" Target="../slideLayouts/slideLayout171.xml"/><Relationship Id="rId26" Type="http://schemas.openxmlformats.org/officeDocument/2006/relationships/slideLayout" Target="../slideLayouts/slideLayout179.xml"/><Relationship Id="rId39" Type="http://schemas.openxmlformats.org/officeDocument/2006/relationships/slideLayout" Target="../slideLayouts/slideLayout192.xml"/><Relationship Id="rId21" Type="http://schemas.openxmlformats.org/officeDocument/2006/relationships/slideLayout" Target="../slideLayouts/slideLayout174.xml"/><Relationship Id="rId34" Type="http://schemas.openxmlformats.org/officeDocument/2006/relationships/slideLayout" Target="../slideLayouts/slideLayout187.xml"/><Relationship Id="rId42" Type="http://schemas.openxmlformats.org/officeDocument/2006/relationships/slideLayout" Target="../slideLayouts/slideLayout195.xml"/><Relationship Id="rId47" Type="http://schemas.openxmlformats.org/officeDocument/2006/relationships/slideLayout" Target="../slideLayouts/slideLayout200.xml"/><Relationship Id="rId50" Type="http://schemas.openxmlformats.org/officeDocument/2006/relationships/image" Target="../media/image2.png"/><Relationship Id="rId7" Type="http://schemas.openxmlformats.org/officeDocument/2006/relationships/slideLayout" Target="../slideLayouts/slideLayout160.xml"/><Relationship Id="rId2" Type="http://schemas.openxmlformats.org/officeDocument/2006/relationships/slideLayout" Target="../slideLayouts/slideLayout155.xml"/><Relationship Id="rId16" Type="http://schemas.openxmlformats.org/officeDocument/2006/relationships/slideLayout" Target="../slideLayouts/slideLayout169.xml"/><Relationship Id="rId29" Type="http://schemas.openxmlformats.org/officeDocument/2006/relationships/slideLayout" Target="../slideLayouts/slideLayout182.xml"/><Relationship Id="rId11" Type="http://schemas.openxmlformats.org/officeDocument/2006/relationships/slideLayout" Target="../slideLayouts/slideLayout164.xml"/><Relationship Id="rId24" Type="http://schemas.openxmlformats.org/officeDocument/2006/relationships/slideLayout" Target="../slideLayouts/slideLayout177.xml"/><Relationship Id="rId32" Type="http://schemas.openxmlformats.org/officeDocument/2006/relationships/slideLayout" Target="../slideLayouts/slideLayout185.xml"/><Relationship Id="rId37" Type="http://schemas.openxmlformats.org/officeDocument/2006/relationships/slideLayout" Target="../slideLayouts/slideLayout190.xml"/><Relationship Id="rId40" Type="http://schemas.openxmlformats.org/officeDocument/2006/relationships/slideLayout" Target="../slideLayouts/slideLayout193.xml"/><Relationship Id="rId45" Type="http://schemas.openxmlformats.org/officeDocument/2006/relationships/slideLayout" Target="../slideLayouts/slideLayout198.xml"/><Relationship Id="rId5" Type="http://schemas.openxmlformats.org/officeDocument/2006/relationships/slideLayout" Target="../slideLayouts/slideLayout158.xml"/><Relationship Id="rId15" Type="http://schemas.openxmlformats.org/officeDocument/2006/relationships/slideLayout" Target="../slideLayouts/slideLayout168.xml"/><Relationship Id="rId23" Type="http://schemas.openxmlformats.org/officeDocument/2006/relationships/slideLayout" Target="../slideLayouts/slideLayout176.xml"/><Relationship Id="rId28" Type="http://schemas.openxmlformats.org/officeDocument/2006/relationships/slideLayout" Target="../slideLayouts/slideLayout181.xml"/><Relationship Id="rId36" Type="http://schemas.openxmlformats.org/officeDocument/2006/relationships/slideLayout" Target="../slideLayouts/slideLayout189.xml"/><Relationship Id="rId49" Type="http://schemas.openxmlformats.org/officeDocument/2006/relationships/image" Target="../media/image1.png"/><Relationship Id="rId10" Type="http://schemas.openxmlformats.org/officeDocument/2006/relationships/slideLayout" Target="../slideLayouts/slideLayout163.xml"/><Relationship Id="rId19" Type="http://schemas.openxmlformats.org/officeDocument/2006/relationships/slideLayout" Target="../slideLayouts/slideLayout172.xml"/><Relationship Id="rId31" Type="http://schemas.openxmlformats.org/officeDocument/2006/relationships/slideLayout" Target="../slideLayouts/slideLayout184.xml"/><Relationship Id="rId44" Type="http://schemas.openxmlformats.org/officeDocument/2006/relationships/slideLayout" Target="../slideLayouts/slideLayout197.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slideLayout" Target="../slideLayouts/slideLayout167.xml"/><Relationship Id="rId22" Type="http://schemas.openxmlformats.org/officeDocument/2006/relationships/slideLayout" Target="../slideLayouts/slideLayout175.xml"/><Relationship Id="rId27" Type="http://schemas.openxmlformats.org/officeDocument/2006/relationships/slideLayout" Target="../slideLayouts/slideLayout180.xml"/><Relationship Id="rId30" Type="http://schemas.openxmlformats.org/officeDocument/2006/relationships/slideLayout" Target="../slideLayouts/slideLayout183.xml"/><Relationship Id="rId35" Type="http://schemas.openxmlformats.org/officeDocument/2006/relationships/slideLayout" Target="../slideLayouts/slideLayout188.xml"/><Relationship Id="rId43" Type="http://schemas.openxmlformats.org/officeDocument/2006/relationships/slideLayout" Target="../slideLayouts/slideLayout196.xml"/><Relationship Id="rId48" Type="http://schemas.openxmlformats.org/officeDocument/2006/relationships/theme" Target="../theme/theme5.xml"/><Relationship Id="rId8" Type="http://schemas.openxmlformats.org/officeDocument/2006/relationships/slideLayout" Target="../slideLayouts/slideLayout161.xml"/><Relationship Id="rId51" Type="http://schemas.openxmlformats.org/officeDocument/2006/relationships/image" Target="../media/image3.svg"/><Relationship Id="rId3" Type="http://schemas.openxmlformats.org/officeDocument/2006/relationships/slideLayout" Target="../slideLayouts/slideLayout156.xml"/><Relationship Id="rId12" Type="http://schemas.openxmlformats.org/officeDocument/2006/relationships/slideLayout" Target="../slideLayouts/slideLayout165.xml"/><Relationship Id="rId17" Type="http://schemas.openxmlformats.org/officeDocument/2006/relationships/slideLayout" Target="../slideLayouts/slideLayout170.xml"/><Relationship Id="rId25" Type="http://schemas.openxmlformats.org/officeDocument/2006/relationships/slideLayout" Target="../slideLayouts/slideLayout178.xml"/><Relationship Id="rId33" Type="http://schemas.openxmlformats.org/officeDocument/2006/relationships/slideLayout" Target="../slideLayouts/slideLayout186.xml"/><Relationship Id="rId38" Type="http://schemas.openxmlformats.org/officeDocument/2006/relationships/slideLayout" Target="../slideLayouts/slideLayout191.xml"/><Relationship Id="rId46" Type="http://schemas.openxmlformats.org/officeDocument/2006/relationships/slideLayout" Target="../slideLayouts/slideLayout199.xml"/><Relationship Id="rId20" Type="http://schemas.openxmlformats.org/officeDocument/2006/relationships/slideLayout" Target="../slideLayouts/slideLayout173.xml"/><Relationship Id="rId41" Type="http://schemas.openxmlformats.org/officeDocument/2006/relationships/slideLayout" Target="../slideLayouts/slideLayout194.xml"/><Relationship Id="rId1" Type="http://schemas.openxmlformats.org/officeDocument/2006/relationships/slideLayout" Target="../slideLayouts/slideLayout154.xml"/><Relationship Id="rId6" Type="http://schemas.openxmlformats.org/officeDocument/2006/relationships/slideLayout" Target="../slideLayouts/slideLayout159.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13.xml"/><Relationship Id="rId18" Type="http://schemas.openxmlformats.org/officeDocument/2006/relationships/slideLayout" Target="../slideLayouts/slideLayout218.xml"/><Relationship Id="rId26" Type="http://schemas.openxmlformats.org/officeDocument/2006/relationships/slideLayout" Target="../slideLayouts/slideLayout226.xml"/><Relationship Id="rId3" Type="http://schemas.openxmlformats.org/officeDocument/2006/relationships/slideLayout" Target="../slideLayouts/slideLayout203.xml"/><Relationship Id="rId21" Type="http://schemas.openxmlformats.org/officeDocument/2006/relationships/slideLayout" Target="../slideLayouts/slideLayout221.xml"/><Relationship Id="rId34" Type="http://schemas.openxmlformats.org/officeDocument/2006/relationships/image" Target="../media/image1.png"/><Relationship Id="rId7" Type="http://schemas.openxmlformats.org/officeDocument/2006/relationships/slideLayout" Target="../slideLayouts/slideLayout207.xml"/><Relationship Id="rId12" Type="http://schemas.openxmlformats.org/officeDocument/2006/relationships/slideLayout" Target="../slideLayouts/slideLayout212.xml"/><Relationship Id="rId17" Type="http://schemas.openxmlformats.org/officeDocument/2006/relationships/slideLayout" Target="../slideLayouts/slideLayout217.xml"/><Relationship Id="rId25" Type="http://schemas.openxmlformats.org/officeDocument/2006/relationships/slideLayout" Target="../slideLayouts/slideLayout225.xml"/><Relationship Id="rId33" Type="http://schemas.openxmlformats.org/officeDocument/2006/relationships/theme" Target="../theme/theme6.xml"/><Relationship Id="rId2" Type="http://schemas.openxmlformats.org/officeDocument/2006/relationships/slideLayout" Target="../slideLayouts/slideLayout202.xml"/><Relationship Id="rId16" Type="http://schemas.openxmlformats.org/officeDocument/2006/relationships/slideLayout" Target="../slideLayouts/slideLayout216.xml"/><Relationship Id="rId20" Type="http://schemas.openxmlformats.org/officeDocument/2006/relationships/slideLayout" Target="../slideLayouts/slideLayout220.xml"/><Relationship Id="rId29" Type="http://schemas.openxmlformats.org/officeDocument/2006/relationships/slideLayout" Target="../slideLayouts/slideLayout229.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24" Type="http://schemas.openxmlformats.org/officeDocument/2006/relationships/slideLayout" Target="../slideLayouts/slideLayout224.xml"/><Relationship Id="rId32" Type="http://schemas.openxmlformats.org/officeDocument/2006/relationships/slideLayout" Target="../slideLayouts/slideLayout232.xml"/><Relationship Id="rId5" Type="http://schemas.openxmlformats.org/officeDocument/2006/relationships/slideLayout" Target="../slideLayouts/slideLayout205.xml"/><Relationship Id="rId15" Type="http://schemas.openxmlformats.org/officeDocument/2006/relationships/slideLayout" Target="../slideLayouts/slideLayout215.xml"/><Relationship Id="rId23" Type="http://schemas.openxmlformats.org/officeDocument/2006/relationships/slideLayout" Target="../slideLayouts/slideLayout223.xml"/><Relationship Id="rId28" Type="http://schemas.openxmlformats.org/officeDocument/2006/relationships/slideLayout" Target="../slideLayouts/slideLayout228.xml"/><Relationship Id="rId36" Type="http://schemas.openxmlformats.org/officeDocument/2006/relationships/image" Target="../media/image3.svg"/><Relationship Id="rId10" Type="http://schemas.openxmlformats.org/officeDocument/2006/relationships/slideLayout" Target="../slideLayouts/slideLayout210.xml"/><Relationship Id="rId19" Type="http://schemas.openxmlformats.org/officeDocument/2006/relationships/slideLayout" Target="../slideLayouts/slideLayout219.xml"/><Relationship Id="rId31" Type="http://schemas.openxmlformats.org/officeDocument/2006/relationships/slideLayout" Target="../slideLayouts/slideLayout231.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slideLayout" Target="../slideLayouts/slideLayout214.xml"/><Relationship Id="rId22" Type="http://schemas.openxmlformats.org/officeDocument/2006/relationships/slideLayout" Target="../slideLayouts/slideLayout222.xml"/><Relationship Id="rId27" Type="http://schemas.openxmlformats.org/officeDocument/2006/relationships/slideLayout" Target="../slideLayouts/slideLayout227.xml"/><Relationship Id="rId30" Type="http://schemas.openxmlformats.org/officeDocument/2006/relationships/slideLayout" Target="../slideLayouts/slideLayout230.xml"/><Relationship Id="rId35" Type="http://schemas.openxmlformats.org/officeDocument/2006/relationships/image" Target="../media/image2.png"/><Relationship Id="rId8" Type="http://schemas.openxmlformats.org/officeDocument/2006/relationships/slideLayout" Target="../slideLayouts/slideLayout2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 Advanced Reporting and Certification v1.1 May 5, 2025</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9" cstate="hqprint">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223278902"/>
      </p:ext>
    </p:extLst>
  </p:cSld>
  <p:clrMap bg1="lt1" tx1="dk1" bg2="lt2" tx2="dk2" accent1="accent1" accent2="accent2" accent3="accent3" accent4="accent4" accent5="accent5" accent6="accent6" hlink="hlink" folHlink="folHlink"/>
  <p:sldLayoutIdLst>
    <p:sldLayoutId id="2147483788" r:id="rId1"/>
    <p:sldLayoutId id="2147483789" r:id="rId2"/>
    <p:sldLayoutId id="2147484029" r:id="rId3"/>
    <p:sldLayoutId id="2147484030" r:id="rId4"/>
    <p:sldLayoutId id="2147484031" r:id="rId5"/>
    <p:sldLayoutId id="2147484032" r:id="rId6"/>
    <p:sldLayoutId id="2147483790" r:id="rId7"/>
    <p:sldLayoutId id="2147483794" r:id="rId8"/>
    <p:sldLayoutId id="2147484033" r:id="rId9"/>
    <p:sldLayoutId id="2147484034" r:id="rId10"/>
    <p:sldLayoutId id="2147484035" r:id="rId11"/>
    <p:sldLayoutId id="2147484036" r:id="rId12"/>
    <p:sldLayoutId id="2147484037" r:id="rId13"/>
    <p:sldLayoutId id="2147484038" r:id="rId14"/>
    <p:sldLayoutId id="2147484039" r:id="rId15"/>
    <p:sldLayoutId id="2147484040" r:id="rId16"/>
    <p:sldLayoutId id="2147484041" r:id="rId17"/>
    <p:sldLayoutId id="2147484042" r:id="rId18"/>
    <p:sldLayoutId id="2147484043" r:id="rId19"/>
    <p:sldLayoutId id="2147484044" r:id="rId20"/>
    <p:sldLayoutId id="2147484045" r:id="rId21"/>
    <p:sldLayoutId id="2147484046" r:id="rId22"/>
    <p:sldLayoutId id="2147484047" r:id="rId23"/>
    <p:sldLayoutId id="2147484048" r:id="rId24"/>
    <p:sldLayoutId id="2147483795" r:id="rId25"/>
    <p:sldLayoutId id="2147483800" r:id="rId26"/>
    <p:sldLayoutId id="2147483808" r:id="rId27"/>
    <p:sldLayoutId id="2147483809" r:id="rId28"/>
    <p:sldLayoutId id="2147483810" r:id="rId29"/>
    <p:sldLayoutId id="2147484049" r:id="rId30"/>
    <p:sldLayoutId id="2147484050" r:id="rId31"/>
    <p:sldLayoutId id="2147483812" r:id="rId32"/>
    <p:sldLayoutId id="2147483813" r:id="rId33"/>
    <p:sldLayoutId id="2147484051" r:id="rId34"/>
    <p:sldLayoutId id="2147484052" r:id="rId35"/>
    <p:sldLayoutId id="2147484053" r:id="rId36"/>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p:nvSpPr>
        <p:spPr>
          <a:xfrm>
            <a:off x="0" y="6365364"/>
            <a:ext cx="12192000" cy="421200"/>
          </a:xfrm>
          <a:prstGeom prst="rect">
            <a:avLst/>
          </a:prstGeom>
          <a:blipFill>
            <a:blip r:embed="rId6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pPr>
              <a:defRPr/>
            </a:pPr>
            <a:fld id="{11B520B1-6943-4489-92FF-75F2493CCD07}" type="slidenum">
              <a:rPr lang="en-US" smtClean="0"/>
              <a:pPr>
                <a:defRPr/>
              </a:pPr>
              <a:t>‹#›</a:t>
            </a:fld>
            <a:endParaRPr lang="en-US"/>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62736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pPr>
              <a:defRPr/>
            </a:pPr>
            <a:r>
              <a:rPr lang="en-US"/>
              <a:t>EOY - Advanced Reporting and Certification v1.1 May 5, 2025</a:t>
            </a:r>
          </a:p>
        </p:txBody>
      </p:sp>
      <p:sp>
        <p:nvSpPr>
          <p:cNvPr id="8" name="Rectangle 7">
            <a:extLst>
              <a:ext uri="{FF2B5EF4-FFF2-40B4-BE49-F238E27FC236}">
                <a16:creationId xmlns:a16="http://schemas.microsoft.com/office/drawing/2014/main" id="{00ED0A63-77FF-4992-99DD-A09E96E22ACC}"/>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p:nvPicPr>
        <p:blipFill>
          <a:blip r:embed="rId61">
            <a:extLst>
              <a:ext uri="{28A0092B-C50C-407E-A947-70E740481C1C}">
                <a14:useLocalDpi xmlns:a14="http://schemas.microsoft.com/office/drawing/2010/main" val="0"/>
              </a:ext>
              <a:ext uri="{96DAC541-7B7A-43D3-8B79-37D633B846F1}">
                <asvg:svgBlip xmlns:asvg="http://schemas.microsoft.com/office/drawing/2016/SVG/main" r:embed="rId62"/>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55038646"/>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 id="2147483835" r:id="rId18"/>
    <p:sldLayoutId id="2147483836" r:id="rId19"/>
    <p:sldLayoutId id="2147483837" r:id="rId20"/>
    <p:sldLayoutId id="2147483838" r:id="rId21"/>
    <p:sldLayoutId id="2147483839" r:id="rId22"/>
    <p:sldLayoutId id="2147483840" r:id="rId23"/>
    <p:sldLayoutId id="2147483841" r:id="rId24"/>
    <p:sldLayoutId id="2147483842" r:id="rId25"/>
    <p:sldLayoutId id="2147483843" r:id="rId26"/>
    <p:sldLayoutId id="2147483844" r:id="rId27"/>
    <p:sldLayoutId id="2147483845" r:id="rId28"/>
    <p:sldLayoutId id="2147483846" r:id="rId29"/>
    <p:sldLayoutId id="2147483847" r:id="rId30"/>
    <p:sldLayoutId id="2147483848" r:id="rId31"/>
    <p:sldLayoutId id="2147483849" r:id="rId32"/>
    <p:sldLayoutId id="2147483850" r:id="rId33"/>
    <p:sldLayoutId id="2147483851" r:id="rId34"/>
    <p:sldLayoutId id="2147483852" r:id="rId35"/>
    <p:sldLayoutId id="2147483853" r:id="rId36"/>
    <p:sldLayoutId id="2147483854" r:id="rId37"/>
    <p:sldLayoutId id="2147483855" r:id="rId38"/>
    <p:sldLayoutId id="2147483856" r:id="rId39"/>
    <p:sldLayoutId id="2147483857" r:id="rId40"/>
    <p:sldLayoutId id="2147483858" r:id="rId41"/>
    <p:sldLayoutId id="2147483859" r:id="rId42"/>
    <p:sldLayoutId id="2147483860" r:id="rId43"/>
    <p:sldLayoutId id="2147483861" r:id="rId44"/>
    <p:sldLayoutId id="2147483862" r:id="rId45"/>
    <p:sldLayoutId id="2147483863" r:id="rId46"/>
    <p:sldLayoutId id="2147483864" r:id="rId47"/>
    <p:sldLayoutId id="2147483865" r:id="rId48"/>
    <p:sldLayoutId id="2147483866" r:id="rId49"/>
    <p:sldLayoutId id="2147483867" r:id="rId50"/>
    <p:sldLayoutId id="2147483868" r:id="rId51"/>
    <p:sldLayoutId id="2147483869" r:id="rId52"/>
    <p:sldLayoutId id="2147483870" r:id="rId53"/>
    <p:sldLayoutId id="2147483871" r:id="rId54"/>
    <p:sldLayoutId id="2147483872" r:id="rId55"/>
    <p:sldLayoutId id="2147483873" r:id="rId56"/>
    <p:sldLayoutId id="2147483874" r:id="rId57"/>
    <p:sldLayoutId id="2147483875" r:id="rId58"/>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 Advanced Reporting and Certification v1.1 May 5, 2025</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2" cstate="hq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1611324917"/>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 id="2147483890" r:id="rId14"/>
    <p:sldLayoutId id="2147483891" r:id="rId15"/>
    <p:sldLayoutId id="2147483892" r:id="rId16"/>
    <p:sldLayoutId id="2147483893" r:id="rId17"/>
    <p:sldLayoutId id="2147483894" r:id="rId18"/>
    <p:sldLayoutId id="2147483895" r:id="rId19"/>
    <p:sldLayoutId id="2147483896" r:id="rId20"/>
    <p:sldLayoutId id="2147483897" r:id="rId21"/>
    <p:sldLayoutId id="2147483898" r:id="rId22"/>
    <p:sldLayoutId id="2147483899" r:id="rId23"/>
    <p:sldLayoutId id="2147483900" r:id="rId24"/>
    <p:sldLayoutId id="2147483901" r:id="rId25"/>
    <p:sldLayoutId id="2147483902" r:id="rId26"/>
    <p:sldLayoutId id="2147483903" r:id="rId27"/>
    <p:sldLayoutId id="2147483904" r:id="rId28"/>
    <p:sldLayoutId id="2147483905" r:id="rId29"/>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 Advanced Reporting and Certification v1.1 May 5, 2025</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3" cstate="hqprint">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217246594"/>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 id="2147483920" r:id="rId14"/>
    <p:sldLayoutId id="2147483921" r:id="rId15"/>
    <p:sldLayoutId id="2147484028" r:id="rId16"/>
    <p:sldLayoutId id="2147483922" r:id="rId17"/>
    <p:sldLayoutId id="2147483923" r:id="rId18"/>
    <p:sldLayoutId id="2147483924" r:id="rId19"/>
    <p:sldLayoutId id="2147483925" r:id="rId20"/>
    <p:sldLayoutId id="2147483926" r:id="rId21"/>
    <p:sldLayoutId id="2147483927" r:id="rId22"/>
    <p:sldLayoutId id="2147483928" r:id="rId23"/>
    <p:sldLayoutId id="2147483929" r:id="rId24"/>
    <p:sldLayoutId id="2147483930" r:id="rId25"/>
    <p:sldLayoutId id="2147483931" r:id="rId26"/>
    <p:sldLayoutId id="2147483932" r:id="rId27"/>
    <p:sldLayoutId id="2147483933" r:id="rId28"/>
    <p:sldLayoutId id="2147483934" r:id="rId29"/>
    <p:sldLayoutId id="2147483935" r:id="rId30"/>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p:nvSpPr>
        <p:spPr>
          <a:xfrm>
            <a:off x="0" y="6365364"/>
            <a:ext cx="12192000" cy="421200"/>
          </a:xfrm>
          <a:prstGeom prst="rect">
            <a:avLst/>
          </a:prstGeom>
          <a:blipFill>
            <a:blip r:embed="rId4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 Advanced Reporting and Certification v1.1 May 5, 2025</a:t>
            </a:r>
          </a:p>
        </p:txBody>
      </p:sp>
      <p:sp>
        <p:nvSpPr>
          <p:cNvPr id="8" name="Rectangle 7">
            <a:extLst>
              <a:ext uri="{FF2B5EF4-FFF2-40B4-BE49-F238E27FC236}">
                <a16:creationId xmlns:a16="http://schemas.microsoft.com/office/drawing/2014/main" id="{00ED0A63-77FF-4992-99DD-A09E96E22ACC}"/>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10296525" y="6407824"/>
            <a:ext cx="1218014" cy="336404"/>
          </a:xfrm>
          <a:prstGeom prst="rect">
            <a:avLst/>
          </a:prstGeom>
        </p:spPr>
      </p:pic>
      <p:sp>
        <p:nvSpPr>
          <p:cNvPr id="11" name="Rectangle 10">
            <a:extLst>
              <a:ext uri="{FF2B5EF4-FFF2-40B4-BE49-F238E27FC236}">
                <a16:creationId xmlns:a16="http://schemas.microsoft.com/office/drawing/2014/main" id="{471F548F-DF7C-E54D-9F9C-6F36A723C7C4}"/>
              </a:ext>
            </a:extLst>
          </p:cNvPr>
          <p:cNvSpPr/>
          <p:nvPr userDrawn="1"/>
        </p:nvSpPr>
        <p:spPr>
          <a:xfrm>
            <a:off x="0" y="6365364"/>
            <a:ext cx="12192000" cy="421200"/>
          </a:xfrm>
          <a:prstGeom prst="rect">
            <a:avLst/>
          </a:prstGeom>
          <a:blipFill>
            <a:blip r:embed="rId4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2B98A247-3C51-2444-9437-8C9ADE0B051E}"/>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E5E5193F-1962-DD45-BAF2-B0EEA918152B}"/>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5" name="Graphic 14">
            <a:extLst>
              <a:ext uri="{FF2B5EF4-FFF2-40B4-BE49-F238E27FC236}">
                <a16:creationId xmlns:a16="http://schemas.microsoft.com/office/drawing/2014/main" id="{89C31EDE-C15A-874E-AAD6-0837F805857A}"/>
              </a:ext>
            </a:extLst>
          </p:cNvPr>
          <p:cNvPicPr>
            <a:picLocks noChangeAspect="1"/>
          </p:cNvPicPr>
          <p:nvPr userDrawn="1"/>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182221303"/>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 id="2147483949" r:id="rId13"/>
    <p:sldLayoutId id="2147483950" r:id="rId14"/>
    <p:sldLayoutId id="2147483951" r:id="rId15"/>
    <p:sldLayoutId id="2147483952" r:id="rId16"/>
    <p:sldLayoutId id="2147483953" r:id="rId17"/>
    <p:sldLayoutId id="2147483954" r:id="rId18"/>
    <p:sldLayoutId id="2147483955" r:id="rId19"/>
    <p:sldLayoutId id="2147483956" r:id="rId20"/>
    <p:sldLayoutId id="2147483957" r:id="rId21"/>
    <p:sldLayoutId id="2147483958" r:id="rId22"/>
    <p:sldLayoutId id="2147483959" r:id="rId23"/>
    <p:sldLayoutId id="2147483960" r:id="rId24"/>
    <p:sldLayoutId id="2147483961" r:id="rId25"/>
    <p:sldLayoutId id="2147483962" r:id="rId26"/>
    <p:sldLayoutId id="2147483963" r:id="rId27"/>
    <p:sldLayoutId id="2147483964" r:id="rId28"/>
    <p:sldLayoutId id="2147483965" r:id="rId29"/>
    <p:sldLayoutId id="2147483966" r:id="rId30"/>
    <p:sldLayoutId id="2147483967" r:id="rId31"/>
    <p:sldLayoutId id="2147483968" r:id="rId32"/>
    <p:sldLayoutId id="2147483969" r:id="rId33"/>
    <p:sldLayoutId id="2147483971" r:id="rId34"/>
    <p:sldLayoutId id="2147483972" r:id="rId35"/>
    <p:sldLayoutId id="2147483973" r:id="rId36"/>
    <p:sldLayoutId id="2147483977" r:id="rId37"/>
    <p:sldLayoutId id="2147483980" r:id="rId38"/>
    <p:sldLayoutId id="2147483981" r:id="rId39"/>
    <p:sldLayoutId id="2147483982" r:id="rId40"/>
    <p:sldLayoutId id="2147483987" r:id="rId41"/>
    <p:sldLayoutId id="2147483988" r:id="rId42"/>
    <p:sldLayoutId id="2147483990" r:id="rId43"/>
    <p:sldLayoutId id="2147483991" r:id="rId44"/>
    <p:sldLayoutId id="2147483992" r:id="rId45"/>
    <p:sldLayoutId id="2147483993" r:id="rId46"/>
    <p:sldLayoutId id="2147483994" r:id="rId47"/>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 Advanced Reporting and Certification v1.1 May 5, 2025</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514249872"/>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 id="2147484007" r:id="rId12"/>
    <p:sldLayoutId id="2147484008" r:id="rId13"/>
    <p:sldLayoutId id="2147484009" r:id="rId14"/>
    <p:sldLayoutId id="2147484010" r:id="rId15"/>
    <p:sldLayoutId id="2147484011" r:id="rId16"/>
    <p:sldLayoutId id="2147484012" r:id="rId17"/>
    <p:sldLayoutId id="2147484013" r:id="rId18"/>
    <p:sldLayoutId id="2147484014" r:id="rId19"/>
    <p:sldLayoutId id="2147484015" r:id="rId20"/>
    <p:sldLayoutId id="2147484016" r:id="rId21"/>
    <p:sldLayoutId id="2147484017" r:id="rId22"/>
    <p:sldLayoutId id="2147484018" r:id="rId23"/>
    <p:sldLayoutId id="2147484019" r:id="rId24"/>
    <p:sldLayoutId id="2147484020" r:id="rId25"/>
    <p:sldLayoutId id="2147484021" r:id="rId26"/>
    <p:sldLayoutId id="2147484022" r:id="rId27"/>
    <p:sldLayoutId id="2147484023" r:id="rId28"/>
    <p:sldLayoutId id="2147484024" r:id="rId29"/>
    <p:sldLayoutId id="2147484025" r:id="rId30"/>
    <p:sldLayoutId id="2147484026" r:id="rId31"/>
    <p:sldLayoutId id="2147484027" r:id="rId32"/>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55.xml"/><Relationship Id="rId6" Type="http://schemas.openxmlformats.org/officeDocument/2006/relationships/image" Target="../media/image12.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56.xml"/></Relationships>
</file>

<file path=ppt/slides/_rels/slide100.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100.xml"/><Relationship Id="rId1" Type="http://schemas.openxmlformats.org/officeDocument/2006/relationships/slideLayout" Target="../slideLayouts/slideLayout175.xml"/><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slides/_rels/slide10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94.gif"/><Relationship Id="rId2" Type="http://schemas.openxmlformats.org/officeDocument/2006/relationships/notesSlide" Target="../notesSlides/notesSlide101.xml"/><Relationship Id="rId1" Type="http://schemas.openxmlformats.org/officeDocument/2006/relationships/slideLayout" Target="../slideLayouts/slideLayout2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6.xml"/></Relationships>
</file>

<file path=ppt/slides/_rels/slide104.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103.xml"/><Relationship Id="rId1" Type="http://schemas.openxmlformats.org/officeDocument/2006/relationships/slideLayout" Target="../slideLayouts/slideLayout28.xml"/></Relationships>
</file>

<file path=ppt/slides/_rels/slide105.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104.xml"/><Relationship Id="rId1" Type="http://schemas.openxmlformats.org/officeDocument/2006/relationships/slideLayout" Target="../slideLayouts/slideLayout115.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15.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15.xml"/></Relationships>
</file>

<file path=ppt/slides/_rels/slide108.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107.xml"/><Relationship Id="rId1" Type="http://schemas.openxmlformats.org/officeDocument/2006/relationships/slideLayout" Target="../slideLayouts/slideLayout157.xml"/></Relationships>
</file>

<file path=ppt/slides/_rels/slide109.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100.png"/><Relationship Id="rId3" Type="http://schemas.openxmlformats.org/officeDocument/2006/relationships/image" Target="../media/image97.png"/><Relationship Id="rId7" Type="http://schemas.openxmlformats.org/officeDocument/2006/relationships/image" Target="../media/image2.png"/><Relationship Id="rId12" Type="http://schemas.openxmlformats.org/officeDocument/2006/relationships/image" Target="../media/image99.gif"/><Relationship Id="rId2" Type="http://schemas.openxmlformats.org/officeDocument/2006/relationships/notesSlide" Target="../notesSlides/notesSlide108.xml"/><Relationship Id="rId1" Type="http://schemas.openxmlformats.org/officeDocument/2006/relationships/slideLayout" Target="../slideLayouts/slideLayout25.xml"/><Relationship Id="rId6" Type="http://schemas.openxmlformats.org/officeDocument/2006/relationships/hyperlink" Target="https://www.youtube.com/c/CSISCALPADSTrainingChannel" TargetMode="External"/><Relationship Id="rId11" Type="http://schemas.openxmlformats.org/officeDocument/2006/relationships/hyperlink" Target="https://www.cde.ca.gov/ds/sp/cl/systemdocs.asp" TargetMode="External"/><Relationship Id="rId5" Type="http://schemas.openxmlformats.org/officeDocument/2006/relationships/hyperlink" Target="http://www.cde.ca.gov/ds/sp/cl/systemdocs.asp" TargetMode="External"/><Relationship Id="rId10" Type="http://schemas.openxmlformats.org/officeDocument/2006/relationships/image" Target="../media/image98.png"/><Relationship Id="rId4" Type="http://schemas.openxmlformats.org/officeDocument/2006/relationships/hyperlink" Target="https://learn.fcmat.org/" TargetMode="External"/><Relationship Id="rId9" Type="http://schemas.openxmlformats.org/officeDocument/2006/relationships/hyperlink" Target="https://documentation.calpads.org/Support/References" TargetMode="External"/><Relationship Id="rId14" Type="http://schemas.openxmlformats.org/officeDocument/2006/relationships/hyperlink" Target="https://csis.fcmat.org/resources" TargetMode="Externa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diagramData" Target="../diagrams/data7.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17" Type="http://schemas.microsoft.com/office/2007/relationships/diagramDrawing" Target="../diagrams/drawing7.xml"/><Relationship Id="rId2" Type="http://schemas.openxmlformats.org/officeDocument/2006/relationships/notesSlide" Target="../notesSlides/notesSlide11.xml"/><Relationship Id="rId16" Type="http://schemas.openxmlformats.org/officeDocument/2006/relationships/diagramColors" Target="../diagrams/colors7.xml"/><Relationship Id="rId1" Type="http://schemas.openxmlformats.org/officeDocument/2006/relationships/slideLayout" Target="../slideLayouts/slideLayout175.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5" Type="http://schemas.openxmlformats.org/officeDocument/2006/relationships/diagramQuickStyle" Target="../diagrams/quickStyle7.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 Id="rId14" Type="http://schemas.openxmlformats.org/officeDocument/2006/relationships/diagramLayout" Target="../diagrams/layout7.xml"/></Relationships>
</file>

<file path=ppt/slides/_rels/slide110.xml.rels><?xml version="1.0" encoding="UTF-8" standalone="yes"?>
<Relationships xmlns="http://schemas.openxmlformats.org/package/2006/relationships"><Relationship Id="rId8" Type="http://schemas.openxmlformats.org/officeDocument/2006/relationships/image" Target="../media/image102.svg"/><Relationship Id="rId13" Type="http://schemas.openxmlformats.org/officeDocument/2006/relationships/image" Target="../media/image107.png"/><Relationship Id="rId3" Type="http://schemas.openxmlformats.org/officeDocument/2006/relationships/hyperlink" Target="https://csis.fcmat.org/ListServ" TargetMode="External"/><Relationship Id="rId7" Type="http://schemas.openxmlformats.org/officeDocument/2006/relationships/image" Target="../media/image101.png"/><Relationship Id="rId12" Type="http://schemas.openxmlformats.org/officeDocument/2006/relationships/image" Target="../media/image106.svg"/><Relationship Id="rId2" Type="http://schemas.openxmlformats.org/officeDocument/2006/relationships/notesSlide" Target="../notesSlides/notesSlide109.xml"/><Relationship Id="rId1" Type="http://schemas.openxmlformats.org/officeDocument/2006/relationships/slideLayout" Target="../slideLayouts/slideLayout43.xml"/><Relationship Id="rId6" Type="http://schemas.openxmlformats.org/officeDocument/2006/relationships/hyperlink" Target="mailto:calpads-support@cde.ca.gov" TargetMode="External"/><Relationship Id="rId11" Type="http://schemas.openxmlformats.org/officeDocument/2006/relationships/image" Target="../media/image105.png"/><Relationship Id="rId5" Type="http://schemas.openxmlformats.org/officeDocument/2006/relationships/hyperlink" Target="http://www2.cde.ca.gov/calpadshelp/default.aspx" TargetMode="External"/><Relationship Id="rId15" Type="http://schemas.openxmlformats.org/officeDocument/2006/relationships/image" Target="../media/image109.jpg"/><Relationship Id="rId10" Type="http://schemas.openxmlformats.org/officeDocument/2006/relationships/image" Target="../media/image104.svg"/><Relationship Id="rId4" Type="http://schemas.openxmlformats.org/officeDocument/2006/relationships/hyperlink" Target="https://www.cde.ca.gov/ds/sp/cl/listservs.asp" TargetMode="External"/><Relationship Id="rId9" Type="http://schemas.openxmlformats.org/officeDocument/2006/relationships/image" Target="../media/image103.png"/><Relationship Id="rId14" Type="http://schemas.openxmlformats.org/officeDocument/2006/relationships/image" Target="../media/image108.svg"/></Relationships>
</file>

<file path=ppt/slides/_rels/slide111.xml.rels><?xml version="1.0" encoding="UTF-8" standalone="yes"?>
<Relationships xmlns="http://schemas.openxmlformats.org/package/2006/relationships"><Relationship Id="rId3" Type="http://schemas.openxmlformats.org/officeDocument/2006/relationships/hyperlink" Target="https://bit.ly/2MXsECg" TargetMode="External"/><Relationship Id="rId2" Type="http://schemas.openxmlformats.org/officeDocument/2006/relationships/notesSlide" Target="../notesSlides/notesSlide110.xml"/><Relationship Id="rId1" Type="http://schemas.openxmlformats.org/officeDocument/2006/relationships/slideLayout" Target="../slideLayouts/slideLayout32.xml"/><Relationship Id="rId4" Type="http://schemas.openxmlformats.org/officeDocument/2006/relationships/image" Target="../media/image110.gif"/></Relationships>
</file>

<file path=ppt/slides/_rels/slide112.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0.png"/><Relationship Id="rId3" Type="http://schemas.openxmlformats.org/officeDocument/2006/relationships/image" Target="../media/image111.jpg"/><Relationship Id="rId7" Type="http://schemas.openxmlformats.org/officeDocument/2006/relationships/image" Target="../media/image115.svg"/><Relationship Id="rId12" Type="http://schemas.openxmlformats.org/officeDocument/2006/relationships/hyperlink" Target="https://csis.fcmat.org/" TargetMode="External"/><Relationship Id="rId2" Type="http://schemas.openxmlformats.org/officeDocument/2006/relationships/notesSlide" Target="../notesSlides/notesSlide111.xml"/><Relationship Id="rId1" Type="http://schemas.openxmlformats.org/officeDocument/2006/relationships/slideLayout" Target="../slideLayouts/slideLayout117.xml"/><Relationship Id="rId6" Type="http://schemas.openxmlformats.org/officeDocument/2006/relationships/image" Target="../media/image114.png"/><Relationship Id="rId11" Type="http://schemas.openxmlformats.org/officeDocument/2006/relationships/image" Target="../media/image119.svg"/><Relationship Id="rId5" Type="http://schemas.openxmlformats.org/officeDocument/2006/relationships/image" Target="../media/image113.sv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svg"/><Relationship Id="rId14" Type="http://schemas.openxmlformats.org/officeDocument/2006/relationships/image" Target="../media/image121.svg"/></Relationships>
</file>

<file path=ppt/slides/_rels/slide11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5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5.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74.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75.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66.xml"/><Relationship Id="rId6" Type="http://schemas.openxmlformats.org/officeDocument/2006/relationships/diagramColors" Target="../diagrams/colors8.xml"/><Relationship Id="rId11" Type="http://schemas.openxmlformats.org/officeDocument/2006/relationships/image" Target="../media/image41.svg"/><Relationship Id="rId5" Type="http://schemas.openxmlformats.org/officeDocument/2006/relationships/diagramQuickStyle" Target="../diagrams/quickStyle8.xml"/><Relationship Id="rId15" Type="http://schemas.openxmlformats.org/officeDocument/2006/relationships/image" Target="../media/image45.svg"/><Relationship Id="rId10" Type="http://schemas.openxmlformats.org/officeDocument/2006/relationships/image" Target="../media/image40.png"/><Relationship Id="rId4" Type="http://schemas.openxmlformats.org/officeDocument/2006/relationships/diagramLayout" Target="../diagrams/layout8.xml"/><Relationship Id="rId9" Type="http://schemas.openxmlformats.org/officeDocument/2006/relationships/image" Target="../media/image39.svg"/><Relationship Id="rId14" Type="http://schemas.openxmlformats.org/officeDocument/2006/relationships/image" Target="../media/image4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5.xml"/></Relationships>
</file>

<file path=ppt/slides/_rels/slide18.xml.rels><?xml version="1.0" encoding="UTF-8" standalone="yes"?>
<Relationships xmlns="http://schemas.openxmlformats.org/package/2006/relationships"><Relationship Id="rId8" Type="http://schemas.openxmlformats.org/officeDocument/2006/relationships/hyperlink" Target="https://documentation.calpads.org/Reports/EOY1/Report3.14_CareerTechnicalEducationParticipantsCount/" TargetMode="External"/><Relationship Id="rId13" Type="http://schemas.openxmlformats.org/officeDocument/2006/relationships/diagramLayout" Target="../diagrams/layout10.xml"/><Relationship Id="rId18" Type="http://schemas.openxmlformats.org/officeDocument/2006/relationships/hyperlink" Target="https://documentation.calpads.org/Reports/EOY1/Report18.2_WorkBasedLearningStudentList/" TargetMode="External"/><Relationship Id="rId3" Type="http://schemas.openxmlformats.org/officeDocument/2006/relationships/diagramData" Target="../diagrams/data9.xml"/><Relationship Id="rId21" Type="http://schemas.openxmlformats.org/officeDocument/2006/relationships/diagramQuickStyle" Target="../diagrams/quickStyle11.xml"/><Relationship Id="rId7" Type="http://schemas.microsoft.com/office/2007/relationships/diagramDrawing" Target="../diagrams/drawing9.xml"/><Relationship Id="rId12" Type="http://schemas.openxmlformats.org/officeDocument/2006/relationships/diagramData" Target="../diagrams/data10.xml"/><Relationship Id="rId17" Type="http://schemas.openxmlformats.org/officeDocument/2006/relationships/hyperlink" Target="https://documentation.calpads.org/Reports/EOY1/Report18.1_WorkBasedLearningCount/" TargetMode="External"/><Relationship Id="rId2" Type="http://schemas.openxmlformats.org/officeDocument/2006/relationships/notesSlide" Target="../notesSlides/notesSlide18.xml"/><Relationship Id="rId16" Type="http://schemas.microsoft.com/office/2007/relationships/diagramDrawing" Target="../diagrams/drawing10.xml"/><Relationship Id="rId20" Type="http://schemas.openxmlformats.org/officeDocument/2006/relationships/diagramLayout" Target="../diagrams/layout11.xml"/><Relationship Id="rId1" Type="http://schemas.openxmlformats.org/officeDocument/2006/relationships/slideLayout" Target="../slideLayouts/slideLayout175.xml"/><Relationship Id="rId6" Type="http://schemas.openxmlformats.org/officeDocument/2006/relationships/diagramColors" Target="../diagrams/colors9.xml"/><Relationship Id="rId11" Type="http://schemas.openxmlformats.org/officeDocument/2006/relationships/hyperlink" Target="https://documentation.calpads.org/Reports/EOY1/Report3.20_CareerTechnicalEducationCompletersStudentList/" TargetMode="External"/><Relationship Id="rId5" Type="http://schemas.openxmlformats.org/officeDocument/2006/relationships/diagramQuickStyle" Target="../diagrams/quickStyle9.xml"/><Relationship Id="rId15" Type="http://schemas.openxmlformats.org/officeDocument/2006/relationships/diagramColors" Target="../diagrams/colors10.xml"/><Relationship Id="rId23" Type="http://schemas.microsoft.com/office/2007/relationships/diagramDrawing" Target="../diagrams/drawing11.xml"/><Relationship Id="rId10" Type="http://schemas.openxmlformats.org/officeDocument/2006/relationships/hyperlink" Target="https://documentation.calpads.org/Reports/EOY1/Report3.19_CareerTechnicalEducationCompletersCountbyPathway/" TargetMode="External"/><Relationship Id="rId19" Type="http://schemas.openxmlformats.org/officeDocument/2006/relationships/diagramData" Target="../diagrams/data11.xml"/><Relationship Id="rId4" Type="http://schemas.openxmlformats.org/officeDocument/2006/relationships/diagramLayout" Target="../diagrams/layout9.xml"/><Relationship Id="rId9" Type="http://schemas.openxmlformats.org/officeDocument/2006/relationships/hyperlink" Target="https://documentation.calpads.org/Reports/EOY1/Report3.15_CareerTechnicalEducationParticipantsStudentList/" TargetMode="External"/><Relationship Id="rId14" Type="http://schemas.openxmlformats.org/officeDocument/2006/relationships/diagramQuickStyle" Target="../diagrams/quickStyle10.xml"/><Relationship Id="rId22" Type="http://schemas.openxmlformats.org/officeDocument/2006/relationships/diagramColors" Target="../diagrams/colors11.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166.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hyperlink" Target="https://documentation.calpads.org/Training/EOYReportingRoadmap/" TargetMode="External"/><Relationship Id="rId13" Type="http://schemas.openxmlformats.org/officeDocument/2006/relationships/image" Target="../media/image47.jpeg"/><Relationship Id="rId3" Type="http://schemas.openxmlformats.org/officeDocument/2006/relationships/hyperlink" Target="https://www.cde.ca.gov/ds/sp/cl/calpadsupdflash229.asp" TargetMode="External"/><Relationship Id="rId7" Type="http://schemas.openxmlformats.org/officeDocument/2006/relationships/hyperlink" Target="https://www.youtube.com/@CSISCALPADSTrainingChannel/playlists" TargetMode="External"/><Relationship Id="rId12" Type="http://schemas.openxmlformats.org/officeDocument/2006/relationships/hyperlink" Target="https://documentation.calpads.org/OnlineMaintenance/StudentDataMaintenance/StudentDetailsWBLR/" TargetMode="External"/><Relationship Id="rId2" Type="http://schemas.openxmlformats.org/officeDocument/2006/relationships/notesSlide" Target="../notesSlides/notesSlide20.xml"/><Relationship Id="rId1" Type="http://schemas.openxmlformats.org/officeDocument/2006/relationships/slideLayout" Target="../slideLayouts/slideLayout166.xml"/><Relationship Id="rId6" Type="http://schemas.openxmlformats.org/officeDocument/2006/relationships/hyperlink" Target="https://www.cde.ca.gov/ds/sp/cl/calpadsfaqs.asp#are-course-completion-and-cte-records-required-for-k8-schools" TargetMode="External"/><Relationship Id="rId11" Type="http://schemas.openxmlformats.org/officeDocument/2006/relationships/hyperlink" Target="https://documentation.calpads.org/OnlineMaintenance/StudentDataMaintenance/StudentDetailsSCTE/" TargetMode="External"/><Relationship Id="rId5" Type="http://schemas.openxmlformats.org/officeDocument/2006/relationships/hyperlink" Target="https://www.cde.ca.gov/ds/sp/cl/calpadsfaqs.asp#if-a-student-is-primarily-enrolled-at-district-a-but-enrolls-in-a-regional-occupational-program-through-district-b-to-take-a-career-technical-education-cte-capstone-course-which-lea-should-report-the-students-course-completion-and-cte-completer-records" TargetMode="External"/><Relationship Id="rId10" Type="http://schemas.openxmlformats.org/officeDocument/2006/relationships/hyperlink" Target="https://documentation.calpads.org/OnlineMaintenance/StudentDataMaintenance/StudentDetailsSCSE/" TargetMode="External"/><Relationship Id="rId4" Type="http://schemas.openxmlformats.org/officeDocument/2006/relationships/hyperlink" Target="https://www.cde.ca.gov/ds/sp/cl/calpadsfaqs.asp#can-an-lea-use-a-career-technical-education-cte-state-course-code-70008999-series-for-a-course-if-the-school-does-not-run-a-cte-program-if-so-then-what-should-an-lea-select-for-the-cte-course-provider-code-field" TargetMode="External"/><Relationship Id="rId9" Type="http://schemas.openxmlformats.org/officeDocument/2006/relationships/hyperlink" Target="https://documentation.calpads.org/OnlineMaintenance/StaffDataMaintenance/StaffDemographic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156.xml"/></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13.xml"/><Relationship Id="rId13" Type="http://schemas.openxmlformats.org/officeDocument/2006/relationships/diagramData" Target="../diagrams/data14.xml"/><Relationship Id="rId18" Type="http://schemas.openxmlformats.org/officeDocument/2006/relationships/diagramData" Target="../diagrams/data15.xml"/><Relationship Id="rId3" Type="http://schemas.openxmlformats.org/officeDocument/2006/relationships/diagramData" Target="../diagrams/data12.xml"/><Relationship Id="rId21" Type="http://schemas.openxmlformats.org/officeDocument/2006/relationships/diagramColors" Target="../diagrams/colors15.xml"/><Relationship Id="rId7" Type="http://schemas.microsoft.com/office/2007/relationships/diagramDrawing" Target="../diagrams/drawing12.xml"/><Relationship Id="rId12" Type="http://schemas.microsoft.com/office/2007/relationships/diagramDrawing" Target="../diagrams/drawing13.xml"/><Relationship Id="rId17" Type="http://schemas.microsoft.com/office/2007/relationships/diagramDrawing" Target="../diagrams/drawing14.xml"/><Relationship Id="rId2" Type="http://schemas.openxmlformats.org/officeDocument/2006/relationships/notesSlide" Target="../notesSlides/notesSlide22.xml"/><Relationship Id="rId16" Type="http://schemas.openxmlformats.org/officeDocument/2006/relationships/diagramColors" Target="../diagrams/colors14.xml"/><Relationship Id="rId20" Type="http://schemas.openxmlformats.org/officeDocument/2006/relationships/diagramQuickStyle" Target="../diagrams/quickStyle15.xml"/><Relationship Id="rId1" Type="http://schemas.openxmlformats.org/officeDocument/2006/relationships/slideLayout" Target="../slideLayouts/slideLayout175.xml"/><Relationship Id="rId6" Type="http://schemas.openxmlformats.org/officeDocument/2006/relationships/diagramColors" Target="../diagrams/colors12.xml"/><Relationship Id="rId11" Type="http://schemas.openxmlformats.org/officeDocument/2006/relationships/diagramColors" Target="../diagrams/colors13.xml"/><Relationship Id="rId5" Type="http://schemas.openxmlformats.org/officeDocument/2006/relationships/diagramQuickStyle" Target="../diagrams/quickStyle12.xml"/><Relationship Id="rId15" Type="http://schemas.openxmlformats.org/officeDocument/2006/relationships/diagramQuickStyle" Target="../diagrams/quickStyle14.xml"/><Relationship Id="rId10" Type="http://schemas.openxmlformats.org/officeDocument/2006/relationships/diagramQuickStyle" Target="../diagrams/quickStyle13.xml"/><Relationship Id="rId19" Type="http://schemas.openxmlformats.org/officeDocument/2006/relationships/diagramLayout" Target="../diagrams/layout15.xml"/><Relationship Id="rId4" Type="http://schemas.openxmlformats.org/officeDocument/2006/relationships/diagramLayout" Target="../diagrams/layout12.xml"/><Relationship Id="rId9" Type="http://schemas.openxmlformats.org/officeDocument/2006/relationships/diagramLayout" Target="../diagrams/layout13.xml"/><Relationship Id="rId14" Type="http://schemas.openxmlformats.org/officeDocument/2006/relationships/diagramLayout" Target="../diagrams/layout14.xml"/><Relationship Id="rId22" Type="http://schemas.microsoft.com/office/2007/relationships/diagramDrawing" Target="../diagrams/drawing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5.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166.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166.xml"/></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17.xml"/><Relationship Id="rId13" Type="http://schemas.openxmlformats.org/officeDocument/2006/relationships/diagramData" Target="../diagrams/data18.xml"/><Relationship Id="rId18" Type="http://schemas.openxmlformats.org/officeDocument/2006/relationships/diagramData" Target="../diagrams/data19.xml"/><Relationship Id="rId3" Type="http://schemas.openxmlformats.org/officeDocument/2006/relationships/diagramData" Target="../diagrams/data16.xml"/><Relationship Id="rId21" Type="http://schemas.openxmlformats.org/officeDocument/2006/relationships/diagramColors" Target="../diagrams/colors19.xml"/><Relationship Id="rId7" Type="http://schemas.microsoft.com/office/2007/relationships/diagramDrawing" Target="../diagrams/drawing16.xml"/><Relationship Id="rId12" Type="http://schemas.microsoft.com/office/2007/relationships/diagramDrawing" Target="../diagrams/drawing17.xml"/><Relationship Id="rId17" Type="http://schemas.microsoft.com/office/2007/relationships/diagramDrawing" Target="../diagrams/drawing18.xml"/><Relationship Id="rId2" Type="http://schemas.openxmlformats.org/officeDocument/2006/relationships/notesSlide" Target="../notesSlides/notesSlide27.xml"/><Relationship Id="rId16" Type="http://schemas.openxmlformats.org/officeDocument/2006/relationships/diagramColors" Target="../diagrams/colors18.xml"/><Relationship Id="rId20" Type="http://schemas.openxmlformats.org/officeDocument/2006/relationships/diagramQuickStyle" Target="../diagrams/quickStyle19.xml"/><Relationship Id="rId1" Type="http://schemas.openxmlformats.org/officeDocument/2006/relationships/slideLayout" Target="../slideLayouts/slideLayout175.xml"/><Relationship Id="rId6" Type="http://schemas.openxmlformats.org/officeDocument/2006/relationships/diagramColors" Target="../diagrams/colors16.xml"/><Relationship Id="rId11" Type="http://schemas.openxmlformats.org/officeDocument/2006/relationships/diagramColors" Target="../diagrams/colors17.xml"/><Relationship Id="rId5" Type="http://schemas.openxmlformats.org/officeDocument/2006/relationships/diagramQuickStyle" Target="../diagrams/quickStyle16.xml"/><Relationship Id="rId15" Type="http://schemas.openxmlformats.org/officeDocument/2006/relationships/diagramQuickStyle" Target="../diagrams/quickStyle18.xml"/><Relationship Id="rId10" Type="http://schemas.openxmlformats.org/officeDocument/2006/relationships/diagramQuickStyle" Target="../diagrams/quickStyle17.xml"/><Relationship Id="rId19" Type="http://schemas.openxmlformats.org/officeDocument/2006/relationships/diagramLayout" Target="../diagrams/layout19.xml"/><Relationship Id="rId4" Type="http://schemas.openxmlformats.org/officeDocument/2006/relationships/diagramLayout" Target="../diagrams/layout16.xml"/><Relationship Id="rId9" Type="http://schemas.openxmlformats.org/officeDocument/2006/relationships/diagramLayout" Target="../diagrams/layout17.xml"/><Relationship Id="rId14" Type="http://schemas.openxmlformats.org/officeDocument/2006/relationships/diagramLayout" Target="../diagrams/layout18.xml"/><Relationship Id="rId22" Type="http://schemas.microsoft.com/office/2007/relationships/diagramDrawing" Target="../diagrams/drawing19.xml"/></Relationships>
</file>

<file path=ppt/slides/_rels/slide28.xml.rels><?xml version="1.0" encoding="UTF-8" standalone="yes"?>
<Relationships xmlns="http://schemas.openxmlformats.org/package/2006/relationships"><Relationship Id="rId8" Type="http://schemas.openxmlformats.org/officeDocument/2006/relationships/hyperlink" Target="https://www.cde.ca.gov/ds/sp/cl/documents/dataguidev110-20200214.docx" TargetMode="External"/><Relationship Id="rId3" Type="http://schemas.openxmlformats.org/officeDocument/2006/relationships/hyperlink" Target="https://documentation.calpads.org/Training/EOYReportingRoadmap/" TargetMode="External"/><Relationship Id="rId7" Type="http://schemas.openxmlformats.org/officeDocument/2006/relationships/hyperlink" Target="https://www.cde.ca.gov/ds/sp/cl/calpadsupdflash228.asp" TargetMode="External"/><Relationship Id="rId2" Type="http://schemas.openxmlformats.org/officeDocument/2006/relationships/notesSlide" Target="../notesSlides/notesSlide28.xml"/><Relationship Id="rId1" Type="http://schemas.openxmlformats.org/officeDocument/2006/relationships/slideLayout" Target="../slideLayouts/slideLayout175.xml"/><Relationship Id="rId6" Type="http://schemas.openxmlformats.org/officeDocument/2006/relationships/hyperlink" Target="https://www.youtube.com/@CSISCALPADSTrainingChannel/playlists" TargetMode="External"/><Relationship Id="rId5" Type="http://schemas.openxmlformats.org/officeDocument/2006/relationships/hyperlink" Target="https://www.youtube.com/playlist?list=PLsnFpLOXpp4IH1ehyLHrZOoCB3iE8EhQl" TargetMode="External"/><Relationship Id="rId10" Type="http://schemas.openxmlformats.org/officeDocument/2006/relationships/image" Target="../media/image52.png"/><Relationship Id="rId4" Type="http://schemas.openxmlformats.org/officeDocument/2006/relationships/hyperlink" Target="https://documentation.calpads.org/OnlineMaintenance/StudentDataMaintenance/StudentDetailsSPRG/" TargetMode="External"/><Relationship Id="rId9"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56.xml"/></Relationships>
</file>

<file path=ppt/slides/_rels/slide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14.gif"/></Relationships>
</file>

<file path=ppt/slides/_rels/slide30.xml.rels><?xml version="1.0" encoding="UTF-8" standalone="yes"?>
<Relationships xmlns="http://schemas.openxmlformats.org/package/2006/relationships"><Relationship Id="rId8" Type="http://schemas.openxmlformats.org/officeDocument/2006/relationships/diagramData" Target="../diagrams/data21.xml"/><Relationship Id="rId13" Type="http://schemas.openxmlformats.org/officeDocument/2006/relationships/diagramData" Target="../diagrams/data22.xml"/><Relationship Id="rId3" Type="http://schemas.openxmlformats.org/officeDocument/2006/relationships/diagramData" Target="../diagrams/data20.xml"/><Relationship Id="rId7" Type="http://schemas.microsoft.com/office/2007/relationships/diagramDrawing" Target="../diagrams/drawing20.xml"/><Relationship Id="rId12" Type="http://schemas.microsoft.com/office/2007/relationships/diagramDrawing" Target="../diagrams/drawing21.xml"/><Relationship Id="rId17" Type="http://schemas.microsoft.com/office/2007/relationships/diagramDrawing" Target="../diagrams/drawing22.xml"/><Relationship Id="rId2" Type="http://schemas.openxmlformats.org/officeDocument/2006/relationships/notesSlide" Target="../notesSlides/notesSlide30.xml"/><Relationship Id="rId16" Type="http://schemas.openxmlformats.org/officeDocument/2006/relationships/diagramColors" Target="../diagrams/colors22.xml"/><Relationship Id="rId1" Type="http://schemas.openxmlformats.org/officeDocument/2006/relationships/slideLayout" Target="../slideLayouts/slideLayout175.xml"/><Relationship Id="rId6" Type="http://schemas.openxmlformats.org/officeDocument/2006/relationships/diagramColors" Target="../diagrams/colors20.xml"/><Relationship Id="rId11" Type="http://schemas.openxmlformats.org/officeDocument/2006/relationships/diagramColors" Target="../diagrams/colors21.xml"/><Relationship Id="rId5" Type="http://schemas.openxmlformats.org/officeDocument/2006/relationships/diagramQuickStyle" Target="../diagrams/quickStyle20.xml"/><Relationship Id="rId15" Type="http://schemas.openxmlformats.org/officeDocument/2006/relationships/diagramQuickStyle" Target="../diagrams/quickStyle22.xml"/><Relationship Id="rId10" Type="http://schemas.openxmlformats.org/officeDocument/2006/relationships/diagramQuickStyle" Target="../diagrams/quickStyle21.xml"/><Relationship Id="rId4" Type="http://schemas.openxmlformats.org/officeDocument/2006/relationships/diagramLayout" Target="../diagrams/layout20.xml"/><Relationship Id="rId9" Type="http://schemas.openxmlformats.org/officeDocument/2006/relationships/diagramLayout" Target="../diagrams/layout21.xml"/><Relationship Id="rId14" Type="http://schemas.openxmlformats.org/officeDocument/2006/relationships/diagramLayout" Target="../diagrams/layout2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5.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175.xml"/></Relationships>
</file>

<file path=ppt/slides/_rels/slide34.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34.xml"/><Relationship Id="rId1" Type="http://schemas.openxmlformats.org/officeDocument/2006/relationships/slideLayout" Target="../slideLayouts/slideLayout175.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17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74.xml"/></Relationships>
</file>

<file path=ppt/slides/_rels/slide37.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37.xml"/><Relationship Id="rId1" Type="http://schemas.openxmlformats.org/officeDocument/2006/relationships/slideLayout" Target="../slideLayouts/slideLayout174.xml"/></Relationships>
</file>

<file path=ppt/slides/_rels/slide38.xml.rels><?xml version="1.0" encoding="UTF-8" standalone="yes"?>
<Relationships xmlns="http://schemas.openxmlformats.org/package/2006/relationships"><Relationship Id="rId13" Type="http://schemas.openxmlformats.org/officeDocument/2006/relationships/diagramData" Target="../diagrams/data25.xml"/><Relationship Id="rId18" Type="http://schemas.openxmlformats.org/officeDocument/2006/relationships/diagramData" Target="../diagrams/data26.xml"/><Relationship Id="rId26" Type="http://schemas.openxmlformats.org/officeDocument/2006/relationships/diagramColors" Target="../diagrams/colors27.xml"/><Relationship Id="rId39" Type="http://schemas.openxmlformats.org/officeDocument/2006/relationships/diagramLayout" Target="../diagrams/layout30.xml"/><Relationship Id="rId21" Type="http://schemas.openxmlformats.org/officeDocument/2006/relationships/diagramColors" Target="../diagrams/colors26.xml"/><Relationship Id="rId34" Type="http://schemas.openxmlformats.org/officeDocument/2006/relationships/diagramLayout" Target="../diagrams/layout29.xml"/><Relationship Id="rId42" Type="http://schemas.microsoft.com/office/2007/relationships/diagramDrawing" Target="../diagrams/drawing30.xml"/><Relationship Id="rId47" Type="http://schemas.microsoft.com/office/2007/relationships/diagramDrawing" Target="../diagrams/drawing31.xml"/><Relationship Id="rId50" Type="http://schemas.openxmlformats.org/officeDocument/2006/relationships/diagramQuickStyle" Target="../diagrams/quickStyle32.xml"/><Relationship Id="rId55" Type="http://schemas.openxmlformats.org/officeDocument/2006/relationships/diagramQuickStyle" Target="../diagrams/quickStyle33.xml"/><Relationship Id="rId7" Type="http://schemas.microsoft.com/office/2007/relationships/diagramDrawing" Target="../diagrams/drawing23.xml"/><Relationship Id="rId2" Type="http://schemas.openxmlformats.org/officeDocument/2006/relationships/notesSlide" Target="../notesSlides/notesSlide38.xml"/><Relationship Id="rId16" Type="http://schemas.openxmlformats.org/officeDocument/2006/relationships/diagramColors" Target="../diagrams/colors25.xml"/><Relationship Id="rId29" Type="http://schemas.openxmlformats.org/officeDocument/2006/relationships/diagramLayout" Target="../diagrams/layout28.xml"/><Relationship Id="rId11" Type="http://schemas.openxmlformats.org/officeDocument/2006/relationships/diagramColors" Target="../diagrams/colors24.xml"/><Relationship Id="rId24" Type="http://schemas.openxmlformats.org/officeDocument/2006/relationships/diagramLayout" Target="../diagrams/layout27.xml"/><Relationship Id="rId32" Type="http://schemas.microsoft.com/office/2007/relationships/diagramDrawing" Target="../diagrams/drawing28.xml"/><Relationship Id="rId37" Type="http://schemas.microsoft.com/office/2007/relationships/diagramDrawing" Target="../diagrams/drawing29.xml"/><Relationship Id="rId40" Type="http://schemas.openxmlformats.org/officeDocument/2006/relationships/diagramQuickStyle" Target="../diagrams/quickStyle30.xml"/><Relationship Id="rId45" Type="http://schemas.openxmlformats.org/officeDocument/2006/relationships/diagramQuickStyle" Target="../diagrams/quickStyle31.xml"/><Relationship Id="rId53" Type="http://schemas.openxmlformats.org/officeDocument/2006/relationships/diagramData" Target="../diagrams/data33.xml"/><Relationship Id="rId58" Type="http://schemas.openxmlformats.org/officeDocument/2006/relationships/diagramData" Target="../diagrams/data34.xml"/><Relationship Id="rId5" Type="http://schemas.openxmlformats.org/officeDocument/2006/relationships/diagramQuickStyle" Target="../diagrams/quickStyle23.xml"/><Relationship Id="rId61" Type="http://schemas.openxmlformats.org/officeDocument/2006/relationships/diagramColors" Target="../diagrams/colors34.xml"/><Relationship Id="rId19" Type="http://schemas.openxmlformats.org/officeDocument/2006/relationships/diagramLayout" Target="../diagrams/layout26.xml"/><Relationship Id="rId14" Type="http://schemas.openxmlformats.org/officeDocument/2006/relationships/diagramLayout" Target="../diagrams/layout25.xml"/><Relationship Id="rId22" Type="http://schemas.microsoft.com/office/2007/relationships/diagramDrawing" Target="../diagrams/drawing26.xml"/><Relationship Id="rId27" Type="http://schemas.microsoft.com/office/2007/relationships/diagramDrawing" Target="../diagrams/drawing27.xml"/><Relationship Id="rId30" Type="http://schemas.openxmlformats.org/officeDocument/2006/relationships/diagramQuickStyle" Target="../diagrams/quickStyle28.xml"/><Relationship Id="rId35" Type="http://schemas.openxmlformats.org/officeDocument/2006/relationships/diagramQuickStyle" Target="../diagrams/quickStyle29.xml"/><Relationship Id="rId43" Type="http://schemas.openxmlformats.org/officeDocument/2006/relationships/diagramData" Target="../diagrams/data31.xml"/><Relationship Id="rId48" Type="http://schemas.openxmlformats.org/officeDocument/2006/relationships/diagramData" Target="../diagrams/data32.xml"/><Relationship Id="rId56" Type="http://schemas.openxmlformats.org/officeDocument/2006/relationships/diagramColors" Target="../diagrams/colors33.xml"/><Relationship Id="rId8" Type="http://schemas.openxmlformats.org/officeDocument/2006/relationships/diagramData" Target="../diagrams/data24.xml"/><Relationship Id="rId51" Type="http://schemas.openxmlformats.org/officeDocument/2006/relationships/diagramColors" Target="../diagrams/colors32.xml"/><Relationship Id="rId3" Type="http://schemas.openxmlformats.org/officeDocument/2006/relationships/diagramData" Target="../diagrams/data23.xml"/><Relationship Id="rId12" Type="http://schemas.microsoft.com/office/2007/relationships/diagramDrawing" Target="../diagrams/drawing24.xml"/><Relationship Id="rId17" Type="http://schemas.microsoft.com/office/2007/relationships/diagramDrawing" Target="../diagrams/drawing25.xml"/><Relationship Id="rId25" Type="http://schemas.openxmlformats.org/officeDocument/2006/relationships/diagramQuickStyle" Target="../diagrams/quickStyle27.xml"/><Relationship Id="rId33" Type="http://schemas.openxmlformats.org/officeDocument/2006/relationships/diagramData" Target="../diagrams/data29.xml"/><Relationship Id="rId38" Type="http://schemas.openxmlformats.org/officeDocument/2006/relationships/diagramData" Target="../diagrams/data30.xml"/><Relationship Id="rId46" Type="http://schemas.openxmlformats.org/officeDocument/2006/relationships/diagramColors" Target="../diagrams/colors31.xml"/><Relationship Id="rId59" Type="http://schemas.openxmlformats.org/officeDocument/2006/relationships/diagramLayout" Target="../diagrams/layout34.xml"/><Relationship Id="rId20" Type="http://schemas.openxmlformats.org/officeDocument/2006/relationships/diagramQuickStyle" Target="../diagrams/quickStyle26.xml"/><Relationship Id="rId41" Type="http://schemas.openxmlformats.org/officeDocument/2006/relationships/diagramColors" Target="../diagrams/colors30.xml"/><Relationship Id="rId54" Type="http://schemas.openxmlformats.org/officeDocument/2006/relationships/diagramLayout" Target="../diagrams/layout33.xml"/><Relationship Id="rId62" Type="http://schemas.microsoft.com/office/2007/relationships/diagramDrawing" Target="../diagrams/drawing34.xml"/><Relationship Id="rId1" Type="http://schemas.openxmlformats.org/officeDocument/2006/relationships/slideLayout" Target="../slideLayouts/slideLayout174.xml"/><Relationship Id="rId6" Type="http://schemas.openxmlformats.org/officeDocument/2006/relationships/diagramColors" Target="../diagrams/colors23.xml"/><Relationship Id="rId15" Type="http://schemas.openxmlformats.org/officeDocument/2006/relationships/diagramQuickStyle" Target="../diagrams/quickStyle25.xml"/><Relationship Id="rId23" Type="http://schemas.openxmlformats.org/officeDocument/2006/relationships/diagramData" Target="../diagrams/data27.xml"/><Relationship Id="rId28" Type="http://schemas.openxmlformats.org/officeDocument/2006/relationships/diagramData" Target="../diagrams/data28.xml"/><Relationship Id="rId36" Type="http://schemas.openxmlformats.org/officeDocument/2006/relationships/diagramColors" Target="../diagrams/colors29.xml"/><Relationship Id="rId49" Type="http://schemas.openxmlformats.org/officeDocument/2006/relationships/diagramLayout" Target="../diagrams/layout32.xml"/><Relationship Id="rId57" Type="http://schemas.microsoft.com/office/2007/relationships/diagramDrawing" Target="../diagrams/drawing33.xml"/><Relationship Id="rId10" Type="http://schemas.openxmlformats.org/officeDocument/2006/relationships/diagramQuickStyle" Target="../diagrams/quickStyle24.xml"/><Relationship Id="rId31" Type="http://schemas.openxmlformats.org/officeDocument/2006/relationships/diagramColors" Target="../diagrams/colors28.xml"/><Relationship Id="rId44" Type="http://schemas.openxmlformats.org/officeDocument/2006/relationships/diagramLayout" Target="../diagrams/layout31.xml"/><Relationship Id="rId52" Type="http://schemas.microsoft.com/office/2007/relationships/diagramDrawing" Target="../diagrams/drawing32.xml"/><Relationship Id="rId60" Type="http://schemas.openxmlformats.org/officeDocument/2006/relationships/diagramQuickStyle" Target="../diagrams/quickStyle34.xml"/><Relationship Id="rId4" Type="http://schemas.openxmlformats.org/officeDocument/2006/relationships/diagramLayout" Target="../diagrams/layout23.xml"/><Relationship Id="rId9" Type="http://schemas.openxmlformats.org/officeDocument/2006/relationships/diagramLayout" Target="../diagrams/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174.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158.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6.jpg"/></Relationships>
</file>

<file path=ppt/slides/_rels/slide40.xml.rels><?xml version="1.0" encoding="UTF-8" standalone="yes"?>
<Relationships xmlns="http://schemas.openxmlformats.org/package/2006/relationships"><Relationship Id="rId8" Type="http://schemas.openxmlformats.org/officeDocument/2006/relationships/hyperlink" Target="https://www.youtube.com/@CSISCALPADSTrainingChannel/playlists?view=50&amp;sort=dd&amp;shelf_id=10" TargetMode="External"/><Relationship Id="rId13" Type="http://schemas.openxmlformats.org/officeDocument/2006/relationships/hyperlink" Target="https://www.cde.ca.gov/sp/se/lr/om061323.asp" TargetMode="External"/><Relationship Id="rId3" Type="http://schemas.openxmlformats.org/officeDocument/2006/relationships/hyperlink" Target="https://documentation.calpads.org/OnlineMaintenance/StudentDataMaintenance/StudentDetailsSTAS/" TargetMode="External"/><Relationship Id="rId7" Type="http://schemas.openxmlformats.org/officeDocument/2006/relationships/hyperlink" Target="https://documentation.calpads.org/OnlineMaintenance/StudentDataMaintenance/StudentDetailsSENR/" TargetMode="External"/><Relationship Id="rId12" Type="http://schemas.openxmlformats.org/officeDocument/2006/relationships/hyperlink" Target="https://www.cde.ca.gov/ds/sp/cl/calpadsupdflash277.asp" TargetMode="External"/><Relationship Id="rId2" Type="http://schemas.openxmlformats.org/officeDocument/2006/relationships/notesSlide" Target="../notesSlides/notesSlide40.xml"/><Relationship Id="rId1" Type="http://schemas.openxmlformats.org/officeDocument/2006/relationships/slideLayout" Target="../slideLayouts/slideLayout174.xml"/><Relationship Id="rId6" Type="http://schemas.openxmlformats.org/officeDocument/2006/relationships/hyperlink" Target="https://documentation.calpads.org/OnlineMaintenance/StudentDataMaintenance/StudentDetailsSPRG/" TargetMode="External"/><Relationship Id="rId11" Type="http://schemas.openxmlformats.org/officeDocument/2006/relationships/hyperlink" Target="https://www.cde.ca.gov/ds/sp/cl/calpadsupdflash295.asp" TargetMode="External"/><Relationship Id="rId5" Type="http://schemas.openxmlformats.org/officeDocument/2006/relationships/hyperlink" Target="https://documentation.calpads.org/OnlineMaintenance/StudentDataMaintenance/StudentDetailsSELA/#summative-testing-and-rfep-reporting" TargetMode="External"/><Relationship Id="rId10" Type="http://schemas.openxmlformats.org/officeDocument/2006/relationships/hyperlink" Target="https://www.cde.ca.gov/ds/sp/cl/calpadsfaqs.asp#eoytop" TargetMode="External"/><Relationship Id="rId4" Type="http://schemas.openxmlformats.org/officeDocument/2006/relationships/hyperlink" Target="https://documentation.calpads.org/OnlineMaintenance/IncidentData/IncidentDataPage/" TargetMode="External"/><Relationship Id="rId9" Type="http://schemas.openxmlformats.org/officeDocument/2006/relationships/hyperlink" Target="https://www.youtube.com/@CSISCALPADSTrainingChannel/playlists?view=50&amp;sort=dd&amp;shelf_id=11" TargetMode="External"/><Relationship Id="rId1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156.xml"/></Relationships>
</file>

<file path=ppt/slides/_rels/slide42.xml.rels><?xml version="1.0" encoding="UTF-8" standalone="yes"?>
<Relationships xmlns="http://schemas.openxmlformats.org/package/2006/relationships"><Relationship Id="rId8" Type="http://schemas.openxmlformats.org/officeDocument/2006/relationships/diagramData" Target="../diagrams/data36.xml"/><Relationship Id="rId13" Type="http://schemas.openxmlformats.org/officeDocument/2006/relationships/diagramData" Target="../diagrams/data37.xml"/><Relationship Id="rId3" Type="http://schemas.openxmlformats.org/officeDocument/2006/relationships/diagramData" Target="../diagrams/data35.xml"/><Relationship Id="rId7" Type="http://schemas.microsoft.com/office/2007/relationships/diagramDrawing" Target="../diagrams/drawing35.xml"/><Relationship Id="rId12" Type="http://schemas.microsoft.com/office/2007/relationships/diagramDrawing" Target="../diagrams/drawing36.xml"/><Relationship Id="rId17" Type="http://schemas.microsoft.com/office/2007/relationships/diagramDrawing" Target="../diagrams/drawing37.xml"/><Relationship Id="rId2" Type="http://schemas.openxmlformats.org/officeDocument/2006/relationships/notesSlide" Target="../notesSlides/notesSlide42.xml"/><Relationship Id="rId16" Type="http://schemas.openxmlformats.org/officeDocument/2006/relationships/diagramColors" Target="../diagrams/colors37.xml"/><Relationship Id="rId1" Type="http://schemas.openxmlformats.org/officeDocument/2006/relationships/slideLayout" Target="../slideLayouts/slideLayout175.xml"/><Relationship Id="rId6" Type="http://schemas.openxmlformats.org/officeDocument/2006/relationships/diagramColors" Target="../diagrams/colors35.xml"/><Relationship Id="rId11" Type="http://schemas.openxmlformats.org/officeDocument/2006/relationships/diagramColors" Target="../diagrams/colors36.xml"/><Relationship Id="rId5" Type="http://schemas.openxmlformats.org/officeDocument/2006/relationships/diagramQuickStyle" Target="../diagrams/quickStyle35.xml"/><Relationship Id="rId15" Type="http://schemas.openxmlformats.org/officeDocument/2006/relationships/diagramQuickStyle" Target="../diagrams/quickStyle37.xml"/><Relationship Id="rId10" Type="http://schemas.openxmlformats.org/officeDocument/2006/relationships/diagramQuickStyle" Target="../diagrams/quickStyle36.xml"/><Relationship Id="rId4" Type="http://schemas.openxmlformats.org/officeDocument/2006/relationships/diagramLayout" Target="../diagrams/layout35.xml"/><Relationship Id="rId9" Type="http://schemas.openxmlformats.org/officeDocument/2006/relationships/diagramLayout" Target="../diagrams/layout36.xml"/><Relationship Id="rId14" Type="http://schemas.openxmlformats.org/officeDocument/2006/relationships/diagramLayout" Target="../diagrams/layout3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7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66.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166.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175.xml"/></Relationships>
</file>

<file path=ppt/slides/_rels/slide47.xml.rels><?xml version="1.0" encoding="UTF-8" standalone="yes"?>
<Relationships xmlns="http://schemas.openxmlformats.org/package/2006/relationships"><Relationship Id="rId8" Type="http://schemas.openxmlformats.org/officeDocument/2006/relationships/diagramData" Target="../diagrams/data39.xml"/><Relationship Id="rId13" Type="http://schemas.openxmlformats.org/officeDocument/2006/relationships/diagramData" Target="../diagrams/data40.xml"/><Relationship Id="rId18" Type="http://schemas.openxmlformats.org/officeDocument/2006/relationships/diagramData" Target="../diagrams/data41.xml"/><Relationship Id="rId26" Type="http://schemas.openxmlformats.org/officeDocument/2006/relationships/diagramColors" Target="../diagrams/colors42.xml"/><Relationship Id="rId3" Type="http://schemas.openxmlformats.org/officeDocument/2006/relationships/diagramData" Target="../diagrams/data38.xml"/><Relationship Id="rId21" Type="http://schemas.openxmlformats.org/officeDocument/2006/relationships/diagramColors" Target="../diagrams/colors41.xml"/><Relationship Id="rId7" Type="http://schemas.microsoft.com/office/2007/relationships/diagramDrawing" Target="../diagrams/drawing38.xml"/><Relationship Id="rId12" Type="http://schemas.microsoft.com/office/2007/relationships/diagramDrawing" Target="../diagrams/drawing39.xml"/><Relationship Id="rId17" Type="http://schemas.microsoft.com/office/2007/relationships/diagramDrawing" Target="../diagrams/drawing40.xml"/><Relationship Id="rId25" Type="http://schemas.openxmlformats.org/officeDocument/2006/relationships/diagramQuickStyle" Target="../diagrams/quickStyle42.xml"/><Relationship Id="rId2" Type="http://schemas.openxmlformats.org/officeDocument/2006/relationships/notesSlide" Target="../notesSlides/notesSlide47.xml"/><Relationship Id="rId16" Type="http://schemas.openxmlformats.org/officeDocument/2006/relationships/diagramColors" Target="../diagrams/colors40.xml"/><Relationship Id="rId20" Type="http://schemas.openxmlformats.org/officeDocument/2006/relationships/diagramQuickStyle" Target="../diagrams/quickStyle41.xml"/><Relationship Id="rId1" Type="http://schemas.openxmlformats.org/officeDocument/2006/relationships/slideLayout" Target="../slideLayouts/slideLayout174.xml"/><Relationship Id="rId6" Type="http://schemas.openxmlformats.org/officeDocument/2006/relationships/diagramColors" Target="../diagrams/colors38.xml"/><Relationship Id="rId11" Type="http://schemas.openxmlformats.org/officeDocument/2006/relationships/diagramColors" Target="../diagrams/colors39.xml"/><Relationship Id="rId24" Type="http://schemas.openxmlformats.org/officeDocument/2006/relationships/diagramLayout" Target="../diagrams/layout42.xml"/><Relationship Id="rId5" Type="http://schemas.openxmlformats.org/officeDocument/2006/relationships/diagramQuickStyle" Target="../diagrams/quickStyle38.xml"/><Relationship Id="rId15" Type="http://schemas.openxmlformats.org/officeDocument/2006/relationships/diagramQuickStyle" Target="../diagrams/quickStyle40.xml"/><Relationship Id="rId23" Type="http://schemas.openxmlformats.org/officeDocument/2006/relationships/diagramData" Target="../diagrams/data42.xml"/><Relationship Id="rId10" Type="http://schemas.openxmlformats.org/officeDocument/2006/relationships/diagramQuickStyle" Target="../diagrams/quickStyle39.xml"/><Relationship Id="rId19" Type="http://schemas.openxmlformats.org/officeDocument/2006/relationships/diagramLayout" Target="../diagrams/layout41.xml"/><Relationship Id="rId4" Type="http://schemas.openxmlformats.org/officeDocument/2006/relationships/diagramLayout" Target="../diagrams/layout38.xml"/><Relationship Id="rId9" Type="http://schemas.openxmlformats.org/officeDocument/2006/relationships/diagramLayout" Target="../diagrams/layout39.xml"/><Relationship Id="rId14" Type="http://schemas.openxmlformats.org/officeDocument/2006/relationships/diagramLayout" Target="../diagrams/layout40.xml"/><Relationship Id="rId22" Type="http://schemas.microsoft.com/office/2007/relationships/diagramDrawing" Target="../diagrams/drawing41.xml"/><Relationship Id="rId27" Type="http://schemas.microsoft.com/office/2007/relationships/diagramDrawing" Target="../diagrams/drawing42.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8.xml"/><Relationship Id="rId1" Type="http://schemas.openxmlformats.org/officeDocument/2006/relationships/slideLayout" Target="../slideLayouts/slideLayout166.xml"/></Relationships>
</file>

<file path=ppt/slides/_rels/slide49.xml.rels><?xml version="1.0" encoding="UTF-8" standalone="yes"?>
<Relationships xmlns="http://schemas.openxmlformats.org/package/2006/relationships"><Relationship Id="rId8" Type="http://schemas.openxmlformats.org/officeDocument/2006/relationships/hyperlink" Target="https://www.youtube.com/watch?v=a4NEvtLBNsE&amp;t=41s" TargetMode="External"/><Relationship Id="rId13" Type="http://schemas.openxmlformats.org/officeDocument/2006/relationships/hyperlink" Target="https://www.cde.ca.gov/ds/sp/cl/calpadsfaqs.asp#f1top&#160;" TargetMode="External"/><Relationship Id="rId3" Type="http://schemas.openxmlformats.org/officeDocument/2006/relationships/hyperlink" Target="https://documentation.calpads.org/OnlineMaintenance/StudentDataMaintenance/StudentDetailsSWDS/" TargetMode="External"/><Relationship Id="rId7" Type="http://schemas.openxmlformats.org/officeDocument/2006/relationships/hyperlink" Target="https://documentation.calpads.org/OnlineMaintenance/StudentDataMaintenance/StudentDetailsPSTS/" TargetMode="External"/><Relationship Id="rId12" Type="http://schemas.openxmlformats.org/officeDocument/2006/relationships/hyperlink" Target="https://www.cde.ca.gov/ds/sp/cl/spededfilesubscenarios.asp" TargetMode="External"/><Relationship Id="rId2" Type="http://schemas.openxmlformats.org/officeDocument/2006/relationships/notesSlide" Target="../notesSlides/notesSlide49.xml"/><Relationship Id="rId1" Type="http://schemas.openxmlformats.org/officeDocument/2006/relationships/slideLayout" Target="../slideLayouts/slideLayout175.xml"/><Relationship Id="rId6" Type="http://schemas.openxmlformats.org/officeDocument/2006/relationships/hyperlink" Target="https://documentation.calpads.org/OnlineMaintenance/StudentDataMaintenance/StudentDetailsSERV/" TargetMode="External"/><Relationship Id="rId11" Type="http://schemas.openxmlformats.org/officeDocument/2006/relationships/hyperlink" Target="https://www.cde.ca.gov/ds/sp/cl/swdreporting.asp" TargetMode="External"/><Relationship Id="rId5" Type="http://schemas.openxmlformats.org/officeDocument/2006/relationships/hyperlink" Target="https://documentation.calpads.org/OnlineMaintenance/StudentDataMaintenance/StudentDetailsMEET/" TargetMode="External"/><Relationship Id="rId10" Type="http://schemas.openxmlformats.org/officeDocument/2006/relationships/image" Target="../media/image64.gif"/><Relationship Id="rId4" Type="http://schemas.openxmlformats.org/officeDocument/2006/relationships/hyperlink" Target="https://documentation.calpads.org/OnlineMaintenance/StudentDataMaintenance/StudentDetailsPLAN/" TargetMode="External"/><Relationship Id="rId9" Type="http://schemas.openxmlformats.org/officeDocument/2006/relationships/hyperlink" Target="https://www.youtube.com/watch?v=5QV1TCJsS4s&amp;list=PLsnFpLOXpp4LYCL8ZQ6Kaa3nBRY5EBNyj" TargetMode="External"/><Relationship Id="rId14" Type="http://schemas.openxmlformats.org/officeDocument/2006/relationships/hyperlink" Target="https://cde.app.box.com/s/3hsead1kg7gtj75ti4bfn9cxz55b80f8/file/1504202470931"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9.jp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60.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_rels/slide5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0.xml"/><Relationship Id="rId1" Type="http://schemas.openxmlformats.org/officeDocument/2006/relationships/slideLayout" Target="../slideLayouts/slideLayout156.xml"/><Relationship Id="rId5" Type="http://schemas.openxmlformats.org/officeDocument/2006/relationships/image" Target="../media/image66.svg"/><Relationship Id="rId4" Type="http://schemas.openxmlformats.org/officeDocument/2006/relationships/image" Target="../media/image65.png"/></Relationships>
</file>

<file path=ppt/slides/_rels/slide5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1.xml"/><Relationship Id="rId1" Type="http://schemas.openxmlformats.org/officeDocument/2006/relationships/slideLayout" Target="../slideLayouts/slideLayout222.xml"/></Relationships>
</file>

<file path=ppt/slides/_rels/slide5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2.xml"/><Relationship Id="rId1" Type="http://schemas.openxmlformats.org/officeDocument/2006/relationships/slideLayout" Target="../slideLayouts/slideLayout22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75.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4.xml"/><Relationship Id="rId1" Type="http://schemas.openxmlformats.org/officeDocument/2006/relationships/slideLayout" Target="../slideLayouts/slideLayout166.xml"/><Relationship Id="rId4" Type="http://schemas.openxmlformats.org/officeDocument/2006/relationships/image" Target="../media/image70.png"/></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5.xml"/><Relationship Id="rId1" Type="http://schemas.openxmlformats.org/officeDocument/2006/relationships/slideLayout" Target="../slideLayouts/slideLayout166.xml"/><Relationship Id="rId4" Type="http://schemas.openxmlformats.org/officeDocument/2006/relationships/image" Target="../media/image72.png"/></Relationships>
</file>

<file path=ppt/slides/_rels/slide5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6.xml"/><Relationship Id="rId1" Type="http://schemas.openxmlformats.org/officeDocument/2006/relationships/slideLayout" Target="../slideLayouts/slideLayout146.xml"/></Relationships>
</file>

<file path=ppt/slides/_rels/slide5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7.xml"/><Relationship Id="rId1" Type="http://schemas.openxmlformats.org/officeDocument/2006/relationships/slideLayout" Target="../slideLayouts/slideLayout146.xml"/></Relationships>
</file>

<file path=ppt/slides/_rels/slide5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8.xml"/><Relationship Id="rId1" Type="http://schemas.openxmlformats.org/officeDocument/2006/relationships/slideLayout" Target="../slideLayouts/slideLayout146.xml"/></Relationships>
</file>

<file path=ppt/slides/_rels/slide5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9.xml"/><Relationship Id="rId1" Type="http://schemas.openxmlformats.org/officeDocument/2006/relationships/slideLayout" Target="../slideLayouts/slideLayout146.xml"/><Relationship Id="rId4" Type="http://schemas.openxmlformats.org/officeDocument/2006/relationships/hyperlink" Target="https://www.youtube.com/watch?v=q8IEYoqlwCE"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3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0.xml"/><Relationship Id="rId1" Type="http://schemas.openxmlformats.org/officeDocument/2006/relationships/slideLayout" Target="../slideLayouts/slideLayout146.x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1.xml"/><Relationship Id="rId1" Type="http://schemas.openxmlformats.org/officeDocument/2006/relationships/slideLayout" Target="../slideLayouts/slideLayout14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46.xml"/></Relationships>
</file>

<file path=ppt/slides/_rels/slide6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3.xml"/><Relationship Id="rId1" Type="http://schemas.openxmlformats.org/officeDocument/2006/relationships/slideLayout" Target="../slideLayouts/slideLayout146.xml"/></Relationships>
</file>

<file path=ppt/slides/_rels/slide6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4.xml"/><Relationship Id="rId1" Type="http://schemas.openxmlformats.org/officeDocument/2006/relationships/slideLayout" Target="../slideLayouts/slideLayout146.xml"/><Relationship Id="rId4" Type="http://schemas.openxmlformats.org/officeDocument/2006/relationships/hyperlink" Target="https://www.cde.ca.gov/ds/sp/cl/calpadsupdflash219.asp"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5.xml"/><Relationship Id="rId1" Type="http://schemas.openxmlformats.org/officeDocument/2006/relationships/slideLayout" Target="../slideLayouts/slideLayout146.xml"/></Relationships>
</file>

<file path=ppt/slides/_rels/slide6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6.xml"/><Relationship Id="rId1" Type="http://schemas.openxmlformats.org/officeDocument/2006/relationships/slideLayout" Target="../slideLayouts/slideLayout146.xml"/></Relationships>
</file>

<file path=ppt/slides/_rels/slide67.xml.rels><?xml version="1.0" encoding="UTF-8" standalone="yes"?>
<Relationships xmlns="http://schemas.openxmlformats.org/package/2006/relationships"><Relationship Id="rId3" Type="http://schemas.openxmlformats.org/officeDocument/2006/relationships/hyperlink" Target="https://www.cde.ca.gov/ds/sp/cl/calpadsupdflash203.asp" TargetMode="External"/><Relationship Id="rId2" Type="http://schemas.openxmlformats.org/officeDocument/2006/relationships/notesSlide" Target="../notesSlides/notesSlide67.xml"/><Relationship Id="rId1" Type="http://schemas.openxmlformats.org/officeDocument/2006/relationships/slideLayout" Target="../slideLayouts/slideLayout146.xml"/><Relationship Id="rId4" Type="http://schemas.openxmlformats.org/officeDocument/2006/relationships/image" Target="../media/image68.jpg"/></Relationships>
</file>

<file path=ppt/slides/_rels/slide6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8.xml"/><Relationship Id="rId1" Type="http://schemas.openxmlformats.org/officeDocument/2006/relationships/slideLayout" Target="../slideLayouts/slideLayout146.xml"/></Relationships>
</file>

<file path=ppt/slides/_rels/slide69.xml.rels><?xml version="1.0" encoding="UTF-8" standalone="yes"?>
<Relationships xmlns="http://schemas.openxmlformats.org/package/2006/relationships"><Relationship Id="rId8" Type="http://schemas.openxmlformats.org/officeDocument/2006/relationships/hyperlink" Target="https://documentation.calpads.org/Glossary/CASEMIS/DSEA/" TargetMode="External"/><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notesSlide" Target="../notesSlides/notesSlide69.xml"/><Relationship Id="rId1" Type="http://schemas.openxmlformats.org/officeDocument/2006/relationships/slideLayout" Target="../slideLayouts/slideLayout146.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 Id="rId9" Type="http://schemas.openxmlformats.org/officeDocument/2006/relationships/hyperlink" Target="https://documentation.calpads.org/Extracts/DSEAExtract/#district-of-special-education-accountability-dsea-extract" TargetMode="Externa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31.png"/><Relationship Id="rId7" Type="http://schemas.openxmlformats.org/officeDocument/2006/relationships/diagramLayout" Target="../diagrams/layout3.xml"/><Relationship Id="rId2" Type="http://schemas.openxmlformats.org/officeDocument/2006/relationships/notesSlide" Target="../notesSlides/notesSlide7.xml"/><Relationship Id="rId1" Type="http://schemas.openxmlformats.org/officeDocument/2006/relationships/slideLayout" Target="../slideLayouts/slideLayout136.xml"/><Relationship Id="rId6" Type="http://schemas.openxmlformats.org/officeDocument/2006/relationships/diagramData" Target="../diagrams/data3.xml"/><Relationship Id="rId5" Type="http://schemas.openxmlformats.org/officeDocument/2006/relationships/hyperlink" Target="https://www.pexels.com/photo/female-software-engineer-coding-on-computer-3861972/" TargetMode="External"/><Relationship Id="rId10" Type="http://schemas.microsoft.com/office/2007/relationships/diagramDrawing" Target="../diagrams/drawing3.xml"/><Relationship Id="rId4" Type="http://schemas.microsoft.com/office/2007/relationships/hdphoto" Target="../media/hdphoto3.wdp"/><Relationship Id="rId9" Type="http://schemas.openxmlformats.org/officeDocument/2006/relationships/diagramColors" Target="../diagrams/colors3.xml"/></Relationships>
</file>

<file path=ppt/slides/_rels/slide7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70.xml"/><Relationship Id="rId1" Type="http://schemas.openxmlformats.org/officeDocument/2006/relationships/slideLayout" Target="../slideLayouts/slideLayout146.xml"/></Relationships>
</file>

<file path=ppt/slides/_rels/slide7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1.xml"/><Relationship Id="rId1" Type="http://schemas.openxmlformats.org/officeDocument/2006/relationships/slideLayout" Target="../slideLayouts/slideLayout156.xml"/><Relationship Id="rId5" Type="http://schemas.openxmlformats.org/officeDocument/2006/relationships/image" Target="../media/image77.svg"/><Relationship Id="rId4" Type="http://schemas.openxmlformats.org/officeDocument/2006/relationships/image" Target="../media/image22.png"/></Relationships>
</file>

<file path=ppt/slides/_rels/slide7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2.xml"/><Relationship Id="rId1" Type="http://schemas.openxmlformats.org/officeDocument/2006/relationships/slideLayout" Target="../slideLayouts/slideLayout15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7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6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16.xml"/></Relationships>
</file>

<file path=ppt/slides/_rels/slide7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6.xml"/><Relationship Id="rId1" Type="http://schemas.openxmlformats.org/officeDocument/2006/relationships/slideLayout" Target="../slideLayouts/slideLayout15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75.xml"/></Relationships>
</file>

<file path=ppt/slides/_rels/slide7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8.xml"/><Relationship Id="rId1" Type="http://schemas.openxmlformats.org/officeDocument/2006/relationships/slideLayout" Target="../slideLayouts/slideLayout15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75.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16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6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6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7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75.xml"/></Relationships>
</file>

<file path=ppt/slides/_rels/slide8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4.xml"/><Relationship Id="rId1" Type="http://schemas.openxmlformats.org/officeDocument/2006/relationships/slideLayout" Target="../slideLayouts/slideLayout15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7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7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6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75.xml"/></Relationships>
</file>

<file path=ppt/slides/_rels/slide8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9.xml"/><Relationship Id="rId1" Type="http://schemas.openxmlformats.org/officeDocument/2006/relationships/slideLayout" Target="../slideLayouts/slideLayout156.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17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0.xml"/><Relationship Id="rId1" Type="http://schemas.openxmlformats.org/officeDocument/2006/relationships/slideLayout" Target="../slideLayouts/slideLayout175.xml"/><Relationship Id="rId4" Type="http://schemas.openxmlformats.org/officeDocument/2006/relationships/image" Target="../media/image80.png"/></Relationships>
</file>

<file path=ppt/slides/_rels/slide9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1.xml"/><Relationship Id="rId1" Type="http://schemas.openxmlformats.org/officeDocument/2006/relationships/slideLayout" Target="../slideLayouts/slideLayout17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75.xml"/></Relationships>
</file>

<file path=ppt/slides/_rels/slide9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3.xml"/><Relationship Id="rId1" Type="http://schemas.openxmlformats.org/officeDocument/2006/relationships/slideLayout" Target="../slideLayouts/slideLayout116.xml"/></Relationships>
</file>

<file path=ppt/slides/_rels/slide9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94.xml"/><Relationship Id="rId1" Type="http://schemas.openxmlformats.org/officeDocument/2006/relationships/slideLayout" Target="../slideLayouts/slideLayout156.xml"/><Relationship Id="rId5" Type="http://schemas.openxmlformats.org/officeDocument/2006/relationships/image" Target="../media/image85.svg"/><Relationship Id="rId4" Type="http://schemas.openxmlformats.org/officeDocument/2006/relationships/image" Target="../media/image84.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00.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00.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00.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00.xml"/></Relationships>
</file>

<file path=ppt/slides/_rels/slide99.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99.xml"/><Relationship Id="rId1" Type="http://schemas.openxmlformats.org/officeDocument/2006/relationships/slideLayout" Target="../slideLayouts/slideLayout156.xml"/><Relationship Id="rId5" Type="http://schemas.openxmlformats.org/officeDocument/2006/relationships/image" Target="../media/image29.sv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93CFE69-79B0-440B-949E-DA17AD834A10}"/>
              </a:ext>
              <a:ext uri="{C183D7F6-B498-43B3-948B-1728B52AA6E4}">
                <adec:decorative xmlns:adec="http://schemas.microsoft.com/office/drawing/2017/decorative" val="1"/>
              </a:ext>
            </a:extLst>
          </p:cNvPr>
          <p:cNvSpPr/>
          <p:nvPr/>
        </p:nvSpPr>
        <p:spPr>
          <a:xfrm>
            <a:off x="6335999" y="0"/>
            <a:ext cx="4027201" cy="6781800"/>
          </a:xfrm>
          <a:prstGeom prst="rect">
            <a:avLst/>
          </a:prstGeom>
          <a:solidFill>
            <a:srgbClr val="A9D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539896" y="1585523"/>
            <a:ext cx="3571782" cy="2992099"/>
          </a:xfrm>
          <a:ln>
            <a:noFill/>
          </a:ln>
        </p:spPr>
        <p:txBody>
          <a:bodyPr/>
          <a:lstStyle/>
          <a:p>
            <a:r>
              <a:rPr lang="en-US" sz="4800" b="1" dirty="0">
                <a:solidFill>
                  <a:srgbClr val="FE8A34"/>
                </a:solidFill>
                <a:latin typeface="Arial" panose="020B0604020202020204" pitchFamily="34" charset="0"/>
                <a:cs typeface="Arial" panose="020B0604020202020204" pitchFamily="34" charset="0"/>
              </a:rPr>
              <a:t>EOY 1- 4</a:t>
            </a:r>
            <a:br>
              <a:rPr lang="en-US" dirty="0"/>
            </a:br>
            <a:br>
              <a:rPr lang="en-US" dirty="0"/>
            </a:br>
            <a:r>
              <a:rPr lang="en-US" dirty="0">
                <a:solidFill>
                  <a:schemeClr val="accent1">
                    <a:lumMod val="75000"/>
                  </a:schemeClr>
                </a:solidFill>
              </a:rPr>
              <a:t>Advanced Reporting and Certification</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539896" y="4962525"/>
            <a:ext cx="3571782" cy="1219200"/>
          </a:xfrm>
        </p:spPr>
        <p:txBody>
          <a:bodyPr vert="horz" lIns="0" tIns="0" rIns="0" bIns="0" rtlCol="0" anchor="t">
            <a:noAutofit/>
          </a:bodyPr>
          <a:lstStyle/>
          <a:p>
            <a:pPr marL="0" indent="0">
              <a:spcBef>
                <a:spcPts val="0"/>
              </a:spcBef>
              <a:spcAft>
                <a:spcPts val="0"/>
              </a:spcAft>
              <a:buNone/>
            </a:pPr>
            <a:r>
              <a:rPr lang="en-US" dirty="0">
                <a:solidFill>
                  <a:schemeClr val="bg1"/>
                </a:solidFill>
              </a:rPr>
              <a:t>EOY 1-4 Overview</a:t>
            </a:r>
          </a:p>
          <a:p>
            <a:pPr marL="0" indent="0">
              <a:spcBef>
                <a:spcPts val="0"/>
              </a:spcBef>
              <a:spcAft>
                <a:spcPts val="0"/>
              </a:spcAft>
              <a:buNone/>
            </a:pPr>
            <a:r>
              <a:rPr lang="en-US" dirty="0">
                <a:solidFill>
                  <a:schemeClr val="bg1"/>
                </a:solidFill>
              </a:rPr>
              <a:t>2024-25 Changes</a:t>
            </a:r>
            <a:endParaRPr lang="en-US" dirty="0">
              <a:solidFill>
                <a:schemeClr val="bg1"/>
              </a:solidFill>
              <a:ea typeface="Tahoma"/>
              <a:cs typeface="Tahoma"/>
            </a:endParaRPr>
          </a:p>
          <a:p>
            <a:pPr marL="0" indent="0">
              <a:spcBef>
                <a:spcPts val="0"/>
              </a:spcBef>
              <a:spcAft>
                <a:spcPts val="0"/>
              </a:spcAft>
              <a:buNone/>
            </a:pPr>
            <a:r>
              <a:rPr lang="en-US" dirty="0">
                <a:solidFill>
                  <a:schemeClr val="bg1"/>
                </a:solidFill>
              </a:rPr>
              <a:t>Common Problems</a:t>
            </a:r>
          </a:p>
          <a:p>
            <a:pPr marL="0" indent="0">
              <a:spcBef>
                <a:spcPts val="0"/>
              </a:spcBef>
              <a:spcAft>
                <a:spcPts val="0"/>
              </a:spcAft>
              <a:buNone/>
            </a:pPr>
            <a:r>
              <a:rPr lang="en-US" dirty="0">
                <a:solidFill>
                  <a:schemeClr val="bg1"/>
                </a:solidFill>
              </a:rPr>
              <a:t>Wrap-Up</a:t>
            </a: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76800"/>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8" name="Graphic 7" descr="CALPDS Logo">
            <a:extLst>
              <a:ext uri="{FF2B5EF4-FFF2-40B4-BE49-F238E27FC236}">
                <a16:creationId xmlns:a16="http://schemas.microsoft.com/office/drawing/2014/main" id="{102CDE1C-BF23-47E6-BCC7-8494CEFD0D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25787" y="52519"/>
            <a:ext cx="1933107" cy="533906"/>
          </a:xfrm>
          <a:prstGeom prst="rect">
            <a:avLst/>
          </a:prstGeom>
        </p:spPr>
      </p:pic>
      <p:pic>
        <p:nvPicPr>
          <p:cNvPr id="5" name="Picture 4" descr="A close up of a sign&#10;&#10;Description generated with very high confidence">
            <a:extLst>
              <a:ext uri="{FF2B5EF4-FFF2-40B4-BE49-F238E27FC236}">
                <a16:creationId xmlns:a16="http://schemas.microsoft.com/office/drawing/2014/main" id="{D4B44E78-37BE-44B0-BED7-00ADEEB999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0543" y="653804"/>
            <a:ext cx="798351" cy="798351"/>
          </a:xfrm>
          <a:prstGeom prst="rect">
            <a:avLst/>
          </a:prstGeom>
        </p:spPr>
      </p:pic>
    </p:spTree>
    <p:extLst>
      <p:ext uri="{BB962C8B-B14F-4D97-AF65-F5344CB8AC3E}">
        <p14:creationId xmlns:p14="http://schemas.microsoft.com/office/powerpoint/2010/main" val="2974468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9159" y="0"/>
            <a:ext cx="11732841" cy="6365363"/>
          </a:xfrm>
          <a:prstGeom prst="rect">
            <a:avLst/>
          </a:prstGeom>
          <a:gradFill>
            <a:gsLst>
              <a:gs pos="36000">
                <a:schemeClr val="bg1">
                  <a:lumMod val="0"/>
                  <a:alpha val="74924"/>
                </a:schemeClr>
              </a:gs>
              <a:gs pos="100000">
                <a:schemeClr val="bg1"/>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2371725"/>
            <a:ext cx="6299682" cy="2392875"/>
          </a:xfrm>
        </p:spPr>
        <p:txBody>
          <a:bodyPr/>
          <a:lstStyle/>
          <a:p>
            <a:r>
              <a:rPr lang="en-US"/>
              <a:t>EOY 1</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962525"/>
            <a:ext cx="5415272" cy="1219200"/>
          </a:xfrm>
        </p:spPr>
        <p:txBody>
          <a:bodyPr/>
          <a:lstStyle/>
          <a:p>
            <a:r>
              <a:rPr lang="en-US" sz="2400">
                <a:effectLst/>
                <a:latin typeface="Arial" panose="020B0604020202020204" pitchFamily="34" charset="0"/>
                <a:ea typeface="Calibri" panose="020F0502020204030204" pitchFamily="34" charset="0"/>
                <a:cs typeface="Times New Roman" panose="02020603050405020304" pitchFamily="18" charset="0"/>
              </a:rPr>
              <a:t>Course Completion, Career Technical Education, Work-based Learning p</a:t>
            </a:r>
            <a:r>
              <a:rPr lang="en-US"/>
              <a:t>reparation</a:t>
            </a:r>
          </a:p>
        </p:txBody>
      </p:sp>
      <p:sp>
        <p:nvSpPr>
          <p:cNvPr id="6" name="Slide Number Placeholder 5">
            <a:extLst>
              <a:ext uri="{FF2B5EF4-FFF2-40B4-BE49-F238E27FC236}">
                <a16:creationId xmlns:a16="http://schemas.microsoft.com/office/drawing/2014/main" id="{E704827E-E165-4122-B5E4-5914E11709D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BACE3725-BF78-9A8F-E72B-CAD9A3A1F430}"/>
              </a:ext>
            </a:extLst>
          </p:cNvPr>
          <p:cNvSpPr>
            <a:spLocks noGrp="1"/>
          </p:cNvSpPr>
          <p:nvPr>
            <p:ph type="ftr" sz="quarter" idx="13"/>
          </p:nvPr>
        </p:nvSpPr>
        <p:spPr/>
        <p:txBody>
          <a:bodyPr/>
          <a:lstStyle/>
          <a:p>
            <a:r>
              <a:rPr lang="en-US" noProof="0"/>
              <a:t>EOY - Advanced Reporting and Certification v1.1 May 5, 2025</a:t>
            </a:r>
          </a:p>
        </p:txBody>
      </p:sp>
    </p:spTree>
    <p:extLst>
      <p:ext uri="{BB962C8B-B14F-4D97-AF65-F5344CB8AC3E}">
        <p14:creationId xmlns:p14="http://schemas.microsoft.com/office/powerpoint/2010/main" val="3745223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4" fill="hold" grpId="0" nodeType="afterEffect">
                                  <p:stCondLst>
                                    <p:cond delay="0"/>
                                  </p:stCondLst>
                                  <p:childTnLst>
                                    <p:anim calcmode="lin" valueType="num">
                                      <p:cBhvr additive="base">
                                        <p:cTn id="11" dur="500"/>
                                        <p:tgtEl>
                                          <p:spTgt spid="30"/>
                                        </p:tgtEl>
                                        <p:attrNameLst>
                                          <p:attrName>ppt_x</p:attrName>
                                        </p:attrNameLst>
                                      </p:cBhvr>
                                      <p:tavLst>
                                        <p:tav tm="0">
                                          <p:val>
                                            <p:strVal val="ppt_x"/>
                                          </p:val>
                                        </p:tav>
                                        <p:tav tm="100000">
                                          <p:val>
                                            <p:strVal val="ppt_x"/>
                                          </p:val>
                                        </p:tav>
                                      </p:tavLst>
                                    </p:anim>
                                    <p:anim calcmode="lin" valueType="num">
                                      <p:cBhvr additive="base">
                                        <p:cTn id="12" dur="500"/>
                                        <p:tgtEl>
                                          <p:spTgt spid="30"/>
                                        </p:tgtEl>
                                        <p:attrNameLst>
                                          <p:attrName>ppt_y</p:attrName>
                                        </p:attrNameLst>
                                      </p:cBhvr>
                                      <p:tavLst>
                                        <p:tav tm="0">
                                          <p:val>
                                            <p:strVal val="ppt_y"/>
                                          </p:val>
                                        </p:tav>
                                        <p:tav tm="100000">
                                          <p:val>
                                            <p:strVal val="1+ppt_h/2"/>
                                          </p:val>
                                        </p:tav>
                                      </p:tavLst>
                                    </p:anim>
                                    <p:set>
                                      <p:cBhvr>
                                        <p:cTn id="1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0"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a:spLocks/>
          </p:cNvSpPr>
          <p:nvPr/>
        </p:nvSpPr>
        <p:spPr>
          <a:xfrm>
            <a:off x="53578" y="3245588"/>
            <a:ext cx="1541121" cy="7694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EOY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2024-2025</a:t>
            </a:r>
          </a:p>
        </p:txBody>
      </p:sp>
      <p:sp>
        <p:nvSpPr>
          <p:cNvPr id="24" name="Freeform 1140">
            <a:extLst>
              <a:ext uri="{C183D7F6-B498-43B3-948B-1728B52AA6E4}">
                <adec:decorative xmlns:adec="http://schemas.microsoft.com/office/drawing/2017/decorative" val="1"/>
              </a:ext>
            </a:extLst>
          </p:cNvPr>
          <p:cNvSpPr>
            <a:spLocks/>
          </p:cNvSpPr>
          <p:nvPr/>
        </p:nvSpPr>
        <p:spPr bwMode="auto">
          <a:xfrm>
            <a:off x="29551" y="1234079"/>
            <a:ext cx="2103589" cy="4976199"/>
          </a:xfrm>
          <a:custGeom>
            <a:avLst/>
            <a:gdLst>
              <a:gd name="T0" fmla="*/ 0 w 660"/>
              <a:gd name="T1" fmla="*/ 1320 h 1320"/>
              <a:gd name="T2" fmla="*/ 0 w 660"/>
              <a:gd name="T3" fmla="*/ 1304 h 1320"/>
              <a:gd name="T4" fmla="*/ 644 w 660"/>
              <a:gd name="T5" fmla="*/ 660 h 1320"/>
              <a:gd name="T6" fmla="*/ 0 w 660"/>
              <a:gd name="T7" fmla="*/ 16 h 1320"/>
              <a:gd name="T8" fmla="*/ 0 w 660"/>
              <a:gd name="T9" fmla="*/ 0 h 1320"/>
              <a:gd name="T10" fmla="*/ 660 w 660"/>
              <a:gd name="T11" fmla="*/ 660 h 1320"/>
              <a:gd name="T12" fmla="*/ 0 w 660"/>
              <a:gd name="T13" fmla="*/ 1320 h 1320"/>
            </a:gdLst>
            <a:ahLst/>
            <a:cxnLst>
              <a:cxn ang="0">
                <a:pos x="T0" y="T1"/>
              </a:cxn>
              <a:cxn ang="0">
                <a:pos x="T2" y="T3"/>
              </a:cxn>
              <a:cxn ang="0">
                <a:pos x="T4" y="T5"/>
              </a:cxn>
              <a:cxn ang="0">
                <a:pos x="T6" y="T7"/>
              </a:cxn>
              <a:cxn ang="0">
                <a:pos x="T8" y="T9"/>
              </a:cxn>
              <a:cxn ang="0">
                <a:pos x="T10" y="T11"/>
              </a:cxn>
              <a:cxn ang="0">
                <a:pos x="T12" y="T13"/>
              </a:cxn>
            </a:cxnLst>
            <a:rect l="0" t="0" r="r" b="b"/>
            <a:pathLst>
              <a:path w="660" h="1320">
                <a:moveTo>
                  <a:pt x="0" y="1320"/>
                </a:moveTo>
                <a:cubicBezTo>
                  <a:pt x="0" y="1304"/>
                  <a:pt x="0" y="1304"/>
                  <a:pt x="0" y="1304"/>
                </a:cubicBezTo>
                <a:cubicBezTo>
                  <a:pt x="355" y="1304"/>
                  <a:pt x="644" y="1015"/>
                  <a:pt x="644" y="660"/>
                </a:cubicBezTo>
                <a:cubicBezTo>
                  <a:pt x="644" y="305"/>
                  <a:pt x="355" y="16"/>
                  <a:pt x="0" y="16"/>
                </a:cubicBezTo>
                <a:cubicBezTo>
                  <a:pt x="0" y="0"/>
                  <a:pt x="0" y="0"/>
                  <a:pt x="0" y="0"/>
                </a:cubicBezTo>
                <a:cubicBezTo>
                  <a:pt x="364" y="0"/>
                  <a:pt x="660" y="296"/>
                  <a:pt x="660" y="660"/>
                </a:cubicBezTo>
                <a:cubicBezTo>
                  <a:pt x="660" y="1024"/>
                  <a:pt x="364" y="1320"/>
                  <a:pt x="0" y="1320"/>
                </a:cubicBezTo>
                <a:close/>
              </a:path>
            </a:pathLst>
          </a:custGeom>
          <a:solidFill>
            <a:schemeClr val="accent3">
              <a:alpha val="3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nvGrpSpPr>
          <p:cNvPr id="2" name="Group 1">
            <a:extLst>
              <a:ext uri="{FF2B5EF4-FFF2-40B4-BE49-F238E27FC236}">
                <a16:creationId xmlns:a16="http://schemas.microsoft.com/office/drawing/2014/main" id="{818F3BDA-696A-4747-B05F-A9FB168C9DE4}"/>
              </a:ext>
              <a:ext uri="{C183D7F6-B498-43B3-948B-1728B52AA6E4}">
                <adec:decorative xmlns:adec="http://schemas.microsoft.com/office/drawing/2017/decorative" val="1"/>
              </a:ext>
            </a:extLst>
          </p:cNvPr>
          <p:cNvGrpSpPr/>
          <p:nvPr/>
        </p:nvGrpSpPr>
        <p:grpSpPr>
          <a:xfrm>
            <a:off x="1414982" y="1853388"/>
            <a:ext cx="10424409" cy="574676"/>
            <a:chOff x="830263" y="1889125"/>
            <a:chExt cx="10424409" cy="574675"/>
          </a:xfrm>
        </p:grpSpPr>
        <p:sp>
          <p:nvSpPr>
            <p:cNvPr id="8" name="TextBox 7"/>
            <p:cNvSpPr txBox="1">
              <a:spLocks/>
            </p:cNvSpPr>
            <p:nvPr/>
          </p:nvSpPr>
          <p:spPr>
            <a:xfrm>
              <a:off x="2864066" y="2046843"/>
              <a:ext cx="1888909"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3DC1BD"/>
                  </a:solidFill>
                  <a:effectLst/>
                  <a:uLnTx/>
                  <a:uFillTx/>
                  <a:latin typeface="Poppins" panose="02000000000000000000" pitchFamily="2" charset="0"/>
                  <a:ea typeface="+mn-ea"/>
                  <a:cs typeface="Poppins" panose="02000000000000000000" pitchFamily="2" charset="0"/>
                </a:rPr>
                <a:t>Now – 6/19</a:t>
              </a:r>
            </a:p>
          </p:txBody>
        </p:sp>
        <p:sp>
          <p:nvSpPr>
            <p:cNvPr id="9" name="TextBox 8"/>
            <p:cNvSpPr txBox="1"/>
            <p:nvPr/>
          </p:nvSpPr>
          <p:spPr>
            <a:xfrm>
              <a:off x="4831518" y="1915953"/>
              <a:ext cx="6423154" cy="49244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Submit and post files. Review IVR and Data Discrepancy errors and reconcile as needed.</a:t>
              </a:r>
            </a:p>
          </p:txBody>
        </p:sp>
        <p:cxnSp>
          <p:nvCxnSpPr>
            <p:cNvPr id="10" name="Straight Connector 9"/>
            <p:cNvCxnSpPr/>
            <p:nvPr/>
          </p:nvCxnSpPr>
          <p:spPr>
            <a:xfrm>
              <a:off x="4595003" y="1932931"/>
              <a:ext cx="0" cy="509286"/>
            </a:xfrm>
            <a:prstGeom prst="line">
              <a:avLst/>
            </a:prstGeom>
            <a:ln w="28575"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Freeform 1143"/>
            <p:cNvSpPr>
              <a:spLocks noEditPoints="1"/>
            </p:cNvSpPr>
            <p:nvPr/>
          </p:nvSpPr>
          <p:spPr bwMode="auto">
            <a:xfrm>
              <a:off x="1023938" y="2162175"/>
              <a:ext cx="1344613" cy="25400"/>
            </a:xfrm>
            <a:custGeom>
              <a:avLst/>
              <a:gdLst>
                <a:gd name="T0" fmla="*/ 148 w 424"/>
                <a:gd name="T1" fmla="*/ 8 h 8"/>
                <a:gd name="T2" fmla="*/ 132 w 424"/>
                <a:gd name="T3" fmla="*/ 0 h 8"/>
                <a:gd name="T4" fmla="*/ 136 w 424"/>
                <a:gd name="T5" fmla="*/ 4 h 8"/>
                <a:gd name="T6" fmla="*/ 176 w 424"/>
                <a:gd name="T7" fmla="*/ 4 h 8"/>
                <a:gd name="T8" fmla="*/ 180 w 424"/>
                <a:gd name="T9" fmla="*/ 0 h 8"/>
                <a:gd name="T10" fmla="*/ 212 w 424"/>
                <a:gd name="T11" fmla="*/ 8 h 8"/>
                <a:gd name="T12" fmla="*/ 196 w 424"/>
                <a:gd name="T13" fmla="*/ 0 h 8"/>
                <a:gd name="T14" fmla="*/ 200 w 424"/>
                <a:gd name="T15" fmla="*/ 4 h 8"/>
                <a:gd name="T16" fmla="*/ 112 w 424"/>
                <a:gd name="T17" fmla="*/ 4 h 8"/>
                <a:gd name="T18" fmla="*/ 116 w 424"/>
                <a:gd name="T19" fmla="*/ 0 h 8"/>
                <a:gd name="T20" fmla="*/ 164 w 424"/>
                <a:gd name="T21" fmla="*/ 8 h 8"/>
                <a:gd name="T22" fmla="*/ 20 w 424"/>
                <a:gd name="T23" fmla="*/ 0 h 8"/>
                <a:gd name="T24" fmla="*/ 24 w 424"/>
                <a:gd name="T25" fmla="*/ 4 h 8"/>
                <a:gd name="T26" fmla="*/ 96 w 424"/>
                <a:gd name="T27" fmla="*/ 4 h 8"/>
                <a:gd name="T28" fmla="*/ 100 w 424"/>
                <a:gd name="T29" fmla="*/ 0 h 8"/>
                <a:gd name="T30" fmla="*/ 4 w 424"/>
                <a:gd name="T31" fmla="*/ 8 h 8"/>
                <a:gd name="T32" fmla="*/ 36 w 424"/>
                <a:gd name="T33" fmla="*/ 0 h 8"/>
                <a:gd name="T34" fmla="*/ 40 w 424"/>
                <a:gd name="T35" fmla="*/ 4 h 8"/>
                <a:gd name="T36" fmla="*/ 80 w 424"/>
                <a:gd name="T37" fmla="*/ 4 h 8"/>
                <a:gd name="T38" fmla="*/ 84 w 424"/>
                <a:gd name="T39" fmla="*/ 0 h 8"/>
                <a:gd name="T40" fmla="*/ 68 w 424"/>
                <a:gd name="T41" fmla="*/ 8 h 8"/>
                <a:gd name="T42" fmla="*/ 52 w 424"/>
                <a:gd name="T43" fmla="*/ 0 h 8"/>
                <a:gd name="T44" fmla="*/ 56 w 424"/>
                <a:gd name="T45" fmla="*/ 4 h 8"/>
                <a:gd name="T46" fmla="*/ 336 w 424"/>
                <a:gd name="T47" fmla="*/ 4 h 8"/>
                <a:gd name="T48" fmla="*/ 340 w 424"/>
                <a:gd name="T49" fmla="*/ 0 h 8"/>
                <a:gd name="T50" fmla="*/ 372 w 424"/>
                <a:gd name="T51" fmla="*/ 8 h 8"/>
                <a:gd name="T52" fmla="*/ 356 w 424"/>
                <a:gd name="T53" fmla="*/ 0 h 8"/>
                <a:gd name="T54" fmla="*/ 360 w 424"/>
                <a:gd name="T55" fmla="*/ 4 h 8"/>
                <a:gd name="T56" fmla="*/ 384 w 424"/>
                <a:gd name="T57" fmla="*/ 4 h 8"/>
                <a:gd name="T58" fmla="*/ 388 w 424"/>
                <a:gd name="T59" fmla="*/ 0 h 8"/>
                <a:gd name="T60" fmla="*/ 420 w 424"/>
                <a:gd name="T61" fmla="*/ 8 h 8"/>
                <a:gd name="T62" fmla="*/ 404 w 424"/>
                <a:gd name="T63" fmla="*/ 0 h 8"/>
                <a:gd name="T64" fmla="*/ 408 w 424"/>
                <a:gd name="T65" fmla="*/ 4 h 8"/>
                <a:gd name="T66" fmla="*/ 224 w 424"/>
                <a:gd name="T67" fmla="*/ 4 h 8"/>
                <a:gd name="T68" fmla="*/ 228 w 424"/>
                <a:gd name="T69" fmla="*/ 0 h 8"/>
                <a:gd name="T70" fmla="*/ 260 w 424"/>
                <a:gd name="T71" fmla="*/ 8 h 8"/>
                <a:gd name="T72" fmla="*/ 244 w 424"/>
                <a:gd name="T73" fmla="*/ 0 h 8"/>
                <a:gd name="T74" fmla="*/ 248 w 424"/>
                <a:gd name="T75" fmla="*/ 4 h 8"/>
                <a:gd name="T76" fmla="*/ 272 w 424"/>
                <a:gd name="T77" fmla="*/ 4 h 8"/>
                <a:gd name="T78" fmla="*/ 276 w 424"/>
                <a:gd name="T79" fmla="*/ 0 h 8"/>
                <a:gd name="T80" fmla="*/ 308 w 424"/>
                <a:gd name="T81" fmla="*/ 8 h 8"/>
                <a:gd name="T82" fmla="*/ 324 w 424"/>
                <a:gd name="T83" fmla="*/ 0 h 8"/>
                <a:gd name="T84" fmla="*/ 328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48" y="0"/>
                  </a:moveTo>
                  <a:cubicBezTo>
                    <a:pt x="146" y="0"/>
                    <a:pt x="144" y="2"/>
                    <a:pt x="144" y="4"/>
                  </a:cubicBezTo>
                  <a:cubicBezTo>
                    <a:pt x="144" y="7"/>
                    <a:pt x="146" y="8"/>
                    <a:pt x="148" y="8"/>
                  </a:cubicBezTo>
                  <a:cubicBezTo>
                    <a:pt x="150" y="8"/>
                    <a:pt x="152" y="7"/>
                    <a:pt x="152" y="4"/>
                  </a:cubicBezTo>
                  <a:cubicBezTo>
                    <a:pt x="152" y="2"/>
                    <a:pt x="150" y="0"/>
                    <a:pt x="148" y="0"/>
                  </a:cubicBezTo>
                  <a:close/>
                  <a:moveTo>
                    <a:pt x="132" y="0"/>
                  </a:moveTo>
                  <a:cubicBezTo>
                    <a:pt x="130" y="0"/>
                    <a:pt x="128" y="2"/>
                    <a:pt x="128" y="4"/>
                  </a:cubicBezTo>
                  <a:cubicBezTo>
                    <a:pt x="128" y="7"/>
                    <a:pt x="130" y="8"/>
                    <a:pt x="132" y="8"/>
                  </a:cubicBezTo>
                  <a:cubicBezTo>
                    <a:pt x="134" y="8"/>
                    <a:pt x="136" y="7"/>
                    <a:pt x="136" y="4"/>
                  </a:cubicBezTo>
                  <a:cubicBezTo>
                    <a:pt x="136" y="2"/>
                    <a:pt x="134" y="0"/>
                    <a:pt x="132" y="0"/>
                  </a:cubicBezTo>
                  <a:close/>
                  <a:moveTo>
                    <a:pt x="180" y="0"/>
                  </a:moveTo>
                  <a:cubicBezTo>
                    <a:pt x="178" y="0"/>
                    <a:pt x="176" y="2"/>
                    <a:pt x="176" y="4"/>
                  </a:cubicBezTo>
                  <a:cubicBezTo>
                    <a:pt x="176" y="7"/>
                    <a:pt x="178" y="8"/>
                    <a:pt x="180" y="8"/>
                  </a:cubicBezTo>
                  <a:cubicBezTo>
                    <a:pt x="182" y="8"/>
                    <a:pt x="184" y="7"/>
                    <a:pt x="184" y="4"/>
                  </a:cubicBezTo>
                  <a:cubicBezTo>
                    <a:pt x="184" y="2"/>
                    <a:pt x="182" y="0"/>
                    <a:pt x="180" y="0"/>
                  </a:cubicBezTo>
                  <a:close/>
                  <a:moveTo>
                    <a:pt x="212" y="0"/>
                  </a:moveTo>
                  <a:cubicBezTo>
                    <a:pt x="210" y="0"/>
                    <a:pt x="208" y="2"/>
                    <a:pt x="208" y="4"/>
                  </a:cubicBezTo>
                  <a:cubicBezTo>
                    <a:pt x="208" y="7"/>
                    <a:pt x="210" y="8"/>
                    <a:pt x="212" y="8"/>
                  </a:cubicBezTo>
                  <a:cubicBezTo>
                    <a:pt x="214" y="8"/>
                    <a:pt x="216" y="7"/>
                    <a:pt x="216" y="4"/>
                  </a:cubicBezTo>
                  <a:cubicBezTo>
                    <a:pt x="216" y="2"/>
                    <a:pt x="214" y="0"/>
                    <a:pt x="212" y="0"/>
                  </a:cubicBezTo>
                  <a:close/>
                  <a:moveTo>
                    <a:pt x="196" y="0"/>
                  </a:moveTo>
                  <a:cubicBezTo>
                    <a:pt x="194" y="0"/>
                    <a:pt x="192" y="2"/>
                    <a:pt x="192" y="4"/>
                  </a:cubicBezTo>
                  <a:cubicBezTo>
                    <a:pt x="192" y="7"/>
                    <a:pt x="194" y="8"/>
                    <a:pt x="196" y="8"/>
                  </a:cubicBezTo>
                  <a:cubicBezTo>
                    <a:pt x="198" y="8"/>
                    <a:pt x="200" y="7"/>
                    <a:pt x="200" y="4"/>
                  </a:cubicBezTo>
                  <a:cubicBezTo>
                    <a:pt x="200" y="2"/>
                    <a:pt x="198" y="0"/>
                    <a:pt x="196" y="0"/>
                  </a:cubicBezTo>
                  <a:close/>
                  <a:moveTo>
                    <a:pt x="116" y="0"/>
                  </a:moveTo>
                  <a:cubicBezTo>
                    <a:pt x="114" y="0"/>
                    <a:pt x="112" y="2"/>
                    <a:pt x="112" y="4"/>
                  </a:cubicBezTo>
                  <a:cubicBezTo>
                    <a:pt x="112" y="7"/>
                    <a:pt x="114" y="8"/>
                    <a:pt x="116" y="8"/>
                  </a:cubicBezTo>
                  <a:cubicBezTo>
                    <a:pt x="118" y="8"/>
                    <a:pt x="120" y="7"/>
                    <a:pt x="120" y="4"/>
                  </a:cubicBezTo>
                  <a:cubicBezTo>
                    <a:pt x="120" y="2"/>
                    <a:pt x="118" y="0"/>
                    <a:pt x="116" y="0"/>
                  </a:cubicBezTo>
                  <a:close/>
                  <a:moveTo>
                    <a:pt x="164" y="0"/>
                  </a:moveTo>
                  <a:cubicBezTo>
                    <a:pt x="162" y="0"/>
                    <a:pt x="160" y="2"/>
                    <a:pt x="160" y="4"/>
                  </a:cubicBezTo>
                  <a:cubicBezTo>
                    <a:pt x="160" y="7"/>
                    <a:pt x="162" y="8"/>
                    <a:pt x="164" y="8"/>
                  </a:cubicBezTo>
                  <a:cubicBezTo>
                    <a:pt x="166" y="8"/>
                    <a:pt x="168" y="7"/>
                    <a:pt x="168" y="4"/>
                  </a:cubicBezTo>
                  <a:cubicBezTo>
                    <a:pt x="168" y="2"/>
                    <a:pt x="166" y="0"/>
                    <a:pt x="164" y="0"/>
                  </a:cubicBezTo>
                  <a:close/>
                  <a:moveTo>
                    <a:pt x="20" y="0"/>
                  </a:moveTo>
                  <a:cubicBezTo>
                    <a:pt x="18" y="0"/>
                    <a:pt x="16" y="2"/>
                    <a:pt x="16" y="4"/>
                  </a:cubicBezTo>
                  <a:cubicBezTo>
                    <a:pt x="16" y="7"/>
                    <a:pt x="18" y="8"/>
                    <a:pt x="20" y="8"/>
                  </a:cubicBezTo>
                  <a:cubicBezTo>
                    <a:pt x="22" y="8"/>
                    <a:pt x="24" y="7"/>
                    <a:pt x="24" y="4"/>
                  </a:cubicBezTo>
                  <a:cubicBezTo>
                    <a:pt x="24" y="2"/>
                    <a:pt x="22" y="0"/>
                    <a:pt x="20" y="0"/>
                  </a:cubicBezTo>
                  <a:close/>
                  <a:moveTo>
                    <a:pt x="100" y="0"/>
                  </a:moveTo>
                  <a:cubicBezTo>
                    <a:pt x="98" y="0"/>
                    <a:pt x="96" y="2"/>
                    <a:pt x="96" y="4"/>
                  </a:cubicBezTo>
                  <a:cubicBezTo>
                    <a:pt x="96" y="7"/>
                    <a:pt x="98" y="8"/>
                    <a:pt x="100" y="8"/>
                  </a:cubicBezTo>
                  <a:cubicBezTo>
                    <a:pt x="102" y="8"/>
                    <a:pt x="104" y="7"/>
                    <a:pt x="104" y="4"/>
                  </a:cubicBezTo>
                  <a:cubicBezTo>
                    <a:pt x="104" y="2"/>
                    <a:pt x="102" y="0"/>
                    <a:pt x="100" y="0"/>
                  </a:cubicBezTo>
                  <a:close/>
                  <a:moveTo>
                    <a:pt x="4" y="0"/>
                  </a:moveTo>
                  <a:cubicBezTo>
                    <a:pt x="2" y="0"/>
                    <a:pt x="0" y="2"/>
                    <a:pt x="0" y="4"/>
                  </a:cubicBezTo>
                  <a:cubicBezTo>
                    <a:pt x="0" y="7"/>
                    <a:pt x="2" y="8"/>
                    <a:pt x="4" y="8"/>
                  </a:cubicBezTo>
                  <a:cubicBezTo>
                    <a:pt x="6" y="8"/>
                    <a:pt x="8" y="7"/>
                    <a:pt x="8" y="4"/>
                  </a:cubicBezTo>
                  <a:cubicBezTo>
                    <a:pt x="8" y="2"/>
                    <a:pt x="6" y="0"/>
                    <a:pt x="4" y="0"/>
                  </a:cubicBezTo>
                  <a:close/>
                  <a:moveTo>
                    <a:pt x="36" y="0"/>
                  </a:moveTo>
                  <a:cubicBezTo>
                    <a:pt x="34" y="0"/>
                    <a:pt x="32" y="2"/>
                    <a:pt x="32" y="4"/>
                  </a:cubicBezTo>
                  <a:cubicBezTo>
                    <a:pt x="32" y="7"/>
                    <a:pt x="34" y="8"/>
                    <a:pt x="36" y="8"/>
                  </a:cubicBezTo>
                  <a:cubicBezTo>
                    <a:pt x="38" y="8"/>
                    <a:pt x="40" y="7"/>
                    <a:pt x="40" y="4"/>
                  </a:cubicBezTo>
                  <a:cubicBezTo>
                    <a:pt x="40" y="2"/>
                    <a:pt x="38" y="0"/>
                    <a:pt x="36" y="0"/>
                  </a:cubicBezTo>
                  <a:close/>
                  <a:moveTo>
                    <a:pt x="84" y="0"/>
                  </a:moveTo>
                  <a:cubicBezTo>
                    <a:pt x="82" y="0"/>
                    <a:pt x="80" y="2"/>
                    <a:pt x="80" y="4"/>
                  </a:cubicBezTo>
                  <a:cubicBezTo>
                    <a:pt x="80" y="7"/>
                    <a:pt x="82" y="8"/>
                    <a:pt x="84" y="8"/>
                  </a:cubicBezTo>
                  <a:cubicBezTo>
                    <a:pt x="86" y="8"/>
                    <a:pt x="88" y="7"/>
                    <a:pt x="88" y="4"/>
                  </a:cubicBezTo>
                  <a:cubicBezTo>
                    <a:pt x="88" y="2"/>
                    <a:pt x="86" y="0"/>
                    <a:pt x="84" y="0"/>
                  </a:cubicBezTo>
                  <a:close/>
                  <a:moveTo>
                    <a:pt x="68" y="0"/>
                  </a:moveTo>
                  <a:cubicBezTo>
                    <a:pt x="66" y="0"/>
                    <a:pt x="64" y="2"/>
                    <a:pt x="64" y="4"/>
                  </a:cubicBezTo>
                  <a:cubicBezTo>
                    <a:pt x="64" y="7"/>
                    <a:pt x="66" y="8"/>
                    <a:pt x="68" y="8"/>
                  </a:cubicBezTo>
                  <a:cubicBezTo>
                    <a:pt x="70" y="8"/>
                    <a:pt x="72" y="7"/>
                    <a:pt x="72" y="4"/>
                  </a:cubicBezTo>
                  <a:cubicBezTo>
                    <a:pt x="72" y="2"/>
                    <a:pt x="70" y="0"/>
                    <a:pt x="68" y="0"/>
                  </a:cubicBezTo>
                  <a:close/>
                  <a:moveTo>
                    <a:pt x="52" y="0"/>
                  </a:moveTo>
                  <a:cubicBezTo>
                    <a:pt x="50" y="0"/>
                    <a:pt x="48" y="2"/>
                    <a:pt x="48" y="4"/>
                  </a:cubicBezTo>
                  <a:cubicBezTo>
                    <a:pt x="48" y="7"/>
                    <a:pt x="50" y="8"/>
                    <a:pt x="52" y="8"/>
                  </a:cubicBezTo>
                  <a:cubicBezTo>
                    <a:pt x="54" y="8"/>
                    <a:pt x="56" y="7"/>
                    <a:pt x="56" y="4"/>
                  </a:cubicBezTo>
                  <a:cubicBezTo>
                    <a:pt x="56" y="2"/>
                    <a:pt x="54" y="0"/>
                    <a:pt x="52" y="0"/>
                  </a:cubicBezTo>
                  <a:close/>
                  <a:moveTo>
                    <a:pt x="340" y="0"/>
                  </a:moveTo>
                  <a:cubicBezTo>
                    <a:pt x="338" y="0"/>
                    <a:pt x="336" y="2"/>
                    <a:pt x="336" y="4"/>
                  </a:cubicBezTo>
                  <a:cubicBezTo>
                    <a:pt x="336" y="7"/>
                    <a:pt x="338" y="8"/>
                    <a:pt x="340" y="8"/>
                  </a:cubicBezTo>
                  <a:cubicBezTo>
                    <a:pt x="342" y="8"/>
                    <a:pt x="344" y="7"/>
                    <a:pt x="344" y="4"/>
                  </a:cubicBezTo>
                  <a:cubicBezTo>
                    <a:pt x="344" y="2"/>
                    <a:pt x="342" y="0"/>
                    <a:pt x="340" y="0"/>
                  </a:cubicBezTo>
                  <a:close/>
                  <a:moveTo>
                    <a:pt x="372" y="0"/>
                  </a:moveTo>
                  <a:cubicBezTo>
                    <a:pt x="370" y="0"/>
                    <a:pt x="368" y="2"/>
                    <a:pt x="368" y="4"/>
                  </a:cubicBezTo>
                  <a:cubicBezTo>
                    <a:pt x="368" y="7"/>
                    <a:pt x="370" y="8"/>
                    <a:pt x="372" y="8"/>
                  </a:cubicBezTo>
                  <a:cubicBezTo>
                    <a:pt x="374" y="8"/>
                    <a:pt x="376" y="7"/>
                    <a:pt x="376" y="4"/>
                  </a:cubicBezTo>
                  <a:cubicBezTo>
                    <a:pt x="376" y="2"/>
                    <a:pt x="374" y="0"/>
                    <a:pt x="372" y="0"/>
                  </a:cubicBezTo>
                  <a:close/>
                  <a:moveTo>
                    <a:pt x="356" y="0"/>
                  </a:moveTo>
                  <a:cubicBezTo>
                    <a:pt x="354" y="0"/>
                    <a:pt x="352" y="2"/>
                    <a:pt x="352" y="4"/>
                  </a:cubicBezTo>
                  <a:cubicBezTo>
                    <a:pt x="352" y="7"/>
                    <a:pt x="354" y="8"/>
                    <a:pt x="356" y="8"/>
                  </a:cubicBezTo>
                  <a:cubicBezTo>
                    <a:pt x="358" y="8"/>
                    <a:pt x="360" y="7"/>
                    <a:pt x="360" y="4"/>
                  </a:cubicBezTo>
                  <a:cubicBezTo>
                    <a:pt x="360" y="2"/>
                    <a:pt x="358" y="0"/>
                    <a:pt x="356" y="0"/>
                  </a:cubicBezTo>
                  <a:close/>
                  <a:moveTo>
                    <a:pt x="388" y="0"/>
                  </a:moveTo>
                  <a:cubicBezTo>
                    <a:pt x="386" y="0"/>
                    <a:pt x="384" y="2"/>
                    <a:pt x="384" y="4"/>
                  </a:cubicBezTo>
                  <a:cubicBezTo>
                    <a:pt x="384" y="7"/>
                    <a:pt x="386" y="8"/>
                    <a:pt x="388" y="8"/>
                  </a:cubicBezTo>
                  <a:cubicBezTo>
                    <a:pt x="390" y="8"/>
                    <a:pt x="392" y="7"/>
                    <a:pt x="392" y="4"/>
                  </a:cubicBezTo>
                  <a:cubicBezTo>
                    <a:pt x="392" y="2"/>
                    <a:pt x="390" y="0"/>
                    <a:pt x="388" y="0"/>
                  </a:cubicBezTo>
                  <a:close/>
                  <a:moveTo>
                    <a:pt x="420" y="0"/>
                  </a:moveTo>
                  <a:cubicBezTo>
                    <a:pt x="418" y="0"/>
                    <a:pt x="416" y="2"/>
                    <a:pt x="416" y="4"/>
                  </a:cubicBezTo>
                  <a:cubicBezTo>
                    <a:pt x="416" y="7"/>
                    <a:pt x="418" y="8"/>
                    <a:pt x="420" y="8"/>
                  </a:cubicBezTo>
                  <a:cubicBezTo>
                    <a:pt x="422" y="8"/>
                    <a:pt x="424" y="7"/>
                    <a:pt x="424" y="4"/>
                  </a:cubicBezTo>
                  <a:cubicBezTo>
                    <a:pt x="424" y="2"/>
                    <a:pt x="422" y="0"/>
                    <a:pt x="420" y="0"/>
                  </a:cubicBezTo>
                  <a:close/>
                  <a:moveTo>
                    <a:pt x="404" y="0"/>
                  </a:moveTo>
                  <a:cubicBezTo>
                    <a:pt x="402" y="0"/>
                    <a:pt x="400" y="2"/>
                    <a:pt x="400" y="4"/>
                  </a:cubicBezTo>
                  <a:cubicBezTo>
                    <a:pt x="400" y="7"/>
                    <a:pt x="402" y="8"/>
                    <a:pt x="404" y="8"/>
                  </a:cubicBezTo>
                  <a:cubicBezTo>
                    <a:pt x="406" y="8"/>
                    <a:pt x="408" y="7"/>
                    <a:pt x="408" y="4"/>
                  </a:cubicBezTo>
                  <a:cubicBezTo>
                    <a:pt x="408" y="2"/>
                    <a:pt x="406" y="0"/>
                    <a:pt x="404" y="0"/>
                  </a:cubicBezTo>
                  <a:close/>
                  <a:moveTo>
                    <a:pt x="228" y="0"/>
                  </a:moveTo>
                  <a:cubicBezTo>
                    <a:pt x="226" y="0"/>
                    <a:pt x="224" y="2"/>
                    <a:pt x="224" y="4"/>
                  </a:cubicBezTo>
                  <a:cubicBezTo>
                    <a:pt x="224" y="7"/>
                    <a:pt x="226" y="8"/>
                    <a:pt x="228" y="8"/>
                  </a:cubicBezTo>
                  <a:cubicBezTo>
                    <a:pt x="230" y="8"/>
                    <a:pt x="232" y="7"/>
                    <a:pt x="232" y="4"/>
                  </a:cubicBezTo>
                  <a:cubicBezTo>
                    <a:pt x="232" y="2"/>
                    <a:pt x="230" y="0"/>
                    <a:pt x="228" y="0"/>
                  </a:cubicBezTo>
                  <a:close/>
                  <a:moveTo>
                    <a:pt x="260" y="0"/>
                  </a:moveTo>
                  <a:cubicBezTo>
                    <a:pt x="258" y="0"/>
                    <a:pt x="256" y="2"/>
                    <a:pt x="256" y="4"/>
                  </a:cubicBezTo>
                  <a:cubicBezTo>
                    <a:pt x="256" y="7"/>
                    <a:pt x="258" y="8"/>
                    <a:pt x="260" y="8"/>
                  </a:cubicBezTo>
                  <a:cubicBezTo>
                    <a:pt x="262" y="8"/>
                    <a:pt x="264" y="7"/>
                    <a:pt x="264" y="4"/>
                  </a:cubicBezTo>
                  <a:cubicBezTo>
                    <a:pt x="264" y="2"/>
                    <a:pt x="262" y="0"/>
                    <a:pt x="260" y="0"/>
                  </a:cubicBezTo>
                  <a:close/>
                  <a:moveTo>
                    <a:pt x="244" y="0"/>
                  </a:moveTo>
                  <a:cubicBezTo>
                    <a:pt x="242" y="0"/>
                    <a:pt x="240" y="2"/>
                    <a:pt x="240" y="4"/>
                  </a:cubicBezTo>
                  <a:cubicBezTo>
                    <a:pt x="240" y="7"/>
                    <a:pt x="242" y="8"/>
                    <a:pt x="244" y="8"/>
                  </a:cubicBezTo>
                  <a:cubicBezTo>
                    <a:pt x="246" y="8"/>
                    <a:pt x="248" y="7"/>
                    <a:pt x="248" y="4"/>
                  </a:cubicBezTo>
                  <a:cubicBezTo>
                    <a:pt x="248" y="2"/>
                    <a:pt x="246" y="0"/>
                    <a:pt x="244" y="0"/>
                  </a:cubicBezTo>
                  <a:close/>
                  <a:moveTo>
                    <a:pt x="276" y="0"/>
                  </a:moveTo>
                  <a:cubicBezTo>
                    <a:pt x="274" y="0"/>
                    <a:pt x="272" y="2"/>
                    <a:pt x="272" y="4"/>
                  </a:cubicBezTo>
                  <a:cubicBezTo>
                    <a:pt x="272" y="7"/>
                    <a:pt x="274" y="8"/>
                    <a:pt x="276" y="8"/>
                  </a:cubicBezTo>
                  <a:cubicBezTo>
                    <a:pt x="278" y="8"/>
                    <a:pt x="280" y="7"/>
                    <a:pt x="280" y="4"/>
                  </a:cubicBezTo>
                  <a:cubicBezTo>
                    <a:pt x="280" y="2"/>
                    <a:pt x="278" y="0"/>
                    <a:pt x="276" y="0"/>
                  </a:cubicBezTo>
                  <a:close/>
                  <a:moveTo>
                    <a:pt x="308" y="0"/>
                  </a:moveTo>
                  <a:cubicBezTo>
                    <a:pt x="306" y="0"/>
                    <a:pt x="304" y="2"/>
                    <a:pt x="304" y="4"/>
                  </a:cubicBezTo>
                  <a:cubicBezTo>
                    <a:pt x="304" y="7"/>
                    <a:pt x="306" y="8"/>
                    <a:pt x="308" y="8"/>
                  </a:cubicBezTo>
                  <a:cubicBezTo>
                    <a:pt x="310" y="8"/>
                    <a:pt x="312" y="7"/>
                    <a:pt x="312" y="4"/>
                  </a:cubicBezTo>
                  <a:cubicBezTo>
                    <a:pt x="312" y="2"/>
                    <a:pt x="310" y="0"/>
                    <a:pt x="308" y="0"/>
                  </a:cubicBezTo>
                  <a:close/>
                  <a:moveTo>
                    <a:pt x="324" y="0"/>
                  </a:moveTo>
                  <a:cubicBezTo>
                    <a:pt x="322" y="0"/>
                    <a:pt x="320" y="2"/>
                    <a:pt x="320" y="4"/>
                  </a:cubicBezTo>
                  <a:cubicBezTo>
                    <a:pt x="320" y="7"/>
                    <a:pt x="322" y="8"/>
                    <a:pt x="324" y="8"/>
                  </a:cubicBezTo>
                  <a:cubicBezTo>
                    <a:pt x="326" y="8"/>
                    <a:pt x="328" y="7"/>
                    <a:pt x="328" y="4"/>
                  </a:cubicBezTo>
                  <a:cubicBezTo>
                    <a:pt x="328" y="2"/>
                    <a:pt x="326" y="0"/>
                    <a:pt x="324" y="0"/>
                  </a:cubicBezTo>
                  <a:close/>
                  <a:moveTo>
                    <a:pt x="292" y="0"/>
                  </a:moveTo>
                  <a:cubicBezTo>
                    <a:pt x="290" y="0"/>
                    <a:pt x="288" y="2"/>
                    <a:pt x="288" y="4"/>
                  </a:cubicBezTo>
                  <a:cubicBezTo>
                    <a:pt x="288" y="7"/>
                    <a:pt x="290" y="8"/>
                    <a:pt x="292" y="8"/>
                  </a:cubicBezTo>
                  <a:cubicBezTo>
                    <a:pt x="294" y="8"/>
                    <a:pt x="296" y="7"/>
                    <a:pt x="296" y="4"/>
                  </a:cubicBezTo>
                  <a:cubicBezTo>
                    <a:pt x="296" y="2"/>
                    <a:pt x="294" y="0"/>
                    <a:pt x="292"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9" name="Freeform 1155"/>
            <p:cNvSpPr>
              <a:spLocks/>
            </p:cNvSpPr>
            <p:nvPr/>
          </p:nvSpPr>
          <p:spPr bwMode="auto">
            <a:xfrm>
              <a:off x="830263" y="1971675"/>
              <a:ext cx="412750" cy="409575"/>
            </a:xfrm>
            <a:custGeom>
              <a:avLst/>
              <a:gdLst>
                <a:gd name="T0" fmla="*/ 114 w 130"/>
                <a:gd name="T1" fmla="*/ 93 h 129"/>
                <a:gd name="T2" fmla="*/ 93 w 130"/>
                <a:gd name="T3" fmla="*/ 15 h 129"/>
                <a:gd name="T4" fmla="*/ 16 w 130"/>
                <a:gd name="T5" fmla="*/ 36 h 129"/>
                <a:gd name="T6" fmla="*/ 37 w 130"/>
                <a:gd name="T7" fmla="*/ 114 h 129"/>
                <a:gd name="T8" fmla="*/ 114 w 130"/>
                <a:gd name="T9" fmla="*/ 93 h 129"/>
              </a:gdLst>
              <a:ahLst/>
              <a:cxnLst>
                <a:cxn ang="0">
                  <a:pos x="T0" y="T1"/>
                </a:cxn>
                <a:cxn ang="0">
                  <a:pos x="T2" y="T3"/>
                </a:cxn>
                <a:cxn ang="0">
                  <a:pos x="T4" y="T5"/>
                </a:cxn>
                <a:cxn ang="0">
                  <a:pos x="T6" y="T7"/>
                </a:cxn>
                <a:cxn ang="0">
                  <a:pos x="T8" y="T9"/>
                </a:cxn>
              </a:cxnLst>
              <a:rect l="0" t="0" r="r" b="b"/>
              <a:pathLst>
                <a:path w="130" h="129">
                  <a:moveTo>
                    <a:pt x="114" y="93"/>
                  </a:moveTo>
                  <a:cubicBezTo>
                    <a:pt x="130" y="66"/>
                    <a:pt x="120" y="31"/>
                    <a:pt x="93" y="15"/>
                  </a:cubicBezTo>
                  <a:cubicBezTo>
                    <a:pt x="66" y="0"/>
                    <a:pt x="32" y="9"/>
                    <a:pt x="16" y="36"/>
                  </a:cubicBezTo>
                  <a:cubicBezTo>
                    <a:pt x="0" y="63"/>
                    <a:pt x="10" y="98"/>
                    <a:pt x="37" y="114"/>
                  </a:cubicBezTo>
                  <a:cubicBezTo>
                    <a:pt x="64" y="129"/>
                    <a:pt x="98" y="120"/>
                    <a:pt x="114" y="9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0" name="Freeform 1156"/>
            <p:cNvSpPr>
              <a:spLocks noEditPoints="1"/>
            </p:cNvSpPr>
            <p:nvPr/>
          </p:nvSpPr>
          <p:spPr bwMode="auto">
            <a:xfrm>
              <a:off x="836613" y="1984375"/>
              <a:ext cx="400050" cy="384175"/>
            </a:xfrm>
            <a:custGeom>
              <a:avLst/>
              <a:gdLst>
                <a:gd name="T0" fmla="*/ 63 w 126"/>
                <a:gd name="T1" fmla="*/ 121 h 121"/>
                <a:gd name="T2" fmla="*/ 63 w 126"/>
                <a:gd name="T3" fmla="*/ 121 h 121"/>
                <a:gd name="T4" fmla="*/ 33 w 126"/>
                <a:gd name="T5" fmla="*/ 113 h 121"/>
                <a:gd name="T6" fmla="*/ 4 w 126"/>
                <a:gd name="T7" fmla="*/ 76 h 121"/>
                <a:gd name="T8" fmla="*/ 10 w 126"/>
                <a:gd name="T9" fmla="*/ 30 h 121"/>
                <a:gd name="T10" fmla="*/ 63 w 126"/>
                <a:gd name="T11" fmla="*/ 0 h 121"/>
                <a:gd name="T12" fmla="*/ 93 w 126"/>
                <a:gd name="T13" fmla="*/ 8 h 121"/>
                <a:gd name="T14" fmla="*/ 122 w 126"/>
                <a:gd name="T15" fmla="*/ 45 h 121"/>
                <a:gd name="T16" fmla="*/ 116 w 126"/>
                <a:gd name="T17" fmla="*/ 91 h 121"/>
                <a:gd name="T18" fmla="*/ 63 w 126"/>
                <a:gd name="T19" fmla="*/ 121 h 121"/>
                <a:gd name="T20" fmla="*/ 63 w 126"/>
                <a:gd name="T21" fmla="*/ 8 h 121"/>
                <a:gd name="T22" fmla="*/ 17 w 126"/>
                <a:gd name="T23" fmla="*/ 34 h 121"/>
                <a:gd name="T24" fmla="*/ 12 w 126"/>
                <a:gd name="T25" fmla="*/ 74 h 121"/>
                <a:gd name="T26" fmla="*/ 37 w 126"/>
                <a:gd name="T27" fmla="*/ 106 h 121"/>
                <a:gd name="T28" fmla="*/ 63 w 126"/>
                <a:gd name="T29" fmla="*/ 113 h 121"/>
                <a:gd name="T30" fmla="*/ 109 w 126"/>
                <a:gd name="T31" fmla="*/ 87 h 121"/>
                <a:gd name="T32" fmla="*/ 114 w 126"/>
                <a:gd name="T33" fmla="*/ 47 h 121"/>
                <a:gd name="T34" fmla="*/ 89 w 126"/>
                <a:gd name="T35" fmla="*/ 15 h 121"/>
                <a:gd name="T36" fmla="*/ 63 w 126"/>
                <a:gd name="T37"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21">
                  <a:moveTo>
                    <a:pt x="63" y="121"/>
                  </a:moveTo>
                  <a:cubicBezTo>
                    <a:pt x="63" y="121"/>
                    <a:pt x="63" y="121"/>
                    <a:pt x="63" y="121"/>
                  </a:cubicBezTo>
                  <a:cubicBezTo>
                    <a:pt x="52" y="121"/>
                    <a:pt x="42" y="118"/>
                    <a:pt x="33" y="113"/>
                  </a:cubicBezTo>
                  <a:cubicBezTo>
                    <a:pt x="19" y="105"/>
                    <a:pt x="9" y="92"/>
                    <a:pt x="4" y="76"/>
                  </a:cubicBezTo>
                  <a:cubicBezTo>
                    <a:pt x="0" y="61"/>
                    <a:pt x="2" y="44"/>
                    <a:pt x="10" y="30"/>
                  </a:cubicBezTo>
                  <a:cubicBezTo>
                    <a:pt x="21" y="11"/>
                    <a:pt x="41" y="0"/>
                    <a:pt x="63" y="0"/>
                  </a:cubicBezTo>
                  <a:cubicBezTo>
                    <a:pt x="74" y="0"/>
                    <a:pt x="84" y="3"/>
                    <a:pt x="93" y="8"/>
                  </a:cubicBezTo>
                  <a:cubicBezTo>
                    <a:pt x="107" y="16"/>
                    <a:pt x="117" y="29"/>
                    <a:pt x="122" y="45"/>
                  </a:cubicBezTo>
                  <a:cubicBezTo>
                    <a:pt x="126" y="60"/>
                    <a:pt x="124" y="77"/>
                    <a:pt x="116" y="91"/>
                  </a:cubicBezTo>
                  <a:cubicBezTo>
                    <a:pt x="105" y="110"/>
                    <a:pt x="85" y="121"/>
                    <a:pt x="63" y="121"/>
                  </a:cubicBezTo>
                  <a:close/>
                  <a:moveTo>
                    <a:pt x="63" y="8"/>
                  </a:moveTo>
                  <a:cubicBezTo>
                    <a:pt x="44" y="8"/>
                    <a:pt x="27" y="18"/>
                    <a:pt x="17" y="34"/>
                  </a:cubicBezTo>
                  <a:cubicBezTo>
                    <a:pt x="10" y="46"/>
                    <a:pt x="8" y="61"/>
                    <a:pt x="12" y="74"/>
                  </a:cubicBezTo>
                  <a:cubicBezTo>
                    <a:pt x="16" y="88"/>
                    <a:pt x="24" y="99"/>
                    <a:pt x="37" y="106"/>
                  </a:cubicBezTo>
                  <a:cubicBezTo>
                    <a:pt x="45" y="111"/>
                    <a:pt x="54" y="113"/>
                    <a:pt x="63" y="113"/>
                  </a:cubicBezTo>
                  <a:cubicBezTo>
                    <a:pt x="82" y="113"/>
                    <a:pt x="99" y="103"/>
                    <a:pt x="109" y="87"/>
                  </a:cubicBezTo>
                  <a:cubicBezTo>
                    <a:pt x="116" y="75"/>
                    <a:pt x="118" y="60"/>
                    <a:pt x="114" y="47"/>
                  </a:cubicBezTo>
                  <a:cubicBezTo>
                    <a:pt x="110" y="33"/>
                    <a:pt x="102" y="22"/>
                    <a:pt x="89" y="15"/>
                  </a:cubicBezTo>
                  <a:cubicBezTo>
                    <a:pt x="81" y="10"/>
                    <a:pt x="72" y="8"/>
                    <a:pt x="63" y="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3" name="Oval 1159"/>
            <p:cNvSpPr>
              <a:spLocks noChangeArrowheads="1"/>
            </p:cNvSpPr>
            <p:nvPr/>
          </p:nvSpPr>
          <p:spPr bwMode="auto">
            <a:xfrm>
              <a:off x="2090738" y="1889125"/>
              <a:ext cx="573088" cy="574675"/>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3" name="Group 2">
            <a:extLst>
              <a:ext uri="{FF2B5EF4-FFF2-40B4-BE49-F238E27FC236}">
                <a16:creationId xmlns:a16="http://schemas.microsoft.com/office/drawing/2014/main" id="{6F2A49F0-D43F-45CE-91CF-5D90E269A563}"/>
              </a:ext>
              <a:ext uri="{C183D7F6-B498-43B3-948B-1728B52AA6E4}">
                <adec:decorative xmlns:adec="http://schemas.microsoft.com/office/drawing/2017/decorative" val="1"/>
              </a:ext>
            </a:extLst>
          </p:cNvPr>
          <p:cNvGrpSpPr/>
          <p:nvPr/>
        </p:nvGrpSpPr>
        <p:grpSpPr>
          <a:xfrm>
            <a:off x="1777460" y="2537709"/>
            <a:ext cx="9907695" cy="577851"/>
            <a:chOff x="1589088" y="2644775"/>
            <a:chExt cx="9907694" cy="577850"/>
          </a:xfrm>
        </p:grpSpPr>
        <p:sp>
          <p:nvSpPr>
            <p:cNvPr id="11" name="TextBox 10"/>
            <p:cNvSpPr txBox="1">
              <a:spLocks/>
            </p:cNvSpPr>
            <p:nvPr/>
          </p:nvSpPr>
          <p:spPr>
            <a:xfrm>
              <a:off x="3279064" y="2801028"/>
              <a:ext cx="1714176"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FF715B"/>
                  </a:solidFill>
                  <a:effectLst/>
                  <a:uLnTx/>
                  <a:uFillTx/>
                  <a:latin typeface="Poppins" panose="02000000000000000000" pitchFamily="2" charset="0"/>
                  <a:ea typeface="+mn-ea"/>
                  <a:cs typeface="Poppins" panose="02000000000000000000" pitchFamily="2" charset="0"/>
                </a:rPr>
                <a:t>6/20 – 7/10</a:t>
              </a:r>
            </a:p>
          </p:txBody>
        </p:sp>
        <p:sp>
          <p:nvSpPr>
            <p:cNvPr id="12" name="TextBox 11"/>
            <p:cNvSpPr txBox="1"/>
            <p:nvPr/>
          </p:nvSpPr>
          <p:spPr>
            <a:xfrm>
              <a:off x="5385882" y="2700634"/>
              <a:ext cx="6110900" cy="49244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Resolve Certification and Data Discrepancy errors. Review  snapshot reports and update records as needed</a:t>
              </a:r>
            </a:p>
          </p:txBody>
        </p:sp>
        <p:cxnSp>
          <p:nvCxnSpPr>
            <p:cNvPr id="13" name="Straight Connector 12"/>
            <p:cNvCxnSpPr/>
            <p:nvPr/>
          </p:nvCxnSpPr>
          <p:spPr>
            <a:xfrm>
              <a:off x="5167972" y="2679058"/>
              <a:ext cx="0" cy="509286"/>
            </a:xfrm>
            <a:prstGeom prst="line">
              <a:avLst/>
            </a:prstGeom>
            <a:ln w="28575"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Freeform 1144"/>
            <p:cNvSpPr>
              <a:spLocks noEditPoints="1"/>
            </p:cNvSpPr>
            <p:nvPr/>
          </p:nvSpPr>
          <p:spPr bwMode="auto">
            <a:xfrm>
              <a:off x="1782763" y="2921000"/>
              <a:ext cx="989013" cy="25400"/>
            </a:xfrm>
            <a:custGeom>
              <a:avLst/>
              <a:gdLst>
                <a:gd name="T0" fmla="*/ 96 w 312"/>
                <a:gd name="T1" fmla="*/ 4 h 8"/>
                <a:gd name="T2" fmla="*/ 104 w 312"/>
                <a:gd name="T3" fmla="*/ 4 h 8"/>
                <a:gd name="T4" fmla="*/ 116 w 312"/>
                <a:gd name="T5" fmla="*/ 0 h 8"/>
                <a:gd name="T6" fmla="*/ 116 w 312"/>
                <a:gd name="T7" fmla="*/ 8 h 8"/>
                <a:gd name="T8" fmla="*/ 116 w 312"/>
                <a:gd name="T9" fmla="*/ 0 h 8"/>
                <a:gd name="T10" fmla="*/ 128 w 312"/>
                <a:gd name="T11" fmla="*/ 4 h 8"/>
                <a:gd name="T12" fmla="*/ 136 w 312"/>
                <a:gd name="T13" fmla="*/ 4 h 8"/>
                <a:gd name="T14" fmla="*/ 84 w 312"/>
                <a:gd name="T15" fmla="*/ 0 h 8"/>
                <a:gd name="T16" fmla="*/ 84 w 312"/>
                <a:gd name="T17" fmla="*/ 8 h 8"/>
                <a:gd name="T18" fmla="*/ 84 w 312"/>
                <a:gd name="T19" fmla="*/ 0 h 8"/>
                <a:gd name="T20" fmla="*/ 144 w 312"/>
                <a:gd name="T21" fmla="*/ 4 h 8"/>
                <a:gd name="T22" fmla="*/ 152 w 312"/>
                <a:gd name="T23" fmla="*/ 4 h 8"/>
                <a:gd name="T24" fmla="*/ 68 w 312"/>
                <a:gd name="T25" fmla="*/ 0 h 8"/>
                <a:gd name="T26" fmla="*/ 68 w 312"/>
                <a:gd name="T27" fmla="*/ 8 h 8"/>
                <a:gd name="T28" fmla="*/ 68 w 312"/>
                <a:gd name="T29" fmla="*/ 0 h 8"/>
                <a:gd name="T30" fmla="*/ 16 w 312"/>
                <a:gd name="T31" fmla="*/ 4 h 8"/>
                <a:gd name="T32" fmla="*/ 24 w 312"/>
                <a:gd name="T33" fmla="*/ 4 h 8"/>
                <a:gd name="T34" fmla="*/ 4 w 312"/>
                <a:gd name="T35" fmla="*/ 0 h 8"/>
                <a:gd name="T36" fmla="*/ 4 w 312"/>
                <a:gd name="T37" fmla="*/ 8 h 8"/>
                <a:gd name="T38" fmla="*/ 4 w 312"/>
                <a:gd name="T39" fmla="*/ 0 h 8"/>
                <a:gd name="T40" fmla="*/ 48 w 312"/>
                <a:gd name="T41" fmla="*/ 4 h 8"/>
                <a:gd name="T42" fmla="*/ 56 w 312"/>
                <a:gd name="T43" fmla="*/ 4 h 8"/>
                <a:gd name="T44" fmla="*/ 36 w 312"/>
                <a:gd name="T45" fmla="*/ 0 h 8"/>
                <a:gd name="T46" fmla="*/ 36 w 312"/>
                <a:gd name="T47" fmla="*/ 8 h 8"/>
                <a:gd name="T48" fmla="*/ 36 w 312"/>
                <a:gd name="T49" fmla="*/ 0 h 8"/>
                <a:gd name="T50" fmla="*/ 160 w 312"/>
                <a:gd name="T51" fmla="*/ 4 h 8"/>
                <a:gd name="T52" fmla="*/ 168 w 312"/>
                <a:gd name="T53" fmla="*/ 4 h 8"/>
                <a:gd name="T54" fmla="*/ 276 w 312"/>
                <a:gd name="T55" fmla="*/ 0 h 8"/>
                <a:gd name="T56" fmla="*/ 276 w 312"/>
                <a:gd name="T57" fmla="*/ 8 h 8"/>
                <a:gd name="T58" fmla="*/ 276 w 312"/>
                <a:gd name="T59" fmla="*/ 0 h 8"/>
                <a:gd name="T60" fmla="*/ 288 w 312"/>
                <a:gd name="T61" fmla="*/ 4 h 8"/>
                <a:gd name="T62" fmla="*/ 296 w 312"/>
                <a:gd name="T63" fmla="*/ 4 h 8"/>
                <a:gd name="T64" fmla="*/ 180 w 312"/>
                <a:gd name="T65" fmla="*/ 0 h 8"/>
                <a:gd name="T66" fmla="*/ 180 w 312"/>
                <a:gd name="T67" fmla="*/ 8 h 8"/>
                <a:gd name="T68" fmla="*/ 180 w 312"/>
                <a:gd name="T69" fmla="*/ 0 h 8"/>
                <a:gd name="T70" fmla="*/ 304 w 312"/>
                <a:gd name="T71" fmla="*/ 4 h 8"/>
                <a:gd name="T72" fmla="*/ 312 w 312"/>
                <a:gd name="T73" fmla="*/ 4 h 8"/>
                <a:gd name="T74" fmla="*/ 260 w 312"/>
                <a:gd name="T75" fmla="*/ 0 h 8"/>
                <a:gd name="T76" fmla="*/ 260 w 312"/>
                <a:gd name="T77" fmla="*/ 8 h 8"/>
                <a:gd name="T78" fmla="*/ 260 w 312"/>
                <a:gd name="T79" fmla="*/ 0 h 8"/>
                <a:gd name="T80" fmla="*/ 192 w 312"/>
                <a:gd name="T81" fmla="*/ 4 h 8"/>
                <a:gd name="T82" fmla="*/ 200 w 312"/>
                <a:gd name="T83" fmla="*/ 4 h 8"/>
                <a:gd name="T84" fmla="*/ 244 w 312"/>
                <a:gd name="T85" fmla="*/ 0 h 8"/>
                <a:gd name="T86" fmla="*/ 244 w 312"/>
                <a:gd name="T87" fmla="*/ 8 h 8"/>
                <a:gd name="T88" fmla="*/ 244 w 312"/>
                <a:gd name="T89" fmla="*/ 0 h 8"/>
                <a:gd name="T90" fmla="*/ 208 w 312"/>
                <a:gd name="T91" fmla="*/ 4 h 8"/>
                <a:gd name="T92" fmla="*/ 216 w 312"/>
                <a:gd name="T93" fmla="*/ 4 h 8"/>
                <a:gd name="T94" fmla="*/ 228 w 312"/>
                <a:gd name="T95" fmla="*/ 0 h 8"/>
                <a:gd name="T96" fmla="*/ 228 w 312"/>
                <a:gd name="T97" fmla="*/ 8 h 8"/>
                <a:gd name="T98" fmla="*/ 228 w 312"/>
                <a:gd name="T9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2" h="8">
                  <a:moveTo>
                    <a:pt x="100" y="0"/>
                  </a:moveTo>
                  <a:cubicBezTo>
                    <a:pt x="97" y="0"/>
                    <a:pt x="96" y="2"/>
                    <a:pt x="96" y="4"/>
                  </a:cubicBezTo>
                  <a:cubicBezTo>
                    <a:pt x="96" y="6"/>
                    <a:pt x="97" y="8"/>
                    <a:pt x="100" y="8"/>
                  </a:cubicBezTo>
                  <a:cubicBezTo>
                    <a:pt x="102" y="8"/>
                    <a:pt x="104" y="6"/>
                    <a:pt x="104" y="4"/>
                  </a:cubicBezTo>
                  <a:cubicBezTo>
                    <a:pt x="104" y="2"/>
                    <a:pt x="102" y="0"/>
                    <a:pt x="100" y="0"/>
                  </a:cubicBezTo>
                  <a:close/>
                  <a:moveTo>
                    <a:pt x="116" y="0"/>
                  </a:moveTo>
                  <a:cubicBezTo>
                    <a:pt x="113" y="0"/>
                    <a:pt x="112" y="2"/>
                    <a:pt x="112" y="4"/>
                  </a:cubicBezTo>
                  <a:cubicBezTo>
                    <a:pt x="112" y="6"/>
                    <a:pt x="113" y="8"/>
                    <a:pt x="116" y="8"/>
                  </a:cubicBezTo>
                  <a:cubicBezTo>
                    <a:pt x="118" y="8"/>
                    <a:pt x="120" y="6"/>
                    <a:pt x="120" y="4"/>
                  </a:cubicBezTo>
                  <a:cubicBezTo>
                    <a:pt x="120" y="2"/>
                    <a:pt x="118" y="0"/>
                    <a:pt x="116" y="0"/>
                  </a:cubicBezTo>
                  <a:close/>
                  <a:moveTo>
                    <a:pt x="132" y="0"/>
                  </a:moveTo>
                  <a:cubicBezTo>
                    <a:pt x="129" y="0"/>
                    <a:pt x="128" y="2"/>
                    <a:pt x="128" y="4"/>
                  </a:cubicBezTo>
                  <a:cubicBezTo>
                    <a:pt x="128" y="6"/>
                    <a:pt x="129" y="8"/>
                    <a:pt x="132" y="8"/>
                  </a:cubicBezTo>
                  <a:cubicBezTo>
                    <a:pt x="134" y="8"/>
                    <a:pt x="136" y="6"/>
                    <a:pt x="136" y="4"/>
                  </a:cubicBezTo>
                  <a:cubicBezTo>
                    <a:pt x="136" y="2"/>
                    <a:pt x="134" y="0"/>
                    <a:pt x="132" y="0"/>
                  </a:cubicBezTo>
                  <a:close/>
                  <a:moveTo>
                    <a:pt x="84" y="0"/>
                  </a:moveTo>
                  <a:cubicBezTo>
                    <a:pt x="81" y="0"/>
                    <a:pt x="80" y="2"/>
                    <a:pt x="80" y="4"/>
                  </a:cubicBezTo>
                  <a:cubicBezTo>
                    <a:pt x="80" y="6"/>
                    <a:pt x="81" y="8"/>
                    <a:pt x="84" y="8"/>
                  </a:cubicBezTo>
                  <a:cubicBezTo>
                    <a:pt x="86" y="8"/>
                    <a:pt x="88" y="6"/>
                    <a:pt x="88" y="4"/>
                  </a:cubicBezTo>
                  <a:cubicBezTo>
                    <a:pt x="88" y="2"/>
                    <a:pt x="86" y="0"/>
                    <a:pt x="84" y="0"/>
                  </a:cubicBezTo>
                  <a:close/>
                  <a:moveTo>
                    <a:pt x="148" y="0"/>
                  </a:moveTo>
                  <a:cubicBezTo>
                    <a:pt x="145" y="0"/>
                    <a:pt x="144" y="2"/>
                    <a:pt x="144" y="4"/>
                  </a:cubicBezTo>
                  <a:cubicBezTo>
                    <a:pt x="144" y="6"/>
                    <a:pt x="145" y="8"/>
                    <a:pt x="148" y="8"/>
                  </a:cubicBezTo>
                  <a:cubicBezTo>
                    <a:pt x="150" y="8"/>
                    <a:pt x="152" y="6"/>
                    <a:pt x="152" y="4"/>
                  </a:cubicBezTo>
                  <a:cubicBezTo>
                    <a:pt x="152" y="2"/>
                    <a:pt x="150" y="0"/>
                    <a:pt x="148" y="0"/>
                  </a:cubicBezTo>
                  <a:close/>
                  <a:moveTo>
                    <a:pt x="68" y="0"/>
                  </a:moveTo>
                  <a:cubicBezTo>
                    <a:pt x="65" y="0"/>
                    <a:pt x="64" y="2"/>
                    <a:pt x="64" y="4"/>
                  </a:cubicBezTo>
                  <a:cubicBezTo>
                    <a:pt x="64" y="6"/>
                    <a:pt x="65" y="8"/>
                    <a:pt x="68" y="8"/>
                  </a:cubicBezTo>
                  <a:cubicBezTo>
                    <a:pt x="70" y="8"/>
                    <a:pt x="72" y="6"/>
                    <a:pt x="72" y="4"/>
                  </a:cubicBezTo>
                  <a:cubicBezTo>
                    <a:pt x="72" y="2"/>
                    <a:pt x="70" y="0"/>
                    <a:pt x="68" y="0"/>
                  </a:cubicBezTo>
                  <a:close/>
                  <a:moveTo>
                    <a:pt x="20" y="0"/>
                  </a:moveTo>
                  <a:cubicBezTo>
                    <a:pt x="17" y="0"/>
                    <a:pt x="16" y="2"/>
                    <a:pt x="16" y="4"/>
                  </a:cubicBezTo>
                  <a:cubicBezTo>
                    <a:pt x="16" y="6"/>
                    <a:pt x="17" y="8"/>
                    <a:pt x="20" y="8"/>
                  </a:cubicBezTo>
                  <a:cubicBezTo>
                    <a:pt x="22" y="8"/>
                    <a:pt x="24" y="6"/>
                    <a:pt x="24" y="4"/>
                  </a:cubicBezTo>
                  <a:cubicBezTo>
                    <a:pt x="24" y="2"/>
                    <a:pt x="22" y="0"/>
                    <a:pt x="20" y="0"/>
                  </a:cubicBezTo>
                  <a:close/>
                  <a:moveTo>
                    <a:pt x="4" y="0"/>
                  </a:moveTo>
                  <a:cubicBezTo>
                    <a:pt x="1" y="0"/>
                    <a:pt x="0" y="2"/>
                    <a:pt x="0" y="4"/>
                  </a:cubicBezTo>
                  <a:cubicBezTo>
                    <a:pt x="0" y="6"/>
                    <a:pt x="1" y="8"/>
                    <a:pt x="4" y="8"/>
                  </a:cubicBezTo>
                  <a:cubicBezTo>
                    <a:pt x="6" y="8"/>
                    <a:pt x="8" y="6"/>
                    <a:pt x="8" y="4"/>
                  </a:cubicBezTo>
                  <a:cubicBezTo>
                    <a:pt x="8" y="2"/>
                    <a:pt x="6" y="0"/>
                    <a:pt x="4" y="0"/>
                  </a:cubicBezTo>
                  <a:close/>
                  <a:moveTo>
                    <a:pt x="52" y="0"/>
                  </a:moveTo>
                  <a:cubicBezTo>
                    <a:pt x="49" y="0"/>
                    <a:pt x="48" y="2"/>
                    <a:pt x="48" y="4"/>
                  </a:cubicBezTo>
                  <a:cubicBezTo>
                    <a:pt x="48" y="6"/>
                    <a:pt x="49" y="8"/>
                    <a:pt x="52" y="8"/>
                  </a:cubicBezTo>
                  <a:cubicBezTo>
                    <a:pt x="54" y="8"/>
                    <a:pt x="56" y="6"/>
                    <a:pt x="56" y="4"/>
                  </a:cubicBezTo>
                  <a:cubicBezTo>
                    <a:pt x="56" y="2"/>
                    <a:pt x="54" y="0"/>
                    <a:pt x="52" y="0"/>
                  </a:cubicBezTo>
                  <a:close/>
                  <a:moveTo>
                    <a:pt x="36" y="0"/>
                  </a:moveTo>
                  <a:cubicBezTo>
                    <a:pt x="33" y="0"/>
                    <a:pt x="32" y="2"/>
                    <a:pt x="32" y="4"/>
                  </a:cubicBezTo>
                  <a:cubicBezTo>
                    <a:pt x="32" y="6"/>
                    <a:pt x="33" y="8"/>
                    <a:pt x="36" y="8"/>
                  </a:cubicBezTo>
                  <a:cubicBezTo>
                    <a:pt x="38" y="8"/>
                    <a:pt x="40" y="6"/>
                    <a:pt x="40" y="4"/>
                  </a:cubicBezTo>
                  <a:cubicBezTo>
                    <a:pt x="40" y="2"/>
                    <a:pt x="38" y="0"/>
                    <a:pt x="36" y="0"/>
                  </a:cubicBezTo>
                  <a:close/>
                  <a:moveTo>
                    <a:pt x="164" y="0"/>
                  </a:moveTo>
                  <a:cubicBezTo>
                    <a:pt x="161" y="0"/>
                    <a:pt x="160" y="2"/>
                    <a:pt x="160" y="4"/>
                  </a:cubicBezTo>
                  <a:cubicBezTo>
                    <a:pt x="160" y="6"/>
                    <a:pt x="161" y="8"/>
                    <a:pt x="164" y="8"/>
                  </a:cubicBezTo>
                  <a:cubicBezTo>
                    <a:pt x="166" y="8"/>
                    <a:pt x="168" y="6"/>
                    <a:pt x="168" y="4"/>
                  </a:cubicBezTo>
                  <a:cubicBezTo>
                    <a:pt x="168" y="2"/>
                    <a:pt x="166" y="0"/>
                    <a:pt x="164" y="0"/>
                  </a:cubicBezTo>
                  <a:close/>
                  <a:moveTo>
                    <a:pt x="276" y="0"/>
                  </a:moveTo>
                  <a:cubicBezTo>
                    <a:pt x="273" y="0"/>
                    <a:pt x="272" y="2"/>
                    <a:pt x="272" y="4"/>
                  </a:cubicBezTo>
                  <a:cubicBezTo>
                    <a:pt x="272" y="6"/>
                    <a:pt x="273" y="8"/>
                    <a:pt x="276" y="8"/>
                  </a:cubicBezTo>
                  <a:cubicBezTo>
                    <a:pt x="278" y="8"/>
                    <a:pt x="280" y="6"/>
                    <a:pt x="280" y="4"/>
                  </a:cubicBezTo>
                  <a:cubicBezTo>
                    <a:pt x="280" y="2"/>
                    <a:pt x="278" y="0"/>
                    <a:pt x="276" y="0"/>
                  </a:cubicBezTo>
                  <a:close/>
                  <a:moveTo>
                    <a:pt x="292" y="0"/>
                  </a:moveTo>
                  <a:cubicBezTo>
                    <a:pt x="289" y="0"/>
                    <a:pt x="288" y="2"/>
                    <a:pt x="288" y="4"/>
                  </a:cubicBezTo>
                  <a:cubicBezTo>
                    <a:pt x="288" y="6"/>
                    <a:pt x="289" y="8"/>
                    <a:pt x="292" y="8"/>
                  </a:cubicBezTo>
                  <a:cubicBezTo>
                    <a:pt x="294" y="8"/>
                    <a:pt x="296" y="6"/>
                    <a:pt x="296" y="4"/>
                  </a:cubicBezTo>
                  <a:cubicBezTo>
                    <a:pt x="296" y="2"/>
                    <a:pt x="294" y="0"/>
                    <a:pt x="292" y="0"/>
                  </a:cubicBezTo>
                  <a:close/>
                  <a:moveTo>
                    <a:pt x="180" y="0"/>
                  </a:moveTo>
                  <a:cubicBezTo>
                    <a:pt x="177" y="0"/>
                    <a:pt x="176" y="2"/>
                    <a:pt x="176" y="4"/>
                  </a:cubicBezTo>
                  <a:cubicBezTo>
                    <a:pt x="176" y="6"/>
                    <a:pt x="177" y="8"/>
                    <a:pt x="180" y="8"/>
                  </a:cubicBezTo>
                  <a:cubicBezTo>
                    <a:pt x="182" y="8"/>
                    <a:pt x="184" y="6"/>
                    <a:pt x="184" y="4"/>
                  </a:cubicBezTo>
                  <a:cubicBezTo>
                    <a:pt x="184" y="2"/>
                    <a:pt x="182" y="0"/>
                    <a:pt x="180" y="0"/>
                  </a:cubicBezTo>
                  <a:close/>
                  <a:moveTo>
                    <a:pt x="308" y="0"/>
                  </a:moveTo>
                  <a:cubicBezTo>
                    <a:pt x="305" y="0"/>
                    <a:pt x="304" y="2"/>
                    <a:pt x="304" y="4"/>
                  </a:cubicBezTo>
                  <a:cubicBezTo>
                    <a:pt x="304" y="6"/>
                    <a:pt x="305" y="8"/>
                    <a:pt x="308" y="8"/>
                  </a:cubicBezTo>
                  <a:cubicBezTo>
                    <a:pt x="310" y="8"/>
                    <a:pt x="312" y="6"/>
                    <a:pt x="312" y="4"/>
                  </a:cubicBezTo>
                  <a:cubicBezTo>
                    <a:pt x="312" y="2"/>
                    <a:pt x="310" y="0"/>
                    <a:pt x="308" y="0"/>
                  </a:cubicBezTo>
                  <a:close/>
                  <a:moveTo>
                    <a:pt x="260" y="0"/>
                  </a:moveTo>
                  <a:cubicBezTo>
                    <a:pt x="257" y="0"/>
                    <a:pt x="256" y="2"/>
                    <a:pt x="256" y="4"/>
                  </a:cubicBezTo>
                  <a:cubicBezTo>
                    <a:pt x="256" y="6"/>
                    <a:pt x="257" y="8"/>
                    <a:pt x="260" y="8"/>
                  </a:cubicBezTo>
                  <a:cubicBezTo>
                    <a:pt x="262" y="8"/>
                    <a:pt x="264" y="6"/>
                    <a:pt x="264" y="4"/>
                  </a:cubicBezTo>
                  <a:cubicBezTo>
                    <a:pt x="264" y="2"/>
                    <a:pt x="262" y="0"/>
                    <a:pt x="260" y="0"/>
                  </a:cubicBezTo>
                  <a:close/>
                  <a:moveTo>
                    <a:pt x="196" y="0"/>
                  </a:moveTo>
                  <a:cubicBezTo>
                    <a:pt x="193" y="0"/>
                    <a:pt x="192" y="2"/>
                    <a:pt x="192" y="4"/>
                  </a:cubicBezTo>
                  <a:cubicBezTo>
                    <a:pt x="192" y="6"/>
                    <a:pt x="193" y="8"/>
                    <a:pt x="196" y="8"/>
                  </a:cubicBezTo>
                  <a:cubicBezTo>
                    <a:pt x="198" y="8"/>
                    <a:pt x="200" y="6"/>
                    <a:pt x="200" y="4"/>
                  </a:cubicBezTo>
                  <a:cubicBezTo>
                    <a:pt x="200" y="2"/>
                    <a:pt x="198" y="0"/>
                    <a:pt x="196" y="0"/>
                  </a:cubicBezTo>
                  <a:close/>
                  <a:moveTo>
                    <a:pt x="244" y="0"/>
                  </a:moveTo>
                  <a:cubicBezTo>
                    <a:pt x="241" y="0"/>
                    <a:pt x="240" y="2"/>
                    <a:pt x="240" y="4"/>
                  </a:cubicBezTo>
                  <a:cubicBezTo>
                    <a:pt x="240" y="6"/>
                    <a:pt x="241" y="8"/>
                    <a:pt x="244" y="8"/>
                  </a:cubicBezTo>
                  <a:cubicBezTo>
                    <a:pt x="246" y="8"/>
                    <a:pt x="248" y="6"/>
                    <a:pt x="248" y="4"/>
                  </a:cubicBezTo>
                  <a:cubicBezTo>
                    <a:pt x="248" y="2"/>
                    <a:pt x="246" y="0"/>
                    <a:pt x="244" y="0"/>
                  </a:cubicBezTo>
                  <a:close/>
                  <a:moveTo>
                    <a:pt x="212" y="0"/>
                  </a:moveTo>
                  <a:cubicBezTo>
                    <a:pt x="209" y="0"/>
                    <a:pt x="208" y="2"/>
                    <a:pt x="208" y="4"/>
                  </a:cubicBezTo>
                  <a:cubicBezTo>
                    <a:pt x="208" y="6"/>
                    <a:pt x="209" y="8"/>
                    <a:pt x="212" y="8"/>
                  </a:cubicBezTo>
                  <a:cubicBezTo>
                    <a:pt x="214" y="8"/>
                    <a:pt x="216" y="6"/>
                    <a:pt x="216" y="4"/>
                  </a:cubicBezTo>
                  <a:cubicBezTo>
                    <a:pt x="216" y="2"/>
                    <a:pt x="214" y="0"/>
                    <a:pt x="212" y="0"/>
                  </a:cubicBezTo>
                  <a:close/>
                  <a:moveTo>
                    <a:pt x="228" y="0"/>
                  </a:moveTo>
                  <a:cubicBezTo>
                    <a:pt x="225" y="0"/>
                    <a:pt x="224" y="2"/>
                    <a:pt x="224" y="4"/>
                  </a:cubicBezTo>
                  <a:cubicBezTo>
                    <a:pt x="224" y="6"/>
                    <a:pt x="225" y="8"/>
                    <a:pt x="228" y="8"/>
                  </a:cubicBezTo>
                  <a:cubicBezTo>
                    <a:pt x="230" y="8"/>
                    <a:pt x="232" y="6"/>
                    <a:pt x="232" y="4"/>
                  </a:cubicBezTo>
                  <a:cubicBezTo>
                    <a:pt x="232" y="2"/>
                    <a:pt x="230" y="0"/>
                    <a:pt x="228"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1" name="Freeform 1157"/>
            <p:cNvSpPr>
              <a:spLocks/>
            </p:cNvSpPr>
            <p:nvPr/>
          </p:nvSpPr>
          <p:spPr bwMode="auto">
            <a:xfrm>
              <a:off x="1589088" y="2727325"/>
              <a:ext cx="409575" cy="412750"/>
            </a:xfrm>
            <a:custGeom>
              <a:avLst/>
              <a:gdLst>
                <a:gd name="T0" fmla="*/ 93 w 129"/>
                <a:gd name="T1" fmla="*/ 114 h 130"/>
                <a:gd name="T2" fmla="*/ 114 w 129"/>
                <a:gd name="T3" fmla="*/ 37 h 130"/>
                <a:gd name="T4" fmla="*/ 36 w 129"/>
                <a:gd name="T5" fmla="*/ 16 h 130"/>
                <a:gd name="T6" fmla="*/ 16 w 129"/>
                <a:gd name="T7" fmla="*/ 93 h 130"/>
                <a:gd name="T8" fmla="*/ 93 w 129"/>
                <a:gd name="T9" fmla="*/ 114 h 130"/>
              </a:gdLst>
              <a:ahLst/>
              <a:cxnLst>
                <a:cxn ang="0">
                  <a:pos x="T0" y="T1"/>
                </a:cxn>
                <a:cxn ang="0">
                  <a:pos x="T2" y="T3"/>
                </a:cxn>
                <a:cxn ang="0">
                  <a:pos x="T4" y="T5"/>
                </a:cxn>
                <a:cxn ang="0">
                  <a:pos x="T6" y="T7"/>
                </a:cxn>
                <a:cxn ang="0">
                  <a:pos x="T8" y="T9"/>
                </a:cxn>
              </a:cxnLst>
              <a:rect l="0" t="0" r="r" b="b"/>
              <a:pathLst>
                <a:path w="129" h="130">
                  <a:moveTo>
                    <a:pt x="93" y="114"/>
                  </a:moveTo>
                  <a:cubicBezTo>
                    <a:pt x="120" y="99"/>
                    <a:pt x="129" y="64"/>
                    <a:pt x="114" y="37"/>
                  </a:cubicBezTo>
                  <a:cubicBezTo>
                    <a:pt x="98" y="10"/>
                    <a:pt x="63" y="0"/>
                    <a:pt x="36" y="16"/>
                  </a:cubicBezTo>
                  <a:cubicBezTo>
                    <a:pt x="9" y="32"/>
                    <a:pt x="0" y="66"/>
                    <a:pt x="16" y="93"/>
                  </a:cubicBezTo>
                  <a:cubicBezTo>
                    <a:pt x="31" y="121"/>
                    <a:pt x="66" y="130"/>
                    <a:pt x="93" y="1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2" name="Freeform 1158"/>
            <p:cNvSpPr>
              <a:spLocks noEditPoints="1"/>
            </p:cNvSpPr>
            <p:nvPr/>
          </p:nvSpPr>
          <p:spPr bwMode="auto">
            <a:xfrm>
              <a:off x="1595438" y="2740025"/>
              <a:ext cx="419100" cy="387350"/>
            </a:xfrm>
            <a:custGeom>
              <a:avLst/>
              <a:gdLst>
                <a:gd name="T0" fmla="*/ 63 w 132"/>
                <a:gd name="T1" fmla="*/ 122 h 122"/>
                <a:gd name="T2" fmla="*/ 63 w 132"/>
                <a:gd name="T3" fmla="*/ 122 h 122"/>
                <a:gd name="T4" fmla="*/ 10 w 132"/>
                <a:gd name="T5" fmla="*/ 91 h 122"/>
                <a:gd name="T6" fmla="*/ 4 w 132"/>
                <a:gd name="T7" fmla="*/ 45 h 122"/>
                <a:gd name="T8" fmla="*/ 32 w 132"/>
                <a:gd name="T9" fmla="*/ 9 h 122"/>
                <a:gd name="T10" fmla="*/ 63 w 132"/>
                <a:gd name="T11" fmla="*/ 0 h 122"/>
                <a:gd name="T12" fmla="*/ 115 w 132"/>
                <a:gd name="T13" fmla="*/ 31 h 122"/>
                <a:gd name="T14" fmla="*/ 93 w 132"/>
                <a:gd name="T15" fmla="*/ 114 h 122"/>
                <a:gd name="T16" fmla="*/ 63 w 132"/>
                <a:gd name="T17" fmla="*/ 122 h 122"/>
                <a:gd name="T18" fmla="*/ 63 w 132"/>
                <a:gd name="T19" fmla="*/ 8 h 122"/>
                <a:gd name="T20" fmla="*/ 36 w 132"/>
                <a:gd name="T21" fmla="*/ 15 h 122"/>
                <a:gd name="T22" fmla="*/ 12 w 132"/>
                <a:gd name="T23" fmla="*/ 47 h 122"/>
                <a:gd name="T24" fmla="*/ 17 w 132"/>
                <a:gd name="T25" fmla="*/ 87 h 122"/>
                <a:gd name="T26" fmla="*/ 63 w 132"/>
                <a:gd name="T27" fmla="*/ 114 h 122"/>
                <a:gd name="T28" fmla="*/ 63 w 132"/>
                <a:gd name="T29" fmla="*/ 114 h 122"/>
                <a:gd name="T30" fmla="*/ 89 w 132"/>
                <a:gd name="T31" fmla="*/ 107 h 122"/>
                <a:gd name="T32" fmla="*/ 108 w 132"/>
                <a:gd name="T33" fmla="*/ 35 h 122"/>
                <a:gd name="T34" fmla="*/ 63 w 132"/>
                <a:gd name="T35"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122">
                  <a:moveTo>
                    <a:pt x="63" y="122"/>
                  </a:moveTo>
                  <a:cubicBezTo>
                    <a:pt x="63" y="122"/>
                    <a:pt x="63" y="122"/>
                    <a:pt x="63" y="122"/>
                  </a:cubicBezTo>
                  <a:cubicBezTo>
                    <a:pt x="41" y="122"/>
                    <a:pt x="21" y="110"/>
                    <a:pt x="10" y="91"/>
                  </a:cubicBezTo>
                  <a:cubicBezTo>
                    <a:pt x="2" y="77"/>
                    <a:pt x="0" y="61"/>
                    <a:pt x="4" y="45"/>
                  </a:cubicBezTo>
                  <a:cubicBezTo>
                    <a:pt x="8" y="30"/>
                    <a:pt x="18" y="17"/>
                    <a:pt x="32" y="9"/>
                  </a:cubicBezTo>
                  <a:cubicBezTo>
                    <a:pt x="42" y="3"/>
                    <a:pt x="52" y="0"/>
                    <a:pt x="63" y="0"/>
                  </a:cubicBezTo>
                  <a:cubicBezTo>
                    <a:pt x="84" y="0"/>
                    <a:pt x="104" y="12"/>
                    <a:pt x="115" y="31"/>
                  </a:cubicBezTo>
                  <a:cubicBezTo>
                    <a:pt x="132" y="60"/>
                    <a:pt x="122" y="97"/>
                    <a:pt x="93" y="114"/>
                  </a:cubicBezTo>
                  <a:cubicBezTo>
                    <a:pt x="84" y="119"/>
                    <a:pt x="73" y="122"/>
                    <a:pt x="63" y="122"/>
                  </a:cubicBezTo>
                  <a:close/>
                  <a:moveTo>
                    <a:pt x="63" y="8"/>
                  </a:moveTo>
                  <a:cubicBezTo>
                    <a:pt x="53" y="8"/>
                    <a:pt x="44" y="11"/>
                    <a:pt x="36" y="15"/>
                  </a:cubicBezTo>
                  <a:cubicBezTo>
                    <a:pt x="24" y="23"/>
                    <a:pt x="15" y="34"/>
                    <a:pt x="12" y="47"/>
                  </a:cubicBezTo>
                  <a:cubicBezTo>
                    <a:pt x="8" y="61"/>
                    <a:pt x="10" y="75"/>
                    <a:pt x="17" y="87"/>
                  </a:cubicBezTo>
                  <a:cubicBezTo>
                    <a:pt x="26" y="104"/>
                    <a:pt x="44" y="114"/>
                    <a:pt x="63" y="114"/>
                  </a:cubicBezTo>
                  <a:cubicBezTo>
                    <a:pt x="63" y="114"/>
                    <a:pt x="63" y="114"/>
                    <a:pt x="63" y="114"/>
                  </a:cubicBezTo>
                  <a:cubicBezTo>
                    <a:pt x="72" y="114"/>
                    <a:pt x="81" y="111"/>
                    <a:pt x="89" y="107"/>
                  </a:cubicBezTo>
                  <a:cubicBezTo>
                    <a:pt x="114" y="92"/>
                    <a:pt x="123" y="60"/>
                    <a:pt x="108" y="35"/>
                  </a:cubicBezTo>
                  <a:cubicBezTo>
                    <a:pt x="99" y="19"/>
                    <a:pt x="81" y="8"/>
                    <a:pt x="63" y="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5" name="Oval 1161"/>
            <p:cNvSpPr>
              <a:spLocks noChangeArrowheads="1"/>
            </p:cNvSpPr>
            <p:nvPr/>
          </p:nvSpPr>
          <p:spPr bwMode="auto">
            <a:xfrm>
              <a:off x="2505076" y="2644775"/>
              <a:ext cx="574675" cy="577850"/>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25" name="Group 24">
            <a:extLst>
              <a:ext uri="{FF2B5EF4-FFF2-40B4-BE49-F238E27FC236}">
                <a16:creationId xmlns:a16="http://schemas.microsoft.com/office/drawing/2014/main" id="{37A6EB7B-4B4A-4637-A20A-D2794884B4D8}"/>
              </a:ext>
              <a:ext uri="{C183D7F6-B498-43B3-948B-1728B52AA6E4}">
                <adec:decorative xmlns:adec="http://schemas.microsoft.com/office/drawing/2017/decorative" val="1"/>
              </a:ext>
            </a:extLst>
          </p:cNvPr>
          <p:cNvGrpSpPr/>
          <p:nvPr/>
        </p:nvGrpSpPr>
        <p:grpSpPr>
          <a:xfrm>
            <a:off x="1878438" y="3926540"/>
            <a:ext cx="9618768" cy="592831"/>
            <a:chOff x="1408510" y="2759869"/>
            <a:chExt cx="7214077" cy="444622"/>
          </a:xfrm>
        </p:grpSpPr>
        <p:sp>
          <p:nvSpPr>
            <p:cNvPr id="14" name="TextBox 13"/>
            <p:cNvSpPr txBox="1">
              <a:spLocks/>
            </p:cNvSpPr>
            <p:nvPr/>
          </p:nvSpPr>
          <p:spPr>
            <a:xfrm>
              <a:off x="2596458" y="2884230"/>
              <a:ext cx="1364230"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solidFill>
                  <a:effectLst/>
                  <a:uLnTx/>
                  <a:uFillTx/>
                  <a:latin typeface="Poppins" panose="02000000000000000000" pitchFamily="2" charset="0"/>
                  <a:ea typeface="+mn-ea"/>
                  <a:cs typeface="Poppins" panose="02000000000000000000" pitchFamily="2" charset="0"/>
                </a:rPr>
                <a:t>7/11– 7/18</a:t>
              </a:r>
            </a:p>
          </p:txBody>
        </p:sp>
        <p:sp>
          <p:nvSpPr>
            <p:cNvPr id="15" name="TextBox 14"/>
            <p:cNvSpPr txBox="1"/>
            <p:nvPr/>
          </p:nvSpPr>
          <p:spPr>
            <a:xfrm>
              <a:off x="4176572" y="2835159"/>
              <a:ext cx="4446015"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Send reports to local data stewards, site leaders and administrators for approval (Send earlier if possible)</a:t>
              </a:r>
            </a:p>
          </p:txBody>
        </p:sp>
        <p:cxnSp>
          <p:nvCxnSpPr>
            <p:cNvPr id="16" name="Straight Connector 15"/>
            <p:cNvCxnSpPr/>
            <p:nvPr/>
          </p:nvCxnSpPr>
          <p:spPr>
            <a:xfrm>
              <a:off x="4013139" y="2785581"/>
              <a:ext cx="0" cy="381965"/>
            </a:xfrm>
            <a:prstGeom prst="line">
              <a:avLst/>
            </a:prstGeom>
            <a:ln w="28575"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29" name="Freeform 1145"/>
            <p:cNvSpPr>
              <a:spLocks noEditPoints="1"/>
            </p:cNvSpPr>
            <p:nvPr/>
          </p:nvSpPr>
          <p:spPr bwMode="auto">
            <a:xfrm>
              <a:off x="1544241" y="2967038"/>
              <a:ext cx="665560" cy="19050"/>
            </a:xfrm>
            <a:custGeom>
              <a:avLst/>
              <a:gdLst>
                <a:gd name="T0" fmla="*/ 64 w 280"/>
                <a:gd name="T1" fmla="*/ 4 h 8"/>
                <a:gd name="T2" fmla="*/ 72 w 280"/>
                <a:gd name="T3" fmla="*/ 4 h 8"/>
                <a:gd name="T4" fmla="*/ 84 w 280"/>
                <a:gd name="T5" fmla="*/ 0 h 8"/>
                <a:gd name="T6" fmla="*/ 84 w 280"/>
                <a:gd name="T7" fmla="*/ 8 h 8"/>
                <a:gd name="T8" fmla="*/ 84 w 280"/>
                <a:gd name="T9" fmla="*/ 0 h 8"/>
                <a:gd name="T10" fmla="*/ 112 w 280"/>
                <a:gd name="T11" fmla="*/ 4 h 8"/>
                <a:gd name="T12" fmla="*/ 120 w 280"/>
                <a:gd name="T13" fmla="*/ 4 h 8"/>
                <a:gd name="T14" fmla="*/ 100 w 280"/>
                <a:gd name="T15" fmla="*/ 0 h 8"/>
                <a:gd name="T16" fmla="*/ 100 w 280"/>
                <a:gd name="T17" fmla="*/ 8 h 8"/>
                <a:gd name="T18" fmla="*/ 100 w 280"/>
                <a:gd name="T19" fmla="*/ 0 h 8"/>
                <a:gd name="T20" fmla="*/ 32 w 280"/>
                <a:gd name="T21" fmla="*/ 4 h 8"/>
                <a:gd name="T22" fmla="*/ 40 w 280"/>
                <a:gd name="T23" fmla="*/ 4 h 8"/>
                <a:gd name="T24" fmla="*/ 4 w 280"/>
                <a:gd name="T25" fmla="*/ 0 h 8"/>
                <a:gd name="T26" fmla="*/ 4 w 280"/>
                <a:gd name="T27" fmla="*/ 8 h 8"/>
                <a:gd name="T28" fmla="*/ 4 w 280"/>
                <a:gd name="T29" fmla="*/ 0 h 8"/>
                <a:gd name="T30" fmla="*/ 16 w 280"/>
                <a:gd name="T31" fmla="*/ 4 h 8"/>
                <a:gd name="T32" fmla="*/ 24 w 280"/>
                <a:gd name="T33" fmla="*/ 4 h 8"/>
                <a:gd name="T34" fmla="*/ 52 w 280"/>
                <a:gd name="T35" fmla="*/ 0 h 8"/>
                <a:gd name="T36" fmla="*/ 52 w 280"/>
                <a:gd name="T37" fmla="*/ 8 h 8"/>
                <a:gd name="T38" fmla="*/ 52 w 280"/>
                <a:gd name="T39" fmla="*/ 0 h 8"/>
                <a:gd name="T40" fmla="*/ 128 w 280"/>
                <a:gd name="T41" fmla="*/ 4 h 8"/>
                <a:gd name="T42" fmla="*/ 136 w 280"/>
                <a:gd name="T43" fmla="*/ 4 h 8"/>
                <a:gd name="T44" fmla="*/ 260 w 280"/>
                <a:gd name="T45" fmla="*/ 0 h 8"/>
                <a:gd name="T46" fmla="*/ 260 w 280"/>
                <a:gd name="T47" fmla="*/ 8 h 8"/>
                <a:gd name="T48" fmla="*/ 260 w 280"/>
                <a:gd name="T49" fmla="*/ 0 h 8"/>
                <a:gd name="T50" fmla="*/ 144 w 280"/>
                <a:gd name="T51" fmla="*/ 4 h 8"/>
                <a:gd name="T52" fmla="*/ 152 w 280"/>
                <a:gd name="T53" fmla="*/ 4 h 8"/>
                <a:gd name="T54" fmla="*/ 244 w 280"/>
                <a:gd name="T55" fmla="*/ 0 h 8"/>
                <a:gd name="T56" fmla="*/ 244 w 280"/>
                <a:gd name="T57" fmla="*/ 8 h 8"/>
                <a:gd name="T58" fmla="*/ 244 w 280"/>
                <a:gd name="T59" fmla="*/ 0 h 8"/>
                <a:gd name="T60" fmla="*/ 272 w 280"/>
                <a:gd name="T61" fmla="*/ 4 h 8"/>
                <a:gd name="T62" fmla="*/ 280 w 280"/>
                <a:gd name="T63" fmla="*/ 4 h 8"/>
                <a:gd name="T64" fmla="*/ 228 w 280"/>
                <a:gd name="T65" fmla="*/ 0 h 8"/>
                <a:gd name="T66" fmla="*/ 228 w 280"/>
                <a:gd name="T67" fmla="*/ 8 h 8"/>
                <a:gd name="T68" fmla="*/ 228 w 280"/>
                <a:gd name="T69" fmla="*/ 0 h 8"/>
                <a:gd name="T70" fmla="*/ 176 w 280"/>
                <a:gd name="T71" fmla="*/ 4 h 8"/>
                <a:gd name="T72" fmla="*/ 184 w 280"/>
                <a:gd name="T73" fmla="*/ 4 h 8"/>
                <a:gd name="T74" fmla="*/ 164 w 280"/>
                <a:gd name="T75" fmla="*/ 0 h 8"/>
                <a:gd name="T76" fmla="*/ 164 w 280"/>
                <a:gd name="T77" fmla="*/ 8 h 8"/>
                <a:gd name="T78" fmla="*/ 164 w 280"/>
                <a:gd name="T79" fmla="*/ 0 h 8"/>
                <a:gd name="T80" fmla="*/ 192 w 280"/>
                <a:gd name="T81" fmla="*/ 4 h 8"/>
                <a:gd name="T82" fmla="*/ 200 w 280"/>
                <a:gd name="T83" fmla="*/ 4 h 8"/>
                <a:gd name="T84" fmla="*/ 212 w 280"/>
                <a:gd name="T85" fmla="*/ 0 h 8"/>
                <a:gd name="T86" fmla="*/ 212 w 280"/>
                <a:gd name="T87" fmla="*/ 8 h 8"/>
                <a:gd name="T88" fmla="*/ 212 w 280"/>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0" h="8">
                  <a:moveTo>
                    <a:pt x="68" y="0"/>
                  </a:moveTo>
                  <a:cubicBezTo>
                    <a:pt x="66" y="0"/>
                    <a:pt x="64" y="2"/>
                    <a:pt x="64" y="4"/>
                  </a:cubicBezTo>
                  <a:cubicBezTo>
                    <a:pt x="64" y="6"/>
                    <a:pt x="66" y="8"/>
                    <a:pt x="68" y="8"/>
                  </a:cubicBezTo>
                  <a:cubicBezTo>
                    <a:pt x="70" y="8"/>
                    <a:pt x="72" y="6"/>
                    <a:pt x="72" y="4"/>
                  </a:cubicBezTo>
                  <a:cubicBezTo>
                    <a:pt x="72" y="2"/>
                    <a:pt x="70" y="0"/>
                    <a:pt x="68" y="0"/>
                  </a:cubicBezTo>
                  <a:close/>
                  <a:moveTo>
                    <a:pt x="84" y="0"/>
                  </a:moveTo>
                  <a:cubicBezTo>
                    <a:pt x="82" y="0"/>
                    <a:pt x="80" y="2"/>
                    <a:pt x="80" y="4"/>
                  </a:cubicBezTo>
                  <a:cubicBezTo>
                    <a:pt x="80" y="6"/>
                    <a:pt x="82" y="8"/>
                    <a:pt x="84" y="8"/>
                  </a:cubicBezTo>
                  <a:cubicBezTo>
                    <a:pt x="86" y="8"/>
                    <a:pt x="88" y="6"/>
                    <a:pt x="88" y="4"/>
                  </a:cubicBezTo>
                  <a:cubicBezTo>
                    <a:pt x="88" y="2"/>
                    <a:pt x="86" y="0"/>
                    <a:pt x="84" y="0"/>
                  </a:cubicBezTo>
                  <a:close/>
                  <a:moveTo>
                    <a:pt x="116" y="0"/>
                  </a:moveTo>
                  <a:cubicBezTo>
                    <a:pt x="114" y="0"/>
                    <a:pt x="112" y="2"/>
                    <a:pt x="112" y="4"/>
                  </a:cubicBezTo>
                  <a:cubicBezTo>
                    <a:pt x="112" y="6"/>
                    <a:pt x="114" y="8"/>
                    <a:pt x="116" y="8"/>
                  </a:cubicBezTo>
                  <a:cubicBezTo>
                    <a:pt x="118" y="8"/>
                    <a:pt x="120" y="6"/>
                    <a:pt x="120" y="4"/>
                  </a:cubicBezTo>
                  <a:cubicBezTo>
                    <a:pt x="120" y="2"/>
                    <a:pt x="118" y="0"/>
                    <a:pt x="116" y="0"/>
                  </a:cubicBezTo>
                  <a:close/>
                  <a:moveTo>
                    <a:pt x="100" y="0"/>
                  </a:moveTo>
                  <a:cubicBezTo>
                    <a:pt x="98" y="0"/>
                    <a:pt x="96" y="2"/>
                    <a:pt x="96" y="4"/>
                  </a:cubicBezTo>
                  <a:cubicBezTo>
                    <a:pt x="96" y="6"/>
                    <a:pt x="98" y="8"/>
                    <a:pt x="100" y="8"/>
                  </a:cubicBezTo>
                  <a:cubicBezTo>
                    <a:pt x="102" y="8"/>
                    <a:pt x="104" y="6"/>
                    <a:pt x="104" y="4"/>
                  </a:cubicBezTo>
                  <a:cubicBezTo>
                    <a:pt x="104" y="2"/>
                    <a:pt x="102" y="0"/>
                    <a:pt x="100" y="0"/>
                  </a:cubicBezTo>
                  <a:close/>
                  <a:moveTo>
                    <a:pt x="36" y="0"/>
                  </a:moveTo>
                  <a:cubicBezTo>
                    <a:pt x="34" y="0"/>
                    <a:pt x="32" y="2"/>
                    <a:pt x="32" y="4"/>
                  </a:cubicBezTo>
                  <a:cubicBezTo>
                    <a:pt x="32" y="6"/>
                    <a:pt x="34" y="8"/>
                    <a:pt x="36" y="8"/>
                  </a:cubicBezTo>
                  <a:cubicBezTo>
                    <a:pt x="38" y="8"/>
                    <a:pt x="40" y="6"/>
                    <a:pt x="40" y="4"/>
                  </a:cubicBezTo>
                  <a:cubicBezTo>
                    <a:pt x="40" y="2"/>
                    <a:pt x="38" y="0"/>
                    <a:pt x="36" y="0"/>
                  </a:cubicBezTo>
                  <a:close/>
                  <a:moveTo>
                    <a:pt x="4" y="0"/>
                  </a:moveTo>
                  <a:cubicBezTo>
                    <a:pt x="2" y="0"/>
                    <a:pt x="0" y="2"/>
                    <a:pt x="0" y="4"/>
                  </a:cubicBezTo>
                  <a:cubicBezTo>
                    <a:pt x="0" y="6"/>
                    <a:pt x="2" y="8"/>
                    <a:pt x="4" y="8"/>
                  </a:cubicBezTo>
                  <a:cubicBezTo>
                    <a:pt x="6" y="8"/>
                    <a:pt x="8" y="6"/>
                    <a:pt x="8" y="4"/>
                  </a:cubicBezTo>
                  <a:cubicBezTo>
                    <a:pt x="8" y="2"/>
                    <a:pt x="6" y="0"/>
                    <a:pt x="4" y="0"/>
                  </a:cubicBezTo>
                  <a:close/>
                  <a:moveTo>
                    <a:pt x="20" y="0"/>
                  </a:moveTo>
                  <a:cubicBezTo>
                    <a:pt x="18" y="0"/>
                    <a:pt x="16" y="2"/>
                    <a:pt x="16" y="4"/>
                  </a:cubicBezTo>
                  <a:cubicBezTo>
                    <a:pt x="16" y="6"/>
                    <a:pt x="18" y="8"/>
                    <a:pt x="20" y="8"/>
                  </a:cubicBezTo>
                  <a:cubicBezTo>
                    <a:pt x="22" y="8"/>
                    <a:pt x="24" y="6"/>
                    <a:pt x="24" y="4"/>
                  </a:cubicBezTo>
                  <a:cubicBezTo>
                    <a:pt x="24" y="2"/>
                    <a:pt x="22" y="0"/>
                    <a:pt x="20" y="0"/>
                  </a:cubicBezTo>
                  <a:close/>
                  <a:moveTo>
                    <a:pt x="52" y="0"/>
                  </a:moveTo>
                  <a:cubicBezTo>
                    <a:pt x="50" y="0"/>
                    <a:pt x="48" y="2"/>
                    <a:pt x="48" y="4"/>
                  </a:cubicBezTo>
                  <a:cubicBezTo>
                    <a:pt x="48" y="6"/>
                    <a:pt x="50" y="8"/>
                    <a:pt x="52" y="8"/>
                  </a:cubicBezTo>
                  <a:cubicBezTo>
                    <a:pt x="54" y="8"/>
                    <a:pt x="56" y="6"/>
                    <a:pt x="56" y="4"/>
                  </a:cubicBezTo>
                  <a:cubicBezTo>
                    <a:pt x="56" y="2"/>
                    <a:pt x="54" y="0"/>
                    <a:pt x="52" y="0"/>
                  </a:cubicBezTo>
                  <a:close/>
                  <a:moveTo>
                    <a:pt x="132" y="0"/>
                  </a:moveTo>
                  <a:cubicBezTo>
                    <a:pt x="130" y="0"/>
                    <a:pt x="128" y="2"/>
                    <a:pt x="128" y="4"/>
                  </a:cubicBezTo>
                  <a:cubicBezTo>
                    <a:pt x="128" y="6"/>
                    <a:pt x="130" y="8"/>
                    <a:pt x="132" y="8"/>
                  </a:cubicBezTo>
                  <a:cubicBezTo>
                    <a:pt x="134" y="8"/>
                    <a:pt x="136" y="6"/>
                    <a:pt x="136" y="4"/>
                  </a:cubicBezTo>
                  <a:cubicBezTo>
                    <a:pt x="136" y="2"/>
                    <a:pt x="134" y="0"/>
                    <a:pt x="132" y="0"/>
                  </a:cubicBezTo>
                  <a:close/>
                  <a:moveTo>
                    <a:pt x="260" y="0"/>
                  </a:moveTo>
                  <a:cubicBezTo>
                    <a:pt x="258" y="0"/>
                    <a:pt x="256" y="2"/>
                    <a:pt x="256" y="4"/>
                  </a:cubicBezTo>
                  <a:cubicBezTo>
                    <a:pt x="256" y="6"/>
                    <a:pt x="258" y="8"/>
                    <a:pt x="260" y="8"/>
                  </a:cubicBezTo>
                  <a:cubicBezTo>
                    <a:pt x="262" y="8"/>
                    <a:pt x="264" y="6"/>
                    <a:pt x="264" y="4"/>
                  </a:cubicBezTo>
                  <a:cubicBezTo>
                    <a:pt x="264" y="2"/>
                    <a:pt x="262" y="0"/>
                    <a:pt x="260" y="0"/>
                  </a:cubicBezTo>
                  <a:close/>
                  <a:moveTo>
                    <a:pt x="148" y="0"/>
                  </a:moveTo>
                  <a:cubicBezTo>
                    <a:pt x="146" y="0"/>
                    <a:pt x="144" y="2"/>
                    <a:pt x="144" y="4"/>
                  </a:cubicBezTo>
                  <a:cubicBezTo>
                    <a:pt x="144" y="6"/>
                    <a:pt x="146" y="8"/>
                    <a:pt x="148" y="8"/>
                  </a:cubicBezTo>
                  <a:cubicBezTo>
                    <a:pt x="150" y="8"/>
                    <a:pt x="152" y="6"/>
                    <a:pt x="152" y="4"/>
                  </a:cubicBezTo>
                  <a:cubicBezTo>
                    <a:pt x="152" y="2"/>
                    <a:pt x="150" y="0"/>
                    <a:pt x="148" y="0"/>
                  </a:cubicBezTo>
                  <a:close/>
                  <a:moveTo>
                    <a:pt x="244" y="0"/>
                  </a:moveTo>
                  <a:cubicBezTo>
                    <a:pt x="242" y="0"/>
                    <a:pt x="240" y="2"/>
                    <a:pt x="240" y="4"/>
                  </a:cubicBezTo>
                  <a:cubicBezTo>
                    <a:pt x="240" y="6"/>
                    <a:pt x="242" y="8"/>
                    <a:pt x="244" y="8"/>
                  </a:cubicBezTo>
                  <a:cubicBezTo>
                    <a:pt x="246" y="8"/>
                    <a:pt x="248" y="6"/>
                    <a:pt x="248" y="4"/>
                  </a:cubicBezTo>
                  <a:cubicBezTo>
                    <a:pt x="248" y="2"/>
                    <a:pt x="246" y="0"/>
                    <a:pt x="244" y="0"/>
                  </a:cubicBezTo>
                  <a:close/>
                  <a:moveTo>
                    <a:pt x="276" y="0"/>
                  </a:moveTo>
                  <a:cubicBezTo>
                    <a:pt x="274" y="0"/>
                    <a:pt x="272" y="2"/>
                    <a:pt x="272" y="4"/>
                  </a:cubicBezTo>
                  <a:cubicBezTo>
                    <a:pt x="272" y="6"/>
                    <a:pt x="274" y="8"/>
                    <a:pt x="276" y="8"/>
                  </a:cubicBezTo>
                  <a:cubicBezTo>
                    <a:pt x="278" y="8"/>
                    <a:pt x="280" y="6"/>
                    <a:pt x="280" y="4"/>
                  </a:cubicBezTo>
                  <a:cubicBezTo>
                    <a:pt x="280" y="2"/>
                    <a:pt x="278" y="0"/>
                    <a:pt x="276" y="0"/>
                  </a:cubicBezTo>
                  <a:close/>
                  <a:moveTo>
                    <a:pt x="228" y="0"/>
                  </a:moveTo>
                  <a:cubicBezTo>
                    <a:pt x="226" y="0"/>
                    <a:pt x="224" y="2"/>
                    <a:pt x="224" y="4"/>
                  </a:cubicBezTo>
                  <a:cubicBezTo>
                    <a:pt x="224" y="6"/>
                    <a:pt x="226" y="8"/>
                    <a:pt x="228" y="8"/>
                  </a:cubicBezTo>
                  <a:cubicBezTo>
                    <a:pt x="230" y="8"/>
                    <a:pt x="232" y="6"/>
                    <a:pt x="232" y="4"/>
                  </a:cubicBezTo>
                  <a:cubicBezTo>
                    <a:pt x="232" y="2"/>
                    <a:pt x="230" y="0"/>
                    <a:pt x="228" y="0"/>
                  </a:cubicBezTo>
                  <a:close/>
                  <a:moveTo>
                    <a:pt x="180" y="0"/>
                  </a:moveTo>
                  <a:cubicBezTo>
                    <a:pt x="178" y="0"/>
                    <a:pt x="176" y="2"/>
                    <a:pt x="176" y="4"/>
                  </a:cubicBezTo>
                  <a:cubicBezTo>
                    <a:pt x="176" y="6"/>
                    <a:pt x="178" y="8"/>
                    <a:pt x="180" y="8"/>
                  </a:cubicBezTo>
                  <a:cubicBezTo>
                    <a:pt x="182" y="8"/>
                    <a:pt x="184" y="6"/>
                    <a:pt x="184" y="4"/>
                  </a:cubicBezTo>
                  <a:cubicBezTo>
                    <a:pt x="184" y="2"/>
                    <a:pt x="182" y="0"/>
                    <a:pt x="180" y="0"/>
                  </a:cubicBezTo>
                  <a:close/>
                  <a:moveTo>
                    <a:pt x="164" y="0"/>
                  </a:moveTo>
                  <a:cubicBezTo>
                    <a:pt x="162" y="0"/>
                    <a:pt x="160" y="2"/>
                    <a:pt x="160" y="4"/>
                  </a:cubicBezTo>
                  <a:cubicBezTo>
                    <a:pt x="160" y="6"/>
                    <a:pt x="162" y="8"/>
                    <a:pt x="164" y="8"/>
                  </a:cubicBezTo>
                  <a:cubicBezTo>
                    <a:pt x="166" y="8"/>
                    <a:pt x="168" y="6"/>
                    <a:pt x="168" y="4"/>
                  </a:cubicBezTo>
                  <a:cubicBezTo>
                    <a:pt x="168" y="2"/>
                    <a:pt x="166" y="0"/>
                    <a:pt x="164" y="0"/>
                  </a:cubicBezTo>
                  <a:close/>
                  <a:moveTo>
                    <a:pt x="196" y="0"/>
                  </a:moveTo>
                  <a:cubicBezTo>
                    <a:pt x="194" y="0"/>
                    <a:pt x="192" y="2"/>
                    <a:pt x="192" y="4"/>
                  </a:cubicBezTo>
                  <a:cubicBezTo>
                    <a:pt x="192" y="6"/>
                    <a:pt x="194" y="8"/>
                    <a:pt x="196" y="8"/>
                  </a:cubicBezTo>
                  <a:cubicBezTo>
                    <a:pt x="198" y="8"/>
                    <a:pt x="200" y="6"/>
                    <a:pt x="200" y="4"/>
                  </a:cubicBezTo>
                  <a:cubicBezTo>
                    <a:pt x="200" y="2"/>
                    <a:pt x="198" y="0"/>
                    <a:pt x="196" y="0"/>
                  </a:cubicBezTo>
                  <a:close/>
                  <a:moveTo>
                    <a:pt x="212" y="0"/>
                  </a:moveTo>
                  <a:cubicBezTo>
                    <a:pt x="210" y="0"/>
                    <a:pt x="208" y="2"/>
                    <a:pt x="208" y="4"/>
                  </a:cubicBezTo>
                  <a:cubicBezTo>
                    <a:pt x="208" y="6"/>
                    <a:pt x="210" y="8"/>
                    <a:pt x="212" y="8"/>
                  </a:cubicBezTo>
                  <a:cubicBezTo>
                    <a:pt x="214" y="8"/>
                    <a:pt x="216" y="6"/>
                    <a:pt x="216" y="4"/>
                  </a:cubicBezTo>
                  <a:cubicBezTo>
                    <a:pt x="216" y="2"/>
                    <a:pt x="214" y="0"/>
                    <a:pt x="212" y="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3" name="Oval 1149"/>
            <p:cNvSpPr>
              <a:spLocks noChangeArrowheads="1"/>
            </p:cNvSpPr>
            <p:nvPr/>
          </p:nvSpPr>
          <p:spPr bwMode="auto">
            <a:xfrm>
              <a:off x="1418035" y="2840831"/>
              <a:ext cx="271463" cy="271463"/>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4" name="Freeform 1150"/>
            <p:cNvSpPr>
              <a:spLocks noEditPoints="1"/>
            </p:cNvSpPr>
            <p:nvPr/>
          </p:nvSpPr>
          <p:spPr bwMode="auto">
            <a:xfrm>
              <a:off x="1408510" y="2831306"/>
              <a:ext cx="290513" cy="290513"/>
            </a:xfrm>
            <a:custGeom>
              <a:avLst/>
              <a:gdLst>
                <a:gd name="T0" fmla="*/ 61 w 122"/>
                <a:gd name="T1" fmla="*/ 122 h 122"/>
                <a:gd name="T2" fmla="*/ 61 w 122"/>
                <a:gd name="T3" fmla="*/ 122 h 122"/>
                <a:gd name="T4" fmla="*/ 61 w 122"/>
                <a:gd name="T5" fmla="*/ 122 h 122"/>
                <a:gd name="T6" fmla="*/ 0 w 122"/>
                <a:gd name="T7" fmla="*/ 61 h 122"/>
                <a:gd name="T8" fmla="*/ 18 w 122"/>
                <a:gd name="T9" fmla="*/ 18 h 122"/>
                <a:gd name="T10" fmla="*/ 61 w 122"/>
                <a:gd name="T11" fmla="*/ 0 h 122"/>
                <a:gd name="T12" fmla="*/ 122 w 122"/>
                <a:gd name="T13" fmla="*/ 61 h 122"/>
                <a:gd name="T14" fmla="*/ 61 w 122"/>
                <a:gd name="T15" fmla="*/ 122 h 122"/>
                <a:gd name="T16" fmla="*/ 61 w 122"/>
                <a:gd name="T17" fmla="*/ 8 h 122"/>
                <a:gd name="T18" fmla="*/ 24 w 122"/>
                <a:gd name="T19" fmla="*/ 24 h 122"/>
                <a:gd name="T20" fmla="*/ 8 w 122"/>
                <a:gd name="T21" fmla="*/ 61 h 122"/>
                <a:gd name="T22" fmla="*/ 61 w 122"/>
                <a:gd name="T23" fmla="*/ 114 h 122"/>
                <a:gd name="T24" fmla="*/ 61 w 122"/>
                <a:gd name="T25" fmla="*/ 114 h 122"/>
                <a:gd name="T26" fmla="*/ 114 w 122"/>
                <a:gd name="T27" fmla="*/ 61 h 122"/>
                <a:gd name="T28" fmla="*/ 61 w 122"/>
                <a:gd name="T29"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2" h="122">
                  <a:moveTo>
                    <a:pt x="61" y="122"/>
                  </a:moveTo>
                  <a:cubicBezTo>
                    <a:pt x="61" y="122"/>
                    <a:pt x="61" y="122"/>
                    <a:pt x="61" y="122"/>
                  </a:cubicBezTo>
                  <a:cubicBezTo>
                    <a:pt x="61" y="122"/>
                    <a:pt x="61" y="122"/>
                    <a:pt x="61" y="122"/>
                  </a:cubicBezTo>
                  <a:cubicBezTo>
                    <a:pt x="27" y="122"/>
                    <a:pt x="0" y="95"/>
                    <a:pt x="0" y="61"/>
                  </a:cubicBezTo>
                  <a:cubicBezTo>
                    <a:pt x="0" y="45"/>
                    <a:pt x="7" y="30"/>
                    <a:pt x="18" y="18"/>
                  </a:cubicBezTo>
                  <a:cubicBezTo>
                    <a:pt x="30" y="7"/>
                    <a:pt x="45" y="0"/>
                    <a:pt x="61" y="0"/>
                  </a:cubicBezTo>
                  <a:cubicBezTo>
                    <a:pt x="94" y="0"/>
                    <a:pt x="122" y="28"/>
                    <a:pt x="122" y="61"/>
                  </a:cubicBezTo>
                  <a:cubicBezTo>
                    <a:pt x="122" y="95"/>
                    <a:pt x="94" y="122"/>
                    <a:pt x="61" y="122"/>
                  </a:cubicBezTo>
                  <a:close/>
                  <a:moveTo>
                    <a:pt x="61" y="8"/>
                  </a:moveTo>
                  <a:cubicBezTo>
                    <a:pt x="47" y="8"/>
                    <a:pt x="34" y="14"/>
                    <a:pt x="24" y="24"/>
                  </a:cubicBezTo>
                  <a:cubicBezTo>
                    <a:pt x="14" y="34"/>
                    <a:pt x="8" y="47"/>
                    <a:pt x="8" y="61"/>
                  </a:cubicBezTo>
                  <a:cubicBezTo>
                    <a:pt x="8" y="90"/>
                    <a:pt x="32" y="114"/>
                    <a:pt x="61" y="114"/>
                  </a:cubicBezTo>
                  <a:cubicBezTo>
                    <a:pt x="61" y="114"/>
                    <a:pt x="61" y="114"/>
                    <a:pt x="61" y="114"/>
                  </a:cubicBezTo>
                  <a:cubicBezTo>
                    <a:pt x="90" y="114"/>
                    <a:pt x="114" y="90"/>
                    <a:pt x="114" y="61"/>
                  </a:cubicBezTo>
                  <a:cubicBezTo>
                    <a:pt x="114" y="32"/>
                    <a:pt x="90" y="8"/>
                    <a:pt x="61" y="8"/>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7" name="Oval 1163"/>
            <p:cNvSpPr>
              <a:spLocks noChangeArrowheads="1"/>
            </p:cNvSpPr>
            <p:nvPr/>
          </p:nvSpPr>
          <p:spPr bwMode="auto">
            <a:xfrm>
              <a:off x="2016920" y="2759869"/>
              <a:ext cx="431006" cy="433388"/>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8" name="Freeform 1164"/>
            <p:cNvSpPr>
              <a:spLocks noEditPoints="1"/>
            </p:cNvSpPr>
            <p:nvPr/>
          </p:nvSpPr>
          <p:spPr bwMode="auto">
            <a:xfrm>
              <a:off x="2128838" y="2845594"/>
              <a:ext cx="209550" cy="264319"/>
            </a:xfrm>
            <a:custGeom>
              <a:avLst/>
              <a:gdLst>
                <a:gd name="T0" fmla="*/ 126 w 176"/>
                <a:gd name="T1" fmla="*/ 36 h 222"/>
                <a:gd name="T2" fmla="*/ 30 w 176"/>
                <a:gd name="T3" fmla="*/ 36 h 222"/>
                <a:gd name="T4" fmla="*/ 30 w 176"/>
                <a:gd name="T5" fmla="*/ 50 h 222"/>
                <a:gd name="T6" fmla="*/ 126 w 176"/>
                <a:gd name="T7" fmla="*/ 50 h 222"/>
                <a:gd name="T8" fmla="*/ 126 w 176"/>
                <a:gd name="T9" fmla="*/ 36 h 222"/>
                <a:gd name="T10" fmla="*/ 126 w 176"/>
                <a:gd name="T11" fmla="*/ 64 h 222"/>
                <a:gd name="T12" fmla="*/ 30 w 176"/>
                <a:gd name="T13" fmla="*/ 64 h 222"/>
                <a:gd name="T14" fmla="*/ 30 w 176"/>
                <a:gd name="T15" fmla="*/ 76 h 222"/>
                <a:gd name="T16" fmla="*/ 126 w 176"/>
                <a:gd name="T17" fmla="*/ 76 h 222"/>
                <a:gd name="T18" fmla="*/ 126 w 176"/>
                <a:gd name="T19" fmla="*/ 64 h 222"/>
                <a:gd name="T20" fmla="*/ 156 w 176"/>
                <a:gd name="T21" fmla="*/ 18 h 222"/>
                <a:gd name="T22" fmla="*/ 156 w 176"/>
                <a:gd name="T23" fmla="*/ 0 h 222"/>
                <a:gd name="T24" fmla="*/ 0 w 176"/>
                <a:gd name="T25" fmla="*/ 0 h 222"/>
                <a:gd name="T26" fmla="*/ 0 w 176"/>
                <a:gd name="T27" fmla="*/ 202 h 222"/>
                <a:gd name="T28" fmla="*/ 18 w 176"/>
                <a:gd name="T29" fmla="*/ 202 h 222"/>
                <a:gd name="T30" fmla="*/ 18 w 176"/>
                <a:gd name="T31" fmla="*/ 222 h 222"/>
                <a:gd name="T32" fmla="*/ 176 w 176"/>
                <a:gd name="T33" fmla="*/ 222 h 222"/>
                <a:gd name="T34" fmla="*/ 176 w 176"/>
                <a:gd name="T35" fmla="*/ 18 h 222"/>
                <a:gd name="T36" fmla="*/ 156 w 176"/>
                <a:gd name="T37" fmla="*/ 18 h 222"/>
                <a:gd name="T38" fmla="*/ 10 w 176"/>
                <a:gd name="T39" fmla="*/ 190 h 222"/>
                <a:gd name="T40" fmla="*/ 10 w 176"/>
                <a:gd name="T41" fmla="*/ 10 h 222"/>
                <a:gd name="T42" fmla="*/ 144 w 176"/>
                <a:gd name="T43" fmla="*/ 10 h 222"/>
                <a:gd name="T44" fmla="*/ 144 w 176"/>
                <a:gd name="T45" fmla="*/ 144 h 222"/>
                <a:gd name="T46" fmla="*/ 98 w 176"/>
                <a:gd name="T47" fmla="*/ 144 h 222"/>
                <a:gd name="T48" fmla="*/ 98 w 176"/>
                <a:gd name="T49" fmla="*/ 190 h 222"/>
                <a:gd name="T50" fmla="*/ 10 w 176"/>
                <a:gd name="T51" fmla="*/ 190 h 222"/>
                <a:gd name="T52" fmla="*/ 164 w 176"/>
                <a:gd name="T53" fmla="*/ 210 h 222"/>
                <a:gd name="T54" fmla="*/ 30 w 176"/>
                <a:gd name="T55" fmla="*/ 210 h 222"/>
                <a:gd name="T56" fmla="*/ 30 w 176"/>
                <a:gd name="T57" fmla="*/ 202 h 222"/>
                <a:gd name="T58" fmla="*/ 104 w 176"/>
                <a:gd name="T59" fmla="*/ 202 h 222"/>
                <a:gd name="T60" fmla="*/ 156 w 176"/>
                <a:gd name="T61" fmla="*/ 150 h 222"/>
                <a:gd name="T62" fmla="*/ 156 w 176"/>
                <a:gd name="T63" fmla="*/ 30 h 222"/>
                <a:gd name="T64" fmla="*/ 164 w 176"/>
                <a:gd name="T65" fmla="*/ 30 h 222"/>
                <a:gd name="T66" fmla="*/ 164 w 176"/>
                <a:gd name="T67" fmla="*/ 210 h 222"/>
                <a:gd name="T68" fmla="*/ 30 w 176"/>
                <a:gd name="T69" fmla="*/ 130 h 222"/>
                <a:gd name="T70" fmla="*/ 78 w 176"/>
                <a:gd name="T71" fmla="*/ 130 h 222"/>
                <a:gd name="T72" fmla="*/ 78 w 176"/>
                <a:gd name="T73" fmla="*/ 118 h 222"/>
                <a:gd name="T74" fmla="*/ 30 w 176"/>
                <a:gd name="T75" fmla="*/ 118 h 222"/>
                <a:gd name="T76" fmla="*/ 30 w 176"/>
                <a:gd name="T77" fmla="*/ 130 h 222"/>
                <a:gd name="T78" fmla="*/ 126 w 176"/>
                <a:gd name="T79" fmla="*/ 90 h 222"/>
                <a:gd name="T80" fmla="*/ 30 w 176"/>
                <a:gd name="T81" fmla="*/ 90 h 222"/>
                <a:gd name="T82" fmla="*/ 30 w 176"/>
                <a:gd name="T83" fmla="*/ 104 h 222"/>
                <a:gd name="T84" fmla="*/ 126 w 176"/>
                <a:gd name="T85" fmla="*/ 104 h 222"/>
                <a:gd name="T86" fmla="*/ 126 w 176"/>
                <a:gd name="T87" fmla="*/ 9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222">
                  <a:moveTo>
                    <a:pt x="126" y="36"/>
                  </a:moveTo>
                  <a:lnTo>
                    <a:pt x="30" y="36"/>
                  </a:lnTo>
                  <a:lnTo>
                    <a:pt x="30" y="50"/>
                  </a:lnTo>
                  <a:lnTo>
                    <a:pt x="126" y="50"/>
                  </a:lnTo>
                  <a:lnTo>
                    <a:pt x="126" y="36"/>
                  </a:lnTo>
                  <a:close/>
                  <a:moveTo>
                    <a:pt x="126" y="64"/>
                  </a:moveTo>
                  <a:lnTo>
                    <a:pt x="30" y="64"/>
                  </a:lnTo>
                  <a:lnTo>
                    <a:pt x="30" y="76"/>
                  </a:lnTo>
                  <a:lnTo>
                    <a:pt x="126" y="76"/>
                  </a:lnTo>
                  <a:lnTo>
                    <a:pt x="126" y="64"/>
                  </a:lnTo>
                  <a:close/>
                  <a:moveTo>
                    <a:pt x="156" y="18"/>
                  </a:moveTo>
                  <a:lnTo>
                    <a:pt x="156" y="0"/>
                  </a:lnTo>
                  <a:lnTo>
                    <a:pt x="0" y="0"/>
                  </a:lnTo>
                  <a:lnTo>
                    <a:pt x="0" y="202"/>
                  </a:lnTo>
                  <a:lnTo>
                    <a:pt x="18" y="202"/>
                  </a:lnTo>
                  <a:lnTo>
                    <a:pt x="18" y="222"/>
                  </a:lnTo>
                  <a:lnTo>
                    <a:pt x="176" y="222"/>
                  </a:lnTo>
                  <a:lnTo>
                    <a:pt x="176" y="18"/>
                  </a:lnTo>
                  <a:lnTo>
                    <a:pt x="156" y="18"/>
                  </a:lnTo>
                  <a:close/>
                  <a:moveTo>
                    <a:pt x="10" y="190"/>
                  </a:moveTo>
                  <a:lnTo>
                    <a:pt x="10" y="10"/>
                  </a:lnTo>
                  <a:lnTo>
                    <a:pt x="144" y="10"/>
                  </a:lnTo>
                  <a:lnTo>
                    <a:pt x="144" y="144"/>
                  </a:lnTo>
                  <a:lnTo>
                    <a:pt x="98" y="144"/>
                  </a:lnTo>
                  <a:lnTo>
                    <a:pt x="98" y="190"/>
                  </a:lnTo>
                  <a:lnTo>
                    <a:pt x="10" y="190"/>
                  </a:lnTo>
                  <a:close/>
                  <a:moveTo>
                    <a:pt x="164" y="210"/>
                  </a:moveTo>
                  <a:lnTo>
                    <a:pt x="30" y="210"/>
                  </a:lnTo>
                  <a:lnTo>
                    <a:pt x="30" y="202"/>
                  </a:lnTo>
                  <a:lnTo>
                    <a:pt x="104" y="202"/>
                  </a:lnTo>
                  <a:lnTo>
                    <a:pt x="156" y="150"/>
                  </a:lnTo>
                  <a:lnTo>
                    <a:pt x="156" y="30"/>
                  </a:lnTo>
                  <a:lnTo>
                    <a:pt x="164" y="30"/>
                  </a:lnTo>
                  <a:lnTo>
                    <a:pt x="164" y="210"/>
                  </a:lnTo>
                  <a:close/>
                  <a:moveTo>
                    <a:pt x="30" y="130"/>
                  </a:moveTo>
                  <a:lnTo>
                    <a:pt x="78" y="130"/>
                  </a:lnTo>
                  <a:lnTo>
                    <a:pt x="78" y="118"/>
                  </a:lnTo>
                  <a:lnTo>
                    <a:pt x="30" y="118"/>
                  </a:lnTo>
                  <a:lnTo>
                    <a:pt x="30" y="130"/>
                  </a:lnTo>
                  <a:close/>
                  <a:moveTo>
                    <a:pt x="126" y="90"/>
                  </a:moveTo>
                  <a:lnTo>
                    <a:pt x="30" y="90"/>
                  </a:lnTo>
                  <a:lnTo>
                    <a:pt x="30" y="104"/>
                  </a:lnTo>
                  <a:lnTo>
                    <a:pt x="126" y="104"/>
                  </a:lnTo>
                  <a:lnTo>
                    <a:pt x="126" y="9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5" name="Group 4">
            <a:extLst>
              <a:ext uri="{FF2B5EF4-FFF2-40B4-BE49-F238E27FC236}">
                <a16:creationId xmlns:a16="http://schemas.microsoft.com/office/drawing/2014/main" id="{00E782BD-A9FD-4A41-AF38-BFE215FE5E66}"/>
              </a:ext>
              <a:ext uri="{C183D7F6-B498-43B3-948B-1728B52AA6E4}">
                <adec:decorative xmlns:adec="http://schemas.microsoft.com/office/drawing/2017/decorative" val="1"/>
              </a:ext>
            </a:extLst>
          </p:cNvPr>
          <p:cNvGrpSpPr/>
          <p:nvPr/>
        </p:nvGrpSpPr>
        <p:grpSpPr>
          <a:xfrm>
            <a:off x="708577" y="5622120"/>
            <a:ext cx="4108318" cy="574676"/>
            <a:chOff x="613172" y="4105276"/>
            <a:chExt cx="3081238" cy="431006"/>
          </a:xfrm>
        </p:grpSpPr>
        <p:sp>
          <p:nvSpPr>
            <p:cNvPr id="20" name="TextBox 19"/>
            <p:cNvSpPr txBox="1">
              <a:spLocks/>
            </p:cNvSpPr>
            <p:nvPr/>
          </p:nvSpPr>
          <p:spPr>
            <a:xfrm>
              <a:off x="2130928" y="4248728"/>
              <a:ext cx="1563482" cy="184666"/>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7030A0"/>
                  </a:solidFill>
                  <a:effectLst/>
                  <a:uLnTx/>
                  <a:uFillTx/>
                  <a:latin typeface="Poppins"/>
                  <a:ea typeface="+mn-ea"/>
                  <a:cs typeface="Poppins" panose="02000000000000000000" pitchFamily="2" charset="0"/>
                </a:rPr>
                <a:t>7/26 – 8/8</a:t>
              </a:r>
              <a:endParaRPr kumimoji="0" lang="en-US" sz="1600" b="1" i="0" u="none" strike="noStrike" kern="1200" cap="none" spc="-31" normalizeH="0" baseline="0" noProof="0">
                <a:ln>
                  <a:noFill/>
                </a:ln>
                <a:solidFill>
                  <a:srgbClr val="7030A0"/>
                </a:solidFill>
                <a:effectLst/>
                <a:uLnTx/>
                <a:uFillTx/>
                <a:latin typeface="Poppins" panose="02000000000000000000" pitchFamily="2" charset="0"/>
                <a:ea typeface="+mn-ea"/>
                <a:cs typeface="Poppins" panose="02000000000000000000" pitchFamily="2" charset="0"/>
              </a:endParaRPr>
            </a:p>
          </p:txBody>
        </p:sp>
        <p:cxnSp>
          <p:nvCxnSpPr>
            <p:cNvPr id="22" name="Straight Connector 21"/>
            <p:cNvCxnSpPr/>
            <p:nvPr/>
          </p:nvCxnSpPr>
          <p:spPr>
            <a:xfrm>
              <a:off x="3211965" y="4121461"/>
              <a:ext cx="0" cy="381965"/>
            </a:xfrm>
            <a:prstGeom prst="line">
              <a:avLst/>
            </a:prstGeom>
            <a:ln w="28575" cap="rnd">
              <a:solidFill>
                <a:srgbClr val="7030A0"/>
              </a:solidFill>
            </a:ln>
          </p:spPr>
          <p:style>
            <a:lnRef idx="1">
              <a:schemeClr val="accent1"/>
            </a:lnRef>
            <a:fillRef idx="0">
              <a:schemeClr val="accent1"/>
            </a:fillRef>
            <a:effectRef idx="0">
              <a:schemeClr val="accent1"/>
            </a:effectRef>
            <a:fontRef idx="minor">
              <a:schemeClr val="tx1"/>
            </a:fontRef>
          </p:style>
        </p:cxnSp>
        <p:sp>
          <p:nvSpPr>
            <p:cNvPr id="31" name="Freeform 1147"/>
            <p:cNvSpPr>
              <a:spLocks noEditPoints="1"/>
            </p:cNvSpPr>
            <p:nvPr/>
          </p:nvSpPr>
          <p:spPr bwMode="auto">
            <a:xfrm>
              <a:off x="767954" y="4312444"/>
              <a:ext cx="1008460" cy="19050"/>
            </a:xfrm>
            <a:custGeom>
              <a:avLst/>
              <a:gdLst>
                <a:gd name="T0" fmla="*/ 132 w 424"/>
                <a:gd name="T1" fmla="*/ 8 h 8"/>
                <a:gd name="T2" fmla="*/ 148 w 424"/>
                <a:gd name="T3" fmla="*/ 0 h 8"/>
                <a:gd name="T4" fmla="*/ 152 w 424"/>
                <a:gd name="T5" fmla="*/ 4 h 8"/>
                <a:gd name="T6" fmla="*/ 112 w 424"/>
                <a:gd name="T7" fmla="*/ 4 h 8"/>
                <a:gd name="T8" fmla="*/ 116 w 424"/>
                <a:gd name="T9" fmla="*/ 0 h 8"/>
                <a:gd name="T10" fmla="*/ 100 w 424"/>
                <a:gd name="T11" fmla="*/ 8 h 8"/>
                <a:gd name="T12" fmla="*/ 164 w 424"/>
                <a:gd name="T13" fmla="*/ 0 h 8"/>
                <a:gd name="T14" fmla="*/ 168 w 424"/>
                <a:gd name="T15" fmla="*/ 4 h 8"/>
                <a:gd name="T16" fmla="*/ 192 w 424"/>
                <a:gd name="T17" fmla="*/ 4 h 8"/>
                <a:gd name="T18" fmla="*/ 196 w 424"/>
                <a:gd name="T19" fmla="*/ 0 h 8"/>
                <a:gd name="T20" fmla="*/ 36 w 424"/>
                <a:gd name="T21" fmla="*/ 8 h 8"/>
                <a:gd name="T22" fmla="*/ 20 w 424"/>
                <a:gd name="T23" fmla="*/ 0 h 8"/>
                <a:gd name="T24" fmla="*/ 24 w 424"/>
                <a:gd name="T25" fmla="*/ 4 h 8"/>
                <a:gd name="T26" fmla="*/ 0 w 424"/>
                <a:gd name="T27" fmla="*/ 4 h 8"/>
                <a:gd name="T28" fmla="*/ 4 w 424"/>
                <a:gd name="T29" fmla="*/ 0 h 8"/>
                <a:gd name="T30" fmla="*/ 212 w 424"/>
                <a:gd name="T31" fmla="*/ 8 h 8"/>
                <a:gd name="T32" fmla="*/ 84 w 424"/>
                <a:gd name="T33" fmla="*/ 0 h 8"/>
                <a:gd name="T34" fmla="*/ 88 w 424"/>
                <a:gd name="T35" fmla="*/ 4 h 8"/>
                <a:gd name="T36" fmla="*/ 48 w 424"/>
                <a:gd name="T37" fmla="*/ 4 h 8"/>
                <a:gd name="T38" fmla="*/ 52 w 424"/>
                <a:gd name="T39" fmla="*/ 0 h 8"/>
                <a:gd name="T40" fmla="*/ 68 w 424"/>
                <a:gd name="T41" fmla="*/ 8 h 8"/>
                <a:gd name="T42" fmla="*/ 180 w 424"/>
                <a:gd name="T43" fmla="*/ 0 h 8"/>
                <a:gd name="T44" fmla="*/ 184 w 424"/>
                <a:gd name="T45" fmla="*/ 4 h 8"/>
                <a:gd name="T46" fmla="*/ 336 w 424"/>
                <a:gd name="T47" fmla="*/ 4 h 8"/>
                <a:gd name="T48" fmla="*/ 340 w 424"/>
                <a:gd name="T49" fmla="*/ 0 h 8"/>
                <a:gd name="T50" fmla="*/ 228 w 424"/>
                <a:gd name="T51" fmla="*/ 8 h 8"/>
                <a:gd name="T52" fmla="*/ 356 w 424"/>
                <a:gd name="T53" fmla="*/ 0 h 8"/>
                <a:gd name="T54" fmla="*/ 360 w 424"/>
                <a:gd name="T55" fmla="*/ 4 h 8"/>
                <a:gd name="T56" fmla="*/ 384 w 424"/>
                <a:gd name="T57" fmla="*/ 4 h 8"/>
                <a:gd name="T58" fmla="*/ 388 w 424"/>
                <a:gd name="T59" fmla="*/ 0 h 8"/>
                <a:gd name="T60" fmla="*/ 404 w 424"/>
                <a:gd name="T61" fmla="*/ 8 h 8"/>
                <a:gd name="T62" fmla="*/ 420 w 424"/>
                <a:gd name="T63" fmla="*/ 0 h 8"/>
                <a:gd name="T64" fmla="*/ 424 w 424"/>
                <a:gd name="T65" fmla="*/ 4 h 8"/>
                <a:gd name="T66" fmla="*/ 368 w 424"/>
                <a:gd name="T67" fmla="*/ 4 h 8"/>
                <a:gd name="T68" fmla="*/ 372 w 424"/>
                <a:gd name="T69" fmla="*/ 0 h 8"/>
                <a:gd name="T70" fmla="*/ 260 w 424"/>
                <a:gd name="T71" fmla="*/ 8 h 8"/>
                <a:gd name="T72" fmla="*/ 276 w 424"/>
                <a:gd name="T73" fmla="*/ 0 h 8"/>
                <a:gd name="T74" fmla="*/ 280 w 424"/>
                <a:gd name="T75" fmla="*/ 4 h 8"/>
                <a:gd name="T76" fmla="*/ 240 w 424"/>
                <a:gd name="T77" fmla="*/ 4 h 8"/>
                <a:gd name="T78" fmla="*/ 244 w 424"/>
                <a:gd name="T79" fmla="*/ 0 h 8"/>
                <a:gd name="T80" fmla="*/ 324 w 424"/>
                <a:gd name="T81" fmla="*/ 8 h 8"/>
                <a:gd name="T82" fmla="*/ 308 w 424"/>
                <a:gd name="T83" fmla="*/ 0 h 8"/>
                <a:gd name="T84" fmla="*/ 312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32" y="0"/>
                  </a:moveTo>
                  <a:cubicBezTo>
                    <a:pt x="130" y="0"/>
                    <a:pt x="128" y="1"/>
                    <a:pt x="128" y="4"/>
                  </a:cubicBezTo>
                  <a:cubicBezTo>
                    <a:pt x="128" y="6"/>
                    <a:pt x="130" y="8"/>
                    <a:pt x="132" y="8"/>
                  </a:cubicBezTo>
                  <a:cubicBezTo>
                    <a:pt x="134" y="8"/>
                    <a:pt x="136" y="6"/>
                    <a:pt x="136" y="4"/>
                  </a:cubicBezTo>
                  <a:cubicBezTo>
                    <a:pt x="136" y="1"/>
                    <a:pt x="134" y="0"/>
                    <a:pt x="132" y="0"/>
                  </a:cubicBezTo>
                  <a:close/>
                  <a:moveTo>
                    <a:pt x="148" y="0"/>
                  </a:moveTo>
                  <a:cubicBezTo>
                    <a:pt x="146" y="0"/>
                    <a:pt x="144" y="1"/>
                    <a:pt x="144" y="4"/>
                  </a:cubicBezTo>
                  <a:cubicBezTo>
                    <a:pt x="144" y="6"/>
                    <a:pt x="146" y="8"/>
                    <a:pt x="148" y="8"/>
                  </a:cubicBezTo>
                  <a:cubicBezTo>
                    <a:pt x="150" y="8"/>
                    <a:pt x="152" y="6"/>
                    <a:pt x="152" y="4"/>
                  </a:cubicBezTo>
                  <a:cubicBezTo>
                    <a:pt x="152" y="1"/>
                    <a:pt x="150" y="0"/>
                    <a:pt x="148" y="0"/>
                  </a:cubicBezTo>
                  <a:close/>
                  <a:moveTo>
                    <a:pt x="116" y="0"/>
                  </a:moveTo>
                  <a:cubicBezTo>
                    <a:pt x="114" y="0"/>
                    <a:pt x="112" y="1"/>
                    <a:pt x="112" y="4"/>
                  </a:cubicBezTo>
                  <a:cubicBezTo>
                    <a:pt x="112" y="6"/>
                    <a:pt x="114" y="8"/>
                    <a:pt x="116" y="8"/>
                  </a:cubicBezTo>
                  <a:cubicBezTo>
                    <a:pt x="118" y="8"/>
                    <a:pt x="120" y="6"/>
                    <a:pt x="120" y="4"/>
                  </a:cubicBezTo>
                  <a:cubicBezTo>
                    <a:pt x="120" y="1"/>
                    <a:pt x="118" y="0"/>
                    <a:pt x="116" y="0"/>
                  </a:cubicBezTo>
                  <a:close/>
                  <a:moveTo>
                    <a:pt x="100" y="0"/>
                  </a:moveTo>
                  <a:cubicBezTo>
                    <a:pt x="98" y="0"/>
                    <a:pt x="96" y="1"/>
                    <a:pt x="96" y="4"/>
                  </a:cubicBezTo>
                  <a:cubicBezTo>
                    <a:pt x="96" y="6"/>
                    <a:pt x="98" y="8"/>
                    <a:pt x="100" y="8"/>
                  </a:cubicBezTo>
                  <a:cubicBezTo>
                    <a:pt x="102" y="8"/>
                    <a:pt x="104" y="6"/>
                    <a:pt x="104" y="4"/>
                  </a:cubicBezTo>
                  <a:cubicBezTo>
                    <a:pt x="104" y="1"/>
                    <a:pt x="102" y="0"/>
                    <a:pt x="100" y="0"/>
                  </a:cubicBezTo>
                  <a:close/>
                  <a:moveTo>
                    <a:pt x="164" y="0"/>
                  </a:moveTo>
                  <a:cubicBezTo>
                    <a:pt x="162" y="0"/>
                    <a:pt x="160" y="1"/>
                    <a:pt x="160" y="4"/>
                  </a:cubicBezTo>
                  <a:cubicBezTo>
                    <a:pt x="160" y="6"/>
                    <a:pt x="162" y="8"/>
                    <a:pt x="164" y="8"/>
                  </a:cubicBezTo>
                  <a:cubicBezTo>
                    <a:pt x="166" y="8"/>
                    <a:pt x="168" y="6"/>
                    <a:pt x="168" y="4"/>
                  </a:cubicBezTo>
                  <a:cubicBezTo>
                    <a:pt x="168" y="1"/>
                    <a:pt x="166" y="0"/>
                    <a:pt x="164" y="0"/>
                  </a:cubicBezTo>
                  <a:close/>
                  <a:moveTo>
                    <a:pt x="196" y="0"/>
                  </a:moveTo>
                  <a:cubicBezTo>
                    <a:pt x="194" y="0"/>
                    <a:pt x="192" y="1"/>
                    <a:pt x="192" y="4"/>
                  </a:cubicBezTo>
                  <a:cubicBezTo>
                    <a:pt x="192" y="6"/>
                    <a:pt x="194" y="8"/>
                    <a:pt x="196" y="8"/>
                  </a:cubicBezTo>
                  <a:cubicBezTo>
                    <a:pt x="198" y="8"/>
                    <a:pt x="200" y="6"/>
                    <a:pt x="200" y="4"/>
                  </a:cubicBezTo>
                  <a:cubicBezTo>
                    <a:pt x="200" y="1"/>
                    <a:pt x="198" y="0"/>
                    <a:pt x="196" y="0"/>
                  </a:cubicBezTo>
                  <a:close/>
                  <a:moveTo>
                    <a:pt x="36" y="0"/>
                  </a:moveTo>
                  <a:cubicBezTo>
                    <a:pt x="34" y="0"/>
                    <a:pt x="32" y="1"/>
                    <a:pt x="32" y="4"/>
                  </a:cubicBezTo>
                  <a:cubicBezTo>
                    <a:pt x="32" y="6"/>
                    <a:pt x="34" y="8"/>
                    <a:pt x="36" y="8"/>
                  </a:cubicBezTo>
                  <a:cubicBezTo>
                    <a:pt x="38" y="8"/>
                    <a:pt x="40" y="6"/>
                    <a:pt x="40" y="4"/>
                  </a:cubicBezTo>
                  <a:cubicBezTo>
                    <a:pt x="40" y="1"/>
                    <a:pt x="38" y="0"/>
                    <a:pt x="36" y="0"/>
                  </a:cubicBezTo>
                  <a:close/>
                  <a:moveTo>
                    <a:pt x="20" y="0"/>
                  </a:moveTo>
                  <a:cubicBezTo>
                    <a:pt x="18" y="0"/>
                    <a:pt x="16" y="1"/>
                    <a:pt x="16" y="4"/>
                  </a:cubicBezTo>
                  <a:cubicBezTo>
                    <a:pt x="16" y="6"/>
                    <a:pt x="18" y="8"/>
                    <a:pt x="20" y="8"/>
                  </a:cubicBezTo>
                  <a:cubicBezTo>
                    <a:pt x="22" y="8"/>
                    <a:pt x="24" y="6"/>
                    <a:pt x="24" y="4"/>
                  </a:cubicBezTo>
                  <a:cubicBezTo>
                    <a:pt x="24" y="1"/>
                    <a:pt x="22" y="0"/>
                    <a:pt x="20" y="0"/>
                  </a:cubicBezTo>
                  <a:close/>
                  <a:moveTo>
                    <a:pt x="4" y="0"/>
                  </a:moveTo>
                  <a:cubicBezTo>
                    <a:pt x="2" y="0"/>
                    <a:pt x="0" y="1"/>
                    <a:pt x="0" y="4"/>
                  </a:cubicBezTo>
                  <a:cubicBezTo>
                    <a:pt x="0" y="6"/>
                    <a:pt x="2" y="8"/>
                    <a:pt x="4" y="8"/>
                  </a:cubicBezTo>
                  <a:cubicBezTo>
                    <a:pt x="6" y="8"/>
                    <a:pt x="8" y="6"/>
                    <a:pt x="8" y="4"/>
                  </a:cubicBezTo>
                  <a:cubicBezTo>
                    <a:pt x="8" y="1"/>
                    <a:pt x="6" y="0"/>
                    <a:pt x="4" y="0"/>
                  </a:cubicBezTo>
                  <a:close/>
                  <a:moveTo>
                    <a:pt x="212" y="0"/>
                  </a:moveTo>
                  <a:cubicBezTo>
                    <a:pt x="210" y="0"/>
                    <a:pt x="208" y="1"/>
                    <a:pt x="208" y="4"/>
                  </a:cubicBezTo>
                  <a:cubicBezTo>
                    <a:pt x="208" y="6"/>
                    <a:pt x="210" y="8"/>
                    <a:pt x="212" y="8"/>
                  </a:cubicBezTo>
                  <a:cubicBezTo>
                    <a:pt x="214" y="8"/>
                    <a:pt x="216" y="6"/>
                    <a:pt x="216" y="4"/>
                  </a:cubicBezTo>
                  <a:cubicBezTo>
                    <a:pt x="216" y="1"/>
                    <a:pt x="214" y="0"/>
                    <a:pt x="212" y="0"/>
                  </a:cubicBezTo>
                  <a:close/>
                  <a:moveTo>
                    <a:pt x="84" y="0"/>
                  </a:moveTo>
                  <a:cubicBezTo>
                    <a:pt x="82" y="0"/>
                    <a:pt x="80" y="1"/>
                    <a:pt x="80" y="4"/>
                  </a:cubicBezTo>
                  <a:cubicBezTo>
                    <a:pt x="80" y="6"/>
                    <a:pt x="82" y="8"/>
                    <a:pt x="84" y="8"/>
                  </a:cubicBezTo>
                  <a:cubicBezTo>
                    <a:pt x="86" y="8"/>
                    <a:pt x="88" y="6"/>
                    <a:pt x="88" y="4"/>
                  </a:cubicBezTo>
                  <a:cubicBezTo>
                    <a:pt x="88" y="1"/>
                    <a:pt x="86" y="0"/>
                    <a:pt x="84" y="0"/>
                  </a:cubicBezTo>
                  <a:close/>
                  <a:moveTo>
                    <a:pt x="52" y="0"/>
                  </a:moveTo>
                  <a:cubicBezTo>
                    <a:pt x="50" y="0"/>
                    <a:pt x="48" y="1"/>
                    <a:pt x="48" y="4"/>
                  </a:cubicBezTo>
                  <a:cubicBezTo>
                    <a:pt x="48" y="6"/>
                    <a:pt x="50" y="8"/>
                    <a:pt x="52" y="8"/>
                  </a:cubicBezTo>
                  <a:cubicBezTo>
                    <a:pt x="54" y="8"/>
                    <a:pt x="56" y="6"/>
                    <a:pt x="56" y="4"/>
                  </a:cubicBezTo>
                  <a:cubicBezTo>
                    <a:pt x="56" y="1"/>
                    <a:pt x="54" y="0"/>
                    <a:pt x="52" y="0"/>
                  </a:cubicBezTo>
                  <a:close/>
                  <a:moveTo>
                    <a:pt x="68" y="0"/>
                  </a:moveTo>
                  <a:cubicBezTo>
                    <a:pt x="66" y="0"/>
                    <a:pt x="64" y="1"/>
                    <a:pt x="64" y="4"/>
                  </a:cubicBezTo>
                  <a:cubicBezTo>
                    <a:pt x="64" y="6"/>
                    <a:pt x="66" y="8"/>
                    <a:pt x="68" y="8"/>
                  </a:cubicBezTo>
                  <a:cubicBezTo>
                    <a:pt x="70" y="8"/>
                    <a:pt x="72" y="6"/>
                    <a:pt x="72" y="4"/>
                  </a:cubicBezTo>
                  <a:cubicBezTo>
                    <a:pt x="72" y="1"/>
                    <a:pt x="70" y="0"/>
                    <a:pt x="68" y="0"/>
                  </a:cubicBezTo>
                  <a:close/>
                  <a:moveTo>
                    <a:pt x="180" y="0"/>
                  </a:moveTo>
                  <a:cubicBezTo>
                    <a:pt x="178" y="0"/>
                    <a:pt x="176" y="1"/>
                    <a:pt x="176" y="4"/>
                  </a:cubicBezTo>
                  <a:cubicBezTo>
                    <a:pt x="176" y="6"/>
                    <a:pt x="178" y="8"/>
                    <a:pt x="180" y="8"/>
                  </a:cubicBezTo>
                  <a:cubicBezTo>
                    <a:pt x="182" y="8"/>
                    <a:pt x="184" y="6"/>
                    <a:pt x="184" y="4"/>
                  </a:cubicBezTo>
                  <a:cubicBezTo>
                    <a:pt x="184" y="1"/>
                    <a:pt x="182" y="0"/>
                    <a:pt x="180" y="0"/>
                  </a:cubicBezTo>
                  <a:close/>
                  <a:moveTo>
                    <a:pt x="340" y="0"/>
                  </a:moveTo>
                  <a:cubicBezTo>
                    <a:pt x="338" y="0"/>
                    <a:pt x="336" y="1"/>
                    <a:pt x="336" y="4"/>
                  </a:cubicBezTo>
                  <a:cubicBezTo>
                    <a:pt x="336" y="6"/>
                    <a:pt x="338" y="8"/>
                    <a:pt x="340" y="8"/>
                  </a:cubicBezTo>
                  <a:cubicBezTo>
                    <a:pt x="342" y="8"/>
                    <a:pt x="344" y="6"/>
                    <a:pt x="344" y="4"/>
                  </a:cubicBezTo>
                  <a:cubicBezTo>
                    <a:pt x="344" y="1"/>
                    <a:pt x="342" y="0"/>
                    <a:pt x="340" y="0"/>
                  </a:cubicBezTo>
                  <a:close/>
                  <a:moveTo>
                    <a:pt x="228" y="0"/>
                  </a:moveTo>
                  <a:cubicBezTo>
                    <a:pt x="226" y="0"/>
                    <a:pt x="224" y="1"/>
                    <a:pt x="224" y="4"/>
                  </a:cubicBezTo>
                  <a:cubicBezTo>
                    <a:pt x="224" y="6"/>
                    <a:pt x="226" y="8"/>
                    <a:pt x="228" y="8"/>
                  </a:cubicBezTo>
                  <a:cubicBezTo>
                    <a:pt x="230" y="8"/>
                    <a:pt x="232" y="6"/>
                    <a:pt x="232" y="4"/>
                  </a:cubicBezTo>
                  <a:cubicBezTo>
                    <a:pt x="232" y="1"/>
                    <a:pt x="230" y="0"/>
                    <a:pt x="228" y="0"/>
                  </a:cubicBezTo>
                  <a:close/>
                  <a:moveTo>
                    <a:pt x="356" y="0"/>
                  </a:moveTo>
                  <a:cubicBezTo>
                    <a:pt x="354" y="0"/>
                    <a:pt x="352" y="1"/>
                    <a:pt x="352" y="4"/>
                  </a:cubicBezTo>
                  <a:cubicBezTo>
                    <a:pt x="352" y="6"/>
                    <a:pt x="354" y="8"/>
                    <a:pt x="356" y="8"/>
                  </a:cubicBezTo>
                  <a:cubicBezTo>
                    <a:pt x="358" y="8"/>
                    <a:pt x="360" y="6"/>
                    <a:pt x="360" y="4"/>
                  </a:cubicBezTo>
                  <a:cubicBezTo>
                    <a:pt x="360" y="1"/>
                    <a:pt x="358" y="0"/>
                    <a:pt x="356" y="0"/>
                  </a:cubicBezTo>
                  <a:close/>
                  <a:moveTo>
                    <a:pt x="388" y="0"/>
                  </a:moveTo>
                  <a:cubicBezTo>
                    <a:pt x="386" y="0"/>
                    <a:pt x="384" y="1"/>
                    <a:pt x="384" y="4"/>
                  </a:cubicBezTo>
                  <a:cubicBezTo>
                    <a:pt x="384" y="6"/>
                    <a:pt x="386" y="8"/>
                    <a:pt x="388" y="8"/>
                  </a:cubicBezTo>
                  <a:cubicBezTo>
                    <a:pt x="390" y="8"/>
                    <a:pt x="392" y="6"/>
                    <a:pt x="392" y="4"/>
                  </a:cubicBezTo>
                  <a:cubicBezTo>
                    <a:pt x="392" y="1"/>
                    <a:pt x="390" y="0"/>
                    <a:pt x="388" y="0"/>
                  </a:cubicBezTo>
                  <a:close/>
                  <a:moveTo>
                    <a:pt x="404" y="0"/>
                  </a:moveTo>
                  <a:cubicBezTo>
                    <a:pt x="402" y="0"/>
                    <a:pt x="400" y="1"/>
                    <a:pt x="400" y="4"/>
                  </a:cubicBezTo>
                  <a:cubicBezTo>
                    <a:pt x="400" y="6"/>
                    <a:pt x="402" y="8"/>
                    <a:pt x="404" y="8"/>
                  </a:cubicBezTo>
                  <a:cubicBezTo>
                    <a:pt x="406" y="8"/>
                    <a:pt x="408" y="6"/>
                    <a:pt x="408" y="4"/>
                  </a:cubicBezTo>
                  <a:cubicBezTo>
                    <a:pt x="408" y="1"/>
                    <a:pt x="406" y="0"/>
                    <a:pt x="404" y="0"/>
                  </a:cubicBezTo>
                  <a:close/>
                  <a:moveTo>
                    <a:pt x="420" y="0"/>
                  </a:moveTo>
                  <a:cubicBezTo>
                    <a:pt x="418" y="0"/>
                    <a:pt x="416" y="1"/>
                    <a:pt x="416" y="4"/>
                  </a:cubicBezTo>
                  <a:cubicBezTo>
                    <a:pt x="416" y="6"/>
                    <a:pt x="418" y="8"/>
                    <a:pt x="420" y="8"/>
                  </a:cubicBezTo>
                  <a:cubicBezTo>
                    <a:pt x="422" y="8"/>
                    <a:pt x="424" y="6"/>
                    <a:pt x="424" y="4"/>
                  </a:cubicBezTo>
                  <a:cubicBezTo>
                    <a:pt x="424" y="1"/>
                    <a:pt x="422" y="0"/>
                    <a:pt x="420" y="0"/>
                  </a:cubicBezTo>
                  <a:close/>
                  <a:moveTo>
                    <a:pt x="372" y="0"/>
                  </a:moveTo>
                  <a:cubicBezTo>
                    <a:pt x="370" y="0"/>
                    <a:pt x="368" y="1"/>
                    <a:pt x="368" y="4"/>
                  </a:cubicBezTo>
                  <a:cubicBezTo>
                    <a:pt x="368" y="6"/>
                    <a:pt x="370" y="8"/>
                    <a:pt x="372" y="8"/>
                  </a:cubicBezTo>
                  <a:cubicBezTo>
                    <a:pt x="374" y="8"/>
                    <a:pt x="376" y="6"/>
                    <a:pt x="376" y="4"/>
                  </a:cubicBezTo>
                  <a:cubicBezTo>
                    <a:pt x="376" y="1"/>
                    <a:pt x="374" y="0"/>
                    <a:pt x="372" y="0"/>
                  </a:cubicBezTo>
                  <a:close/>
                  <a:moveTo>
                    <a:pt x="260" y="0"/>
                  </a:moveTo>
                  <a:cubicBezTo>
                    <a:pt x="258" y="0"/>
                    <a:pt x="256" y="1"/>
                    <a:pt x="256" y="4"/>
                  </a:cubicBezTo>
                  <a:cubicBezTo>
                    <a:pt x="256" y="6"/>
                    <a:pt x="258" y="8"/>
                    <a:pt x="260" y="8"/>
                  </a:cubicBezTo>
                  <a:cubicBezTo>
                    <a:pt x="262" y="8"/>
                    <a:pt x="264" y="6"/>
                    <a:pt x="264" y="4"/>
                  </a:cubicBezTo>
                  <a:cubicBezTo>
                    <a:pt x="264" y="1"/>
                    <a:pt x="262" y="0"/>
                    <a:pt x="260" y="0"/>
                  </a:cubicBezTo>
                  <a:close/>
                  <a:moveTo>
                    <a:pt x="276" y="0"/>
                  </a:moveTo>
                  <a:cubicBezTo>
                    <a:pt x="274" y="0"/>
                    <a:pt x="272" y="1"/>
                    <a:pt x="272" y="4"/>
                  </a:cubicBezTo>
                  <a:cubicBezTo>
                    <a:pt x="272" y="6"/>
                    <a:pt x="274" y="8"/>
                    <a:pt x="276" y="8"/>
                  </a:cubicBezTo>
                  <a:cubicBezTo>
                    <a:pt x="278" y="8"/>
                    <a:pt x="280" y="6"/>
                    <a:pt x="280" y="4"/>
                  </a:cubicBezTo>
                  <a:cubicBezTo>
                    <a:pt x="280" y="1"/>
                    <a:pt x="278" y="0"/>
                    <a:pt x="276" y="0"/>
                  </a:cubicBezTo>
                  <a:close/>
                  <a:moveTo>
                    <a:pt x="244" y="0"/>
                  </a:moveTo>
                  <a:cubicBezTo>
                    <a:pt x="242" y="0"/>
                    <a:pt x="240" y="1"/>
                    <a:pt x="240" y="4"/>
                  </a:cubicBezTo>
                  <a:cubicBezTo>
                    <a:pt x="240" y="6"/>
                    <a:pt x="242" y="8"/>
                    <a:pt x="244" y="8"/>
                  </a:cubicBezTo>
                  <a:cubicBezTo>
                    <a:pt x="246" y="8"/>
                    <a:pt x="248" y="6"/>
                    <a:pt x="248" y="4"/>
                  </a:cubicBezTo>
                  <a:cubicBezTo>
                    <a:pt x="248" y="1"/>
                    <a:pt x="246" y="0"/>
                    <a:pt x="244" y="0"/>
                  </a:cubicBezTo>
                  <a:close/>
                  <a:moveTo>
                    <a:pt x="324" y="0"/>
                  </a:moveTo>
                  <a:cubicBezTo>
                    <a:pt x="322" y="0"/>
                    <a:pt x="320" y="1"/>
                    <a:pt x="320" y="4"/>
                  </a:cubicBezTo>
                  <a:cubicBezTo>
                    <a:pt x="320" y="6"/>
                    <a:pt x="322" y="8"/>
                    <a:pt x="324" y="8"/>
                  </a:cubicBezTo>
                  <a:cubicBezTo>
                    <a:pt x="326" y="8"/>
                    <a:pt x="328" y="6"/>
                    <a:pt x="328" y="4"/>
                  </a:cubicBezTo>
                  <a:cubicBezTo>
                    <a:pt x="328" y="1"/>
                    <a:pt x="326" y="0"/>
                    <a:pt x="324" y="0"/>
                  </a:cubicBezTo>
                  <a:close/>
                  <a:moveTo>
                    <a:pt x="308" y="0"/>
                  </a:moveTo>
                  <a:cubicBezTo>
                    <a:pt x="306" y="0"/>
                    <a:pt x="304" y="1"/>
                    <a:pt x="304" y="4"/>
                  </a:cubicBezTo>
                  <a:cubicBezTo>
                    <a:pt x="304" y="6"/>
                    <a:pt x="306" y="8"/>
                    <a:pt x="308" y="8"/>
                  </a:cubicBezTo>
                  <a:cubicBezTo>
                    <a:pt x="310" y="8"/>
                    <a:pt x="312" y="6"/>
                    <a:pt x="312" y="4"/>
                  </a:cubicBezTo>
                  <a:cubicBezTo>
                    <a:pt x="312" y="1"/>
                    <a:pt x="310" y="0"/>
                    <a:pt x="308" y="0"/>
                  </a:cubicBezTo>
                  <a:close/>
                  <a:moveTo>
                    <a:pt x="292" y="0"/>
                  </a:moveTo>
                  <a:cubicBezTo>
                    <a:pt x="290" y="0"/>
                    <a:pt x="288" y="1"/>
                    <a:pt x="288" y="4"/>
                  </a:cubicBezTo>
                  <a:cubicBezTo>
                    <a:pt x="288" y="6"/>
                    <a:pt x="290" y="8"/>
                    <a:pt x="292" y="8"/>
                  </a:cubicBezTo>
                  <a:cubicBezTo>
                    <a:pt x="294" y="8"/>
                    <a:pt x="296" y="6"/>
                    <a:pt x="296" y="4"/>
                  </a:cubicBezTo>
                  <a:cubicBezTo>
                    <a:pt x="296" y="1"/>
                    <a:pt x="294" y="0"/>
                    <a:pt x="292" y="0"/>
                  </a:cubicBez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2" name="Oval 1148"/>
            <p:cNvSpPr>
              <a:spLocks noChangeArrowheads="1"/>
            </p:cNvSpPr>
            <p:nvPr/>
          </p:nvSpPr>
          <p:spPr bwMode="auto">
            <a:xfrm>
              <a:off x="1568054" y="4105276"/>
              <a:ext cx="429816" cy="431006"/>
            </a:xfrm>
            <a:prstGeom prst="ellipse">
              <a:avLst/>
            </a:prstGeom>
            <a:solidFill>
              <a:srgbClr val="7030A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7" name="Freeform 1153"/>
            <p:cNvSpPr>
              <a:spLocks/>
            </p:cNvSpPr>
            <p:nvPr/>
          </p:nvSpPr>
          <p:spPr bwMode="auto">
            <a:xfrm>
              <a:off x="622697" y="4167188"/>
              <a:ext cx="309563" cy="307181"/>
            </a:xfrm>
            <a:custGeom>
              <a:avLst/>
              <a:gdLst>
                <a:gd name="T0" fmla="*/ 16 w 130"/>
                <a:gd name="T1" fmla="*/ 93 h 129"/>
                <a:gd name="T2" fmla="*/ 93 w 130"/>
                <a:gd name="T3" fmla="*/ 114 h 129"/>
                <a:gd name="T4" fmla="*/ 114 w 130"/>
                <a:gd name="T5" fmla="*/ 36 h 129"/>
                <a:gd name="T6" fmla="*/ 37 w 130"/>
                <a:gd name="T7" fmla="*/ 16 h 129"/>
                <a:gd name="T8" fmla="*/ 16 w 130"/>
                <a:gd name="T9" fmla="*/ 93 h 129"/>
              </a:gdLst>
              <a:ahLst/>
              <a:cxnLst>
                <a:cxn ang="0">
                  <a:pos x="T0" y="T1"/>
                </a:cxn>
                <a:cxn ang="0">
                  <a:pos x="T2" y="T3"/>
                </a:cxn>
                <a:cxn ang="0">
                  <a:pos x="T4" y="T5"/>
                </a:cxn>
                <a:cxn ang="0">
                  <a:pos x="T6" y="T7"/>
                </a:cxn>
                <a:cxn ang="0">
                  <a:pos x="T8" y="T9"/>
                </a:cxn>
              </a:cxnLst>
              <a:rect l="0" t="0" r="r" b="b"/>
              <a:pathLst>
                <a:path w="130" h="129">
                  <a:moveTo>
                    <a:pt x="16" y="93"/>
                  </a:moveTo>
                  <a:cubicBezTo>
                    <a:pt x="32" y="120"/>
                    <a:pt x="66" y="129"/>
                    <a:pt x="93" y="114"/>
                  </a:cubicBezTo>
                  <a:cubicBezTo>
                    <a:pt x="120" y="98"/>
                    <a:pt x="130" y="63"/>
                    <a:pt x="114" y="36"/>
                  </a:cubicBezTo>
                  <a:cubicBezTo>
                    <a:pt x="98" y="9"/>
                    <a:pt x="64" y="0"/>
                    <a:pt x="37" y="16"/>
                  </a:cubicBezTo>
                  <a:cubicBezTo>
                    <a:pt x="10" y="31"/>
                    <a:pt x="0" y="66"/>
                    <a:pt x="16" y="9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8" name="Freeform 1154"/>
            <p:cNvSpPr>
              <a:spLocks noEditPoints="1"/>
            </p:cNvSpPr>
            <p:nvPr/>
          </p:nvSpPr>
          <p:spPr bwMode="auto">
            <a:xfrm>
              <a:off x="613172" y="4176713"/>
              <a:ext cx="328613" cy="288131"/>
            </a:xfrm>
            <a:custGeom>
              <a:avLst/>
              <a:gdLst>
                <a:gd name="T0" fmla="*/ 69 w 138"/>
                <a:gd name="T1" fmla="*/ 121 h 121"/>
                <a:gd name="T2" fmla="*/ 69 w 138"/>
                <a:gd name="T3" fmla="*/ 121 h 121"/>
                <a:gd name="T4" fmla="*/ 16 w 138"/>
                <a:gd name="T5" fmla="*/ 91 h 121"/>
                <a:gd name="T6" fmla="*/ 39 w 138"/>
                <a:gd name="T7" fmla="*/ 8 h 121"/>
                <a:gd name="T8" fmla="*/ 69 w 138"/>
                <a:gd name="T9" fmla="*/ 0 h 121"/>
                <a:gd name="T10" fmla="*/ 122 w 138"/>
                <a:gd name="T11" fmla="*/ 30 h 121"/>
                <a:gd name="T12" fmla="*/ 99 w 138"/>
                <a:gd name="T13" fmla="*/ 113 h 121"/>
                <a:gd name="T14" fmla="*/ 69 w 138"/>
                <a:gd name="T15" fmla="*/ 121 h 121"/>
                <a:gd name="T16" fmla="*/ 69 w 138"/>
                <a:gd name="T17" fmla="*/ 8 h 121"/>
                <a:gd name="T18" fmla="*/ 43 w 138"/>
                <a:gd name="T19" fmla="*/ 15 h 121"/>
                <a:gd name="T20" fmla="*/ 23 w 138"/>
                <a:gd name="T21" fmla="*/ 87 h 121"/>
                <a:gd name="T22" fmla="*/ 69 w 138"/>
                <a:gd name="T23" fmla="*/ 113 h 121"/>
                <a:gd name="T24" fmla="*/ 69 w 138"/>
                <a:gd name="T25" fmla="*/ 113 h 121"/>
                <a:gd name="T26" fmla="*/ 95 w 138"/>
                <a:gd name="T27" fmla="*/ 106 h 121"/>
                <a:gd name="T28" fmla="*/ 115 w 138"/>
                <a:gd name="T29" fmla="*/ 34 h 121"/>
                <a:gd name="T30" fmla="*/ 69 w 138"/>
                <a:gd name="T31"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121">
                  <a:moveTo>
                    <a:pt x="69" y="121"/>
                  </a:moveTo>
                  <a:cubicBezTo>
                    <a:pt x="69" y="121"/>
                    <a:pt x="69" y="121"/>
                    <a:pt x="69" y="121"/>
                  </a:cubicBezTo>
                  <a:cubicBezTo>
                    <a:pt x="47" y="121"/>
                    <a:pt x="27" y="110"/>
                    <a:pt x="16" y="91"/>
                  </a:cubicBezTo>
                  <a:cubicBezTo>
                    <a:pt x="0" y="62"/>
                    <a:pt x="10" y="25"/>
                    <a:pt x="39" y="8"/>
                  </a:cubicBezTo>
                  <a:cubicBezTo>
                    <a:pt x="48" y="3"/>
                    <a:pt x="58" y="0"/>
                    <a:pt x="69" y="0"/>
                  </a:cubicBezTo>
                  <a:cubicBezTo>
                    <a:pt x="91" y="0"/>
                    <a:pt x="111" y="12"/>
                    <a:pt x="122" y="30"/>
                  </a:cubicBezTo>
                  <a:cubicBezTo>
                    <a:pt x="138" y="59"/>
                    <a:pt x="128" y="97"/>
                    <a:pt x="99" y="113"/>
                  </a:cubicBezTo>
                  <a:cubicBezTo>
                    <a:pt x="90" y="119"/>
                    <a:pt x="80" y="121"/>
                    <a:pt x="69" y="121"/>
                  </a:cubicBezTo>
                  <a:close/>
                  <a:moveTo>
                    <a:pt x="69" y="8"/>
                  </a:moveTo>
                  <a:cubicBezTo>
                    <a:pt x="60" y="8"/>
                    <a:pt x="51" y="10"/>
                    <a:pt x="43" y="15"/>
                  </a:cubicBezTo>
                  <a:cubicBezTo>
                    <a:pt x="17" y="30"/>
                    <a:pt x="9" y="62"/>
                    <a:pt x="23" y="87"/>
                  </a:cubicBezTo>
                  <a:cubicBezTo>
                    <a:pt x="33" y="103"/>
                    <a:pt x="50" y="113"/>
                    <a:pt x="69" y="113"/>
                  </a:cubicBezTo>
                  <a:cubicBezTo>
                    <a:pt x="69" y="113"/>
                    <a:pt x="69" y="113"/>
                    <a:pt x="69" y="113"/>
                  </a:cubicBezTo>
                  <a:cubicBezTo>
                    <a:pt x="78" y="113"/>
                    <a:pt x="87" y="111"/>
                    <a:pt x="95" y="106"/>
                  </a:cubicBezTo>
                  <a:cubicBezTo>
                    <a:pt x="120" y="92"/>
                    <a:pt x="129" y="60"/>
                    <a:pt x="115" y="34"/>
                  </a:cubicBezTo>
                  <a:cubicBezTo>
                    <a:pt x="105" y="18"/>
                    <a:pt x="88" y="8"/>
                    <a:pt x="69" y="8"/>
                  </a:cubicBez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51" name="Freeform 1167"/>
            <p:cNvSpPr>
              <a:spLocks noEditPoints="1"/>
            </p:cNvSpPr>
            <p:nvPr/>
          </p:nvSpPr>
          <p:spPr bwMode="auto">
            <a:xfrm>
              <a:off x="1672829" y="4202907"/>
              <a:ext cx="220266" cy="250031"/>
            </a:xfrm>
            <a:custGeom>
              <a:avLst/>
              <a:gdLst>
                <a:gd name="T0" fmla="*/ 90 w 93"/>
                <a:gd name="T1" fmla="*/ 4 h 105"/>
                <a:gd name="T2" fmla="*/ 79 w 93"/>
                <a:gd name="T3" fmla="*/ 4 h 105"/>
                <a:gd name="T4" fmla="*/ 76 w 93"/>
                <a:gd name="T5" fmla="*/ 0 h 105"/>
                <a:gd name="T6" fmla="*/ 20 w 93"/>
                <a:gd name="T7" fmla="*/ 0 h 105"/>
                <a:gd name="T8" fmla="*/ 17 w 93"/>
                <a:gd name="T9" fmla="*/ 4 h 105"/>
                <a:gd name="T10" fmla="*/ 3 w 93"/>
                <a:gd name="T11" fmla="*/ 4 h 105"/>
                <a:gd name="T12" fmla="*/ 0 w 93"/>
                <a:gd name="T13" fmla="*/ 7 h 105"/>
                <a:gd name="T14" fmla="*/ 0 w 93"/>
                <a:gd name="T15" fmla="*/ 20 h 105"/>
                <a:gd name="T16" fmla="*/ 42 w 93"/>
                <a:gd name="T17" fmla="*/ 59 h 105"/>
                <a:gd name="T18" fmla="*/ 42 w 93"/>
                <a:gd name="T19" fmla="*/ 80 h 105"/>
                <a:gd name="T20" fmla="*/ 25 w 93"/>
                <a:gd name="T21" fmla="*/ 85 h 105"/>
                <a:gd name="T22" fmla="*/ 23 w 93"/>
                <a:gd name="T23" fmla="*/ 87 h 105"/>
                <a:gd name="T24" fmla="*/ 23 w 93"/>
                <a:gd name="T25" fmla="*/ 90 h 105"/>
                <a:gd name="T26" fmla="*/ 20 w 93"/>
                <a:gd name="T27" fmla="*/ 93 h 105"/>
                <a:gd name="T28" fmla="*/ 17 w 93"/>
                <a:gd name="T29" fmla="*/ 96 h 105"/>
                <a:gd name="T30" fmla="*/ 17 w 93"/>
                <a:gd name="T31" fmla="*/ 101 h 105"/>
                <a:gd name="T32" fmla="*/ 20 w 93"/>
                <a:gd name="T33" fmla="*/ 105 h 105"/>
                <a:gd name="T34" fmla="*/ 73 w 93"/>
                <a:gd name="T35" fmla="*/ 105 h 105"/>
                <a:gd name="T36" fmla="*/ 76 w 93"/>
                <a:gd name="T37" fmla="*/ 101 h 105"/>
                <a:gd name="T38" fmla="*/ 76 w 93"/>
                <a:gd name="T39" fmla="*/ 96 h 105"/>
                <a:gd name="T40" fmla="*/ 73 w 93"/>
                <a:gd name="T41" fmla="*/ 93 h 105"/>
                <a:gd name="T42" fmla="*/ 70 w 93"/>
                <a:gd name="T43" fmla="*/ 90 h 105"/>
                <a:gd name="T44" fmla="*/ 70 w 93"/>
                <a:gd name="T45" fmla="*/ 87 h 105"/>
                <a:gd name="T46" fmla="*/ 68 w 93"/>
                <a:gd name="T47" fmla="*/ 85 h 105"/>
                <a:gd name="T48" fmla="*/ 52 w 93"/>
                <a:gd name="T49" fmla="*/ 80 h 105"/>
                <a:gd name="T50" fmla="*/ 52 w 93"/>
                <a:gd name="T51" fmla="*/ 59 h 105"/>
                <a:gd name="T52" fmla="*/ 93 w 93"/>
                <a:gd name="T53" fmla="*/ 20 h 105"/>
                <a:gd name="T54" fmla="*/ 93 w 93"/>
                <a:gd name="T55" fmla="*/ 7 h 105"/>
                <a:gd name="T56" fmla="*/ 90 w 93"/>
                <a:gd name="T57" fmla="*/ 4 h 105"/>
                <a:gd name="T58" fmla="*/ 6 w 93"/>
                <a:gd name="T59" fmla="*/ 18 h 105"/>
                <a:gd name="T60" fmla="*/ 6 w 93"/>
                <a:gd name="T61" fmla="*/ 14 h 105"/>
                <a:gd name="T62" fmla="*/ 10 w 93"/>
                <a:gd name="T63" fmla="*/ 11 h 105"/>
                <a:gd name="T64" fmla="*/ 18 w 93"/>
                <a:gd name="T65" fmla="*/ 11 h 105"/>
                <a:gd name="T66" fmla="*/ 23 w 93"/>
                <a:gd name="T67" fmla="*/ 39 h 105"/>
                <a:gd name="T68" fmla="*/ 6 w 93"/>
                <a:gd name="T69" fmla="*/ 18 h 105"/>
                <a:gd name="T70" fmla="*/ 87 w 93"/>
                <a:gd name="T71" fmla="*/ 18 h 105"/>
                <a:gd name="T72" fmla="*/ 70 w 93"/>
                <a:gd name="T73" fmla="*/ 39 h 105"/>
                <a:gd name="T74" fmla="*/ 76 w 93"/>
                <a:gd name="T75" fmla="*/ 11 h 105"/>
                <a:gd name="T76" fmla="*/ 84 w 93"/>
                <a:gd name="T77" fmla="*/ 11 h 105"/>
                <a:gd name="T78" fmla="*/ 87 w 93"/>
                <a:gd name="T79" fmla="*/ 14 h 105"/>
                <a:gd name="T80" fmla="*/ 87 w 93"/>
                <a:gd name="T81" fmla="*/ 1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3" h="105">
                  <a:moveTo>
                    <a:pt x="90" y="4"/>
                  </a:moveTo>
                  <a:cubicBezTo>
                    <a:pt x="79" y="4"/>
                    <a:pt x="79" y="4"/>
                    <a:pt x="79" y="4"/>
                  </a:cubicBezTo>
                  <a:cubicBezTo>
                    <a:pt x="77" y="4"/>
                    <a:pt x="76" y="2"/>
                    <a:pt x="76" y="0"/>
                  </a:cubicBezTo>
                  <a:cubicBezTo>
                    <a:pt x="20" y="0"/>
                    <a:pt x="20" y="0"/>
                    <a:pt x="20" y="0"/>
                  </a:cubicBezTo>
                  <a:cubicBezTo>
                    <a:pt x="19" y="0"/>
                    <a:pt x="17" y="2"/>
                    <a:pt x="17" y="4"/>
                  </a:cubicBezTo>
                  <a:cubicBezTo>
                    <a:pt x="3" y="4"/>
                    <a:pt x="3" y="4"/>
                    <a:pt x="3" y="4"/>
                  </a:cubicBezTo>
                  <a:cubicBezTo>
                    <a:pt x="1" y="4"/>
                    <a:pt x="0" y="5"/>
                    <a:pt x="0" y="7"/>
                  </a:cubicBezTo>
                  <a:cubicBezTo>
                    <a:pt x="0" y="20"/>
                    <a:pt x="0" y="20"/>
                    <a:pt x="0" y="20"/>
                  </a:cubicBezTo>
                  <a:cubicBezTo>
                    <a:pt x="0" y="38"/>
                    <a:pt x="29" y="54"/>
                    <a:pt x="42" y="59"/>
                  </a:cubicBezTo>
                  <a:cubicBezTo>
                    <a:pt x="42" y="80"/>
                    <a:pt x="42" y="80"/>
                    <a:pt x="42" y="80"/>
                  </a:cubicBezTo>
                  <a:cubicBezTo>
                    <a:pt x="42" y="80"/>
                    <a:pt x="32" y="81"/>
                    <a:pt x="25" y="85"/>
                  </a:cubicBezTo>
                  <a:cubicBezTo>
                    <a:pt x="24" y="85"/>
                    <a:pt x="23" y="86"/>
                    <a:pt x="23" y="87"/>
                  </a:cubicBezTo>
                  <a:cubicBezTo>
                    <a:pt x="23" y="90"/>
                    <a:pt x="23" y="90"/>
                    <a:pt x="23" y="90"/>
                  </a:cubicBezTo>
                  <a:cubicBezTo>
                    <a:pt x="23" y="91"/>
                    <a:pt x="22" y="93"/>
                    <a:pt x="20" y="93"/>
                  </a:cubicBezTo>
                  <a:cubicBezTo>
                    <a:pt x="19" y="93"/>
                    <a:pt x="17" y="94"/>
                    <a:pt x="17" y="96"/>
                  </a:cubicBezTo>
                  <a:cubicBezTo>
                    <a:pt x="17" y="101"/>
                    <a:pt x="17" y="101"/>
                    <a:pt x="17" y="101"/>
                  </a:cubicBezTo>
                  <a:cubicBezTo>
                    <a:pt x="17" y="103"/>
                    <a:pt x="19" y="105"/>
                    <a:pt x="20" y="105"/>
                  </a:cubicBezTo>
                  <a:cubicBezTo>
                    <a:pt x="73" y="105"/>
                    <a:pt x="73" y="105"/>
                    <a:pt x="73" y="105"/>
                  </a:cubicBezTo>
                  <a:cubicBezTo>
                    <a:pt x="75" y="105"/>
                    <a:pt x="76" y="103"/>
                    <a:pt x="76" y="101"/>
                  </a:cubicBezTo>
                  <a:cubicBezTo>
                    <a:pt x="76" y="96"/>
                    <a:pt x="76" y="96"/>
                    <a:pt x="76" y="96"/>
                  </a:cubicBezTo>
                  <a:cubicBezTo>
                    <a:pt x="76" y="94"/>
                    <a:pt x="75" y="93"/>
                    <a:pt x="73" y="93"/>
                  </a:cubicBezTo>
                  <a:cubicBezTo>
                    <a:pt x="71" y="93"/>
                    <a:pt x="70" y="91"/>
                    <a:pt x="70" y="90"/>
                  </a:cubicBezTo>
                  <a:cubicBezTo>
                    <a:pt x="70" y="87"/>
                    <a:pt x="70" y="87"/>
                    <a:pt x="70" y="87"/>
                  </a:cubicBezTo>
                  <a:cubicBezTo>
                    <a:pt x="70" y="86"/>
                    <a:pt x="69" y="85"/>
                    <a:pt x="68" y="85"/>
                  </a:cubicBezTo>
                  <a:cubicBezTo>
                    <a:pt x="61" y="81"/>
                    <a:pt x="52" y="80"/>
                    <a:pt x="52" y="80"/>
                  </a:cubicBezTo>
                  <a:cubicBezTo>
                    <a:pt x="52" y="59"/>
                    <a:pt x="52" y="59"/>
                    <a:pt x="52" y="59"/>
                  </a:cubicBezTo>
                  <a:cubicBezTo>
                    <a:pt x="64" y="54"/>
                    <a:pt x="93" y="38"/>
                    <a:pt x="93" y="20"/>
                  </a:cubicBezTo>
                  <a:cubicBezTo>
                    <a:pt x="93" y="7"/>
                    <a:pt x="93" y="7"/>
                    <a:pt x="93" y="7"/>
                  </a:cubicBezTo>
                  <a:cubicBezTo>
                    <a:pt x="93" y="5"/>
                    <a:pt x="92" y="4"/>
                    <a:pt x="90" y="4"/>
                  </a:cubicBezTo>
                  <a:close/>
                  <a:moveTo>
                    <a:pt x="6" y="18"/>
                  </a:moveTo>
                  <a:cubicBezTo>
                    <a:pt x="6" y="14"/>
                    <a:pt x="6" y="14"/>
                    <a:pt x="6" y="14"/>
                  </a:cubicBezTo>
                  <a:cubicBezTo>
                    <a:pt x="6" y="12"/>
                    <a:pt x="8" y="11"/>
                    <a:pt x="10" y="11"/>
                  </a:cubicBezTo>
                  <a:cubicBezTo>
                    <a:pt x="18" y="11"/>
                    <a:pt x="18" y="11"/>
                    <a:pt x="18" y="11"/>
                  </a:cubicBezTo>
                  <a:cubicBezTo>
                    <a:pt x="18" y="11"/>
                    <a:pt x="18" y="30"/>
                    <a:pt x="23" y="39"/>
                  </a:cubicBezTo>
                  <a:cubicBezTo>
                    <a:pt x="23" y="39"/>
                    <a:pt x="6" y="32"/>
                    <a:pt x="6" y="18"/>
                  </a:cubicBezTo>
                  <a:close/>
                  <a:moveTo>
                    <a:pt x="87" y="18"/>
                  </a:moveTo>
                  <a:cubicBezTo>
                    <a:pt x="87" y="32"/>
                    <a:pt x="70" y="39"/>
                    <a:pt x="70" y="39"/>
                  </a:cubicBezTo>
                  <a:cubicBezTo>
                    <a:pt x="75" y="30"/>
                    <a:pt x="76" y="11"/>
                    <a:pt x="76" y="11"/>
                  </a:cubicBezTo>
                  <a:cubicBezTo>
                    <a:pt x="84" y="11"/>
                    <a:pt x="84" y="11"/>
                    <a:pt x="84" y="11"/>
                  </a:cubicBezTo>
                  <a:cubicBezTo>
                    <a:pt x="86" y="11"/>
                    <a:pt x="87" y="12"/>
                    <a:pt x="87" y="14"/>
                  </a:cubicBezTo>
                  <a:lnTo>
                    <a:pt x="87" y="1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sp>
        <p:nvSpPr>
          <p:cNvPr id="52" name="Rectangle 51">
            <a:extLst>
              <a:ext uri="{C183D7F6-B498-43B3-948B-1728B52AA6E4}">
                <adec:decorative xmlns:adec="http://schemas.microsoft.com/office/drawing/2017/decorative" val="1"/>
              </a:ext>
            </a:extLst>
          </p:cNvPr>
          <p:cNvSpPr/>
          <p:nvPr/>
        </p:nvSpPr>
        <p:spPr>
          <a:xfrm>
            <a:off x="0" y="361013"/>
            <a:ext cx="373627" cy="2968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CFCFC"/>
              </a:solidFill>
              <a:effectLst/>
              <a:uLnTx/>
              <a:uFillTx/>
              <a:latin typeface="Tahoma"/>
              <a:ea typeface="+mn-ea"/>
              <a:cs typeface="+mn-cs"/>
            </a:endParaRPr>
          </a:p>
        </p:txBody>
      </p:sp>
      <p:cxnSp>
        <p:nvCxnSpPr>
          <p:cNvPr id="55" name="Straight Connector 54">
            <a:extLst>
              <a:ext uri="{C183D7F6-B498-43B3-948B-1728B52AA6E4}">
                <adec:decorative xmlns:adec="http://schemas.microsoft.com/office/drawing/2017/decorative" val="1"/>
              </a:ext>
            </a:extLst>
          </p:cNvPr>
          <p:cNvCxnSpPr/>
          <p:nvPr/>
        </p:nvCxnSpPr>
        <p:spPr>
          <a:xfrm>
            <a:off x="10668000" y="6439987"/>
            <a:ext cx="152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B2347C7A-4C0C-4058-9279-275E82261305}"/>
              </a:ext>
              <a:ext uri="{C183D7F6-B498-43B3-948B-1728B52AA6E4}">
                <adec:decorative xmlns:adec="http://schemas.microsoft.com/office/drawing/2017/decorative" val="1"/>
              </a:ext>
            </a:extLst>
          </p:cNvPr>
          <p:cNvGrpSpPr/>
          <p:nvPr/>
        </p:nvGrpSpPr>
        <p:grpSpPr>
          <a:xfrm>
            <a:off x="583070" y="1176476"/>
            <a:ext cx="9972234" cy="574675"/>
            <a:chOff x="830263" y="1889125"/>
            <a:chExt cx="9972234" cy="574675"/>
          </a:xfrm>
        </p:grpSpPr>
        <p:sp>
          <p:nvSpPr>
            <p:cNvPr id="58" name="TextBox 57">
              <a:extLst>
                <a:ext uri="{FF2B5EF4-FFF2-40B4-BE49-F238E27FC236}">
                  <a16:creationId xmlns:a16="http://schemas.microsoft.com/office/drawing/2014/main" id="{976F4236-165D-458F-B1E5-E2584061AB97}"/>
                </a:ext>
              </a:extLst>
            </p:cNvPr>
            <p:cNvSpPr txBox="1">
              <a:spLocks/>
            </p:cNvSpPr>
            <p:nvPr/>
          </p:nvSpPr>
          <p:spPr>
            <a:xfrm>
              <a:off x="2864067" y="2046844"/>
              <a:ext cx="1215507"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FFC000"/>
                  </a:solidFill>
                  <a:effectLst/>
                  <a:uLnTx/>
                  <a:uFillTx/>
                  <a:latin typeface="Poppins" panose="02000000000000000000" pitchFamily="2" charset="0"/>
                  <a:ea typeface="+mn-ea"/>
                  <a:cs typeface="Poppins" panose="02000000000000000000" pitchFamily="2" charset="0"/>
                </a:rPr>
                <a:t>Now </a:t>
              </a:r>
              <a:r>
                <a:rPr kumimoji="0" lang="en-US" sz="1600" b="0" i="0" u="none" strike="noStrike" kern="1200" cap="none" spc="-31" normalizeH="0" baseline="0" noProof="0">
                  <a:ln>
                    <a:noFill/>
                  </a:ln>
                  <a:solidFill>
                    <a:srgbClr val="FFC000"/>
                  </a:solidFill>
                  <a:effectLst/>
                  <a:uLnTx/>
                  <a:uFillTx/>
                  <a:latin typeface="Poppins" panose="02000000000000000000" pitchFamily="2" charset="0"/>
                  <a:ea typeface="+mn-ea"/>
                  <a:cs typeface="Poppins" panose="02000000000000000000" pitchFamily="2" charset="0"/>
                </a:rPr>
                <a:t>–</a:t>
              </a:r>
              <a:r>
                <a:rPr kumimoji="0" lang="en-US" sz="1600" b="1" i="0" u="none" strike="noStrike" kern="1200" cap="none" spc="-31" normalizeH="0" baseline="0" noProof="0">
                  <a:ln>
                    <a:noFill/>
                  </a:ln>
                  <a:solidFill>
                    <a:srgbClr val="FFC000"/>
                  </a:solidFill>
                  <a:effectLst/>
                  <a:uLnTx/>
                  <a:uFillTx/>
                  <a:latin typeface="Poppins" panose="02000000000000000000" pitchFamily="2" charset="0"/>
                  <a:ea typeface="+mn-ea"/>
                  <a:cs typeface="Poppins" panose="02000000000000000000" pitchFamily="2" charset="0"/>
                </a:rPr>
                <a:t> 5/6</a:t>
              </a:r>
            </a:p>
          </p:txBody>
        </p:sp>
        <p:sp>
          <p:nvSpPr>
            <p:cNvPr id="59" name="TextBox 58">
              <a:extLst>
                <a:ext uri="{FF2B5EF4-FFF2-40B4-BE49-F238E27FC236}">
                  <a16:creationId xmlns:a16="http://schemas.microsoft.com/office/drawing/2014/main" id="{FFBF2994-1A43-42C6-A69B-AA1DF6BAC6A5}"/>
                </a:ext>
              </a:extLst>
            </p:cNvPr>
            <p:cNvSpPr txBox="1"/>
            <p:nvPr/>
          </p:nvSpPr>
          <p:spPr>
            <a:xfrm>
              <a:off x="4379341" y="1979740"/>
              <a:ext cx="6423156"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Complete Data Population in local SIS</a:t>
              </a:r>
            </a:p>
          </p:txBody>
        </p:sp>
        <p:cxnSp>
          <p:nvCxnSpPr>
            <p:cNvPr id="60" name="Straight Connector 59">
              <a:extLst>
                <a:ext uri="{FF2B5EF4-FFF2-40B4-BE49-F238E27FC236}">
                  <a16:creationId xmlns:a16="http://schemas.microsoft.com/office/drawing/2014/main" id="{89160013-8917-48FB-A8FE-FEEA8439C3F4}"/>
                </a:ext>
              </a:extLst>
            </p:cNvPr>
            <p:cNvCxnSpPr/>
            <p:nvPr/>
          </p:nvCxnSpPr>
          <p:spPr>
            <a:xfrm>
              <a:off x="4195626" y="1932932"/>
              <a:ext cx="0" cy="509286"/>
            </a:xfrm>
            <a:prstGeom prst="line">
              <a:avLst/>
            </a:prstGeom>
            <a:ln w="28575" cap="rnd">
              <a:solidFill>
                <a:srgbClr val="FFC000"/>
              </a:solidFill>
            </a:ln>
          </p:spPr>
          <p:style>
            <a:lnRef idx="1">
              <a:schemeClr val="accent1"/>
            </a:lnRef>
            <a:fillRef idx="0">
              <a:schemeClr val="accent1"/>
            </a:fillRef>
            <a:effectRef idx="0">
              <a:schemeClr val="accent1"/>
            </a:effectRef>
            <a:fontRef idx="minor">
              <a:schemeClr val="tx1"/>
            </a:fontRef>
          </p:style>
        </p:cxnSp>
        <p:sp>
          <p:nvSpPr>
            <p:cNvPr id="61" name="Freeform 1143">
              <a:extLst>
                <a:ext uri="{FF2B5EF4-FFF2-40B4-BE49-F238E27FC236}">
                  <a16:creationId xmlns:a16="http://schemas.microsoft.com/office/drawing/2014/main" id="{C3F9A8F4-9C58-4718-B9D2-7CDCEA9A01EF}"/>
                </a:ext>
              </a:extLst>
            </p:cNvPr>
            <p:cNvSpPr>
              <a:spLocks noEditPoints="1"/>
            </p:cNvSpPr>
            <p:nvPr/>
          </p:nvSpPr>
          <p:spPr bwMode="auto">
            <a:xfrm>
              <a:off x="1023938" y="2162175"/>
              <a:ext cx="1344613" cy="25400"/>
            </a:xfrm>
            <a:custGeom>
              <a:avLst/>
              <a:gdLst>
                <a:gd name="T0" fmla="*/ 148 w 424"/>
                <a:gd name="T1" fmla="*/ 8 h 8"/>
                <a:gd name="T2" fmla="*/ 132 w 424"/>
                <a:gd name="T3" fmla="*/ 0 h 8"/>
                <a:gd name="T4" fmla="*/ 136 w 424"/>
                <a:gd name="T5" fmla="*/ 4 h 8"/>
                <a:gd name="T6" fmla="*/ 176 w 424"/>
                <a:gd name="T7" fmla="*/ 4 h 8"/>
                <a:gd name="T8" fmla="*/ 180 w 424"/>
                <a:gd name="T9" fmla="*/ 0 h 8"/>
                <a:gd name="T10" fmla="*/ 212 w 424"/>
                <a:gd name="T11" fmla="*/ 8 h 8"/>
                <a:gd name="T12" fmla="*/ 196 w 424"/>
                <a:gd name="T13" fmla="*/ 0 h 8"/>
                <a:gd name="T14" fmla="*/ 200 w 424"/>
                <a:gd name="T15" fmla="*/ 4 h 8"/>
                <a:gd name="T16" fmla="*/ 112 w 424"/>
                <a:gd name="T17" fmla="*/ 4 h 8"/>
                <a:gd name="T18" fmla="*/ 116 w 424"/>
                <a:gd name="T19" fmla="*/ 0 h 8"/>
                <a:gd name="T20" fmla="*/ 164 w 424"/>
                <a:gd name="T21" fmla="*/ 8 h 8"/>
                <a:gd name="T22" fmla="*/ 20 w 424"/>
                <a:gd name="T23" fmla="*/ 0 h 8"/>
                <a:gd name="T24" fmla="*/ 24 w 424"/>
                <a:gd name="T25" fmla="*/ 4 h 8"/>
                <a:gd name="T26" fmla="*/ 96 w 424"/>
                <a:gd name="T27" fmla="*/ 4 h 8"/>
                <a:gd name="T28" fmla="*/ 100 w 424"/>
                <a:gd name="T29" fmla="*/ 0 h 8"/>
                <a:gd name="T30" fmla="*/ 4 w 424"/>
                <a:gd name="T31" fmla="*/ 8 h 8"/>
                <a:gd name="T32" fmla="*/ 36 w 424"/>
                <a:gd name="T33" fmla="*/ 0 h 8"/>
                <a:gd name="T34" fmla="*/ 40 w 424"/>
                <a:gd name="T35" fmla="*/ 4 h 8"/>
                <a:gd name="T36" fmla="*/ 80 w 424"/>
                <a:gd name="T37" fmla="*/ 4 h 8"/>
                <a:gd name="T38" fmla="*/ 84 w 424"/>
                <a:gd name="T39" fmla="*/ 0 h 8"/>
                <a:gd name="T40" fmla="*/ 68 w 424"/>
                <a:gd name="T41" fmla="*/ 8 h 8"/>
                <a:gd name="T42" fmla="*/ 52 w 424"/>
                <a:gd name="T43" fmla="*/ 0 h 8"/>
                <a:gd name="T44" fmla="*/ 56 w 424"/>
                <a:gd name="T45" fmla="*/ 4 h 8"/>
                <a:gd name="T46" fmla="*/ 336 w 424"/>
                <a:gd name="T47" fmla="*/ 4 h 8"/>
                <a:gd name="T48" fmla="*/ 340 w 424"/>
                <a:gd name="T49" fmla="*/ 0 h 8"/>
                <a:gd name="T50" fmla="*/ 372 w 424"/>
                <a:gd name="T51" fmla="*/ 8 h 8"/>
                <a:gd name="T52" fmla="*/ 356 w 424"/>
                <a:gd name="T53" fmla="*/ 0 h 8"/>
                <a:gd name="T54" fmla="*/ 360 w 424"/>
                <a:gd name="T55" fmla="*/ 4 h 8"/>
                <a:gd name="T56" fmla="*/ 384 w 424"/>
                <a:gd name="T57" fmla="*/ 4 h 8"/>
                <a:gd name="T58" fmla="*/ 388 w 424"/>
                <a:gd name="T59" fmla="*/ 0 h 8"/>
                <a:gd name="T60" fmla="*/ 420 w 424"/>
                <a:gd name="T61" fmla="*/ 8 h 8"/>
                <a:gd name="T62" fmla="*/ 404 w 424"/>
                <a:gd name="T63" fmla="*/ 0 h 8"/>
                <a:gd name="T64" fmla="*/ 408 w 424"/>
                <a:gd name="T65" fmla="*/ 4 h 8"/>
                <a:gd name="T66" fmla="*/ 224 w 424"/>
                <a:gd name="T67" fmla="*/ 4 h 8"/>
                <a:gd name="T68" fmla="*/ 228 w 424"/>
                <a:gd name="T69" fmla="*/ 0 h 8"/>
                <a:gd name="T70" fmla="*/ 260 w 424"/>
                <a:gd name="T71" fmla="*/ 8 h 8"/>
                <a:gd name="T72" fmla="*/ 244 w 424"/>
                <a:gd name="T73" fmla="*/ 0 h 8"/>
                <a:gd name="T74" fmla="*/ 248 w 424"/>
                <a:gd name="T75" fmla="*/ 4 h 8"/>
                <a:gd name="T76" fmla="*/ 272 w 424"/>
                <a:gd name="T77" fmla="*/ 4 h 8"/>
                <a:gd name="T78" fmla="*/ 276 w 424"/>
                <a:gd name="T79" fmla="*/ 0 h 8"/>
                <a:gd name="T80" fmla="*/ 308 w 424"/>
                <a:gd name="T81" fmla="*/ 8 h 8"/>
                <a:gd name="T82" fmla="*/ 324 w 424"/>
                <a:gd name="T83" fmla="*/ 0 h 8"/>
                <a:gd name="T84" fmla="*/ 328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48" y="0"/>
                  </a:moveTo>
                  <a:cubicBezTo>
                    <a:pt x="146" y="0"/>
                    <a:pt x="144" y="2"/>
                    <a:pt x="144" y="4"/>
                  </a:cubicBezTo>
                  <a:cubicBezTo>
                    <a:pt x="144" y="7"/>
                    <a:pt x="146" y="8"/>
                    <a:pt x="148" y="8"/>
                  </a:cubicBezTo>
                  <a:cubicBezTo>
                    <a:pt x="150" y="8"/>
                    <a:pt x="152" y="7"/>
                    <a:pt x="152" y="4"/>
                  </a:cubicBezTo>
                  <a:cubicBezTo>
                    <a:pt x="152" y="2"/>
                    <a:pt x="150" y="0"/>
                    <a:pt x="148" y="0"/>
                  </a:cubicBezTo>
                  <a:close/>
                  <a:moveTo>
                    <a:pt x="132" y="0"/>
                  </a:moveTo>
                  <a:cubicBezTo>
                    <a:pt x="130" y="0"/>
                    <a:pt x="128" y="2"/>
                    <a:pt x="128" y="4"/>
                  </a:cubicBezTo>
                  <a:cubicBezTo>
                    <a:pt x="128" y="7"/>
                    <a:pt x="130" y="8"/>
                    <a:pt x="132" y="8"/>
                  </a:cubicBezTo>
                  <a:cubicBezTo>
                    <a:pt x="134" y="8"/>
                    <a:pt x="136" y="7"/>
                    <a:pt x="136" y="4"/>
                  </a:cubicBezTo>
                  <a:cubicBezTo>
                    <a:pt x="136" y="2"/>
                    <a:pt x="134" y="0"/>
                    <a:pt x="132" y="0"/>
                  </a:cubicBezTo>
                  <a:close/>
                  <a:moveTo>
                    <a:pt x="180" y="0"/>
                  </a:moveTo>
                  <a:cubicBezTo>
                    <a:pt x="178" y="0"/>
                    <a:pt x="176" y="2"/>
                    <a:pt x="176" y="4"/>
                  </a:cubicBezTo>
                  <a:cubicBezTo>
                    <a:pt x="176" y="7"/>
                    <a:pt x="178" y="8"/>
                    <a:pt x="180" y="8"/>
                  </a:cubicBezTo>
                  <a:cubicBezTo>
                    <a:pt x="182" y="8"/>
                    <a:pt x="184" y="7"/>
                    <a:pt x="184" y="4"/>
                  </a:cubicBezTo>
                  <a:cubicBezTo>
                    <a:pt x="184" y="2"/>
                    <a:pt x="182" y="0"/>
                    <a:pt x="180" y="0"/>
                  </a:cubicBezTo>
                  <a:close/>
                  <a:moveTo>
                    <a:pt x="212" y="0"/>
                  </a:moveTo>
                  <a:cubicBezTo>
                    <a:pt x="210" y="0"/>
                    <a:pt x="208" y="2"/>
                    <a:pt x="208" y="4"/>
                  </a:cubicBezTo>
                  <a:cubicBezTo>
                    <a:pt x="208" y="7"/>
                    <a:pt x="210" y="8"/>
                    <a:pt x="212" y="8"/>
                  </a:cubicBezTo>
                  <a:cubicBezTo>
                    <a:pt x="214" y="8"/>
                    <a:pt x="216" y="7"/>
                    <a:pt x="216" y="4"/>
                  </a:cubicBezTo>
                  <a:cubicBezTo>
                    <a:pt x="216" y="2"/>
                    <a:pt x="214" y="0"/>
                    <a:pt x="212" y="0"/>
                  </a:cubicBezTo>
                  <a:close/>
                  <a:moveTo>
                    <a:pt x="196" y="0"/>
                  </a:moveTo>
                  <a:cubicBezTo>
                    <a:pt x="194" y="0"/>
                    <a:pt x="192" y="2"/>
                    <a:pt x="192" y="4"/>
                  </a:cubicBezTo>
                  <a:cubicBezTo>
                    <a:pt x="192" y="7"/>
                    <a:pt x="194" y="8"/>
                    <a:pt x="196" y="8"/>
                  </a:cubicBezTo>
                  <a:cubicBezTo>
                    <a:pt x="198" y="8"/>
                    <a:pt x="200" y="7"/>
                    <a:pt x="200" y="4"/>
                  </a:cubicBezTo>
                  <a:cubicBezTo>
                    <a:pt x="200" y="2"/>
                    <a:pt x="198" y="0"/>
                    <a:pt x="196" y="0"/>
                  </a:cubicBezTo>
                  <a:close/>
                  <a:moveTo>
                    <a:pt x="116" y="0"/>
                  </a:moveTo>
                  <a:cubicBezTo>
                    <a:pt x="114" y="0"/>
                    <a:pt x="112" y="2"/>
                    <a:pt x="112" y="4"/>
                  </a:cubicBezTo>
                  <a:cubicBezTo>
                    <a:pt x="112" y="7"/>
                    <a:pt x="114" y="8"/>
                    <a:pt x="116" y="8"/>
                  </a:cubicBezTo>
                  <a:cubicBezTo>
                    <a:pt x="118" y="8"/>
                    <a:pt x="120" y="7"/>
                    <a:pt x="120" y="4"/>
                  </a:cubicBezTo>
                  <a:cubicBezTo>
                    <a:pt x="120" y="2"/>
                    <a:pt x="118" y="0"/>
                    <a:pt x="116" y="0"/>
                  </a:cubicBezTo>
                  <a:close/>
                  <a:moveTo>
                    <a:pt x="164" y="0"/>
                  </a:moveTo>
                  <a:cubicBezTo>
                    <a:pt x="162" y="0"/>
                    <a:pt x="160" y="2"/>
                    <a:pt x="160" y="4"/>
                  </a:cubicBezTo>
                  <a:cubicBezTo>
                    <a:pt x="160" y="7"/>
                    <a:pt x="162" y="8"/>
                    <a:pt x="164" y="8"/>
                  </a:cubicBezTo>
                  <a:cubicBezTo>
                    <a:pt x="166" y="8"/>
                    <a:pt x="168" y="7"/>
                    <a:pt x="168" y="4"/>
                  </a:cubicBezTo>
                  <a:cubicBezTo>
                    <a:pt x="168" y="2"/>
                    <a:pt x="166" y="0"/>
                    <a:pt x="164" y="0"/>
                  </a:cubicBezTo>
                  <a:close/>
                  <a:moveTo>
                    <a:pt x="20" y="0"/>
                  </a:moveTo>
                  <a:cubicBezTo>
                    <a:pt x="18" y="0"/>
                    <a:pt x="16" y="2"/>
                    <a:pt x="16" y="4"/>
                  </a:cubicBezTo>
                  <a:cubicBezTo>
                    <a:pt x="16" y="7"/>
                    <a:pt x="18" y="8"/>
                    <a:pt x="20" y="8"/>
                  </a:cubicBezTo>
                  <a:cubicBezTo>
                    <a:pt x="22" y="8"/>
                    <a:pt x="24" y="7"/>
                    <a:pt x="24" y="4"/>
                  </a:cubicBezTo>
                  <a:cubicBezTo>
                    <a:pt x="24" y="2"/>
                    <a:pt x="22" y="0"/>
                    <a:pt x="20" y="0"/>
                  </a:cubicBezTo>
                  <a:close/>
                  <a:moveTo>
                    <a:pt x="100" y="0"/>
                  </a:moveTo>
                  <a:cubicBezTo>
                    <a:pt x="98" y="0"/>
                    <a:pt x="96" y="2"/>
                    <a:pt x="96" y="4"/>
                  </a:cubicBezTo>
                  <a:cubicBezTo>
                    <a:pt x="96" y="7"/>
                    <a:pt x="98" y="8"/>
                    <a:pt x="100" y="8"/>
                  </a:cubicBezTo>
                  <a:cubicBezTo>
                    <a:pt x="102" y="8"/>
                    <a:pt x="104" y="7"/>
                    <a:pt x="104" y="4"/>
                  </a:cubicBezTo>
                  <a:cubicBezTo>
                    <a:pt x="104" y="2"/>
                    <a:pt x="102" y="0"/>
                    <a:pt x="100" y="0"/>
                  </a:cubicBezTo>
                  <a:close/>
                  <a:moveTo>
                    <a:pt x="4" y="0"/>
                  </a:moveTo>
                  <a:cubicBezTo>
                    <a:pt x="2" y="0"/>
                    <a:pt x="0" y="2"/>
                    <a:pt x="0" y="4"/>
                  </a:cubicBezTo>
                  <a:cubicBezTo>
                    <a:pt x="0" y="7"/>
                    <a:pt x="2" y="8"/>
                    <a:pt x="4" y="8"/>
                  </a:cubicBezTo>
                  <a:cubicBezTo>
                    <a:pt x="6" y="8"/>
                    <a:pt x="8" y="7"/>
                    <a:pt x="8" y="4"/>
                  </a:cubicBezTo>
                  <a:cubicBezTo>
                    <a:pt x="8" y="2"/>
                    <a:pt x="6" y="0"/>
                    <a:pt x="4" y="0"/>
                  </a:cubicBezTo>
                  <a:close/>
                  <a:moveTo>
                    <a:pt x="36" y="0"/>
                  </a:moveTo>
                  <a:cubicBezTo>
                    <a:pt x="34" y="0"/>
                    <a:pt x="32" y="2"/>
                    <a:pt x="32" y="4"/>
                  </a:cubicBezTo>
                  <a:cubicBezTo>
                    <a:pt x="32" y="7"/>
                    <a:pt x="34" y="8"/>
                    <a:pt x="36" y="8"/>
                  </a:cubicBezTo>
                  <a:cubicBezTo>
                    <a:pt x="38" y="8"/>
                    <a:pt x="40" y="7"/>
                    <a:pt x="40" y="4"/>
                  </a:cubicBezTo>
                  <a:cubicBezTo>
                    <a:pt x="40" y="2"/>
                    <a:pt x="38" y="0"/>
                    <a:pt x="36" y="0"/>
                  </a:cubicBezTo>
                  <a:close/>
                  <a:moveTo>
                    <a:pt x="84" y="0"/>
                  </a:moveTo>
                  <a:cubicBezTo>
                    <a:pt x="82" y="0"/>
                    <a:pt x="80" y="2"/>
                    <a:pt x="80" y="4"/>
                  </a:cubicBezTo>
                  <a:cubicBezTo>
                    <a:pt x="80" y="7"/>
                    <a:pt x="82" y="8"/>
                    <a:pt x="84" y="8"/>
                  </a:cubicBezTo>
                  <a:cubicBezTo>
                    <a:pt x="86" y="8"/>
                    <a:pt x="88" y="7"/>
                    <a:pt x="88" y="4"/>
                  </a:cubicBezTo>
                  <a:cubicBezTo>
                    <a:pt x="88" y="2"/>
                    <a:pt x="86" y="0"/>
                    <a:pt x="84" y="0"/>
                  </a:cubicBezTo>
                  <a:close/>
                  <a:moveTo>
                    <a:pt x="68" y="0"/>
                  </a:moveTo>
                  <a:cubicBezTo>
                    <a:pt x="66" y="0"/>
                    <a:pt x="64" y="2"/>
                    <a:pt x="64" y="4"/>
                  </a:cubicBezTo>
                  <a:cubicBezTo>
                    <a:pt x="64" y="7"/>
                    <a:pt x="66" y="8"/>
                    <a:pt x="68" y="8"/>
                  </a:cubicBezTo>
                  <a:cubicBezTo>
                    <a:pt x="70" y="8"/>
                    <a:pt x="72" y="7"/>
                    <a:pt x="72" y="4"/>
                  </a:cubicBezTo>
                  <a:cubicBezTo>
                    <a:pt x="72" y="2"/>
                    <a:pt x="70" y="0"/>
                    <a:pt x="68" y="0"/>
                  </a:cubicBezTo>
                  <a:close/>
                  <a:moveTo>
                    <a:pt x="52" y="0"/>
                  </a:moveTo>
                  <a:cubicBezTo>
                    <a:pt x="50" y="0"/>
                    <a:pt x="48" y="2"/>
                    <a:pt x="48" y="4"/>
                  </a:cubicBezTo>
                  <a:cubicBezTo>
                    <a:pt x="48" y="7"/>
                    <a:pt x="50" y="8"/>
                    <a:pt x="52" y="8"/>
                  </a:cubicBezTo>
                  <a:cubicBezTo>
                    <a:pt x="54" y="8"/>
                    <a:pt x="56" y="7"/>
                    <a:pt x="56" y="4"/>
                  </a:cubicBezTo>
                  <a:cubicBezTo>
                    <a:pt x="56" y="2"/>
                    <a:pt x="54" y="0"/>
                    <a:pt x="52" y="0"/>
                  </a:cubicBezTo>
                  <a:close/>
                  <a:moveTo>
                    <a:pt x="340" y="0"/>
                  </a:moveTo>
                  <a:cubicBezTo>
                    <a:pt x="338" y="0"/>
                    <a:pt x="336" y="2"/>
                    <a:pt x="336" y="4"/>
                  </a:cubicBezTo>
                  <a:cubicBezTo>
                    <a:pt x="336" y="7"/>
                    <a:pt x="338" y="8"/>
                    <a:pt x="340" y="8"/>
                  </a:cubicBezTo>
                  <a:cubicBezTo>
                    <a:pt x="342" y="8"/>
                    <a:pt x="344" y="7"/>
                    <a:pt x="344" y="4"/>
                  </a:cubicBezTo>
                  <a:cubicBezTo>
                    <a:pt x="344" y="2"/>
                    <a:pt x="342" y="0"/>
                    <a:pt x="340" y="0"/>
                  </a:cubicBezTo>
                  <a:close/>
                  <a:moveTo>
                    <a:pt x="372" y="0"/>
                  </a:moveTo>
                  <a:cubicBezTo>
                    <a:pt x="370" y="0"/>
                    <a:pt x="368" y="2"/>
                    <a:pt x="368" y="4"/>
                  </a:cubicBezTo>
                  <a:cubicBezTo>
                    <a:pt x="368" y="7"/>
                    <a:pt x="370" y="8"/>
                    <a:pt x="372" y="8"/>
                  </a:cubicBezTo>
                  <a:cubicBezTo>
                    <a:pt x="374" y="8"/>
                    <a:pt x="376" y="7"/>
                    <a:pt x="376" y="4"/>
                  </a:cubicBezTo>
                  <a:cubicBezTo>
                    <a:pt x="376" y="2"/>
                    <a:pt x="374" y="0"/>
                    <a:pt x="372" y="0"/>
                  </a:cubicBezTo>
                  <a:close/>
                  <a:moveTo>
                    <a:pt x="356" y="0"/>
                  </a:moveTo>
                  <a:cubicBezTo>
                    <a:pt x="354" y="0"/>
                    <a:pt x="352" y="2"/>
                    <a:pt x="352" y="4"/>
                  </a:cubicBezTo>
                  <a:cubicBezTo>
                    <a:pt x="352" y="7"/>
                    <a:pt x="354" y="8"/>
                    <a:pt x="356" y="8"/>
                  </a:cubicBezTo>
                  <a:cubicBezTo>
                    <a:pt x="358" y="8"/>
                    <a:pt x="360" y="7"/>
                    <a:pt x="360" y="4"/>
                  </a:cubicBezTo>
                  <a:cubicBezTo>
                    <a:pt x="360" y="2"/>
                    <a:pt x="358" y="0"/>
                    <a:pt x="356" y="0"/>
                  </a:cubicBezTo>
                  <a:close/>
                  <a:moveTo>
                    <a:pt x="388" y="0"/>
                  </a:moveTo>
                  <a:cubicBezTo>
                    <a:pt x="386" y="0"/>
                    <a:pt x="384" y="2"/>
                    <a:pt x="384" y="4"/>
                  </a:cubicBezTo>
                  <a:cubicBezTo>
                    <a:pt x="384" y="7"/>
                    <a:pt x="386" y="8"/>
                    <a:pt x="388" y="8"/>
                  </a:cubicBezTo>
                  <a:cubicBezTo>
                    <a:pt x="390" y="8"/>
                    <a:pt x="392" y="7"/>
                    <a:pt x="392" y="4"/>
                  </a:cubicBezTo>
                  <a:cubicBezTo>
                    <a:pt x="392" y="2"/>
                    <a:pt x="390" y="0"/>
                    <a:pt x="388" y="0"/>
                  </a:cubicBezTo>
                  <a:close/>
                  <a:moveTo>
                    <a:pt x="420" y="0"/>
                  </a:moveTo>
                  <a:cubicBezTo>
                    <a:pt x="418" y="0"/>
                    <a:pt x="416" y="2"/>
                    <a:pt x="416" y="4"/>
                  </a:cubicBezTo>
                  <a:cubicBezTo>
                    <a:pt x="416" y="7"/>
                    <a:pt x="418" y="8"/>
                    <a:pt x="420" y="8"/>
                  </a:cubicBezTo>
                  <a:cubicBezTo>
                    <a:pt x="422" y="8"/>
                    <a:pt x="424" y="7"/>
                    <a:pt x="424" y="4"/>
                  </a:cubicBezTo>
                  <a:cubicBezTo>
                    <a:pt x="424" y="2"/>
                    <a:pt x="422" y="0"/>
                    <a:pt x="420" y="0"/>
                  </a:cubicBezTo>
                  <a:close/>
                  <a:moveTo>
                    <a:pt x="404" y="0"/>
                  </a:moveTo>
                  <a:cubicBezTo>
                    <a:pt x="402" y="0"/>
                    <a:pt x="400" y="2"/>
                    <a:pt x="400" y="4"/>
                  </a:cubicBezTo>
                  <a:cubicBezTo>
                    <a:pt x="400" y="7"/>
                    <a:pt x="402" y="8"/>
                    <a:pt x="404" y="8"/>
                  </a:cubicBezTo>
                  <a:cubicBezTo>
                    <a:pt x="406" y="8"/>
                    <a:pt x="408" y="7"/>
                    <a:pt x="408" y="4"/>
                  </a:cubicBezTo>
                  <a:cubicBezTo>
                    <a:pt x="408" y="2"/>
                    <a:pt x="406" y="0"/>
                    <a:pt x="404" y="0"/>
                  </a:cubicBezTo>
                  <a:close/>
                  <a:moveTo>
                    <a:pt x="228" y="0"/>
                  </a:moveTo>
                  <a:cubicBezTo>
                    <a:pt x="226" y="0"/>
                    <a:pt x="224" y="2"/>
                    <a:pt x="224" y="4"/>
                  </a:cubicBezTo>
                  <a:cubicBezTo>
                    <a:pt x="224" y="7"/>
                    <a:pt x="226" y="8"/>
                    <a:pt x="228" y="8"/>
                  </a:cubicBezTo>
                  <a:cubicBezTo>
                    <a:pt x="230" y="8"/>
                    <a:pt x="232" y="7"/>
                    <a:pt x="232" y="4"/>
                  </a:cubicBezTo>
                  <a:cubicBezTo>
                    <a:pt x="232" y="2"/>
                    <a:pt x="230" y="0"/>
                    <a:pt x="228" y="0"/>
                  </a:cubicBezTo>
                  <a:close/>
                  <a:moveTo>
                    <a:pt x="260" y="0"/>
                  </a:moveTo>
                  <a:cubicBezTo>
                    <a:pt x="258" y="0"/>
                    <a:pt x="256" y="2"/>
                    <a:pt x="256" y="4"/>
                  </a:cubicBezTo>
                  <a:cubicBezTo>
                    <a:pt x="256" y="7"/>
                    <a:pt x="258" y="8"/>
                    <a:pt x="260" y="8"/>
                  </a:cubicBezTo>
                  <a:cubicBezTo>
                    <a:pt x="262" y="8"/>
                    <a:pt x="264" y="7"/>
                    <a:pt x="264" y="4"/>
                  </a:cubicBezTo>
                  <a:cubicBezTo>
                    <a:pt x="264" y="2"/>
                    <a:pt x="262" y="0"/>
                    <a:pt x="260" y="0"/>
                  </a:cubicBezTo>
                  <a:close/>
                  <a:moveTo>
                    <a:pt x="244" y="0"/>
                  </a:moveTo>
                  <a:cubicBezTo>
                    <a:pt x="242" y="0"/>
                    <a:pt x="240" y="2"/>
                    <a:pt x="240" y="4"/>
                  </a:cubicBezTo>
                  <a:cubicBezTo>
                    <a:pt x="240" y="7"/>
                    <a:pt x="242" y="8"/>
                    <a:pt x="244" y="8"/>
                  </a:cubicBezTo>
                  <a:cubicBezTo>
                    <a:pt x="246" y="8"/>
                    <a:pt x="248" y="7"/>
                    <a:pt x="248" y="4"/>
                  </a:cubicBezTo>
                  <a:cubicBezTo>
                    <a:pt x="248" y="2"/>
                    <a:pt x="246" y="0"/>
                    <a:pt x="244" y="0"/>
                  </a:cubicBezTo>
                  <a:close/>
                  <a:moveTo>
                    <a:pt x="276" y="0"/>
                  </a:moveTo>
                  <a:cubicBezTo>
                    <a:pt x="274" y="0"/>
                    <a:pt x="272" y="2"/>
                    <a:pt x="272" y="4"/>
                  </a:cubicBezTo>
                  <a:cubicBezTo>
                    <a:pt x="272" y="7"/>
                    <a:pt x="274" y="8"/>
                    <a:pt x="276" y="8"/>
                  </a:cubicBezTo>
                  <a:cubicBezTo>
                    <a:pt x="278" y="8"/>
                    <a:pt x="280" y="7"/>
                    <a:pt x="280" y="4"/>
                  </a:cubicBezTo>
                  <a:cubicBezTo>
                    <a:pt x="280" y="2"/>
                    <a:pt x="278" y="0"/>
                    <a:pt x="276" y="0"/>
                  </a:cubicBezTo>
                  <a:close/>
                  <a:moveTo>
                    <a:pt x="308" y="0"/>
                  </a:moveTo>
                  <a:cubicBezTo>
                    <a:pt x="306" y="0"/>
                    <a:pt x="304" y="2"/>
                    <a:pt x="304" y="4"/>
                  </a:cubicBezTo>
                  <a:cubicBezTo>
                    <a:pt x="304" y="7"/>
                    <a:pt x="306" y="8"/>
                    <a:pt x="308" y="8"/>
                  </a:cubicBezTo>
                  <a:cubicBezTo>
                    <a:pt x="310" y="8"/>
                    <a:pt x="312" y="7"/>
                    <a:pt x="312" y="4"/>
                  </a:cubicBezTo>
                  <a:cubicBezTo>
                    <a:pt x="312" y="2"/>
                    <a:pt x="310" y="0"/>
                    <a:pt x="308" y="0"/>
                  </a:cubicBezTo>
                  <a:close/>
                  <a:moveTo>
                    <a:pt x="324" y="0"/>
                  </a:moveTo>
                  <a:cubicBezTo>
                    <a:pt x="322" y="0"/>
                    <a:pt x="320" y="2"/>
                    <a:pt x="320" y="4"/>
                  </a:cubicBezTo>
                  <a:cubicBezTo>
                    <a:pt x="320" y="7"/>
                    <a:pt x="322" y="8"/>
                    <a:pt x="324" y="8"/>
                  </a:cubicBezTo>
                  <a:cubicBezTo>
                    <a:pt x="326" y="8"/>
                    <a:pt x="328" y="7"/>
                    <a:pt x="328" y="4"/>
                  </a:cubicBezTo>
                  <a:cubicBezTo>
                    <a:pt x="328" y="2"/>
                    <a:pt x="326" y="0"/>
                    <a:pt x="324" y="0"/>
                  </a:cubicBezTo>
                  <a:close/>
                  <a:moveTo>
                    <a:pt x="292" y="0"/>
                  </a:moveTo>
                  <a:cubicBezTo>
                    <a:pt x="290" y="0"/>
                    <a:pt x="288" y="2"/>
                    <a:pt x="288" y="4"/>
                  </a:cubicBezTo>
                  <a:cubicBezTo>
                    <a:pt x="288" y="7"/>
                    <a:pt x="290" y="8"/>
                    <a:pt x="292" y="8"/>
                  </a:cubicBezTo>
                  <a:cubicBezTo>
                    <a:pt x="294" y="8"/>
                    <a:pt x="296" y="7"/>
                    <a:pt x="296" y="4"/>
                  </a:cubicBezTo>
                  <a:cubicBezTo>
                    <a:pt x="296" y="2"/>
                    <a:pt x="294" y="0"/>
                    <a:pt x="292" y="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2" name="Freeform 1155">
              <a:extLst>
                <a:ext uri="{FF2B5EF4-FFF2-40B4-BE49-F238E27FC236}">
                  <a16:creationId xmlns:a16="http://schemas.microsoft.com/office/drawing/2014/main" id="{BE9FA5AD-93E7-4D5C-A2BE-A06511C3F22C}"/>
                </a:ext>
              </a:extLst>
            </p:cNvPr>
            <p:cNvSpPr>
              <a:spLocks/>
            </p:cNvSpPr>
            <p:nvPr/>
          </p:nvSpPr>
          <p:spPr bwMode="auto">
            <a:xfrm>
              <a:off x="830263" y="1971675"/>
              <a:ext cx="412750" cy="409575"/>
            </a:xfrm>
            <a:custGeom>
              <a:avLst/>
              <a:gdLst>
                <a:gd name="T0" fmla="*/ 114 w 130"/>
                <a:gd name="T1" fmla="*/ 93 h 129"/>
                <a:gd name="T2" fmla="*/ 93 w 130"/>
                <a:gd name="T3" fmla="*/ 15 h 129"/>
                <a:gd name="T4" fmla="*/ 16 w 130"/>
                <a:gd name="T5" fmla="*/ 36 h 129"/>
                <a:gd name="T6" fmla="*/ 37 w 130"/>
                <a:gd name="T7" fmla="*/ 114 h 129"/>
                <a:gd name="T8" fmla="*/ 114 w 130"/>
                <a:gd name="T9" fmla="*/ 93 h 129"/>
              </a:gdLst>
              <a:ahLst/>
              <a:cxnLst>
                <a:cxn ang="0">
                  <a:pos x="T0" y="T1"/>
                </a:cxn>
                <a:cxn ang="0">
                  <a:pos x="T2" y="T3"/>
                </a:cxn>
                <a:cxn ang="0">
                  <a:pos x="T4" y="T5"/>
                </a:cxn>
                <a:cxn ang="0">
                  <a:pos x="T6" y="T7"/>
                </a:cxn>
                <a:cxn ang="0">
                  <a:pos x="T8" y="T9"/>
                </a:cxn>
              </a:cxnLst>
              <a:rect l="0" t="0" r="r" b="b"/>
              <a:pathLst>
                <a:path w="130" h="129">
                  <a:moveTo>
                    <a:pt x="114" y="93"/>
                  </a:moveTo>
                  <a:cubicBezTo>
                    <a:pt x="130" y="66"/>
                    <a:pt x="120" y="31"/>
                    <a:pt x="93" y="15"/>
                  </a:cubicBezTo>
                  <a:cubicBezTo>
                    <a:pt x="66" y="0"/>
                    <a:pt x="32" y="9"/>
                    <a:pt x="16" y="36"/>
                  </a:cubicBezTo>
                  <a:cubicBezTo>
                    <a:pt x="0" y="63"/>
                    <a:pt x="10" y="98"/>
                    <a:pt x="37" y="114"/>
                  </a:cubicBezTo>
                  <a:cubicBezTo>
                    <a:pt x="64" y="129"/>
                    <a:pt x="98" y="120"/>
                    <a:pt x="114" y="93"/>
                  </a:cubicBezTo>
                  <a:close/>
                </a:path>
              </a:pathLst>
            </a:custGeom>
            <a:solidFill>
              <a:schemeClr val="bg1"/>
            </a:solidFill>
            <a:ln>
              <a:solidFill>
                <a:srgbClr val="FFC000"/>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3" name="Freeform 1156">
              <a:extLst>
                <a:ext uri="{FF2B5EF4-FFF2-40B4-BE49-F238E27FC236}">
                  <a16:creationId xmlns:a16="http://schemas.microsoft.com/office/drawing/2014/main" id="{A3433467-DDA6-45CF-AE8F-BEF18D54D1C2}"/>
                </a:ext>
              </a:extLst>
            </p:cNvPr>
            <p:cNvSpPr>
              <a:spLocks noEditPoints="1"/>
            </p:cNvSpPr>
            <p:nvPr/>
          </p:nvSpPr>
          <p:spPr bwMode="auto">
            <a:xfrm>
              <a:off x="836613" y="1984375"/>
              <a:ext cx="400050" cy="384175"/>
            </a:xfrm>
            <a:custGeom>
              <a:avLst/>
              <a:gdLst>
                <a:gd name="T0" fmla="*/ 63 w 126"/>
                <a:gd name="T1" fmla="*/ 121 h 121"/>
                <a:gd name="T2" fmla="*/ 63 w 126"/>
                <a:gd name="T3" fmla="*/ 121 h 121"/>
                <a:gd name="T4" fmla="*/ 33 w 126"/>
                <a:gd name="T5" fmla="*/ 113 h 121"/>
                <a:gd name="T6" fmla="*/ 4 w 126"/>
                <a:gd name="T7" fmla="*/ 76 h 121"/>
                <a:gd name="T8" fmla="*/ 10 w 126"/>
                <a:gd name="T9" fmla="*/ 30 h 121"/>
                <a:gd name="T10" fmla="*/ 63 w 126"/>
                <a:gd name="T11" fmla="*/ 0 h 121"/>
                <a:gd name="T12" fmla="*/ 93 w 126"/>
                <a:gd name="T13" fmla="*/ 8 h 121"/>
                <a:gd name="T14" fmla="*/ 122 w 126"/>
                <a:gd name="T15" fmla="*/ 45 h 121"/>
                <a:gd name="T16" fmla="*/ 116 w 126"/>
                <a:gd name="T17" fmla="*/ 91 h 121"/>
                <a:gd name="T18" fmla="*/ 63 w 126"/>
                <a:gd name="T19" fmla="*/ 121 h 121"/>
                <a:gd name="T20" fmla="*/ 63 w 126"/>
                <a:gd name="T21" fmla="*/ 8 h 121"/>
                <a:gd name="T22" fmla="*/ 17 w 126"/>
                <a:gd name="T23" fmla="*/ 34 h 121"/>
                <a:gd name="T24" fmla="*/ 12 w 126"/>
                <a:gd name="T25" fmla="*/ 74 h 121"/>
                <a:gd name="T26" fmla="*/ 37 w 126"/>
                <a:gd name="T27" fmla="*/ 106 h 121"/>
                <a:gd name="T28" fmla="*/ 63 w 126"/>
                <a:gd name="T29" fmla="*/ 113 h 121"/>
                <a:gd name="T30" fmla="*/ 109 w 126"/>
                <a:gd name="T31" fmla="*/ 87 h 121"/>
                <a:gd name="T32" fmla="*/ 114 w 126"/>
                <a:gd name="T33" fmla="*/ 47 h 121"/>
                <a:gd name="T34" fmla="*/ 89 w 126"/>
                <a:gd name="T35" fmla="*/ 15 h 121"/>
                <a:gd name="T36" fmla="*/ 63 w 126"/>
                <a:gd name="T37"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21">
                  <a:moveTo>
                    <a:pt x="63" y="121"/>
                  </a:moveTo>
                  <a:cubicBezTo>
                    <a:pt x="63" y="121"/>
                    <a:pt x="63" y="121"/>
                    <a:pt x="63" y="121"/>
                  </a:cubicBezTo>
                  <a:cubicBezTo>
                    <a:pt x="52" y="121"/>
                    <a:pt x="42" y="118"/>
                    <a:pt x="33" y="113"/>
                  </a:cubicBezTo>
                  <a:cubicBezTo>
                    <a:pt x="19" y="105"/>
                    <a:pt x="9" y="92"/>
                    <a:pt x="4" y="76"/>
                  </a:cubicBezTo>
                  <a:cubicBezTo>
                    <a:pt x="0" y="61"/>
                    <a:pt x="2" y="44"/>
                    <a:pt x="10" y="30"/>
                  </a:cubicBezTo>
                  <a:cubicBezTo>
                    <a:pt x="21" y="11"/>
                    <a:pt x="41" y="0"/>
                    <a:pt x="63" y="0"/>
                  </a:cubicBezTo>
                  <a:cubicBezTo>
                    <a:pt x="74" y="0"/>
                    <a:pt x="84" y="3"/>
                    <a:pt x="93" y="8"/>
                  </a:cubicBezTo>
                  <a:cubicBezTo>
                    <a:pt x="107" y="16"/>
                    <a:pt x="117" y="29"/>
                    <a:pt x="122" y="45"/>
                  </a:cubicBezTo>
                  <a:cubicBezTo>
                    <a:pt x="126" y="60"/>
                    <a:pt x="124" y="77"/>
                    <a:pt x="116" y="91"/>
                  </a:cubicBezTo>
                  <a:cubicBezTo>
                    <a:pt x="105" y="110"/>
                    <a:pt x="85" y="121"/>
                    <a:pt x="63" y="121"/>
                  </a:cubicBezTo>
                  <a:close/>
                  <a:moveTo>
                    <a:pt x="63" y="8"/>
                  </a:moveTo>
                  <a:cubicBezTo>
                    <a:pt x="44" y="8"/>
                    <a:pt x="27" y="18"/>
                    <a:pt x="17" y="34"/>
                  </a:cubicBezTo>
                  <a:cubicBezTo>
                    <a:pt x="10" y="46"/>
                    <a:pt x="8" y="61"/>
                    <a:pt x="12" y="74"/>
                  </a:cubicBezTo>
                  <a:cubicBezTo>
                    <a:pt x="16" y="88"/>
                    <a:pt x="24" y="99"/>
                    <a:pt x="37" y="106"/>
                  </a:cubicBezTo>
                  <a:cubicBezTo>
                    <a:pt x="45" y="111"/>
                    <a:pt x="54" y="113"/>
                    <a:pt x="63" y="113"/>
                  </a:cubicBezTo>
                  <a:cubicBezTo>
                    <a:pt x="82" y="113"/>
                    <a:pt x="99" y="103"/>
                    <a:pt x="109" y="87"/>
                  </a:cubicBezTo>
                  <a:cubicBezTo>
                    <a:pt x="116" y="75"/>
                    <a:pt x="118" y="60"/>
                    <a:pt x="114" y="47"/>
                  </a:cubicBezTo>
                  <a:cubicBezTo>
                    <a:pt x="110" y="33"/>
                    <a:pt x="102" y="22"/>
                    <a:pt x="89" y="15"/>
                  </a:cubicBezTo>
                  <a:cubicBezTo>
                    <a:pt x="81" y="10"/>
                    <a:pt x="72" y="8"/>
                    <a:pt x="63" y="8"/>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2500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4" name="Oval 1159">
              <a:extLst>
                <a:ext uri="{FF2B5EF4-FFF2-40B4-BE49-F238E27FC236}">
                  <a16:creationId xmlns:a16="http://schemas.microsoft.com/office/drawing/2014/main" id="{C69D1520-2F0B-451D-A136-F5FF3AE24AFE}"/>
                </a:ext>
              </a:extLst>
            </p:cNvPr>
            <p:cNvSpPr>
              <a:spLocks noChangeArrowheads="1"/>
            </p:cNvSpPr>
            <p:nvPr/>
          </p:nvSpPr>
          <p:spPr bwMode="auto">
            <a:xfrm>
              <a:off x="2090738" y="1889125"/>
              <a:ext cx="573088" cy="574675"/>
            </a:xfrm>
            <a:prstGeom prst="ellipse">
              <a:avLst/>
            </a:pr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5" name="Freeform 1160">
              <a:extLst>
                <a:ext uri="{FF2B5EF4-FFF2-40B4-BE49-F238E27FC236}">
                  <a16:creationId xmlns:a16="http://schemas.microsoft.com/office/drawing/2014/main" id="{342C4480-3CA2-470B-8778-DF2C8D76BC7A}"/>
                </a:ext>
              </a:extLst>
            </p:cNvPr>
            <p:cNvSpPr>
              <a:spLocks noEditPoints="1"/>
            </p:cNvSpPr>
            <p:nvPr/>
          </p:nvSpPr>
          <p:spPr bwMode="auto">
            <a:xfrm>
              <a:off x="2255838" y="2003425"/>
              <a:ext cx="246063" cy="358775"/>
            </a:xfrm>
            <a:custGeom>
              <a:avLst/>
              <a:gdLst>
                <a:gd name="T0" fmla="*/ 22 w 78"/>
                <a:gd name="T1" fmla="*/ 98 h 113"/>
                <a:gd name="T2" fmla="*/ 23 w 78"/>
                <a:gd name="T3" fmla="*/ 104 h 113"/>
                <a:gd name="T4" fmla="*/ 28 w 78"/>
                <a:gd name="T5" fmla="*/ 107 h 113"/>
                <a:gd name="T6" fmla="*/ 29 w 78"/>
                <a:gd name="T7" fmla="*/ 110 h 113"/>
                <a:gd name="T8" fmla="*/ 39 w 78"/>
                <a:gd name="T9" fmla="*/ 113 h 113"/>
                <a:gd name="T10" fmla="*/ 48 w 78"/>
                <a:gd name="T11" fmla="*/ 110 h 113"/>
                <a:gd name="T12" fmla="*/ 49 w 78"/>
                <a:gd name="T13" fmla="*/ 107 h 113"/>
                <a:gd name="T14" fmla="*/ 54 w 78"/>
                <a:gd name="T15" fmla="*/ 104 h 113"/>
                <a:gd name="T16" fmla="*/ 55 w 78"/>
                <a:gd name="T17" fmla="*/ 98 h 113"/>
                <a:gd name="T18" fmla="*/ 39 w 78"/>
                <a:gd name="T19" fmla="*/ 100 h 113"/>
                <a:gd name="T20" fmla="*/ 22 w 78"/>
                <a:gd name="T21" fmla="*/ 98 h 113"/>
                <a:gd name="T22" fmla="*/ 21 w 78"/>
                <a:gd name="T23" fmla="*/ 87 h 113"/>
                <a:gd name="T24" fmla="*/ 21 w 78"/>
                <a:gd name="T25" fmla="*/ 92 h 113"/>
                <a:gd name="T26" fmla="*/ 39 w 78"/>
                <a:gd name="T27" fmla="*/ 96 h 113"/>
                <a:gd name="T28" fmla="*/ 56 w 78"/>
                <a:gd name="T29" fmla="*/ 93 h 113"/>
                <a:gd name="T30" fmla="*/ 57 w 78"/>
                <a:gd name="T31" fmla="*/ 87 h 113"/>
                <a:gd name="T32" fmla="*/ 39 w 78"/>
                <a:gd name="T33" fmla="*/ 90 h 113"/>
                <a:gd name="T34" fmla="*/ 21 w 78"/>
                <a:gd name="T35" fmla="*/ 87 h 113"/>
                <a:gd name="T36" fmla="*/ 47 w 78"/>
                <a:gd name="T37" fmla="*/ 53 h 113"/>
                <a:gd name="T38" fmla="*/ 39 w 78"/>
                <a:gd name="T39" fmla="*/ 37 h 113"/>
                <a:gd name="T40" fmla="*/ 30 w 78"/>
                <a:gd name="T41" fmla="*/ 53 h 113"/>
                <a:gd name="T42" fmla="*/ 26 w 78"/>
                <a:gd name="T43" fmla="*/ 45 h 113"/>
                <a:gd name="T44" fmla="*/ 21 w 78"/>
                <a:gd name="T45" fmla="*/ 48 h 113"/>
                <a:gd name="T46" fmla="*/ 30 w 78"/>
                <a:gd name="T47" fmla="*/ 66 h 113"/>
                <a:gd name="T48" fmla="*/ 39 w 78"/>
                <a:gd name="T49" fmla="*/ 50 h 113"/>
                <a:gd name="T50" fmla="*/ 48 w 78"/>
                <a:gd name="T51" fmla="*/ 66 h 113"/>
                <a:gd name="T52" fmla="*/ 56 w 78"/>
                <a:gd name="T53" fmla="*/ 48 h 113"/>
                <a:gd name="T54" fmla="*/ 51 w 78"/>
                <a:gd name="T55" fmla="*/ 45 h 113"/>
                <a:gd name="T56" fmla="*/ 47 w 78"/>
                <a:gd name="T57" fmla="*/ 53 h 113"/>
                <a:gd name="T58" fmla="*/ 39 w 78"/>
                <a:gd name="T59" fmla="*/ 0 h 113"/>
                <a:gd name="T60" fmla="*/ 0 w 78"/>
                <a:gd name="T61" fmla="*/ 39 h 113"/>
                <a:gd name="T62" fmla="*/ 18 w 78"/>
                <a:gd name="T63" fmla="*/ 72 h 113"/>
                <a:gd name="T64" fmla="*/ 20 w 78"/>
                <a:gd name="T65" fmla="*/ 82 h 113"/>
                <a:gd name="T66" fmla="*/ 39 w 78"/>
                <a:gd name="T67" fmla="*/ 85 h 113"/>
                <a:gd name="T68" fmla="*/ 57 w 78"/>
                <a:gd name="T69" fmla="*/ 82 h 113"/>
                <a:gd name="T70" fmla="*/ 59 w 78"/>
                <a:gd name="T71" fmla="*/ 72 h 113"/>
                <a:gd name="T72" fmla="*/ 78 w 78"/>
                <a:gd name="T73" fmla="*/ 39 h 113"/>
                <a:gd name="T74" fmla="*/ 39 w 78"/>
                <a:gd name="T75" fmla="*/ 0 h 113"/>
                <a:gd name="T76" fmla="*/ 53 w 78"/>
                <a:gd name="T77" fmla="*/ 67 h 113"/>
                <a:gd name="T78" fmla="*/ 52 w 78"/>
                <a:gd name="T79" fmla="*/ 76 h 113"/>
                <a:gd name="T80" fmla="*/ 39 w 78"/>
                <a:gd name="T81" fmla="*/ 78 h 113"/>
                <a:gd name="T82" fmla="*/ 25 w 78"/>
                <a:gd name="T83" fmla="*/ 76 h 113"/>
                <a:gd name="T84" fmla="*/ 24 w 78"/>
                <a:gd name="T85" fmla="*/ 67 h 113"/>
                <a:gd name="T86" fmla="*/ 7 w 78"/>
                <a:gd name="T87" fmla="*/ 39 h 113"/>
                <a:gd name="T88" fmla="*/ 39 w 78"/>
                <a:gd name="T89" fmla="*/ 6 h 113"/>
                <a:gd name="T90" fmla="*/ 71 w 78"/>
                <a:gd name="T91" fmla="*/ 39 h 113"/>
                <a:gd name="T92" fmla="*/ 53 w 78"/>
                <a:gd name="T93" fmla="*/ 67 h 113"/>
                <a:gd name="T94" fmla="*/ 39 w 78"/>
                <a:gd name="T95" fmla="*/ 16 h 113"/>
                <a:gd name="T96" fmla="*/ 41 w 78"/>
                <a:gd name="T97" fmla="*/ 14 h 113"/>
                <a:gd name="T98" fmla="*/ 39 w 78"/>
                <a:gd name="T99" fmla="*/ 11 h 113"/>
                <a:gd name="T100" fmla="*/ 12 w 78"/>
                <a:gd name="T101" fmla="*/ 39 h 113"/>
                <a:gd name="T102" fmla="*/ 14 w 78"/>
                <a:gd name="T103" fmla="*/ 41 h 113"/>
                <a:gd name="T104" fmla="*/ 16 w 78"/>
                <a:gd name="T105" fmla="*/ 39 h 113"/>
                <a:gd name="T106" fmla="*/ 39 w 78"/>
                <a:gd name="T107" fmla="*/ 1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8" h="113">
                  <a:moveTo>
                    <a:pt x="22" y="98"/>
                  </a:moveTo>
                  <a:cubicBezTo>
                    <a:pt x="23" y="104"/>
                    <a:pt x="23" y="104"/>
                    <a:pt x="23" y="104"/>
                  </a:cubicBezTo>
                  <a:cubicBezTo>
                    <a:pt x="23" y="104"/>
                    <a:pt x="24" y="105"/>
                    <a:pt x="28" y="107"/>
                  </a:cubicBezTo>
                  <a:cubicBezTo>
                    <a:pt x="29" y="110"/>
                    <a:pt x="29" y="110"/>
                    <a:pt x="29" y="110"/>
                  </a:cubicBezTo>
                  <a:cubicBezTo>
                    <a:pt x="29" y="110"/>
                    <a:pt x="31" y="113"/>
                    <a:pt x="39" y="113"/>
                  </a:cubicBezTo>
                  <a:cubicBezTo>
                    <a:pt x="46" y="113"/>
                    <a:pt x="48" y="110"/>
                    <a:pt x="48" y="110"/>
                  </a:cubicBezTo>
                  <a:cubicBezTo>
                    <a:pt x="49" y="107"/>
                    <a:pt x="49" y="107"/>
                    <a:pt x="49" y="107"/>
                  </a:cubicBezTo>
                  <a:cubicBezTo>
                    <a:pt x="53" y="105"/>
                    <a:pt x="54" y="104"/>
                    <a:pt x="54" y="104"/>
                  </a:cubicBezTo>
                  <a:cubicBezTo>
                    <a:pt x="55" y="98"/>
                    <a:pt x="55" y="98"/>
                    <a:pt x="55" y="98"/>
                  </a:cubicBezTo>
                  <a:cubicBezTo>
                    <a:pt x="50" y="99"/>
                    <a:pt x="44" y="100"/>
                    <a:pt x="39" y="100"/>
                  </a:cubicBezTo>
                  <a:cubicBezTo>
                    <a:pt x="33" y="100"/>
                    <a:pt x="27" y="99"/>
                    <a:pt x="22" y="98"/>
                  </a:cubicBezTo>
                  <a:close/>
                  <a:moveTo>
                    <a:pt x="21" y="87"/>
                  </a:moveTo>
                  <a:cubicBezTo>
                    <a:pt x="21" y="92"/>
                    <a:pt x="21" y="92"/>
                    <a:pt x="21" y="92"/>
                  </a:cubicBezTo>
                  <a:cubicBezTo>
                    <a:pt x="27" y="95"/>
                    <a:pt x="32" y="96"/>
                    <a:pt x="39" y="96"/>
                  </a:cubicBezTo>
                  <a:cubicBezTo>
                    <a:pt x="45" y="96"/>
                    <a:pt x="51" y="95"/>
                    <a:pt x="56" y="93"/>
                  </a:cubicBezTo>
                  <a:cubicBezTo>
                    <a:pt x="57" y="87"/>
                    <a:pt x="57" y="87"/>
                    <a:pt x="57" y="87"/>
                  </a:cubicBezTo>
                  <a:cubicBezTo>
                    <a:pt x="51" y="89"/>
                    <a:pt x="45" y="90"/>
                    <a:pt x="39" y="90"/>
                  </a:cubicBezTo>
                  <a:cubicBezTo>
                    <a:pt x="32" y="90"/>
                    <a:pt x="26" y="89"/>
                    <a:pt x="21" y="87"/>
                  </a:cubicBezTo>
                  <a:close/>
                  <a:moveTo>
                    <a:pt x="47" y="53"/>
                  </a:moveTo>
                  <a:cubicBezTo>
                    <a:pt x="39" y="37"/>
                    <a:pt x="39" y="37"/>
                    <a:pt x="39" y="37"/>
                  </a:cubicBezTo>
                  <a:cubicBezTo>
                    <a:pt x="30" y="53"/>
                    <a:pt x="30" y="53"/>
                    <a:pt x="30" y="53"/>
                  </a:cubicBezTo>
                  <a:cubicBezTo>
                    <a:pt x="26" y="45"/>
                    <a:pt x="26" y="45"/>
                    <a:pt x="26" y="45"/>
                  </a:cubicBezTo>
                  <a:cubicBezTo>
                    <a:pt x="21" y="48"/>
                    <a:pt x="21" y="48"/>
                    <a:pt x="21" y="48"/>
                  </a:cubicBezTo>
                  <a:cubicBezTo>
                    <a:pt x="30" y="66"/>
                    <a:pt x="30" y="66"/>
                    <a:pt x="30" y="66"/>
                  </a:cubicBezTo>
                  <a:cubicBezTo>
                    <a:pt x="39" y="50"/>
                    <a:pt x="39" y="50"/>
                    <a:pt x="39" y="50"/>
                  </a:cubicBezTo>
                  <a:cubicBezTo>
                    <a:pt x="48" y="66"/>
                    <a:pt x="48" y="66"/>
                    <a:pt x="48" y="66"/>
                  </a:cubicBezTo>
                  <a:cubicBezTo>
                    <a:pt x="56" y="48"/>
                    <a:pt x="56" y="48"/>
                    <a:pt x="56" y="48"/>
                  </a:cubicBezTo>
                  <a:cubicBezTo>
                    <a:pt x="51" y="45"/>
                    <a:pt x="51" y="45"/>
                    <a:pt x="51" y="45"/>
                  </a:cubicBezTo>
                  <a:lnTo>
                    <a:pt x="47" y="53"/>
                  </a:lnTo>
                  <a:close/>
                  <a:moveTo>
                    <a:pt x="39" y="0"/>
                  </a:moveTo>
                  <a:cubicBezTo>
                    <a:pt x="17" y="0"/>
                    <a:pt x="0" y="17"/>
                    <a:pt x="0" y="39"/>
                  </a:cubicBezTo>
                  <a:cubicBezTo>
                    <a:pt x="0" y="53"/>
                    <a:pt x="7" y="65"/>
                    <a:pt x="18" y="72"/>
                  </a:cubicBezTo>
                  <a:cubicBezTo>
                    <a:pt x="20" y="82"/>
                    <a:pt x="20" y="82"/>
                    <a:pt x="20" y="82"/>
                  </a:cubicBezTo>
                  <a:cubicBezTo>
                    <a:pt x="25" y="84"/>
                    <a:pt x="32" y="85"/>
                    <a:pt x="39" y="85"/>
                  </a:cubicBezTo>
                  <a:cubicBezTo>
                    <a:pt x="45" y="85"/>
                    <a:pt x="52" y="84"/>
                    <a:pt x="57" y="82"/>
                  </a:cubicBezTo>
                  <a:cubicBezTo>
                    <a:pt x="59" y="72"/>
                    <a:pt x="59" y="72"/>
                    <a:pt x="59" y="72"/>
                  </a:cubicBezTo>
                  <a:cubicBezTo>
                    <a:pt x="70" y="65"/>
                    <a:pt x="78" y="53"/>
                    <a:pt x="78" y="39"/>
                  </a:cubicBezTo>
                  <a:cubicBezTo>
                    <a:pt x="78" y="17"/>
                    <a:pt x="60" y="0"/>
                    <a:pt x="39" y="0"/>
                  </a:cubicBezTo>
                  <a:close/>
                  <a:moveTo>
                    <a:pt x="53" y="67"/>
                  </a:moveTo>
                  <a:cubicBezTo>
                    <a:pt x="52" y="76"/>
                    <a:pt x="52" y="76"/>
                    <a:pt x="52" y="76"/>
                  </a:cubicBezTo>
                  <a:cubicBezTo>
                    <a:pt x="52" y="76"/>
                    <a:pt x="48" y="78"/>
                    <a:pt x="39" y="78"/>
                  </a:cubicBezTo>
                  <a:cubicBezTo>
                    <a:pt x="29" y="78"/>
                    <a:pt x="25" y="76"/>
                    <a:pt x="25" y="76"/>
                  </a:cubicBezTo>
                  <a:cubicBezTo>
                    <a:pt x="24" y="67"/>
                    <a:pt x="24" y="67"/>
                    <a:pt x="24" y="67"/>
                  </a:cubicBezTo>
                  <a:cubicBezTo>
                    <a:pt x="14" y="62"/>
                    <a:pt x="7" y="51"/>
                    <a:pt x="7" y="39"/>
                  </a:cubicBezTo>
                  <a:cubicBezTo>
                    <a:pt x="7" y="21"/>
                    <a:pt x="21" y="6"/>
                    <a:pt x="39" y="6"/>
                  </a:cubicBezTo>
                  <a:cubicBezTo>
                    <a:pt x="56" y="6"/>
                    <a:pt x="71" y="21"/>
                    <a:pt x="71" y="39"/>
                  </a:cubicBezTo>
                  <a:cubicBezTo>
                    <a:pt x="71" y="51"/>
                    <a:pt x="63" y="62"/>
                    <a:pt x="53" y="67"/>
                  </a:cubicBezTo>
                  <a:close/>
                  <a:moveTo>
                    <a:pt x="39" y="16"/>
                  </a:moveTo>
                  <a:cubicBezTo>
                    <a:pt x="40" y="16"/>
                    <a:pt x="41" y="15"/>
                    <a:pt x="41" y="14"/>
                  </a:cubicBezTo>
                  <a:cubicBezTo>
                    <a:pt x="41" y="12"/>
                    <a:pt x="40" y="11"/>
                    <a:pt x="39" y="11"/>
                  </a:cubicBezTo>
                  <a:cubicBezTo>
                    <a:pt x="24" y="11"/>
                    <a:pt x="12" y="24"/>
                    <a:pt x="12" y="39"/>
                  </a:cubicBezTo>
                  <a:cubicBezTo>
                    <a:pt x="12" y="40"/>
                    <a:pt x="12" y="41"/>
                    <a:pt x="14" y="41"/>
                  </a:cubicBezTo>
                  <a:cubicBezTo>
                    <a:pt x="15" y="41"/>
                    <a:pt x="16" y="40"/>
                    <a:pt x="16" y="39"/>
                  </a:cubicBezTo>
                  <a:cubicBezTo>
                    <a:pt x="16" y="26"/>
                    <a:pt x="26" y="16"/>
                    <a:pt x="39" y="1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7" name="Group 6">
            <a:extLst>
              <a:ext uri="{FF2B5EF4-FFF2-40B4-BE49-F238E27FC236}">
                <a16:creationId xmlns:a16="http://schemas.microsoft.com/office/drawing/2014/main" id="{43A82884-37C3-4922-9EC9-B7A3F561CF4B}"/>
              </a:ext>
              <a:ext uri="{C183D7F6-B498-43B3-948B-1728B52AA6E4}">
                <adec:decorative xmlns:adec="http://schemas.microsoft.com/office/drawing/2017/decorative" val="1"/>
              </a:ext>
            </a:extLst>
          </p:cNvPr>
          <p:cNvGrpSpPr/>
          <p:nvPr/>
        </p:nvGrpSpPr>
        <p:grpSpPr>
          <a:xfrm>
            <a:off x="1586922" y="4819852"/>
            <a:ext cx="10098233" cy="852978"/>
            <a:chOff x="1179910" y="3536156"/>
            <a:chExt cx="7573673" cy="639733"/>
          </a:xfrm>
        </p:grpSpPr>
        <p:sp>
          <p:nvSpPr>
            <p:cNvPr id="17" name="TextBox 16"/>
            <p:cNvSpPr txBox="1">
              <a:spLocks/>
            </p:cNvSpPr>
            <p:nvPr/>
          </p:nvSpPr>
          <p:spPr>
            <a:xfrm>
              <a:off x="2487505" y="3572183"/>
              <a:ext cx="1580114"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00B050"/>
                  </a:solidFill>
                  <a:effectLst/>
                  <a:uLnTx/>
                  <a:uFillTx/>
                  <a:latin typeface="Poppins" panose="02000000000000000000" pitchFamily="2" charset="0"/>
                  <a:ea typeface="+mn-ea"/>
                  <a:cs typeface="Poppins" panose="02000000000000000000" pitchFamily="2" charset="0"/>
                </a:rPr>
                <a:t>7/22 – 7/25</a:t>
              </a:r>
            </a:p>
          </p:txBody>
        </p:sp>
        <p:sp>
          <p:nvSpPr>
            <p:cNvPr id="18" name="TextBox 17"/>
            <p:cNvSpPr txBox="1"/>
            <p:nvPr/>
          </p:nvSpPr>
          <p:spPr>
            <a:xfrm>
              <a:off x="4039412" y="3621892"/>
              <a:ext cx="4714171" cy="553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LEA Approve by Certification Deadline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spc="-31">
                  <a:solidFill>
                    <a:srgbClr val="555FAD">
                      <a:lumMod val="50000"/>
                    </a:srgbClr>
                  </a:solidFill>
                  <a:latin typeface="Tahoma"/>
                  <a:cs typeface="Poppins" panose="02000000000000000000" pitchFamily="2" charset="0"/>
                </a:rPr>
                <a:t>(EOY 3 &amp; 4 should be SELPA Approved if possible</a:t>
              </a:r>
              <a:r>
                <a:rPr kumimoji="0" lang="en-US" sz="1600" b="1" i="0" u="none" strike="noStrike" kern="1200" cap="none" spc="-31" normalizeH="0" baseline="0" noProof="0">
                  <a:ln>
                    <a:noFill/>
                  </a:ln>
                  <a:solidFill>
                    <a:srgbClr val="00B050"/>
                  </a:solidFill>
                  <a:effectLst/>
                  <a:uLnTx/>
                  <a:uFillTx/>
                  <a:latin typeface="Tahoma"/>
                  <a:ea typeface="+mn-ea"/>
                  <a:cs typeface="Poppins" panose="02000000000000000000" pitchFamily="2"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31" normalizeH="0" baseline="0" noProof="0">
                <a:ln>
                  <a:noFill/>
                </a:ln>
                <a:solidFill>
                  <a:srgbClr val="FF735D"/>
                </a:solidFill>
                <a:effectLst/>
                <a:uLnTx/>
                <a:uFillTx/>
                <a:latin typeface="Tahoma"/>
                <a:ea typeface="+mn-ea"/>
                <a:cs typeface="Poppins" panose="02000000000000000000" pitchFamily="2" charset="0"/>
              </a:endParaRPr>
            </a:p>
          </p:txBody>
        </p:sp>
        <p:cxnSp>
          <p:nvCxnSpPr>
            <p:cNvPr id="19" name="Straight Connector 18"/>
            <p:cNvCxnSpPr/>
            <p:nvPr/>
          </p:nvCxnSpPr>
          <p:spPr>
            <a:xfrm>
              <a:off x="3898520" y="3557475"/>
              <a:ext cx="0" cy="381965"/>
            </a:xfrm>
            <a:prstGeom prst="line">
              <a:avLst/>
            </a:prstGeom>
            <a:ln w="28575" cap="rnd">
              <a:solidFill>
                <a:srgbClr val="00B050"/>
              </a:solidFill>
            </a:ln>
          </p:spPr>
          <p:style>
            <a:lnRef idx="1">
              <a:schemeClr val="accent1"/>
            </a:lnRef>
            <a:fillRef idx="0">
              <a:schemeClr val="accent1"/>
            </a:fillRef>
            <a:effectRef idx="0">
              <a:schemeClr val="accent1"/>
            </a:effectRef>
            <a:fontRef idx="minor">
              <a:schemeClr val="tx1"/>
            </a:fontRef>
          </p:style>
        </p:cxnSp>
        <p:sp>
          <p:nvSpPr>
            <p:cNvPr id="30" name="Freeform 1146"/>
            <p:cNvSpPr>
              <a:spLocks noEditPoints="1"/>
            </p:cNvSpPr>
            <p:nvPr/>
          </p:nvSpPr>
          <p:spPr bwMode="auto">
            <a:xfrm>
              <a:off x="1337073" y="3743325"/>
              <a:ext cx="741760" cy="19050"/>
            </a:xfrm>
            <a:custGeom>
              <a:avLst/>
              <a:gdLst>
                <a:gd name="T0" fmla="*/ 96 w 312"/>
                <a:gd name="T1" fmla="*/ 4 h 8"/>
                <a:gd name="T2" fmla="*/ 104 w 312"/>
                <a:gd name="T3" fmla="*/ 4 h 8"/>
                <a:gd name="T4" fmla="*/ 84 w 312"/>
                <a:gd name="T5" fmla="*/ 0 h 8"/>
                <a:gd name="T6" fmla="*/ 84 w 312"/>
                <a:gd name="T7" fmla="*/ 8 h 8"/>
                <a:gd name="T8" fmla="*/ 84 w 312"/>
                <a:gd name="T9" fmla="*/ 0 h 8"/>
                <a:gd name="T10" fmla="*/ 112 w 312"/>
                <a:gd name="T11" fmla="*/ 4 h 8"/>
                <a:gd name="T12" fmla="*/ 120 w 312"/>
                <a:gd name="T13" fmla="*/ 4 h 8"/>
                <a:gd name="T14" fmla="*/ 132 w 312"/>
                <a:gd name="T15" fmla="*/ 0 h 8"/>
                <a:gd name="T16" fmla="*/ 132 w 312"/>
                <a:gd name="T17" fmla="*/ 8 h 8"/>
                <a:gd name="T18" fmla="*/ 132 w 312"/>
                <a:gd name="T19" fmla="*/ 0 h 8"/>
                <a:gd name="T20" fmla="*/ 32 w 312"/>
                <a:gd name="T21" fmla="*/ 4 h 8"/>
                <a:gd name="T22" fmla="*/ 40 w 312"/>
                <a:gd name="T23" fmla="*/ 4 h 8"/>
                <a:gd name="T24" fmla="*/ 20 w 312"/>
                <a:gd name="T25" fmla="*/ 0 h 8"/>
                <a:gd name="T26" fmla="*/ 20 w 312"/>
                <a:gd name="T27" fmla="*/ 8 h 8"/>
                <a:gd name="T28" fmla="*/ 20 w 312"/>
                <a:gd name="T29" fmla="*/ 0 h 8"/>
                <a:gd name="T30" fmla="*/ 0 w 312"/>
                <a:gd name="T31" fmla="*/ 4 h 8"/>
                <a:gd name="T32" fmla="*/ 8 w 312"/>
                <a:gd name="T33" fmla="*/ 4 h 8"/>
                <a:gd name="T34" fmla="*/ 52 w 312"/>
                <a:gd name="T35" fmla="*/ 0 h 8"/>
                <a:gd name="T36" fmla="*/ 52 w 312"/>
                <a:gd name="T37" fmla="*/ 8 h 8"/>
                <a:gd name="T38" fmla="*/ 52 w 312"/>
                <a:gd name="T39" fmla="*/ 0 h 8"/>
                <a:gd name="T40" fmla="*/ 64 w 312"/>
                <a:gd name="T41" fmla="*/ 4 h 8"/>
                <a:gd name="T42" fmla="*/ 72 w 312"/>
                <a:gd name="T43" fmla="*/ 4 h 8"/>
                <a:gd name="T44" fmla="*/ 148 w 312"/>
                <a:gd name="T45" fmla="*/ 0 h 8"/>
                <a:gd name="T46" fmla="*/ 148 w 312"/>
                <a:gd name="T47" fmla="*/ 8 h 8"/>
                <a:gd name="T48" fmla="*/ 148 w 312"/>
                <a:gd name="T49" fmla="*/ 0 h 8"/>
                <a:gd name="T50" fmla="*/ 192 w 312"/>
                <a:gd name="T51" fmla="*/ 4 h 8"/>
                <a:gd name="T52" fmla="*/ 200 w 312"/>
                <a:gd name="T53" fmla="*/ 4 h 8"/>
                <a:gd name="T54" fmla="*/ 276 w 312"/>
                <a:gd name="T55" fmla="*/ 0 h 8"/>
                <a:gd name="T56" fmla="*/ 276 w 312"/>
                <a:gd name="T57" fmla="*/ 8 h 8"/>
                <a:gd name="T58" fmla="*/ 276 w 312"/>
                <a:gd name="T59" fmla="*/ 0 h 8"/>
                <a:gd name="T60" fmla="*/ 160 w 312"/>
                <a:gd name="T61" fmla="*/ 4 h 8"/>
                <a:gd name="T62" fmla="*/ 168 w 312"/>
                <a:gd name="T63" fmla="*/ 4 h 8"/>
                <a:gd name="T64" fmla="*/ 292 w 312"/>
                <a:gd name="T65" fmla="*/ 0 h 8"/>
                <a:gd name="T66" fmla="*/ 292 w 312"/>
                <a:gd name="T67" fmla="*/ 8 h 8"/>
                <a:gd name="T68" fmla="*/ 292 w 312"/>
                <a:gd name="T69" fmla="*/ 0 h 8"/>
                <a:gd name="T70" fmla="*/ 304 w 312"/>
                <a:gd name="T71" fmla="*/ 4 h 8"/>
                <a:gd name="T72" fmla="*/ 312 w 312"/>
                <a:gd name="T73" fmla="*/ 4 h 8"/>
                <a:gd name="T74" fmla="*/ 260 w 312"/>
                <a:gd name="T75" fmla="*/ 0 h 8"/>
                <a:gd name="T76" fmla="*/ 260 w 312"/>
                <a:gd name="T77" fmla="*/ 8 h 8"/>
                <a:gd name="T78" fmla="*/ 260 w 312"/>
                <a:gd name="T79" fmla="*/ 0 h 8"/>
                <a:gd name="T80" fmla="*/ 240 w 312"/>
                <a:gd name="T81" fmla="*/ 4 h 8"/>
                <a:gd name="T82" fmla="*/ 248 w 312"/>
                <a:gd name="T83" fmla="*/ 4 h 8"/>
                <a:gd name="T84" fmla="*/ 212 w 312"/>
                <a:gd name="T85" fmla="*/ 0 h 8"/>
                <a:gd name="T86" fmla="*/ 212 w 312"/>
                <a:gd name="T87" fmla="*/ 8 h 8"/>
                <a:gd name="T88" fmla="*/ 212 w 312"/>
                <a:gd name="T89" fmla="*/ 0 h 8"/>
                <a:gd name="T90" fmla="*/ 176 w 312"/>
                <a:gd name="T91" fmla="*/ 4 h 8"/>
                <a:gd name="T92" fmla="*/ 184 w 312"/>
                <a:gd name="T93" fmla="*/ 4 h 8"/>
                <a:gd name="T94" fmla="*/ 228 w 312"/>
                <a:gd name="T95" fmla="*/ 0 h 8"/>
                <a:gd name="T96" fmla="*/ 228 w 312"/>
                <a:gd name="T97" fmla="*/ 8 h 8"/>
                <a:gd name="T98" fmla="*/ 228 w 312"/>
                <a:gd name="T9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2" h="8">
                  <a:moveTo>
                    <a:pt x="100" y="0"/>
                  </a:moveTo>
                  <a:cubicBezTo>
                    <a:pt x="97" y="0"/>
                    <a:pt x="96" y="2"/>
                    <a:pt x="96" y="4"/>
                  </a:cubicBezTo>
                  <a:cubicBezTo>
                    <a:pt x="96" y="6"/>
                    <a:pt x="97" y="8"/>
                    <a:pt x="100" y="8"/>
                  </a:cubicBezTo>
                  <a:cubicBezTo>
                    <a:pt x="102" y="8"/>
                    <a:pt x="104" y="6"/>
                    <a:pt x="104" y="4"/>
                  </a:cubicBezTo>
                  <a:cubicBezTo>
                    <a:pt x="104" y="2"/>
                    <a:pt x="102" y="0"/>
                    <a:pt x="100" y="0"/>
                  </a:cubicBezTo>
                  <a:close/>
                  <a:moveTo>
                    <a:pt x="84" y="0"/>
                  </a:moveTo>
                  <a:cubicBezTo>
                    <a:pt x="81" y="0"/>
                    <a:pt x="80" y="2"/>
                    <a:pt x="80" y="4"/>
                  </a:cubicBezTo>
                  <a:cubicBezTo>
                    <a:pt x="80" y="6"/>
                    <a:pt x="81" y="8"/>
                    <a:pt x="84" y="8"/>
                  </a:cubicBezTo>
                  <a:cubicBezTo>
                    <a:pt x="86" y="8"/>
                    <a:pt x="88" y="6"/>
                    <a:pt x="88" y="4"/>
                  </a:cubicBezTo>
                  <a:cubicBezTo>
                    <a:pt x="88" y="2"/>
                    <a:pt x="86" y="0"/>
                    <a:pt x="84" y="0"/>
                  </a:cubicBezTo>
                  <a:close/>
                  <a:moveTo>
                    <a:pt x="116" y="0"/>
                  </a:moveTo>
                  <a:cubicBezTo>
                    <a:pt x="113" y="0"/>
                    <a:pt x="112" y="2"/>
                    <a:pt x="112" y="4"/>
                  </a:cubicBezTo>
                  <a:cubicBezTo>
                    <a:pt x="112" y="6"/>
                    <a:pt x="113" y="8"/>
                    <a:pt x="116" y="8"/>
                  </a:cubicBezTo>
                  <a:cubicBezTo>
                    <a:pt x="118" y="8"/>
                    <a:pt x="120" y="6"/>
                    <a:pt x="120" y="4"/>
                  </a:cubicBezTo>
                  <a:cubicBezTo>
                    <a:pt x="120" y="2"/>
                    <a:pt x="118" y="0"/>
                    <a:pt x="116" y="0"/>
                  </a:cubicBezTo>
                  <a:close/>
                  <a:moveTo>
                    <a:pt x="132" y="0"/>
                  </a:moveTo>
                  <a:cubicBezTo>
                    <a:pt x="129" y="0"/>
                    <a:pt x="128" y="2"/>
                    <a:pt x="128" y="4"/>
                  </a:cubicBezTo>
                  <a:cubicBezTo>
                    <a:pt x="128" y="6"/>
                    <a:pt x="129" y="8"/>
                    <a:pt x="132" y="8"/>
                  </a:cubicBezTo>
                  <a:cubicBezTo>
                    <a:pt x="134" y="8"/>
                    <a:pt x="136" y="6"/>
                    <a:pt x="136" y="4"/>
                  </a:cubicBezTo>
                  <a:cubicBezTo>
                    <a:pt x="136" y="2"/>
                    <a:pt x="134" y="0"/>
                    <a:pt x="132" y="0"/>
                  </a:cubicBezTo>
                  <a:close/>
                  <a:moveTo>
                    <a:pt x="36" y="0"/>
                  </a:moveTo>
                  <a:cubicBezTo>
                    <a:pt x="33" y="0"/>
                    <a:pt x="32" y="2"/>
                    <a:pt x="32" y="4"/>
                  </a:cubicBezTo>
                  <a:cubicBezTo>
                    <a:pt x="32" y="6"/>
                    <a:pt x="33" y="8"/>
                    <a:pt x="36" y="8"/>
                  </a:cubicBezTo>
                  <a:cubicBezTo>
                    <a:pt x="38" y="8"/>
                    <a:pt x="40" y="6"/>
                    <a:pt x="40" y="4"/>
                  </a:cubicBezTo>
                  <a:cubicBezTo>
                    <a:pt x="40" y="2"/>
                    <a:pt x="38" y="0"/>
                    <a:pt x="36" y="0"/>
                  </a:cubicBezTo>
                  <a:close/>
                  <a:moveTo>
                    <a:pt x="20" y="0"/>
                  </a:moveTo>
                  <a:cubicBezTo>
                    <a:pt x="17" y="0"/>
                    <a:pt x="16" y="2"/>
                    <a:pt x="16" y="4"/>
                  </a:cubicBezTo>
                  <a:cubicBezTo>
                    <a:pt x="16" y="6"/>
                    <a:pt x="17" y="8"/>
                    <a:pt x="20" y="8"/>
                  </a:cubicBezTo>
                  <a:cubicBezTo>
                    <a:pt x="22" y="8"/>
                    <a:pt x="24" y="6"/>
                    <a:pt x="24" y="4"/>
                  </a:cubicBezTo>
                  <a:cubicBezTo>
                    <a:pt x="24" y="2"/>
                    <a:pt x="22" y="0"/>
                    <a:pt x="20" y="0"/>
                  </a:cubicBezTo>
                  <a:close/>
                  <a:moveTo>
                    <a:pt x="4" y="0"/>
                  </a:moveTo>
                  <a:cubicBezTo>
                    <a:pt x="1" y="0"/>
                    <a:pt x="0" y="2"/>
                    <a:pt x="0" y="4"/>
                  </a:cubicBezTo>
                  <a:cubicBezTo>
                    <a:pt x="0" y="6"/>
                    <a:pt x="1" y="8"/>
                    <a:pt x="4" y="8"/>
                  </a:cubicBezTo>
                  <a:cubicBezTo>
                    <a:pt x="6" y="8"/>
                    <a:pt x="8" y="6"/>
                    <a:pt x="8" y="4"/>
                  </a:cubicBezTo>
                  <a:cubicBezTo>
                    <a:pt x="8" y="2"/>
                    <a:pt x="6" y="0"/>
                    <a:pt x="4" y="0"/>
                  </a:cubicBezTo>
                  <a:close/>
                  <a:moveTo>
                    <a:pt x="52" y="0"/>
                  </a:moveTo>
                  <a:cubicBezTo>
                    <a:pt x="49" y="0"/>
                    <a:pt x="48" y="2"/>
                    <a:pt x="48" y="4"/>
                  </a:cubicBezTo>
                  <a:cubicBezTo>
                    <a:pt x="48" y="6"/>
                    <a:pt x="49" y="8"/>
                    <a:pt x="52" y="8"/>
                  </a:cubicBezTo>
                  <a:cubicBezTo>
                    <a:pt x="54" y="8"/>
                    <a:pt x="56" y="6"/>
                    <a:pt x="56" y="4"/>
                  </a:cubicBezTo>
                  <a:cubicBezTo>
                    <a:pt x="56" y="2"/>
                    <a:pt x="54" y="0"/>
                    <a:pt x="52" y="0"/>
                  </a:cubicBezTo>
                  <a:close/>
                  <a:moveTo>
                    <a:pt x="68" y="0"/>
                  </a:moveTo>
                  <a:cubicBezTo>
                    <a:pt x="65" y="0"/>
                    <a:pt x="64" y="2"/>
                    <a:pt x="64" y="4"/>
                  </a:cubicBezTo>
                  <a:cubicBezTo>
                    <a:pt x="64" y="6"/>
                    <a:pt x="65" y="8"/>
                    <a:pt x="68" y="8"/>
                  </a:cubicBezTo>
                  <a:cubicBezTo>
                    <a:pt x="70" y="8"/>
                    <a:pt x="72" y="6"/>
                    <a:pt x="72" y="4"/>
                  </a:cubicBezTo>
                  <a:cubicBezTo>
                    <a:pt x="72" y="2"/>
                    <a:pt x="70" y="0"/>
                    <a:pt x="68" y="0"/>
                  </a:cubicBezTo>
                  <a:close/>
                  <a:moveTo>
                    <a:pt x="148" y="0"/>
                  </a:moveTo>
                  <a:cubicBezTo>
                    <a:pt x="145" y="0"/>
                    <a:pt x="144" y="2"/>
                    <a:pt x="144" y="4"/>
                  </a:cubicBezTo>
                  <a:cubicBezTo>
                    <a:pt x="144" y="6"/>
                    <a:pt x="145" y="8"/>
                    <a:pt x="148" y="8"/>
                  </a:cubicBezTo>
                  <a:cubicBezTo>
                    <a:pt x="150" y="8"/>
                    <a:pt x="152" y="6"/>
                    <a:pt x="152" y="4"/>
                  </a:cubicBezTo>
                  <a:cubicBezTo>
                    <a:pt x="152" y="2"/>
                    <a:pt x="150" y="0"/>
                    <a:pt x="148" y="0"/>
                  </a:cubicBezTo>
                  <a:close/>
                  <a:moveTo>
                    <a:pt x="196" y="0"/>
                  </a:moveTo>
                  <a:cubicBezTo>
                    <a:pt x="193" y="0"/>
                    <a:pt x="192" y="2"/>
                    <a:pt x="192" y="4"/>
                  </a:cubicBezTo>
                  <a:cubicBezTo>
                    <a:pt x="192" y="6"/>
                    <a:pt x="193" y="8"/>
                    <a:pt x="196" y="8"/>
                  </a:cubicBezTo>
                  <a:cubicBezTo>
                    <a:pt x="198" y="8"/>
                    <a:pt x="200" y="6"/>
                    <a:pt x="200" y="4"/>
                  </a:cubicBezTo>
                  <a:cubicBezTo>
                    <a:pt x="200" y="2"/>
                    <a:pt x="198" y="0"/>
                    <a:pt x="196" y="0"/>
                  </a:cubicBezTo>
                  <a:close/>
                  <a:moveTo>
                    <a:pt x="276" y="0"/>
                  </a:moveTo>
                  <a:cubicBezTo>
                    <a:pt x="273" y="0"/>
                    <a:pt x="272" y="2"/>
                    <a:pt x="272" y="4"/>
                  </a:cubicBezTo>
                  <a:cubicBezTo>
                    <a:pt x="272" y="6"/>
                    <a:pt x="273" y="8"/>
                    <a:pt x="276" y="8"/>
                  </a:cubicBezTo>
                  <a:cubicBezTo>
                    <a:pt x="278" y="8"/>
                    <a:pt x="280" y="6"/>
                    <a:pt x="280" y="4"/>
                  </a:cubicBezTo>
                  <a:cubicBezTo>
                    <a:pt x="280" y="2"/>
                    <a:pt x="278" y="0"/>
                    <a:pt x="276" y="0"/>
                  </a:cubicBezTo>
                  <a:close/>
                  <a:moveTo>
                    <a:pt x="164" y="0"/>
                  </a:moveTo>
                  <a:cubicBezTo>
                    <a:pt x="161" y="0"/>
                    <a:pt x="160" y="2"/>
                    <a:pt x="160" y="4"/>
                  </a:cubicBezTo>
                  <a:cubicBezTo>
                    <a:pt x="160" y="6"/>
                    <a:pt x="161" y="8"/>
                    <a:pt x="164" y="8"/>
                  </a:cubicBezTo>
                  <a:cubicBezTo>
                    <a:pt x="166" y="8"/>
                    <a:pt x="168" y="6"/>
                    <a:pt x="168" y="4"/>
                  </a:cubicBezTo>
                  <a:cubicBezTo>
                    <a:pt x="168" y="2"/>
                    <a:pt x="166" y="0"/>
                    <a:pt x="164" y="0"/>
                  </a:cubicBezTo>
                  <a:close/>
                  <a:moveTo>
                    <a:pt x="292" y="0"/>
                  </a:moveTo>
                  <a:cubicBezTo>
                    <a:pt x="289" y="0"/>
                    <a:pt x="288" y="2"/>
                    <a:pt x="288" y="4"/>
                  </a:cubicBezTo>
                  <a:cubicBezTo>
                    <a:pt x="288" y="6"/>
                    <a:pt x="289" y="8"/>
                    <a:pt x="292" y="8"/>
                  </a:cubicBezTo>
                  <a:cubicBezTo>
                    <a:pt x="294" y="8"/>
                    <a:pt x="296" y="6"/>
                    <a:pt x="296" y="4"/>
                  </a:cubicBezTo>
                  <a:cubicBezTo>
                    <a:pt x="296" y="2"/>
                    <a:pt x="294" y="0"/>
                    <a:pt x="292" y="0"/>
                  </a:cubicBezTo>
                  <a:close/>
                  <a:moveTo>
                    <a:pt x="308" y="0"/>
                  </a:moveTo>
                  <a:cubicBezTo>
                    <a:pt x="305" y="0"/>
                    <a:pt x="304" y="2"/>
                    <a:pt x="304" y="4"/>
                  </a:cubicBezTo>
                  <a:cubicBezTo>
                    <a:pt x="304" y="6"/>
                    <a:pt x="305" y="8"/>
                    <a:pt x="308" y="8"/>
                  </a:cubicBezTo>
                  <a:cubicBezTo>
                    <a:pt x="310" y="8"/>
                    <a:pt x="312" y="6"/>
                    <a:pt x="312" y="4"/>
                  </a:cubicBezTo>
                  <a:cubicBezTo>
                    <a:pt x="312" y="2"/>
                    <a:pt x="310" y="0"/>
                    <a:pt x="308" y="0"/>
                  </a:cubicBezTo>
                  <a:close/>
                  <a:moveTo>
                    <a:pt x="260" y="0"/>
                  </a:moveTo>
                  <a:cubicBezTo>
                    <a:pt x="257" y="0"/>
                    <a:pt x="256" y="2"/>
                    <a:pt x="256" y="4"/>
                  </a:cubicBezTo>
                  <a:cubicBezTo>
                    <a:pt x="256" y="6"/>
                    <a:pt x="257" y="8"/>
                    <a:pt x="260" y="8"/>
                  </a:cubicBezTo>
                  <a:cubicBezTo>
                    <a:pt x="262" y="8"/>
                    <a:pt x="264" y="6"/>
                    <a:pt x="264" y="4"/>
                  </a:cubicBezTo>
                  <a:cubicBezTo>
                    <a:pt x="264" y="2"/>
                    <a:pt x="262" y="0"/>
                    <a:pt x="260" y="0"/>
                  </a:cubicBezTo>
                  <a:close/>
                  <a:moveTo>
                    <a:pt x="244" y="0"/>
                  </a:moveTo>
                  <a:cubicBezTo>
                    <a:pt x="241" y="0"/>
                    <a:pt x="240" y="2"/>
                    <a:pt x="240" y="4"/>
                  </a:cubicBezTo>
                  <a:cubicBezTo>
                    <a:pt x="240" y="6"/>
                    <a:pt x="241" y="8"/>
                    <a:pt x="244" y="8"/>
                  </a:cubicBezTo>
                  <a:cubicBezTo>
                    <a:pt x="246" y="8"/>
                    <a:pt x="248" y="6"/>
                    <a:pt x="248" y="4"/>
                  </a:cubicBezTo>
                  <a:cubicBezTo>
                    <a:pt x="248" y="2"/>
                    <a:pt x="246" y="0"/>
                    <a:pt x="244" y="0"/>
                  </a:cubicBezTo>
                  <a:close/>
                  <a:moveTo>
                    <a:pt x="212" y="0"/>
                  </a:moveTo>
                  <a:cubicBezTo>
                    <a:pt x="209" y="0"/>
                    <a:pt x="208" y="2"/>
                    <a:pt x="208" y="4"/>
                  </a:cubicBezTo>
                  <a:cubicBezTo>
                    <a:pt x="208" y="6"/>
                    <a:pt x="209" y="8"/>
                    <a:pt x="212" y="8"/>
                  </a:cubicBezTo>
                  <a:cubicBezTo>
                    <a:pt x="214" y="8"/>
                    <a:pt x="216" y="6"/>
                    <a:pt x="216" y="4"/>
                  </a:cubicBezTo>
                  <a:cubicBezTo>
                    <a:pt x="216" y="2"/>
                    <a:pt x="214" y="0"/>
                    <a:pt x="212" y="0"/>
                  </a:cubicBezTo>
                  <a:close/>
                  <a:moveTo>
                    <a:pt x="180" y="0"/>
                  </a:moveTo>
                  <a:cubicBezTo>
                    <a:pt x="177" y="0"/>
                    <a:pt x="176" y="2"/>
                    <a:pt x="176" y="4"/>
                  </a:cubicBezTo>
                  <a:cubicBezTo>
                    <a:pt x="176" y="6"/>
                    <a:pt x="177" y="8"/>
                    <a:pt x="180" y="8"/>
                  </a:cubicBezTo>
                  <a:cubicBezTo>
                    <a:pt x="182" y="8"/>
                    <a:pt x="184" y="6"/>
                    <a:pt x="184" y="4"/>
                  </a:cubicBezTo>
                  <a:cubicBezTo>
                    <a:pt x="184" y="2"/>
                    <a:pt x="182" y="0"/>
                    <a:pt x="180" y="0"/>
                  </a:cubicBezTo>
                  <a:close/>
                  <a:moveTo>
                    <a:pt x="228" y="0"/>
                  </a:moveTo>
                  <a:cubicBezTo>
                    <a:pt x="225" y="0"/>
                    <a:pt x="224" y="2"/>
                    <a:pt x="224" y="4"/>
                  </a:cubicBezTo>
                  <a:cubicBezTo>
                    <a:pt x="224" y="6"/>
                    <a:pt x="225" y="8"/>
                    <a:pt x="228" y="8"/>
                  </a:cubicBezTo>
                  <a:cubicBezTo>
                    <a:pt x="230" y="8"/>
                    <a:pt x="232" y="6"/>
                    <a:pt x="232" y="4"/>
                  </a:cubicBezTo>
                  <a:cubicBezTo>
                    <a:pt x="232" y="2"/>
                    <a:pt x="230" y="0"/>
                    <a:pt x="228" y="0"/>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5" name="Freeform 1151"/>
            <p:cNvSpPr>
              <a:spLocks/>
            </p:cNvSpPr>
            <p:nvPr/>
          </p:nvSpPr>
          <p:spPr bwMode="auto">
            <a:xfrm>
              <a:off x="1191817" y="3598069"/>
              <a:ext cx="307181" cy="309563"/>
            </a:xfrm>
            <a:custGeom>
              <a:avLst/>
              <a:gdLst>
                <a:gd name="T0" fmla="*/ 36 w 129"/>
                <a:gd name="T1" fmla="*/ 114 h 130"/>
                <a:gd name="T2" fmla="*/ 114 w 129"/>
                <a:gd name="T3" fmla="*/ 93 h 130"/>
                <a:gd name="T4" fmla="*/ 93 w 129"/>
                <a:gd name="T5" fmla="*/ 16 h 130"/>
                <a:gd name="T6" fmla="*/ 16 w 129"/>
                <a:gd name="T7" fmla="*/ 37 h 130"/>
                <a:gd name="T8" fmla="*/ 36 w 129"/>
                <a:gd name="T9" fmla="*/ 114 h 130"/>
              </a:gdLst>
              <a:ahLst/>
              <a:cxnLst>
                <a:cxn ang="0">
                  <a:pos x="T0" y="T1"/>
                </a:cxn>
                <a:cxn ang="0">
                  <a:pos x="T2" y="T3"/>
                </a:cxn>
                <a:cxn ang="0">
                  <a:pos x="T4" y="T5"/>
                </a:cxn>
                <a:cxn ang="0">
                  <a:pos x="T6" y="T7"/>
                </a:cxn>
                <a:cxn ang="0">
                  <a:pos x="T8" y="T9"/>
                </a:cxn>
              </a:cxnLst>
              <a:rect l="0" t="0" r="r" b="b"/>
              <a:pathLst>
                <a:path w="129" h="130">
                  <a:moveTo>
                    <a:pt x="36" y="114"/>
                  </a:moveTo>
                  <a:cubicBezTo>
                    <a:pt x="63" y="130"/>
                    <a:pt x="98" y="121"/>
                    <a:pt x="114" y="93"/>
                  </a:cubicBezTo>
                  <a:cubicBezTo>
                    <a:pt x="129" y="66"/>
                    <a:pt x="120" y="32"/>
                    <a:pt x="93" y="16"/>
                  </a:cubicBezTo>
                  <a:cubicBezTo>
                    <a:pt x="66" y="0"/>
                    <a:pt x="31" y="10"/>
                    <a:pt x="16" y="37"/>
                  </a:cubicBezTo>
                  <a:cubicBezTo>
                    <a:pt x="0" y="64"/>
                    <a:pt x="9" y="98"/>
                    <a:pt x="36" y="1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6" name="Freeform 1152"/>
            <p:cNvSpPr>
              <a:spLocks noEditPoints="1"/>
            </p:cNvSpPr>
            <p:nvPr/>
          </p:nvSpPr>
          <p:spPr bwMode="auto">
            <a:xfrm>
              <a:off x="1179910" y="3607594"/>
              <a:ext cx="314325" cy="290513"/>
            </a:xfrm>
            <a:custGeom>
              <a:avLst/>
              <a:gdLst>
                <a:gd name="T0" fmla="*/ 70 w 132"/>
                <a:gd name="T1" fmla="*/ 122 h 122"/>
                <a:gd name="T2" fmla="*/ 70 w 132"/>
                <a:gd name="T3" fmla="*/ 122 h 122"/>
                <a:gd name="T4" fmla="*/ 39 w 132"/>
                <a:gd name="T5" fmla="*/ 114 h 122"/>
                <a:gd name="T6" fmla="*/ 17 w 132"/>
                <a:gd name="T7" fmla="*/ 31 h 122"/>
                <a:gd name="T8" fmla="*/ 70 w 132"/>
                <a:gd name="T9" fmla="*/ 0 h 122"/>
                <a:gd name="T10" fmla="*/ 100 w 132"/>
                <a:gd name="T11" fmla="*/ 9 h 122"/>
                <a:gd name="T12" fmla="*/ 128 w 132"/>
                <a:gd name="T13" fmla="*/ 45 h 122"/>
                <a:gd name="T14" fmla="*/ 122 w 132"/>
                <a:gd name="T15" fmla="*/ 91 h 122"/>
                <a:gd name="T16" fmla="*/ 70 w 132"/>
                <a:gd name="T17" fmla="*/ 122 h 122"/>
                <a:gd name="T18" fmla="*/ 70 w 132"/>
                <a:gd name="T19" fmla="*/ 8 h 122"/>
                <a:gd name="T20" fmla="*/ 24 w 132"/>
                <a:gd name="T21" fmla="*/ 35 h 122"/>
                <a:gd name="T22" fmla="*/ 43 w 132"/>
                <a:gd name="T23" fmla="*/ 107 h 122"/>
                <a:gd name="T24" fmla="*/ 70 w 132"/>
                <a:gd name="T25" fmla="*/ 114 h 122"/>
                <a:gd name="T26" fmla="*/ 115 w 132"/>
                <a:gd name="T27" fmla="*/ 87 h 122"/>
                <a:gd name="T28" fmla="*/ 121 w 132"/>
                <a:gd name="T29" fmla="*/ 47 h 122"/>
                <a:gd name="T30" fmla="*/ 96 w 132"/>
                <a:gd name="T31" fmla="*/ 15 h 122"/>
                <a:gd name="T32" fmla="*/ 70 w 132"/>
                <a:gd name="T33"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22">
                  <a:moveTo>
                    <a:pt x="70" y="122"/>
                  </a:moveTo>
                  <a:cubicBezTo>
                    <a:pt x="70" y="122"/>
                    <a:pt x="70" y="122"/>
                    <a:pt x="70" y="122"/>
                  </a:cubicBezTo>
                  <a:cubicBezTo>
                    <a:pt x="59" y="122"/>
                    <a:pt x="48" y="119"/>
                    <a:pt x="39" y="114"/>
                  </a:cubicBezTo>
                  <a:cubicBezTo>
                    <a:pt x="10" y="97"/>
                    <a:pt x="0" y="60"/>
                    <a:pt x="17" y="31"/>
                  </a:cubicBezTo>
                  <a:cubicBezTo>
                    <a:pt x="28" y="12"/>
                    <a:pt x="48" y="0"/>
                    <a:pt x="70" y="0"/>
                  </a:cubicBezTo>
                  <a:cubicBezTo>
                    <a:pt x="80" y="0"/>
                    <a:pt x="91" y="3"/>
                    <a:pt x="100" y="9"/>
                  </a:cubicBezTo>
                  <a:cubicBezTo>
                    <a:pt x="114" y="17"/>
                    <a:pt x="124" y="30"/>
                    <a:pt x="128" y="45"/>
                  </a:cubicBezTo>
                  <a:cubicBezTo>
                    <a:pt x="132" y="61"/>
                    <a:pt x="130" y="77"/>
                    <a:pt x="122" y="91"/>
                  </a:cubicBezTo>
                  <a:cubicBezTo>
                    <a:pt x="111" y="110"/>
                    <a:pt x="91" y="122"/>
                    <a:pt x="70" y="122"/>
                  </a:cubicBezTo>
                  <a:close/>
                  <a:moveTo>
                    <a:pt x="70" y="8"/>
                  </a:moveTo>
                  <a:cubicBezTo>
                    <a:pt x="51" y="8"/>
                    <a:pt x="33" y="18"/>
                    <a:pt x="24" y="35"/>
                  </a:cubicBezTo>
                  <a:cubicBezTo>
                    <a:pt x="9" y="60"/>
                    <a:pt x="18" y="92"/>
                    <a:pt x="43" y="107"/>
                  </a:cubicBezTo>
                  <a:cubicBezTo>
                    <a:pt x="51" y="111"/>
                    <a:pt x="60" y="114"/>
                    <a:pt x="70" y="114"/>
                  </a:cubicBezTo>
                  <a:cubicBezTo>
                    <a:pt x="88" y="114"/>
                    <a:pt x="106" y="104"/>
                    <a:pt x="115" y="87"/>
                  </a:cubicBezTo>
                  <a:cubicBezTo>
                    <a:pt x="122" y="75"/>
                    <a:pt x="124" y="61"/>
                    <a:pt x="121" y="47"/>
                  </a:cubicBezTo>
                  <a:cubicBezTo>
                    <a:pt x="117" y="34"/>
                    <a:pt x="108" y="22"/>
                    <a:pt x="96" y="15"/>
                  </a:cubicBezTo>
                  <a:cubicBezTo>
                    <a:pt x="88" y="11"/>
                    <a:pt x="79" y="8"/>
                    <a:pt x="70" y="8"/>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9" name="Oval 1165"/>
            <p:cNvSpPr>
              <a:spLocks noChangeArrowheads="1"/>
            </p:cNvSpPr>
            <p:nvPr/>
          </p:nvSpPr>
          <p:spPr bwMode="auto">
            <a:xfrm>
              <a:off x="1878808" y="3536156"/>
              <a:ext cx="431006" cy="433388"/>
            </a:xfrm>
            <a:prstGeom prst="ellipse">
              <a:avLst/>
            </a:prstGeom>
            <a:solidFill>
              <a:srgbClr val="00B05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pic>
          <p:nvPicPr>
            <p:cNvPr id="6" name="Graphic 5" descr="Thumbs up sign">
              <a:extLst>
                <a:ext uri="{FF2B5EF4-FFF2-40B4-BE49-F238E27FC236}">
                  <a16:creationId xmlns:a16="http://schemas.microsoft.com/office/drawing/2014/main" id="{CFE67715-E3C4-43BF-B85A-383764D15E70}"/>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45624" y="3586107"/>
              <a:ext cx="304045" cy="304045"/>
            </a:xfrm>
            <a:prstGeom prst="rect">
              <a:avLst/>
            </a:prstGeom>
          </p:spPr>
        </p:pic>
      </p:grpSp>
      <p:pic>
        <p:nvPicPr>
          <p:cNvPr id="66" name="Graphic 65" descr="Laptop">
            <a:extLst>
              <a:ext uri="{FF2B5EF4-FFF2-40B4-BE49-F238E27FC236}">
                <a16:creationId xmlns:a16="http://schemas.microsoft.com/office/drawing/2014/main" id="{40CA49B5-8A11-4BAB-AF26-5543358ACB9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74738" y="1932729"/>
            <a:ext cx="407673" cy="407673"/>
          </a:xfrm>
          <a:prstGeom prst="rect">
            <a:avLst/>
          </a:prstGeom>
        </p:spPr>
      </p:pic>
      <p:pic>
        <p:nvPicPr>
          <p:cNvPr id="68" name="Graphic 67" descr="Magnifying glass">
            <a:extLst>
              <a:ext uri="{FF2B5EF4-FFF2-40B4-BE49-F238E27FC236}">
                <a16:creationId xmlns:a16="http://schemas.microsoft.com/office/drawing/2014/main" id="{8512365E-B3C2-460E-AAF2-1516DFF8DCC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00427" y="2650426"/>
            <a:ext cx="373227" cy="373227"/>
          </a:xfrm>
          <a:prstGeom prst="rect">
            <a:avLst/>
          </a:prstGeom>
        </p:spPr>
      </p:pic>
      <p:sp>
        <p:nvSpPr>
          <p:cNvPr id="46" name="Footer Placeholder 45">
            <a:extLst>
              <a:ext uri="{FF2B5EF4-FFF2-40B4-BE49-F238E27FC236}">
                <a16:creationId xmlns:a16="http://schemas.microsoft.com/office/drawing/2014/main" id="{5FA5D43F-EC33-4256-BD61-FDFE9B41EB7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 Advanced Reporting and Certification v1.1 May 5, 2025</a:t>
            </a:r>
          </a:p>
        </p:txBody>
      </p:sp>
      <p:sp>
        <p:nvSpPr>
          <p:cNvPr id="67" name="TextBox 66">
            <a:extLst>
              <a:ext uri="{FF2B5EF4-FFF2-40B4-BE49-F238E27FC236}">
                <a16:creationId xmlns:a16="http://schemas.microsoft.com/office/drawing/2014/main" id="{8639E709-B237-4CF8-BEB4-1E49781138D3}"/>
              </a:ext>
            </a:extLst>
          </p:cNvPr>
          <p:cNvSpPr txBox="1"/>
          <p:nvPr/>
        </p:nvSpPr>
        <p:spPr>
          <a:xfrm>
            <a:off x="4614150" y="5656268"/>
            <a:ext cx="6285562" cy="492443"/>
          </a:xfrm>
          <a:prstGeom prst="rect">
            <a:avLst/>
          </a:prstGeom>
          <a:noFill/>
        </p:spPr>
        <p:txBody>
          <a:bodyPr wrap="square" lIns="0" tIns="0" rIns="0" bIns="0" rtlCol="0">
            <a:spAutoFit/>
          </a:bodyPr>
          <a:lstStyle/>
          <a:p>
            <a:pPr>
              <a:defRPr/>
            </a:pPr>
            <a:r>
              <a:rPr lang="en-US" sz="1600" b="1" spc="-31">
                <a:solidFill>
                  <a:srgbClr val="555FAD">
                    <a:lumMod val="50000"/>
                  </a:srgbClr>
                </a:solidFill>
                <a:latin typeface="Tahoma"/>
                <a:cs typeface="Poppins" panose="02000000000000000000" pitchFamily="2" charset="0"/>
              </a:rPr>
              <a:t>Amendment Deadline</a:t>
            </a:r>
          </a:p>
          <a:p>
            <a:pPr>
              <a:defRPr/>
            </a:pPr>
            <a:r>
              <a:rPr lang="en-US" sz="1600" b="1" spc="-31">
                <a:solidFill>
                  <a:srgbClr val="555FAD">
                    <a:lumMod val="50000"/>
                  </a:srgbClr>
                </a:solidFill>
                <a:latin typeface="Tahoma"/>
                <a:cs typeface="Poppins" panose="02000000000000000000" pitchFamily="2" charset="0"/>
              </a:rPr>
              <a:t>(EOY 3 &amp; 4 require SELPA Approval)</a:t>
            </a:r>
          </a:p>
        </p:txBody>
      </p:sp>
      <p:sp>
        <p:nvSpPr>
          <p:cNvPr id="21" name="Slide Number Placeholder 20">
            <a:extLst>
              <a:ext uri="{FF2B5EF4-FFF2-40B4-BE49-F238E27FC236}">
                <a16:creationId xmlns:a16="http://schemas.microsoft.com/office/drawing/2014/main" id="{78C29588-4EF9-D3F0-1CEB-572F1374AE02}"/>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pSp>
        <p:nvGrpSpPr>
          <p:cNvPr id="69" name="Group 68">
            <a:extLst>
              <a:ext uri="{FF2B5EF4-FFF2-40B4-BE49-F238E27FC236}">
                <a16:creationId xmlns:a16="http://schemas.microsoft.com/office/drawing/2014/main" id="{977AFF9E-868F-BC58-A730-8355DCAF29B6}"/>
              </a:ext>
              <a:ext uri="{C183D7F6-B498-43B3-948B-1728B52AA6E4}">
                <adec:decorative xmlns:adec="http://schemas.microsoft.com/office/drawing/2017/decorative" val="1"/>
              </a:ext>
            </a:extLst>
          </p:cNvPr>
          <p:cNvGrpSpPr/>
          <p:nvPr/>
        </p:nvGrpSpPr>
        <p:grpSpPr>
          <a:xfrm>
            <a:off x="1928737" y="3265925"/>
            <a:ext cx="9910654" cy="567239"/>
            <a:chOff x="1589088" y="2653271"/>
            <a:chExt cx="9910653" cy="567238"/>
          </a:xfrm>
        </p:grpSpPr>
        <p:sp>
          <p:nvSpPr>
            <p:cNvPr id="70" name="TextBox 69">
              <a:extLst>
                <a:ext uri="{FF2B5EF4-FFF2-40B4-BE49-F238E27FC236}">
                  <a16:creationId xmlns:a16="http://schemas.microsoft.com/office/drawing/2014/main" id="{6B2C95F3-B8BD-8EA4-C45B-1BB7D284E6FC}"/>
                </a:ext>
              </a:extLst>
            </p:cNvPr>
            <p:cNvSpPr txBox="1">
              <a:spLocks/>
            </p:cNvSpPr>
            <p:nvPr/>
          </p:nvSpPr>
          <p:spPr>
            <a:xfrm>
              <a:off x="3122719" y="2826843"/>
              <a:ext cx="1714176"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FF0000"/>
                  </a:solidFill>
                  <a:effectLst/>
                  <a:uLnTx/>
                  <a:uFillTx/>
                  <a:latin typeface="Poppins" panose="02000000000000000000" pitchFamily="2" charset="0"/>
                  <a:ea typeface="+mn-ea"/>
                  <a:cs typeface="Poppins" panose="02000000000000000000" pitchFamily="2" charset="0"/>
                </a:rPr>
                <a:t>7/11</a:t>
              </a:r>
            </a:p>
          </p:txBody>
        </p:sp>
        <p:sp>
          <p:nvSpPr>
            <p:cNvPr id="71" name="TextBox 70">
              <a:extLst>
                <a:ext uri="{FF2B5EF4-FFF2-40B4-BE49-F238E27FC236}">
                  <a16:creationId xmlns:a16="http://schemas.microsoft.com/office/drawing/2014/main" id="{931BFEAD-198D-71AD-F389-BD8A78370BFC}"/>
                </a:ext>
              </a:extLst>
            </p:cNvPr>
            <p:cNvSpPr txBox="1"/>
            <p:nvPr/>
          </p:nvSpPr>
          <p:spPr>
            <a:xfrm>
              <a:off x="5388841" y="2801041"/>
              <a:ext cx="6110900" cy="246221"/>
            </a:xfrm>
            <a:prstGeom prst="rect">
              <a:avLst/>
            </a:prstGeom>
            <a:noFill/>
          </p:spPr>
          <p:txBody>
            <a:bodyPr wrap="square" lIns="0" tIns="0" rIns="0" bIns="0" rtlCol="0">
              <a:spAutoFit/>
            </a:bodyPr>
            <a:lstStyle/>
            <a:p>
              <a:pPr>
                <a:defRPr/>
              </a:pPr>
              <a:r>
                <a:rPr lang="en-US" sz="1600" b="1" spc="-31">
                  <a:solidFill>
                    <a:srgbClr val="555FAD">
                      <a:lumMod val="50000"/>
                    </a:srgbClr>
                  </a:solidFill>
                  <a:latin typeface="Tahoma"/>
                  <a:cs typeface="Poppins" panose="02000000000000000000" pitchFamily="2" charset="0"/>
                </a:rPr>
                <a:t>Recommended Date for Zero Errors</a:t>
              </a:r>
            </a:p>
          </p:txBody>
        </p:sp>
        <p:cxnSp>
          <p:nvCxnSpPr>
            <p:cNvPr id="72" name="Straight Connector 71">
              <a:extLst>
                <a:ext uri="{FF2B5EF4-FFF2-40B4-BE49-F238E27FC236}">
                  <a16:creationId xmlns:a16="http://schemas.microsoft.com/office/drawing/2014/main" id="{E0F1B6AC-7BEA-1026-5D4E-D09D12BF6BBB}"/>
                </a:ext>
              </a:extLst>
            </p:cNvPr>
            <p:cNvCxnSpPr/>
            <p:nvPr/>
          </p:nvCxnSpPr>
          <p:spPr>
            <a:xfrm>
              <a:off x="5167972" y="2679058"/>
              <a:ext cx="0" cy="509286"/>
            </a:xfrm>
            <a:prstGeom prst="line">
              <a:avLst/>
            </a:prstGeom>
            <a:ln w="28575"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73" name="Freeform 1144">
              <a:extLst>
                <a:ext uri="{FF2B5EF4-FFF2-40B4-BE49-F238E27FC236}">
                  <a16:creationId xmlns:a16="http://schemas.microsoft.com/office/drawing/2014/main" id="{C7399389-6443-160D-1C4E-B40CF480A378}"/>
                </a:ext>
              </a:extLst>
            </p:cNvPr>
            <p:cNvSpPr>
              <a:spLocks noEditPoints="1"/>
            </p:cNvSpPr>
            <p:nvPr/>
          </p:nvSpPr>
          <p:spPr bwMode="auto">
            <a:xfrm>
              <a:off x="1782763" y="2921000"/>
              <a:ext cx="989013" cy="25400"/>
            </a:xfrm>
            <a:custGeom>
              <a:avLst/>
              <a:gdLst>
                <a:gd name="T0" fmla="*/ 96 w 312"/>
                <a:gd name="T1" fmla="*/ 4 h 8"/>
                <a:gd name="T2" fmla="*/ 104 w 312"/>
                <a:gd name="T3" fmla="*/ 4 h 8"/>
                <a:gd name="T4" fmla="*/ 116 w 312"/>
                <a:gd name="T5" fmla="*/ 0 h 8"/>
                <a:gd name="T6" fmla="*/ 116 w 312"/>
                <a:gd name="T7" fmla="*/ 8 h 8"/>
                <a:gd name="T8" fmla="*/ 116 w 312"/>
                <a:gd name="T9" fmla="*/ 0 h 8"/>
                <a:gd name="T10" fmla="*/ 128 w 312"/>
                <a:gd name="T11" fmla="*/ 4 h 8"/>
                <a:gd name="T12" fmla="*/ 136 w 312"/>
                <a:gd name="T13" fmla="*/ 4 h 8"/>
                <a:gd name="T14" fmla="*/ 84 w 312"/>
                <a:gd name="T15" fmla="*/ 0 h 8"/>
                <a:gd name="T16" fmla="*/ 84 w 312"/>
                <a:gd name="T17" fmla="*/ 8 h 8"/>
                <a:gd name="T18" fmla="*/ 84 w 312"/>
                <a:gd name="T19" fmla="*/ 0 h 8"/>
                <a:gd name="T20" fmla="*/ 144 w 312"/>
                <a:gd name="T21" fmla="*/ 4 h 8"/>
                <a:gd name="T22" fmla="*/ 152 w 312"/>
                <a:gd name="T23" fmla="*/ 4 h 8"/>
                <a:gd name="T24" fmla="*/ 68 w 312"/>
                <a:gd name="T25" fmla="*/ 0 h 8"/>
                <a:gd name="T26" fmla="*/ 68 w 312"/>
                <a:gd name="T27" fmla="*/ 8 h 8"/>
                <a:gd name="T28" fmla="*/ 68 w 312"/>
                <a:gd name="T29" fmla="*/ 0 h 8"/>
                <a:gd name="T30" fmla="*/ 16 w 312"/>
                <a:gd name="T31" fmla="*/ 4 h 8"/>
                <a:gd name="T32" fmla="*/ 24 w 312"/>
                <a:gd name="T33" fmla="*/ 4 h 8"/>
                <a:gd name="T34" fmla="*/ 4 w 312"/>
                <a:gd name="T35" fmla="*/ 0 h 8"/>
                <a:gd name="T36" fmla="*/ 4 w 312"/>
                <a:gd name="T37" fmla="*/ 8 h 8"/>
                <a:gd name="T38" fmla="*/ 4 w 312"/>
                <a:gd name="T39" fmla="*/ 0 h 8"/>
                <a:gd name="T40" fmla="*/ 48 w 312"/>
                <a:gd name="T41" fmla="*/ 4 h 8"/>
                <a:gd name="T42" fmla="*/ 56 w 312"/>
                <a:gd name="T43" fmla="*/ 4 h 8"/>
                <a:gd name="T44" fmla="*/ 36 w 312"/>
                <a:gd name="T45" fmla="*/ 0 h 8"/>
                <a:gd name="T46" fmla="*/ 36 w 312"/>
                <a:gd name="T47" fmla="*/ 8 h 8"/>
                <a:gd name="T48" fmla="*/ 36 w 312"/>
                <a:gd name="T49" fmla="*/ 0 h 8"/>
                <a:gd name="T50" fmla="*/ 160 w 312"/>
                <a:gd name="T51" fmla="*/ 4 h 8"/>
                <a:gd name="T52" fmla="*/ 168 w 312"/>
                <a:gd name="T53" fmla="*/ 4 h 8"/>
                <a:gd name="T54" fmla="*/ 276 w 312"/>
                <a:gd name="T55" fmla="*/ 0 h 8"/>
                <a:gd name="T56" fmla="*/ 276 w 312"/>
                <a:gd name="T57" fmla="*/ 8 h 8"/>
                <a:gd name="T58" fmla="*/ 276 w 312"/>
                <a:gd name="T59" fmla="*/ 0 h 8"/>
                <a:gd name="T60" fmla="*/ 288 w 312"/>
                <a:gd name="T61" fmla="*/ 4 h 8"/>
                <a:gd name="T62" fmla="*/ 296 w 312"/>
                <a:gd name="T63" fmla="*/ 4 h 8"/>
                <a:gd name="T64" fmla="*/ 180 w 312"/>
                <a:gd name="T65" fmla="*/ 0 h 8"/>
                <a:gd name="T66" fmla="*/ 180 w 312"/>
                <a:gd name="T67" fmla="*/ 8 h 8"/>
                <a:gd name="T68" fmla="*/ 180 w 312"/>
                <a:gd name="T69" fmla="*/ 0 h 8"/>
                <a:gd name="T70" fmla="*/ 304 w 312"/>
                <a:gd name="T71" fmla="*/ 4 h 8"/>
                <a:gd name="T72" fmla="*/ 312 w 312"/>
                <a:gd name="T73" fmla="*/ 4 h 8"/>
                <a:gd name="T74" fmla="*/ 260 w 312"/>
                <a:gd name="T75" fmla="*/ 0 h 8"/>
                <a:gd name="T76" fmla="*/ 260 w 312"/>
                <a:gd name="T77" fmla="*/ 8 h 8"/>
                <a:gd name="T78" fmla="*/ 260 w 312"/>
                <a:gd name="T79" fmla="*/ 0 h 8"/>
                <a:gd name="T80" fmla="*/ 192 w 312"/>
                <a:gd name="T81" fmla="*/ 4 h 8"/>
                <a:gd name="T82" fmla="*/ 200 w 312"/>
                <a:gd name="T83" fmla="*/ 4 h 8"/>
                <a:gd name="T84" fmla="*/ 244 w 312"/>
                <a:gd name="T85" fmla="*/ 0 h 8"/>
                <a:gd name="T86" fmla="*/ 244 w 312"/>
                <a:gd name="T87" fmla="*/ 8 h 8"/>
                <a:gd name="T88" fmla="*/ 244 w 312"/>
                <a:gd name="T89" fmla="*/ 0 h 8"/>
                <a:gd name="T90" fmla="*/ 208 w 312"/>
                <a:gd name="T91" fmla="*/ 4 h 8"/>
                <a:gd name="T92" fmla="*/ 216 w 312"/>
                <a:gd name="T93" fmla="*/ 4 h 8"/>
                <a:gd name="T94" fmla="*/ 228 w 312"/>
                <a:gd name="T95" fmla="*/ 0 h 8"/>
                <a:gd name="T96" fmla="*/ 228 w 312"/>
                <a:gd name="T97" fmla="*/ 8 h 8"/>
                <a:gd name="T98" fmla="*/ 228 w 312"/>
                <a:gd name="T9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2" h="8">
                  <a:moveTo>
                    <a:pt x="100" y="0"/>
                  </a:moveTo>
                  <a:cubicBezTo>
                    <a:pt x="97" y="0"/>
                    <a:pt x="96" y="2"/>
                    <a:pt x="96" y="4"/>
                  </a:cubicBezTo>
                  <a:cubicBezTo>
                    <a:pt x="96" y="6"/>
                    <a:pt x="97" y="8"/>
                    <a:pt x="100" y="8"/>
                  </a:cubicBezTo>
                  <a:cubicBezTo>
                    <a:pt x="102" y="8"/>
                    <a:pt x="104" y="6"/>
                    <a:pt x="104" y="4"/>
                  </a:cubicBezTo>
                  <a:cubicBezTo>
                    <a:pt x="104" y="2"/>
                    <a:pt x="102" y="0"/>
                    <a:pt x="100" y="0"/>
                  </a:cubicBezTo>
                  <a:close/>
                  <a:moveTo>
                    <a:pt x="116" y="0"/>
                  </a:moveTo>
                  <a:cubicBezTo>
                    <a:pt x="113" y="0"/>
                    <a:pt x="112" y="2"/>
                    <a:pt x="112" y="4"/>
                  </a:cubicBezTo>
                  <a:cubicBezTo>
                    <a:pt x="112" y="6"/>
                    <a:pt x="113" y="8"/>
                    <a:pt x="116" y="8"/>
                  </a:cubicBezTo>
                  <a:cubicBezTo>
                    <a:pt x="118" y="8"/>
                    <a:pt x="120" y="6"/>
                    <a:pt x="120" y="4"/>
                  </a:cubicBezTo>
                  <a:cubicBezTo>
                    <a:pt x="120" y="2"/>
                    <a:pt x="118" y="0"/>
                    <a:pt x="116" y="0"/>
                  </a:cubicBezTo>
                  <a:close/>
                  <a:moveTo>
                    <a:pt x="132" y="0"/>
                  </a:moveTo>
                  <a:cubicBezTo>
                    <a:pt x="129" y="0"/>
                    <a:pt x="128" y="2"/>
                    <a:pt x="128" y="4"/>
                  </a:cubicBezTo>
                  <a:cubicBezTo>
                    <a:pt x="128" y="6"/>
                    <a:pt x="129" y="8"/>
                    <a:pt x="132" y="8"/>
                  </a:cubicBezTo>
                  <a:cubicBezTo>
                    <a:pt x="134" y="8"/>
                    <a:pt x="136" y="6"/>
                    <a:pt x="136" y="4"/>
                  </a:cubicBezTo>
                  <a:cubicBezTo>
                    <a:pt x="136" y="2"/>
                    <a:pt x="134" y="0"/>
                    <a:pt x="132" y="0"/>
                  </a:cubicBezTo>
                  <a:close/>
                  <a:moveTo>
                    <a:pt x="84" y="0"/>
                  </a:moveTo>
                  <a:cubicBezTo>
                    <a:pt x="81" y="0"/>
                    <a:pt x="80" y="2"/>
                    <a:pt x="80" y="4"/>
                  </a:cubicBezTo>
                  <a:cubicBezTo>
                    <a:pt x="80" y="6"/>
                    <a:pt x="81" y="8"/>
                    <a:pt x="84" y="8"/>
                  </a:cubicBezTo>
                  <a:cubicBezTo>
                    <a:pt x="86" y="8"/>
                    <a:pt x="88" y="6"/>
                    <a:pt x="88" y="4"/>
                  </a:cubicBezTo>
                  <a:cubicBezTo>
                    <a:pt x="88" y="2"/>
                    <a:pt x="86" y="0"/>
                    <a:pt x="84" y="0"/>
                  </a:cubicBezTo>
                  <a:close/>
                  <a:moveTo>
                    <a:pt x="148" y="0"/>
                  </a:moveTo>
                  <a:cubicBezTo>
                    <a:pt x="145" y="0"/>
                    <a:pt x="144" y="2"/>
                    <a:pt x="144" y="4"/>
                  </a:cubicBezTo>
                  <a:cubicBezTo>
                    <a:pt x="144" y="6"/>
                    <a:pt x="145" y="8"/>
                    <a:pt x="148" y="8"/>
                  </a:cubicBezTo>
                  <a:cubicBezTo>
                    <a:pt x="150" y="8"/>
                    <a:pt x="152" y="6"/>
                    <a:pt x="152" y="4"/>
                  </a:cubicBezTo>
                  <a:cubicBezTo>
                    <a:pt x="152" y="2"/>
                    <a:pt x="150" y="0"/>
                    <a:pt x="148" y="0"/>
                  </a:cubicBezTo>
                  <a:close/>
                  <a:moveTo>
                    <a:pt x="68" y="0"/>
                  </a:moveTo>
                  <a:cubicBezTo>
                    <a:pt x="65" y="0"/>
                    <a:pt x="64" y="2"/>
                    <a:pt x="64" y="4"/>
                  </a:cubicBezTo>
                  <a:cubicBezTo>
                    <a:pt x="64" y="6"/>
                    <a:pt x="65" y="8"/>
                    <a:pt x="68" y="8"/>
                  </a:cubicBezTo>
                  <a:cubicBezTo>
                    <a:pt x="70" y="8"/>
                    <a:pt x="72" y="6"/>
                    <a:pt x="72" y="4"/>
                  </a:cubicBezTo>
                  <a:cubicBezTo>
                    <a:pt x="72" y="2"/>
                    <a:pt x="70" y="0"/>
                    <a:pt x="68" y="0"/>
                  </a:cubicBezTo>
                  <a:close/>
                  <a:moveTo>
                    <a:pt x="20" y="0"/>
                  </a:moveTo>
                  <a:cubicBezTo>
                    <a:pt x="17" y="0"/>
                    <a:pt x="16" y="2"/>
                    <a:pt x="16" y="4"/>
                  </a:cubicBezTo>
                  <a:cubicBezTo>
                    <a:pt x="16" y="6"/>
                    <a:pt x="17" y="8"/>
                    <a:pt x="20" y="8"/>
                  </a:cubicBezTo>
                  <a:cubicBezTo>
                    <a:pt x="22" y="8"/>
                    <a:pt x="24" y="6"/>
                    <a:pt x="24" y="4"/>
                  </a:cubicBezTo>
                  <a:cubicBezTo>
                    <a:pt x="24" y="2"/>
                    <a:pt x="22" y="0"/>
                    <a:pt x="20" y="0"/>
                  </a:cubicBezTo>
                  <a:close/>
                  <a:moveTo>
                    <a:pt x="4" y="0"/>
                  </a:moveTo>
                  <a:cubicBezTo>
                    <a:pt x="1" y="0"/>
                    <a:pt x="0" y="2"/>
                    <a:pt x="0" y="4"/>
                  </a:cubicBezTo>
                  <a:cubicBezTo>
                    <a:pt x="0" y="6"/>
                    <a:pt x="1" y="8"/>
                    <a:pt x="4" y="8"/>
                  </a:cubicBezTo>
                  <a:cubicBezTo>
                    <a:pt x="6" y="8"/>
                    <a:pt x="8" y="6"/>
                    <a:pt x="8" y="4"/>
                  </a:cubicBezTo>
                  <a:cubicBezTo>
                    <a:pt x="8" y="2"/>
                    <a:pt x="6" y="0"/>
                    <a:pt x="4" y="0"/>
                  </a:cubicBezTo>
                  <a:close/>
                  <a:moveTo>
                    <a:pt x="52" y="0"/>
                  </a:moveTo>
                  <a:cubicBezTo>
                    <a:pt x="49" y="0"/>
                    <a:pt x="48" y="2"/>
                    <a:pt x="48" y="4"/>
                  </a:cubicBezTo>
                  <a:cubicBezTo>
                    <a:pt x="48" y="6"/>
                    <a:pt x="49" y="8"/>
                    <a:pt x="52" y="8"/>
                  </a:cubicBezTo>
                  <a:cubicBezTo>
                    <a:pt x="54" y="8"/>
                    <a:pt x="56" y="6"/>
                    <a:pt x="56" y="4"/>
                  </a:cubicBezTo>
                  <a:cubicBezTo>
                    <a:pt x="56" y="2"/>
                    <a:pt x="54" y="0"/>
                    <a:pt x="52" y="0"/>
                  </a:cubicBezTo>
                  <a:close/>
                  <a:moveTo>
                    <a:pt x="36" y="0"/>
                  </a:moveTo>
                  <a:cubicBezTo>
                    <a:pt x="33" y="0"/>
                    <a:pt x="32" y="2"/>
                    <a:pt x="32" y="4"/>
                  </a:cubicBezTo>
                  <a:cubicBezTo>
                    <a:pt x="32" y="6"/>
                    <a:pt x="33" y="8"/>
                    <a:pt x="36" y="8"/>
                  </a:cubicBezTo>
                  <a:cubicBezTo>
                    <a:pt x="38" y="8"/>
                    <a:pt x="40" y="6"/>
                    <a:pt x="40" y="4"/>
                  </a:cubicBezTo>
                  <a:cubicBezTo>
                    <a:pt x="40" y="2"/>
                    <a:pt x="38" y="0"/>
                    <a:pt x="36" y="0"/>
                  </a:cubicBezTo>
                  <a:close/>
                  <a:moveTo>
                    <a:pt x="164" y="0"/>
                  </a:moveTo>
                  <a:cubicBezTo>
                    <a:pt x="161" y="0"/>
                    <a:pt x="160" y="2"/>
                    <a:pt x="160" y="4"/>
                  </a:cubicBezTo>
                  <a:cubicBezTo>
                    <a:pt x="160" y="6"/>
                    <a:pt x="161" y="8"/>
                    <a:pt x="164" y="8"/>
                  </a:cubicBezTo>
                  <a:cubicBezTo>
                    <a:pt x="166" y="8"/>
                    <a:pt x="168" y="6"/>
                    <a:pt x="168" y="4"/>
                  </a:cubicBezTo>
                  <a:cubicBezTo>
                    <a:pt x="168" y="2"/>
                    <a:pt x="166" y="0"/>
                    <a:pt x="164" y="0"/>
                  </a:cubicBezTo>
                  <a:close/>
                  <a:moveTo>
                    <a:pt x="276" y="0"/>
                  </a:moveTo>
                  <a:cubicBezTo>
                    <a:pt x="273" y="0"/>
                    <a:pt x="272" y="2"/>
                    <a:pt x="272" y="4"/>
                  </a:cubicBezTo>
                  <a:cubicBezTo>
                    <a:pt x="272" y="6"/>
                    <a:pt x="273" y="8"/>
                    <a:pt x="276" y="8"/>
                  </a:cubicBezTo>
                  <a:cubicBezTo>
                    <a:pt x="278" y="8"/>
                    <a:pt x="280" y="6"/>
                    <a:pt x="280" y="4"/>
                  </a:cubicBezTo>
                  <a:cubicBezTo>
                    <a:pt x="280" y="2"/>
                    <a:pt x="278" y="0"/>
                    <a:pt x="276" y="0"/>
                  </a:cubicBezTo>
                  <a:close/>
                  <a:moveTo>
                    <a:pt x="292" y="0"/>
                  </a:moveTo>
                  <a:cubicBezTo>
                    <a:pt x="289" y="0"/>
                    <a:pt x="288" y="2"/>
                    <a:pt x="288" y="4"/>
                  </a:cubicBezTo>
                  <a:cubicBezTo>
                    <a:pt x="288" y="6"/>
                    <a:pt x="289" y="8"/>
                    <a:pt x="292" y="8"/>
                  </a:cubicBezTo>
                  <a:cubicBezTo>
                    <a:pt x="294" y="8"/>
                    <a:pt x="296" y="6"/>
                    <a:pt x="296" y="4"/>
                  </a:cubicBezTo>
                  <a:cubicBezTo>
                    <a:pt x="296" y="2"/>
                    <a:pt x="294" y="0"/>
                    <a:pt x="292" y="0"/>
                  </a:cubicBezTo>
                  <a:close/>
                  <a:moveTo>
                    <a:pt x="180" y="0"/>
                  </a:moveTo>
                  <a:cubicBezTo>
                    <a:pt x="177" y="0"/>
                    <a:pt x="176" y="2"/>
                    <a:pt x="176" y="4"/>
                  </a:cubicBezTo>
                  <a:cubicBezTo>
                    <a:pt x="176" y="6"/>
                    <a:pt x="177" y="8"/>
                    <a:pt x="180" y="8"/>
                  </a:cubicBezTo>
                  <a:cubicBezTo>
                    <a:pt x="182" y="8"/>
                    <a:pt x="184" y="6"/>
                    <a:pt x="184" y="4"/>
                  </a:cubicBezTo>
                  <a:cubicBezTo>
                    <a:pt x="184" y="2"/>
                    <a:pt x="182" y="0"/>
                    <a:pt x="180" y="0"/>
                  </a:cubicBezTo>
                  <a:close/>
                  <a:moveTo>
                    <a:pt x="308" y="0"/>
                  </a:moveTo>
                  <a:cubicBezTo>
                    <a:pt x="305" y="0"/>
                    <a:pt x="304" y="2"/>
                    <a:pt x="304" y="4"/>
                  </a:cubicBezTo>
                  <a:cubicBezTo>
                    <a:pt x="304" y="6"/>
                    <a:pt x="305" y="8"/>
                    <a:pt x="308" y="8"/>
                  </a:cubicBezTo>
                  <a:cubicBezTo>
                    <a:pt x="310" y="8"/>
                    <a:pt x="312" y="6"/>
                    <a:pt x="312" y="4"/>
                  </a:cubicBezTo>
                  <a:cubicBezTo>
                    <a:pt x="312" y="2"/>
                    <a:pt x="310" y="0"/>
                    <a:pt x="308" y="0"/>
                  </a:cubicBezTo>
                  <a:close/>
                  <a:moveTo>
                    <a:pt x="260" y="0"/>
                  </a:moveTo>
                  <a:cubicBezTo>
                    <a:pt x="257" y="0"/>
                    <a:pt x="256" y="2"/>
                    <a:pt x="256" y="4"/>
                  </a:cubicBezTo>
                  <a:cubicBezTo>
                    <a:pt x="256" y="6"/>
                    <a:pt x="257" y="8"/>
                    <a:pt x="260" y="8"/>
                  </a:cubicBezTo>
                  <a:cubicBezTo>
                    <a:pt x="262" y="8"/>
                    <a:pt x="264" y="6"/>
                    <a:pt x="264" y="4"/>
                  </a:cubicBezTo>
                  <a:cubicBezTo>
                    <a:pt x="264" y="2"/>
                    <a:pt x="262" y="0"/>
                    <a:pt x="260" y="0"/>
                  </a:cubicBezTo>
                  <a:close/>
                  <a:moveTo>
                    <a:pt x="196" y="0"/>
                  </a:moveTo>
                  <a:cubicBezTo>
                    <a:pt x="193" y="0"/>
                    <a:pt x="192" y="2"/>
                    <a:pt x="192" y="4"/>
                  </a:cubicBezTo>
                  <a:cubicBezTo>
                    <a:pt x="192" y="6"/>
                    <a:pt x="193" y="8"/>
                    <a:pt x="196" y="8"/>
                  </a:cubicBezTo>
                  <a:cubicBezTo>
                    <a:pt x="198" y="8"/>
                    <a:pt x="200" y="6"/>
                    <a:pt x="200" y="4"/>
                  </a:cubicBezTo>
                  <a:cubicBezTo>
                    <a:pt x="200" y="2"/>
                    <a:pt x="198" y="0"/>
                    <a:pt x="196" y="0"/>
                  </a:cubicBezTo>
                  <a:close/>
                  <a:moveTo>
                    <a:pt x="244" y="0"/>
                  </a:moveTo>
                  <a:cubicBezTo>
                    <a:pt x="241" y="0"/>
                    <a:pt x="240" y="2"/>
                    <a:pt x="240" y="4"/>
                  </a:cubicBezTo>
                  <a:cubicBezTo>
                    <a:pt x="240" y="6"/>
                    <a:pt x="241" y="8"/>
                    <a:pt x="244" y="8"/>
                  </a:cubicBezTo>
                  <a:cubicBezTo>
                    <a:pt x="246" y="8"/>
                    <a:pt x="248" y="6"/>
                    <a:pt x="248" y="4"/>
                  </a:cubicBezTo>
                  <a:cubicBezTo>
                    <a:pt x="248" y="2"/>
                    <a:pt x="246" y="0"/>
                    <a:pt x="244" y="0"/>
                  </a:cubicBezTo>
                  <a:close/>
                  <a:moveTo>
                    <a:pt x="212" y="0"/>
                  </a:moveTo>
                  <a:cubicBezTo>
                    <a:pt x="209" y="0"/>
                    <a:pt x="208" y="2"/>
                    <a:pt x="208" y="4"/>
                  </a:cubicBezTo>
                  <a:cubicBezTo>
                    <a:pt x="208" y="6"/>
                    <a:pt x="209" y="8"/>
                    <a:pt x="212" y="8"/>
                  </a:cubicBezTo>
                  <a:cubicBezTo>
                    <a:pt x="214" y="8"/>
                    <a:pt x="216" y="6"/>
                    <a:pt x="216" y="4"/>
                  </a:cubicBezTo>
                  <a:cubicBezTo>
                    <a:pt x="216" y="2"/>
                    <a:pt x="214" y="0"/>
                    <a:pt x="212" y="0"/>
                  </a:cubicBezTo>
                  <a:close/>
                  <a:moveTo>
                    <a:pt x="228" y="0"/>
                  </a:moveTo>
                  <a:cubicBezTo>
                    <a:pt x="225" y="0"/>
                    <a:pt x="224" y="2"/>
                    <a:pt x="224" y="4"/>
                  </a:cubicBezTo>
                  <a:cubicBezTo>
                    <a:pt x="224" y="6"/>
                    <a:pt x="225" y="8"/>
                    <a:pt x="228" y="8"/>
                  </a:cubicBezTo>
                  <a:cubicBezTo>
                    <a:pt x="230" y="8"/>
                    <a:pt x="232" y="6"/>
                    <a:pt x="232" y="4"/>
                  </a:cubicBezTo>
                  <a:cubicBezTo>
                    <a:pt x="232" y="2"/>
                    <a:pt x="230" y="0"/>
                    <a:pt x="228"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74" name="Freeform 1157">
              <a:extLst>
                <a:ext uri="{FF2B5EF4-FFF2-40B4-BE49-F238E27FC236}">
                  <a16:creationId xmlns:a16="http://schemas.microsoft.com/office/drawing/2014/main" id="{F3265C97-3BD7-AA93-78F7-00B343D25814}"/>
                </a:ext>
              </a:extLst>
            </p:cNvPr>
            <p:cNvSpPr>
              <a:spLocks/>
            </p:cNvSpPr>
            <p:nvPr/>
          </p:nvSpPr>
          <p:spPr bwMode="auto">
            <a:xfrm>
              <a:off x="1589088" y="2727325"/>
              <a:ext cx="409575" cy="412750"/>
            </a:xfrm>
            <a:custGeom>
              <a:avLst/>
              <a:gdLst>
                <a:gd name="T0" fmla="*/ 93 w 129"/>
                <a:gd name="T1" fmla="*/ 114 h 130"/>
                <a:gd name="T2" fmla="*/ 114 w 129"/>
                <a:gd name="T3" fmla="*/ 37 h 130"/>
                <a:gd name="T4" fmla="*/ 36 w 129"/>
                <a:gd name="T5" fmla="*/ 16 h 130"/>
                <a:gd name="T6" fmla="*/ 16 w 129"/>
                <a:gd name="T7" fmla="*/ 93 h 130"/>
                <a:gd name="T8" fmla="*/ 93 w 129"/>
                <a:gd name="T9" fmla="*/ 114 h 130"/>
              </a:gdLst>
              <a:ahLst/>
              <a:cxnLst>
                <a:cxn ang="0">
                  <a:pos x="T0" y="T1"/>
                </a:cxn>
                <a:cxn ang="0">
                  <a:pos x="T2" y="T3"/>
                </a:cxn>
                <a:cxn ang="0">
                  <a:pos x="T4" y="T5"/>
                </a:cxn>
                <a:cxn ang="0">
                  <a:pos x="T6" y="T7"/>
                </a:cxn>
                <a:cxn ang="0">
                  <a:pos x="T8" y="T9"/>
                </a:cxn>
              </a:cxnLst>
              <a:rect l="0" t="0" r="r" b="b"/>
              <a:pathLst>
                <a:path w="129" h="130">
                  <a:moveTo>
                    <a:pt x="93" y="114"/>
                  </a:moveTo>
                  <a:cubicBezTo>
                    <a:pt x="120" y="99"/>
                    <a:pt x="129" y="64"/>
                    <a:pt x="114" y="37"/>
                  </a:cubicBezTo>
                  <a:cubicBezTo>
                    <a:pt x="98" y="10"/>
                    <a:pt x="63" y="0"/>
                    <a:pt x="36" y="16"/>
                  </a:cubicBezTo>
                  <a:cubicBezTo>
                    <a:pt x="9" y="32"/>
                    <a:pt x="0" y="66"/>
                    <a:pt x="16" y="93"/>
                  </a:cubicBezTo>
                  <a:cubicBezTo>
                    <a:pt x="31" y="121"/>
                    <a:pt x="66" y="130"/>
                    <a:pt x="93" y="1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75" name="Freeform 1158">
              <a:extLst>
                <a:ext uri="{FF2B5EF4-FFF2-40B4-BE49-F238E27FC236}">
                  <a16:creationId xmlns:a16="http://schemas.microsoft.com/office/drawing/2014/main" id="{1569A06E-6E2A-4D18-85EC-223F129D5F2D}"/>
                </a:ext>
              </a:extLst>
            </p:cNvPr>
            <p:cNvSpPr>
              <a:spLocks noEditPoints="1"/>
            </p:cNvSpPr>
            <p:nvPr/>
          </p:nvSpPr>
          <p:spPr bwMode="auto">
            <a:xfrm>
              <a:off x="1595438" y="2740025"/>
              <a:ext cx="419100" cy="387350"/>
            </a:xfrm>
            <a:custGeom>
              <a:avLst/>
              <a:gdLst>
                <a:gd name="T0" fmla="*/ 63 w 132"/>
                <a:gd name="T1" fmla="*/ 122 h 122"/>
                <a:gd name="T2" fmla="*/ 63 w 132"/>
                <a:gd name="T3" fmla="*/ 122 h 122"/>
                <a:gd name="T4" fmla="*/ 10 w 132"/>
                <a:gd name="T5" fmla="*/ 91 h 122"/>
                <a:gd name="T6" fmla="*/ 4 w 132"/>
                <a:gd name="T7" fmla="*/ 45 h 122"/>
                <a:gd name="T8" fmla="*/ 32 w 132"/>
                <a:gd name="T9" fmla="*/ 9 h 122"/>
                <a:gd name="T10" fmla="*/ 63 w 132"/>
                <a:gd name="T11" fmla="*/ 0 h 122"/>
                <a:gd name="T12" fmla="*/ 115 w 132"/>
                <a:gd name="T13" fmla="*/ 31 h 122"/>
                <a:gd name="T14" fmla="*/ 93 w 132"/>
                <a:gd name="T15" fmla="*/ 114 h 122"/>
                <a:gd name="T16" fmla="*/ 63 w 132"/>
                <a:gd name="T17" fmla="*/ 122 h 122"/>
                <a:gd name="T18" fmla="*/ 63 w 132"/>
                <a:gd name="T19" fmla="*/ 8 h 122"/>
                <a:gd name="T20" fmla="*/ 36 w 132"/>
                <a:gd name="T21" fmla="*/ 15 h 122"/>
                <a:gd name="T22" fmla="*/ 12 w 132"/>
                <a:gd name="T23" fmla="*/ 47 h 122"/>
                <a:gd name="T24" fmla="*/ 17 w 132"/>
                <a:gd name="T25" fmla="*/ 87 h 122"/>
                <a:gd name="T26" fmla="*/ 63 w 132"/>
                <a:gd name="T27" fmla="*/ 114 h 122"/>
                <a:gd name="T28" fmla="*/ 63 w 132"/>
                <a:gd name="T29" fmla="*/ 114 h 122"/>
                <a:gd name="T30" fmla="*/ 89 w 132"/>
                <a:gd name="T31" fmla="*/ 107 h 122"/>
                <a:gd name="T32" fmla="*/ 108 w 132"/>
                <a:gd name="T33" fmla="*/ 35 h 122"/>
                <a:gd name="T34" fmla="*/ 63 w 132"/>
                <a:gd name="T35"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122">
                  <a:moveTo>
                    <a:pt x="63" y="122"/>
                  </a:moveTo>
                  <a:cubicBezTo>
                    <a:pt x="63" y="122"/>
                    <a:pt x="63" y="122"/>
                    <a:pt x="63" y="122"/>
                  </a:cubicBezTo>
                  <a:cubicBezTo>
                    <a:pt x="41" y="122"/>
                    <a:pt x="21" y="110"/>
                    <a:pt x="10" y="91"/>
                  </a:cubicBezTo>
                  <a:cubicBezTo>
                    <a:pt x="2" y="77"/>
                    <a:pt x="0" y="61"/>
                    <a:pt x="4" y="45"/>
                  </a:cubicBezTo>
                  <a:cubicBezTo>
                    <a:pt x="8" y="30"/>
                    <a:pt x="18" y="17"/>
                    <a:pt x="32" y="9"/>
                  </a:cubicBezTo>
                  <a:cubicBezTo>
                    <a:pt x="42" y="3"/>
                    <a:pt x="52" y="0"/>
                    <a:pt x="63" y="0"/>
                  </a:cubicBezTo>
                  <a:cubicBezTo>
                    <a:pt x="84" y="0"/>
                    <a:pt x="104" y="12"/>
                    <a:pt x="115" y="31"/>
                  </a:cubicBezTo>
                  <a:cubicBezTo>
                    <a:pt x="132" y="60"/>
                    <a:pt x="122" y="97"/>
                    <a:pt x="93" y="114"/>
                  </a:cubicBezTo>
                  <a:cubicBezTo>
                    <a:pt x="84" y="119"/>
                    <a:pt x="73" y="122"/>
                    <a:pt x="63" y="122"/>
                  </a:cubicBezTo>
                  <a:close/>
                  <a:moveTo>
                    <a:pt x="63" y="8"/>
                  </a:moveTo>
                  <a:cubicBezTo>
                    <a:pt x="53" y="8"/>
                    <a:pt x="44" y="11"/>
                    <a:pt x="36" y="15"/>
                  </a:cubicBezTo>
                  <a:cubicBezTo>
                    <a:pt x="24" y="23"/>
                    <a:pt x="15" y="34"/>
                    <a:pt x="12" y="47"/>
                  </a:cubicBezTo>
                  <a:cubicBezTo>
                    <a:pt x="8" y="61"/>
                    <a:pt x="10" y="75"/>
                    <a:pt x="17" y="87"/>
                  </a:cubicBezTo>
                  <a:cubicBezTo>
                    <a:pt x="26" y="104"/>
                    <a:pt x="44" y="114"/>
                    <a:pt x="63" y="114"/>
                  </a:cubicBezTo>
                  <a:cubicBezTo>
                    <a:pt x="63" y="114"/>
                    <a:pt x="63" y="114"/>
                    <a:pt x="63" y="114"/>
                  </a:cubicBezTo>
                  <a:cubicBezTo>
                    <a:pt x="72" y="114"/>
                    <a:pt x="81" y="111"/>
                    <a:pt x="89" y="107"/>
                  </a:cubicBezTo>
                  <a:cubicBezTo>
                    <a:pt x="114" y="92"/>
                    <a:pt x="123" y="60"/>
                    <a:pt x="108" y="35"/>
                  </a:cubicBezTo>
                  <a:cubicBezTo>
                    <a:pt x="99" y="19"/>
                    <a:pt x="81" y="8"/>
                    <a:pt x="63" y="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76" name="Oval 1161">
              <a:extLst>
                <a:ext uri="{FF2B5EF4-FFF2-40B4-BE49-F238E27FC236}">
                  <a16:creationId xmlns:a16="http://schemas.microsoft.com/office/drawing/2014/main" id="{2D85825A-D35C-7CD6-3EA9-EDD5620BC529}"/>
                </a:ext>
              </a:extLst>
            </p:cNvPr>
            <p:cNvSpPr>
              <a:spLocks noChangeArrowheads="1"/>
            </p:cNvSpPr>
            <p:nvPr/>
          </p:nvSpPr>
          <p:spPr bwMode="auto">
            <a:xfrm>
              <a:off x="2781035" y="2653271"/>
              <a:ext cx="547379" cy="567238"/>
            </a:xfrm>
            <a:prstGeom prst="ellipse">
              <a:avLst/>
            </a:prstGeom>
            <a:solidFill>
              <a:srgbClr val="FF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1" normalizeH="0" baseline="0" noProof="0">
                  <a:ln>
                    <a:noFill/>
                  </a:ln>
                  <a:solidFill>
                    <a:schemeClr val="bg1"/>
                  </a:solidFill>
                  <a:effectLst/>
                  <a:uLnTx/>
                  <a:uFillTx/>
                  <a:latin typeface="Poppins" panose="02000000000000000000" pitchFamily="2" charset="0"/>
                  <a:ea typeface="+mn-ea"/>
                  <a:cs typeface="Poppins" panose="02000000000000000000" pitchFamily="2" charset="0"/>
                </a:rPr>
                <a:t>0</a:t>
              </a:r>
            </a:p>
          </p:txBody>
        </p:sp>
      </p:grpSp>
      <p:sp>
        <p:nvSpPr>
          <p:cNvPr id="26" name="Title 25">
            <a:extLst>
              <a:ext uri="{FF2B5EF4-FFF2-40B4-BE49-F238E27FC236}">
                <a16:creationId xmlns:a16="http://schemas.microsoft.com/office/drawing/2014/main" id="{2176CF63-3842-FD85-121D-7F0850FA1F38}"/>
              </a:ext>
            </a:extLst>
          </p:cNvPr>
          <p:cNvSpPr>
            <a:spLocks noGrp="1"/>
          </p:cNvSpPr>
          <p:nvPr>
            <p:ph type="title" idx="4294967295"/>
          </p:nvPr>
        </p:nvSpPr>
        <p:spPr>
          <a:xfrm>
            <a:off x="1055578" y="330792"/>
            <a:ext cx="11340000" cy="432000"/>
          </a:xfrm>
        </p:spPr>
        <p:txBody>
          <a:bodyPr/>
          <a:lstStyle/>
          <a:p>
            <a:r>
              <a:rPr lang="en-US"/>
              <a:t>Suggested Milestones</a:t>
            </a:r>
            <a:br>
              <a:rPr lang="en-US"/>
            </a:br>
            <a:endParaRPr lang="en-US"/>
          </a:p>
        </p:txBody>
      </p:sp>
    </p:spTree>
    <p:extLst>
      <p:ext uri="{BB962C8B-B14F-4D97-AF65-F5344CB8AC3E}">
        <p14:creationId xmlns:p14="http://schemas.microsoft.com/office/powerpoint/2010/main" val="55041023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gears with hands putting them together">
            <a:extLst>
              <a:ext uri="{FF2B5EF4-FFF2-40B4-BE49-F238E27FC236}">
                <a16:creationId xmlns:a16="http://schemas.microsoft.com/office/drawing/2014/main" id="{4DFE9937-02E4-AF92-58FF-CC5CE4403CE0}"/>
              </a:ext>
            </a:extLst>
          </p:cNvPr>
          <p:cNvPicPr>
            <a:picLocks noChangeAspect="1"/>
          </p:cNvPicPr>
          <p:nvPr/>
        </p:nvPicPr>
        <p:blipFill rotWithShape="1">
          <a:blip r:embed="rId2"/>
          <a:srcRect t="8243" b="13541"/>
          <a:stretch/>
        </p:blipFill>
        <p:spPr>
          <a:xfrm>
            <a:off x="0" y="0"/>
            <a:ext cx="12191980" cy="6365353"/>
          </a:xfrm>
          <a:prstGeom prst="rect">
            <a:avLst/>
          </a:prstGeom>
          <a:noFill/>
        </p:spPr>
      </p:pic>
      <p:sp>
        <p:nvSpPr>
          <p:cNvPr id="7" name="Title 6">
            <a:extLst>
              <a:ext uri="{FF2B5EF4-FFF2-40B4-BE49-F238E27FC236}">
                <a16:creationId xmlns:a16="http://schemas.microsoft.com/office/drawing/2014/main" id="{CB1C8012-4BB4-6889-FF38-8F681F802F56}"/>
              </a:ext>
            </a:extLst>
          </p:cNvPr>
          <p:cNvSpPr>
            <a:spLocks noGrp="1"/>
          </p:cNvSpPr>
          <p:nvPr>
            <p:ph type="ctrTitle"/>
          </p:nvPr>
        </p:nvSpPr>
        <p:spPr>
          <a:xfrm>
            <a:off x="680728" y="2377000"/>
            <a:ext cx="6299682" cy="2387600"/>
          </a:xfrm>
        </p:spPr>
        <p:txBody>
          <a:bodyPr anchor="b">
            <a:normAutofit/>
          </a:bodyPr>
          <a:lstStyle/>
          <a:p>
            <a:r>
              <a:rPr lang="en-US"/>
              <a:t>Strategies</a:t>
            </a:r>
          </a:p>
        </p:txBody>
      </p:sp>
      <p:sp>
        <p:nvSpPr>
          <p:cNvPr id="6" name="Slide Number Placeholder 5">
            <a:extLst>
              <a:ext uri="{FF2B5EF4-FFF2-40B4-BE49-F238E27FC236}">
                <a16:creationId xmlns:a16="http://schemas.microsoft.com/office/drawing/2014/main" id="{3A00DE5A-212B-32EF-EB56-F46343A9B105}"/>
              </a:ext>
            </a:extLst>
          </p:cNvPr>
          <p:cNvSpPr>
            <a:spLocks noGrp="1"/>
          </p:cNvSpPr>
          <p:nvPr>
            <p:ph type="sldNum" sz="quarter" idx="12"/>
          </p:nvPr>
        </p:nvSpPr>
        <p:spPr>
          <a:xfrm>
            <a:off x="11772000" y="6365363"/>
            <a:ext cx="420000" cy="421200"/>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101</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5" name="Footer Placeholder 4">
            <a:extLst>
              <a:ext uri="{FF2B5EF4-FFF2-40B4-BE49-F238E27FC236}">
                <a16:creationId xmlns:a16="http://schemas.microsoft.com/office/drawing/2014/main" id="{22A661BA-89C9-5C3B-D6A1-2F54EF0EA7F6}"/>
              </a:ext>
            </a:extLst>
          </p:cNvPr>
          <p:cNvSpPr>
            <a:spLocks noGrp="1"/>
          </p:cNvSpPr>
          <p:nvPr>
            <p:ph type="ftr" sz="quarter" idx="13"/>
          </p:nvPr>
        </p:nvSpPr>
        <p:spPr>
          <a:xfrm>
            <a:off x="432000" y="6365363"/>
            <a:ext cx="5472000" cy="412431"/>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 Advanced Reporting and Certification v1.1 May 5, 2025</a:t>
            </a:r>
          </a:p>
        </p:txBody>
      </p:sp>
    </p:spTree>
    <p:extLst>
      <p:ext uri="{BB962C8B-B14F-4D97-AF65-F5344CB8AC3E}">
        <p14:creationId xmlns:p14="http://schemas.microsoft.com/office/powerpoint/2010/main" val="283652925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5"/>
          <p:cNvSpPr>
            <a:spLocks noGrp="1"/>
          </p:cNvSpPr>
          <p:nvPr>
            <p:ph type="title"/>
          </p:nvPr>
        </p:nvSpPr>
        <p:spPr>
          <a:xfrm>
            <a:off x="506038" y="341421"/>
            <a:ext cx="5314536" cy="563250"/>
          </a:xfrm>
        </p:spPr>
        <p:txBody>
          <a:bodyPr>
            <a:normAutofit/>
          </a:bodyPr>
          <a:lstStyle/>
          <a:p>
            <a:r>
              <a:rPr lang="en-US" altLang="en-US">
                <a:solidFill>
                  <a:schemeClr val="tx1"/>
                </a:solidFill>
              </a:rPr>
              <a:t>EOY Considerations</a:t>
            </a:r>
          </a:p>
        </p:txBody>
      </p:sp>
      <p:sp>
        <p:nvSpPr>
          <p:cNvPr id="6" name="Footer Placeholder 5">
            <a:extLst>
              <a:ext uri="{FF2B5EF4-FFF2-40B4-BE49-F238E27FC236}">
                <a16:creationId xmlns:a16="http://schemas.microsoft.com/office/drawing/2014/main" id="{6EE8C1D8-E785-47B4-8707-8AA0AD479A1C}"/>
              </a:ext>
            </a:extLst>
          </p:cNvPr>
          <p:cNvSpPr>
            <a:spLocks noGrp="1"/>
          </p:cNvSpPr>
          <p:nvPr>
            <p:ph type="ftr" sz="quarter" idx="11"/>
          </p:nvPr>
        </p:nvSpPr>
        <p:spPr>
          <a:xfrm>
            <a:off x="321733" y="6393083"/>
            <a:ext cx="4802755" cy="365760"/>
          </a:xfrm>
          <a:noFill/>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prstClr val="black">
                    <a:alpha val="80000"/>
                  </a:prstClr>
                </a:solidFill>
                <a:effectLst/>
                <a:uLnTx/>
                <a:uFillTx/>
                <a:latin typeface="Tahoma"/>
                <a:ea typeface="+mn-ea"/>
                <a:cs typeface="+mn-cs"/>
              </a:rPr>
              <a:t>EOY - Advanced Reporting and Certification v1.1 May 5, 2025</a:t>
            </a:r>
          </a:p>
        </p:txBody>
      </p:sp>
      <p:sp>
        <p:nvSpPr>
          <p:cNvPr id="3" name="Slide Number Placeholder 2">
            <a:extLst>
              <a:ext uri="{FF2B5EF4-FFF2-40B4-BE49-F238E27FC236}">
                <a16:creationId xmlns:a16="http://schemas.microsoft.com/office/drawing/2014/main" id="{F39FBE65-A28F-4DF4-BFA8-9F8DD1073B40}"/>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pic>
        <p:nvPicPr>
          <p:cNvPr id="3074" name="Picture 2" descr="defense strategy GIF">
            <a:extLst>
              <a:ext uri="{FF2B5EF4-FFF2-40B4-BE49-F238E27FC236}">
                <a16:creationId xmlns:a16="http://schemas.microsoft.com/office/drawing/2014/main" id="{1827AE7B-AE1D-49BB-8484-D41948738D1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96115" y="1538931"/>
            <a:ext cx="3370500" cy="3176268"/>
          </a:xfrm>
          <a:prstGeom prst="rect">
            <a:avLst/>
          </a:prstGeom>
          <a:noFill/>
          <a:effectLst>
            <a:outerShdw blurRad="635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040E7A7A-8C5B-4F2A-9047-FE072E7FA0F9}"/>
              </a:ext>
            </a:extLst>
          </p:cNvPr>
          <p:cNvSpPr txBox="1">
            <a:spLocks/>
          </p:cNvSpPr>
          <p:nvPr/>
        </p:nvSpPr>
        <p:spPr bwMode="auto">
          <a:xfrm>
            <a:off x="4414561" y="1538931"/>
            <a:ext cx="7621651" cy="4372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lnSpc>
                <a:spcPct val="85000"/>
              </a:lnSpc>
              <a:spcBef>
                <a:spcPct val="50000"/>
              </a:spcBef>
              <a:spcAft>
                <a:spcPct val="0"/>
              </a:spcAft>
              <a:buClr>
                <a:srgbClr val="000066"/>
              </a:buClr>
              <a:buFont typeface="Wingdings" pitchFamily="2" charset="2"/>
              <a:buChar char="§"/>
              <a:defRPr sz="3200">
                <a:solidFill>
                  <a:srgbClr val="000066"/>
                </a:solidFill>
                <a:latin typeface="+mn-lt"/>
                <a:ea typeface="+mn-ea"/>
                <a:cs typeface="+mn-cs"/>
              </a:defRPr>
            </a:lvl1pPr>
            <a:lvl2pPr marL="742950" indent="-285750" algn="l" rtl="0" eaLnBrk="0" fontAlgn="base" hangingPunct="0">
              <a:lnSpc>
                <a:spcPct val="85000"/>
              </a:lnSpc>
              <a:spcBef>
                <a:spcPct val="50000"/>
              </a:spcBef>
              <a:spcAft>
                <a:spcPct val="0"/>
              </a:spcAft>
              <a:buClr>
                <a:srgbClr val="002060"/>
              </a:buClr>
              <a:buFont typeface="Arial" pitchFamily="34" charset="0"/>
              <a:buChar char="•"/>
              <a:defRPr sz="2800">
                <a:solidFill>
                  <a:srgbClr val="002060"/>
                </a:solidFill>
                <a:latin typeface="+mn-lt"/>
              </a:defRPr>
            </a:lvl2pPr>
            <a:lvl3pPr marL="1143000" indent="-228600" algn="l" rtl="0" eaLnBrk="0" fontAlgn="base" hangingPunct="0">
              <a:lnSpc>
                <a:spcPct val="85000"/>
              </a:lnSpc>
              <a:spcBef>
                <a:spcPct val="50000"/>
              </a:spcBef>
              <a:spcAft>
                <a:spcPct val="0"/>
              </a:spcAft>
              <a:buClr>
                <a:srgbClr val="002060"/>
              </a:buClr>
              <a:buFont typeface="Arial" pitchFamily="34" charset="0"/>
              <a:buChar char="•"/>
              <a:defRPr sz="2400">
                <a:solidFill>
                  <a:srgbClr val="002060"/>
                </a:solidFill>
                <a:latin typeface="+mn-lt"/>
              </a:defRPr>
            </a:lvl3pPr>
            <a:lvl4pPr marL="1600200" indent="-228600" algn="l" rtl="0" eaLnBrk="0" fontAlgn="base" hangingPunct="0">
              <a:lnSpc>
                <a:spcPct val="85000"/>
              </a:lnSpc>
              <a:spcBef>
                <a:spcPct val="50000"/>
              </a:spcBef>
              <a:spcAft>
                <a:spcPct val="0"/>
              </a:spcAft>
              <a:buClr>
                <a:srgbClr val="002060"/>
              </a:buClr>
              <a:buFont typeface="Arial" pitchFamily="34" charset="0"/>
              <a:buChar char="•"/>
              <a:defRPr sz="2000">
                <a:solidFill>
                  <a:srgbClr val="002060"/>
                </a:solidFill>
                <a:latin typeface="+mn-lt"/>
              </a:defRPr>
            </a:lvl4pPr>
            <a:lvl5pPr marL="2057400" indent="-228600" algn="l" rtl="0" eaLnBrk="0" fontAlgn="base" hangingPunct="0">
              <a:lnSpc>
                <a:spcPct val="90000"/>
              </a:lnSpc>
              <a:spcBef>
                <a:spcPct val="50000"/>
              </a:spcBef>
              <a:spcAft>
                <a:spcPct val="0"/>
              </a:spcAft>
              <a:buClr>
                <a:srgbClr val="002060"/>
              </a:buClr>
              <a:buFont typeface="Arial" pitchFamily="34" charset="0"/>
              <a:buChar char="•"/>
              <a:defRPr i="1">
                <a:solidFill>
                  <a:srgbClr val="002060"/>
                </a:solidFill>
                <a:latin typeface="+mn-lt"/>
              </a:defRPr>
            </a:lvl5pPr>
            <a:lvl6pPr marL="2514600" indent="-228600" algn="l" rtl="0" eaLnBrk="0" fontAlgn="base" hangingPunct="0">
              <a:lnSpc>
                <a:spcPct val="90000"/>
              </a:lnSpc>
              <a:spcBef>
                <a:spcPct val="50000"/>
              </a:spcBef>
              <a:spcAft>
                <a:spcPct val="0"/>
              </a:spcAft>
              <a:buClr>
                <a:srgbClr val="001D61"/>
              </a:buClr>
              <a:buChar char="•"/>
              <a:defRPr i="1">
                <a:solidFill>
                  <a:srgbClr val="A06E00"/>
                </a:solidFill>
                <a:latin typeface="+mn-lt"/>
              </a:defRPr>
            </a:lvl6pPr>
            <a:lvl7pPr marL="2971800" indent="-228600" algn="l" rtl="0" eaLnBrk="0" fontAlgn="base" hangingPunct="0">
              <a:lnSpc>
                <a:spcPct val="90000"/>
              </a:lnSpc>
              <a:spcBef>
                <a:spcPct val="50000"/>
              </a:spcBef>
              <a:spcAft>
                <a:spcPct val="0"/>
              </a:spcAft>
              <a:buClr>
                <a:srgbClr val="001D61"/>
              </a:buClr>
              <a:buChar char="•"/>
              <a:defRPr i="1">
                <a:solidFill>
                  <a:srgbClr val="A06E00"/>
                </a:solidFill>
                <a:latin typeface="+mn-lt"/>
              </a:defRPr>
            </a:lvl7pPr>
            <a:lvl8pPr marL="3429000" indent="-228600" algn="l" rtl="0" eaLnBrk="0" fontAlgn="base" hangingPunct="0">
              <a:lnSpc>
                <a:spcPct val="90000"/>
              </a:lnSpc>
              <a:spcBef>
                <a:spcPct val="50000"/>
              </a:spcBef>
              <a:spcAft>
                <a:spcPct val="0"/>
              </a:spcAft>
              <a:buClr>
                <a:srgbClr val="001D61"/>
              </a:buClr>
              <a:buChar char="•"/>
              <a:defRPr i="1">
                <a:solidFill>
                  <a:srgbClr val="A06E00"/>
                </a:solidFill>
                <a:latin typeface="+mn-lt"/>
              </a:defRPr>
            </a:lvl8pPr>
            <a:lvl9pPr marL="3886200" indent="-228600" algn="l" rtl="0" eaLnBrk="0" fontAlgn="base" hangingPunct="0">
              <a:lnSpc>
                <a:spcPct val="90000"/>
              </a:lnSpc>
              <a:spcBef>
                <a:spcPct val="50000"/>
              </a:spcBef>
              <a:spcAft>
                <a:spcPct val="0"/>
              </a:spcAft>
              <a:buClr>
                <a:srgbClr val="001D61"/>
              </a:buClr>
              <a:buChar char="•"/>
              <a:defRPr i="1">
                <a:solidFill>
                  <a:srgbClr val="A06E00"/>
                </a:solidFill>
                <a:latin typeface="+mn-lt"/>
              </a:defRPr>
            </a:lvl9pPr>
          </a:lstStyle>
          <a:p>
            <a:pPr marL="342900" marR="0" lvl="0" indent="-342900" algn="l" defTabSz="914400" rtl="0" eaLnBrk="1" fontAlgn="base" latinLnBrk="0" hangingPunct="1">
              <a:lnSpc>
                <a:spcPct val="85000"/>
              </a:lnSpc>
              <a:spcBef>
                <a:spcPct val="50000"/>
              </a:spcBef>
              <a:spcAft>
                <a:spcPct val="0"/>
              </a:spcAft>
              <a:buClr>
                <a:srgbClr val="000066"/>
              </a:buClr>
              <a:buSzTx/>
              <a:buFont typeface="Wingdings" pitchFamily="2" charset="2"/>
              <a:buChar char="§"/>
              <a:tabLst/>
              <a:defRPr/>
            </a:pPr>
            <a:r>
              <a:rPr kumimoji="0" lang="en-US" sz="2000" b="1" i="0" u="none" strike="noStrike" kern="0" cap="none" spc="0" normalizeH="0" baseline="0" noProof="0">
                <a:ln>
                  <a:noFill/>
                </a:ln>
                <a:solidFill>
                  <a:srgbClr val="555FAD"/>
                </a:solidFill>
                <a:effectLst/>
                <a:uLnTx/>
                <a:uFillTx/>
                <a:latin typeface="Arial"/>
                <a:ea typeface="+mn-ea"/>
                <a:cs typeface="+mn-cs"/>
              </a:rPr>
              <a:t>Personal considerations</a:t>
            </a:r>
          </a:p>
          <a:p>
            <a:pPr marL="742950" marR="0" lvl="1" indent="-285750" algn="l" defTabSz="914400" rtl="0" eaLnBrk="1" fontAlgn="base" latinLnBrk="0" hangingPunct="1">
              <a:lnSpc>
                <a:spcPct val="85000"/>
              </a:lnSpc>
              <a:spcBef>
                <a:spcPct val="50000"/>
              </a:spcBef>
              <a:spcAft>
                <a:spcPct val="0"/>
              </a:spcAft>
              <a:buClr>
                <a:srgbClr val="002060"/>
              </a:buClr>
              <a:buSzTx/>
              <a:buFont typeface="Arial" pitchFamily="34" charset="0"/>
              <a:buChar char="•"/>
              <a:tabLst/>
              <a:defRPr/>
            </a:pPr>
            <a:r>
              <a:rPr kumimoji="0" lang="en-US" sz="1600" b="0" i="0" u="none" strike="noStrike" kern="0" cap="none" spc="0" normalizeH="0" baseline="0" noProof="0">
                <a:ln>
                  <a:noFill/>
                </a:ln>
                <a:solidFill>
                  <a:prstClr val="black"/>
                </a:solidFill>
                <a:effectLst/>
                <a:uLnTx/>
                <a:uFillTx/>
                <a:latin typeface="Arial"/>
                <a:ea typeface="+mn-ea"/>
                <a:cs typeface="+mn-cs"/>
              </a:rPr>
              <a:t>Ease of submission, workload, summer break/vacation</a:t>
            </a:r>
          </a:p>
          <a:p>
            <a:pPr marL="342900" marR="0" lvl="0" indent="-342900" algn="l" defTabSz="914400" rtl="0" eaLnBrk="1" fontAlgn="base" latinLnBrk="0" hangingPunct="1">
              <a:lnSpc>
                <a:spcPct val="85000"/>
              </a:lnSpc>
              <a:spcBef>
                <a:spcPct val="50000"/>
              </a:spcBef>
              <a:spcAft>
                <a:spcPct val="0"/>
              </a:spcAft>
              <a:buClr>
                <a:srgbClr val="000066"/>
              </a:buClr>
              <a:buSzTx/>
              <a:buFont typeface="Wingdings" pitchFamily="2" charset="2"/>
              <a:buChar char="§"/>
              <a:tabLst/>
              <a:defRPr/>
            </a:pPr>
            <a:r>
              <a:rPr kumimoji="0" lang="en-US" sz="2000" b="1" i="0" u="none" strike="noStrike" kern="0" cap="none" spc="0" normalizeH="0" baseline="0" noProof="0">
                <a:ln>
                  <a:noFill/>
                </a:ln>
                <a:solidFill>
                  <a:srgbClr val="555FAD"/>
                </a:solidFill>
                <a:effectLst/>
                <a:uLnTx/>
                <a:uFillTx/>
                <a:latin typeface="Arial"/>
                <a:ea typeface="+mn-ea"/>
                <a:cs typeface="+mn-cs"/>
              </a:rPr>
              <a:t>Local factors</a:t>
            </a:r>
          </a:p>
          <a:p>
            <a:pPr marL="742950" marR="0" lvl="1" indent="-285750" algn="l" defTabSz="914400" rtl="0" eaLnBrk="1" fontAlgn="base" latinLnBrk="0" hangingPunct="1">
              <a:lnSpc>
                <a:spcPct val="85000"/>
              </a:lnSpc>
              <a:spcBef>
                <a:spcPct val="50000"/>
              </a:spcBef>
              <a:spcAft>
                <a:spcPct val="0"/>
              </a:spcAft>
              <a:buClr>
                <a:srgbClr val="002060"/>
              </a:buClr>
              <a:buSzTx/>
              <a:buFont typeface="Arial" pitchFamily="34" charset="0"/>
              <a:buChar char="•"/>
              <a:tabLst/>
              <a:defRPr/>
            </a:pPr>
            <a:r>
              <a:rPr kumimoji="0" lang="en-US" sz="1600" b="0" i="0" u="none" strike="noStrike" kern="0" cap="none" spc="0" normalizeH="0" baseline="0" noProof="0">
                <a:ln>
                  <a:noFill/>
                </a:ln>
                <a:solidFill>
                  <a:prstClr val="black"/>
                </a:solidFill>
                <a:effectLst/>
                <a:uLnTx/>
                <a:uFillTx/>
                <a:latin typeface="Arial"/>
                <a:ea typeface="+mn-ea"/>
                <a:cs typeface="+mn-cs"/>
              </a:rPr>
              <a:t>Availability of school site staff and district personnel, internal deadlines</a:t>
            </a:r>
          </a:p>
          <a:p>
            <a:pPr marL="342900" marR="0" lvl="0" indent="-342900" algn="l" defTabSz="914400" rtl="0" eaLnBrk="1" fontAlgn="base" latinLnBrk="0" hangingPunct="1">
              <a:lnSpc>
                <a:spcPct val="85000"/>
              </a:lnSpc>
              <a:spcBef>
                <a:spcPct val="50000"/>
              </a:spcBef>
              <a:spcAft>
                <a:spcPct val="0"/>
              </a:spcAft>
              <a:buClr>
                <a:srgbClr val="000066"/>
              </a:buClr>
              <a:buSzTx/>
              <a:buFont typeface="Wingdings" pitchFamily="2" charset="2"/>
              <a:buChar char="§"/>
              <a:tabLst/>
              <a:defRPr/>
            </a:pPr>
            <a:r>
              <a:rPr kumimoji="0" lang="en-US" sz="2000" b="1" i="0" u="none" strike="noStrike" kern="0" cap="none" spc="0" normalizeH="0" baseline="0" noProof="0">
                <a:ln>
                  <a:noFill/>
                </a:ln>
                <a:solidFill>
                  <a:srgbClr val="555FAD"/>
                </a:solidFill>
                <a:effectLst/>
                <a:uLnTx/>
                <a:uFillTx/>
                <a:latin typeface="Arial"/>
                <a:ea typeface="+mn-ea"/>
                <a:cs typeface="+mn-cs"/>
              </a:rPr>
              <a:t>Priority of data submitted</a:t>
            </a:r>
          </a:p>
          <a:p>
            <a:pPr marL="742950" marR="0" lvl="1" indent="-285750" algn="l" defTabSz="914400" rtl="0" eaLnBrk="1" fontAlgn="base" latinLnBrk="0" hangingPunct="1">
              <a:lnSpc>
                <a:spcPct val="85000"/>
              </a:lnSpc>
              <a:spcBef>
                <a:spcPct val="50000"/>
              </a:spcBef>
              <a:spcAft>
                <a:spcPct val="0"/>
              </a:spcAft>
              <a:buClr>
                <a:srgbClr val="002060"/>
              </a:buClr>
              <a:buSzTx/>
              <a:buFont typeface="Arial" pitchFamily="34" charset="0"/>
              <a:buChar char="•"/>
              <a:tabLst/>
              <a:defRPr/>
            </a:pPr>
            <a:r>
              <a:rPr kumimoji="0" lang="en-US" sz="1600" b="0" i="0" u="none" strike="noStrike" kern="0" cap="none" spc="0" normalizeH="0" baseline="0" noProof="0">
                <a:ln>
                  <a:noFill/>
                </a:ln>
                <a:solidFill>
                  <a:prstClr val="black"/>
                </a:solidFill>
                <a:effectLst/>
                <a:uLnTx/>
                <a:uFillTx/>
                <a:latin typeface="Arial"/>
                <a:ea typeface="+mn-ea"/>
                <a:cs typeface="+mn-cs"/>
              </a:rPr>
              <a:t>Perkins funding data, Public data statistics, Cohort results</a:t>
            </a:r>
          </a:p>
          <a:p>
            <a:pPr marL="342900" marR="0" lvl="0" indent="-342900" algn="l" defTabSz="914400" rtl="0" eaLnBrk="1" fontAlgn="base" latinLnBrk="0" hangingPunct="1">
              <a:lnSpc>
                <a:spcPct val="85000"/>
              </a:lnSpc>
              <a:spcBef>
                <a:spcPct val="50000"/>
              </a:spcBef>
              <a:spcAft>
                <a:spcPct val="0"/>
              </a:spcAft>
              <a:buClr>
                <a:srgbClr val="000066"/>
              </a:buClr>
              <a:buSzTx/>
              <a:buFont typeface="Wingdings" pitchFamily="2" charset="2"/>
              <a:buChar char="§"/>
              <a:tabLst/>
              <a:defRPr/>
            </a:pPr>
            <a:r>
              <a:rPr kumimoji="0" lang="en-US" sz="2000" b="1" i="0" u="none" strike="noStrike" kern="0" cap="none" spc="0" normalizeH="0" baseline="0" noProof="0">
                <a:ln>
                  <a:noFill/>
                </a:ln>
                <a:solidFill>
                  <a:srgbClr val="555FAD"/>
                </a:solidFill>
                <a:effectLst/>
                <a:uLnTx/>
                <a:uFillTx/>
                <a:latin typeface="Arial"/>
                <a:ea typeface="+mn-ea"/>
                <a:cs typeface="+mn-cs"/>
              </a:rPr>
              <a:t>Potential reporting milestones</a:t>
            </a:r>
          </a:p>
          <a:p>
            <a:pPr marL="742950" marR="0" lvl="1" indent="-285750" algn="l" defTabSz="914400" rtl="0" eaLnBrk="1" fontAlgn="base" latinLnBrk="0" hangingPunct="1">
              <a:lnSpc>
                <a:spcPct val="85000"/>
              </a:lnSpc>
              <a:spcBef>
                <a:spcPct val="50000"/>
              </a:spcBef>
              <a:spcAft>
                <a:spcPct val="0"/>
              </a:spcAft>
              <a:buClr>
                <a:srgbClr val="002060"/>
              </a:buClr>
              <a:buSzTx/>
              <a:buFont typeface="Arial" pitchFamily="34" charset="0"/>
              <a:buChar char="•"/>
              <a:tabLst/>
              <a:defRPr/>
            </a:pPr>
            <a:r>
              <a:rPr kumimoji="0" lang="en-US" sz="1600" b="0" i="0" u="none" strike="noStrike" kern="0" cap="none" spc="0" normalizeH="0" baseline="0" noProof="0">
                <a:ln>
                  <a:noFill/>
                </a:ln>
                <a:solidFill>
                  <a:prstClr val="black"/>
                </a:solidFill>
                <a:effectLst/>
                <a:uLnTx/>
                <a:uFillTx/>
                <a:latin typeface="Arial"/>
                <a:ea typeface="+mn-ea"/>
                <a:cs typeface="+mn-cs"/>
              </a:rPr>
              <a:t>Last day of new enrollments, When are final grades available, last day of school </a:t>
            </a:r>
          </a:p>
          <a:p>
            <a:pPr marL="342900" marR="0" lvl="0" indent="-342900" algn="l" defTabSz="914400" rtl="0" eaLnBrk="1" fontAlgn="base" latinLnBrk="0" hangingPunct="1">
              <a:lnSpc>
                <a:spcPct val="85000"/>
              </a:lnSpc>
              <a:spcBef>
                <a:spcPct val="50000"/>
              </a:spcBef>
              <a:spcAft>
                <a:spcPct val="0"/>
              </a:spcAft>
              <a:buClr>
                <a:srgbClr val="000066"/>
              </a:buClr>
              <a:buSzTx/>
              <a:buFont typeface="Wingdings" pitchFamily="2" charset="2"/>
              <a:buChar char="§"/>
              <a:tabLst/>
              <a:defRPr/>
            </a:pPr>
            <a:r>
              <a:rPr kumimoji="0" lang="en-US" sz="2000" b="1" i="0" u="none" strike="noStrike" kern="0" cap="none" spc="0" normalizeH="0" baseline="0" noProof="0">
                <a:ln>
                  <a:noFill/>
                </a:ln>
                <a:solidFill>
                  <a:srgbClr val="555FAD"/>
                </a:solidFill>
                <a:effectLst/>
                <a:uLnTx/>
                <a:uFillTx/>
                <a:latin typeface="Arial"/>
                <a:ea typeface="+mn-ea"/>
                <a:cs typeface="+mn-cs"/>
              </a:rPr>
              <a:t>CALPADS deadlines</a:t>
            </a:r>
          </a:p>
          <a:p>
            <a:pPr marL="742950" marR="0" lvl="1" indent="-285750" algn="l" defTabSz="914400" rtl="0" eaLnBrk="1" fontAlgn="base" latinLnBrk="0" hangingPunct="1">
              <a:lnSpc>
                <a:spcPct val="85000"/>
              </a:lnSpc>
              <a:spcBef>
                <a:spcPct val="50000"/>
              </a:spcBef>
              <a:spcAft>
                <a:spcPct val="0"/>
              </a:spcAft>
              <a:buClr>
                <a:srgbClr val="002060"/>
              </a:buClr>
              <a:buSzTx/>
              <a:buFont typeface="Arial" pitchFamily="34" charset="0"/>
              <a:buChar char="•"/>
              <a:tabLst/>
              <a:defRPr/>
            </a:pPr>
            <a:r>
              <a:rPr kumimoji="0" lang="en-US" sz="1600" b="0" i="0" u="none" strike="noStrike" kern="0" cap="none" spc="0" normalizeH="0" baseline="0" noProof="0">
                <a:ln>
                  <a:noFill/>
                </a:ln>
                <a:solidFill>
                  <a:prstClr val="black"/>
                </a:solidFill>
                <a:effectLst/>
                <a:uLnTx/>
                <a:uFillTx/>
                <a:latin typeface="Arial"/>
                <a:ea typeface="+mn-ea"/>
                <a:cs typeface="+mn-cs"/>
              </a:rPr>
              <a:t>Benefits and consequences of meeting the initial EOY deadline and amendment window deadline</a:t>
            </a:r>
            <a:endParaRPr kumimoji="0" lang="en-US" sz="3200" b="0" i="0" u="none" strike="noStrike" kern="0" cap="none" spc="0" normalizeH="0" baseline="0" noProof="0">
              <a:ln>
                <a:noFill/>
              </a:ln>
              <a:solidFill>
                <a:prstClr val="black"/>
              </a:solidFill>
              <a:effectLst/>
              <a:uLnTx/>
              <a:uFillTx/>
              <a:latin typeface="Arial"/>
              <a:ea typeface="+mn-ea"/>
              <a:cs typeface="+mn-cs"/>
            </a:endParaRPr>
          </a:p>
          <a:p>
            <a:pPr marL="742950" marR="0" lvl="1" indent="-285750" algn="l" defTabSz="914400" rtl="0" eaLnBrk="0" fontAlgn="base" latinLnBrk="0" hangingPunct="0">
              <a:lnSpc>
                <a:spcPct val="85000"/>
              </a:lnSpc>
              <a:spcBef>
                <a:spcPct val="50000"/>
              </a:spcBef>
              <a:spcAft>
                <a:spcPct val="0"/>
              </a:spcAft>
              <a:buClr>
                <a:srgbClr val="002060"/>
              </a:buClr>
              <a:buSzTx/>
              <a:buFontTx/>
              <a:buNone/>
              <a:tabLst/>
              <a:defRPr/>
            </a:pPr>
            <a:r>
              <a:rPr kumimoji="0" lang="en-US" sz="3200" b="0" i="0" u="none" strike="noStrike" kern="0" cap="none" spc="0" normalizeH="0" baseline="0" noProof="0">
                <a:ln>
                  <a:noFill/>
                </a:ln>
                <a:solidFill>
                  <a:prstClr val="black"/>
                </a:solidFill>
                <a:effectLst/>
                <a:uLnTx/>
                <a:uFillTx/>
                <a:latin typeface="Arial"/>
                <a:ea typeface="+mn-ea"/>
                <a:cs typeface="+mn-cs"/>
              </a:rPr>
              <a:t>	</a:t>
            </a:r>
          </a:p>
        </p:txBody>
      </p:sp>
      <p:sp>
        <p:nvSpPr>
          <p:cNvPr id="5" name="Rectangle 4">
            <a:extLst>
              <a:ext uri="{FF2B5EF4-FFF2-40B4-BE49-F238E27FC236}">
                <a16:creationId xmlns:a16="http://schemas.microsoft.com/office/drawing/2014/main" id="{6F40B8F8-4568-4BBE-8AD8-4B43FE389BD5}"/>
              </a:ext>
            </a:extLst>
          </p:cNvPr>
          <p:cNvSpPr/>
          <p:nvPr/>
        </p:nvSpPr>
        <p:spPr>
          <a:xfrm>
            <a:off x="506038" y="890811"/>
            <a:ext cx="6710491" cy="353943"/>
          </a:xfrm>
          <a:prstGeom prst="rect">
            <a:avLst/>
          </a:prstGeom>
        </p:spPr>
        <p:txBody>
          <a:bodyPr wrap="none">
            <a:spAutoFit/>
          </a:bodyPr>
          <a:lstStyle/>
          <a:p>
            <a:pPr marL="0" marR="0" lvl="0" indent="0" algn="l" defTabSz="914400" rtl="0" eaLnBrk="1" fontAlgn="base" latinLnBrk="0" hangingPunct="1">
              <a:lnSpc>
                <a:spcPct val="85000"/>
              </a:lnSpc>
              <a:spcBef>
                <a:spcPct val="50000"/>
              </a:spcBef>
              <a:spcAft>
                <a:spcPct val="0"/>
              </a:spcAft>
              <a:buClr>
                <a:srgbClr val="000066"/>
              </a:buClr>
              <a:buSzTx/>
              <a:buFontTx/>
              <a:buNone/>
              <a:tabLst/>
              <a:defRPr/>
            </a:pPr>
            <a:r>
              <a:rPr kumimoji="0" lang="en-US" sz="2000" b="0" i="0" u="none" strike="noStrike" kern="0" cap="none" spc="0" normalizeH="0" baseline="0" noProof="0">
                <a:ln>
                  <a:noFill/>
                </a:ln>
                <a:solidFill>
                  <a:prstClr val="black"/>
                </a:solidFill>
                <a:effectLst/>
                <a:uLnTx/>
                <a:uFillTx/>
                <a:latin typeface="Tahoma"/>
                <a:ea typeface="+mn-ea"/>
                <a:cs typeface="+mn-cs"/>
              </a:rPr>
              <a:t>Things to consider prior to submitting and certifying EOY:</a:t>
            </a:r>
          </a:p>
        </p:txBody>
      </p:sp>
    </p:spTree>
    <p:extLst>
      <p:ext uri="{BB962C8B-B14F-4D97-AF65-F5344CB8AC3E}">
        <p14:creationId xmlns:p14="http://schemas.microsoft.com/office/powerpoint/2010/main" val="134989336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D0D13-C8AE-A59A-814C-524BA5E48B92}"/>
              </a:ext>
            </a:extLst>
          </p:cNvPr>
          <p:cNvSpPr>
            <a:spLocks noGrp="1"/>
          </p:cNvSpPr>
          <p:nvPr>
            <p:ph type="title"/>
          </p:nvPr>
        </p:nvSpPr>
        <p:spPr/>
        <p:txBody>
          <a:bodyPr/>
          <a:lstStyle/>
          <a:p>
            <a:r>
              <a:rPr lang="en-US"/>
              <a:t>EOY  Planning</a:t>
            </a:r>
          </a:p>
        </p:txBody>
      </p:sp>
      <p:sp>
        <p:nvSpPr>
          <p:cNvPr id="3" name="Content Placeholder 2">
            <a:extLst>
              <a:ext uri="{FF2B5EF4-FFF2-40B4-BE49-F238E27FC236}">
                <a16:creationId xmlns:a16="http://schemas.microsoft.com/office/drawing/2014/main" id="{8B646528-EDE3-84C2-A26D-A586BFD6C9D3}"/>
              </a:ext>
            </a:extLst>
          </p:cNvPr>
          <p:cNvSpPr>
            <a:spLocks noGrp="1"/>
          </p:cNvSpPr>
          <p:nvPr>
            <p:ph idx="1"/>
          </p:nvPr>
        </p:nvSpPr>
        <p:spPr>
          <a:xfrm>
            <a:off x="538325" y="1117989"/>
            <a:ext cx="11233675" cy="4843332"/>
          </a:xfrm>
        </p:spPr>
        <p:txBody>
          <a:bodyPr/>
          <a:lstStyle/>
          <a:p>
            <a:r>
              <a:rPr lang="en-US" sz="2000"/>
              <a:t>Identify Stakeholders, contributors, subject matter experts</a:t>
            </a:r>
          </a:p>
          <a:p>
            <a:pPr lvl="1"/>
            <a:r>
              <a:rPr lang="en-US" sz="1800"/>
              <a:t>Brainstorm, list and the owners of EOY data and the stewards</a:t>
            </a:r>
          </a:p>
          <a:p>
            <a:r>
              <a:rPr lang="en-US" sz="2000"/>
              <a:t>Define stakeholder responsibilities and participation</a:t>
            </a:r>
          </a:p>
          <a:p>
            <a:pPr lvl="1"/>
            <a:r>
              <a:rPr lang="en-US" sz="1800"/>
              <a:t>Use the EOY Checklist to outline submission and certification tasks for EOY stakeholders, site leaders</a:t>
            </a:r>
          </a:p>
          <a:p>
            <a:pPr lvl="1"/>
            <a:r>
              <a:rPr lang="en-US" sz="1800"/>
              <a:t>Clearly define your role</a:t>
            </a:r>
          </a:p>
          <a:p>
            <a:r>
              <a:rPr lang="en-US" sz="2000"/>
              <a:t>Set expectations for submission and reporting</a:t>
            </a:r>
          </a:p>
          <a:p>
            <a:pPr lvl="1"/>
            <a:r>
              <a:rPr lang="en-US" sz="1800"/>
              <a:t>Make a training calendar</a:t>
            </a:r>
          </a:p>
          <a:p>
            <a:pPr lvl="1"/>
            <a:r>
              <a:rPr lang="en-US" sz="1800"/>
              <a:t>Create timeline for local milestones, use the EOY checklist</a:t>
            </a:r>
          </a:p>
          <a:p>
            <a:r>
              <a:rPr lang="en-US" sz="2000"/>
              <a:t>Create an understanding what success is</a:t>
            </a:r>
          </a:p>
          <a:p>
            <a:pPr lvl="1"/>
            <a:r>
              <a:rPr lang="en-US" sz="1800"/>
              <a:t>Find a consensus on a reasonable certification date</a:t>
            </a:r>
          </a:p>
          <a:p>
            <a:pPr lvl="1"/>
            <a:r>
              <a:rPr lang="en-US" sz="1800"/>
              <a:t>Explain the consequences of failing to review reports (dashboard, cohort)</a:t>
            </a:r>
          </a:p>
        </p:txBody>
      </p:sp>
      <p:sp>
        <p:nvSpPr>
          <p:cNvPr id="4" name="Footer Placeholder 3">
            <a:extLst>
              <a:ext uri="{FF2B5EF4-FFF2-40B4-BE49-F238E27FC236}">
                <a16:creationId xmlns:a16="http://schemas.microsoft.com/office/drawing/2014/main" id="{52B4560B-4539-7B93-4A78-B8AAA104C20A}"/>
              </a:ext>
            </a:extLst>
          </p:cNvPr>
          <p:cNvSpPr>
            <a:spLocks noGrp="1"/>
          </p:cNvSpPr>
          <p:nvPr>
            <p:ph type="ftr" sz="quarter" idx="10"/>
          </p:nvPr>
        </p:nvSpPr>
        <p:spPr/>
        <p:txBody>
          <a:bodyPr/>
          <a:lstStyle/>
          <a:p>
            <a:r>
              <a:rPr lang="en-US" noProof="0"/>
              <a:t>EOY - Advanced Reporting and Certification v1.1 May 5, 2025</a:t>
            </a:r>
          </a:p>
        </p:txBody>
      </p:sp>
      <p:sp>
        <p:nvSpPr>
          <p:cNvPr id="5" name="Slide Number Placeholder 4">
            <a:extLst>
              <a:ext uri="{FF2B5EF4-FFF2-40B4-BE49-F238E27FC236}">
                <a16:creationId xmlns:a16="http://schemas.microsoft.com/office/drawing/2014/main" id="{7D4AC3F1-1FC7-C7C6-D0DE-A8CA719035F7}"/>
              </a:ext>
            </a:extLst>
          </p:cNvPr>
          <p:cNvSpPr>
            <a:spLocks noGrp="1"/>
          </p:cNvSpPr>
          <p:nvPr>
            <p:ph type="sldNum" sz="quarter" idx="11"/>
          </p:nvPr>
        </p:nvSpPr>
        <p:spPr/>
        <p:txBody>
          <a:bodyPr/>
          <a:lstStyle/>
          <a:p>
            <a:fld id="{4B73C415-D670-4716-A5EC-CC4D52CA2BAC}" type="slidenum">
              <a:rPr lang="en-US" noProof="0" smtClean="0"/>
              <a:pPr/>
              <a:t>103</a:t>
            </a:fld>
            <a:endParaRPr lang="en-US" noProof="0"/>
          </a:p>
        </p:txBody>
      </p:sp>
    </p:spTree>
    <p:extLst>
      <p:ext uri="{BB962C8B-B14F-4D97-AF65-F5344CB8AC3E}">
        <p14:creationId xmlns:p14="http://schemas.microsoft.com/office/powerpoint/2010/main" val="229323746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l="-4000" r="-4000"/>
          </a:stretch>
        </a:blip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EE8C1D8-E785-47B4-8707-8AA0AD479A1C}"/>
              </a:ext>
            </a:extLst>
          </p:cNvPr>
          <p:cNvSpPr>
            <a:spLocks noGrp="1"/>
          </p:cNvSpPr>
          <p:nvPr>
            <p:ph type="ftr" sz="quarter" idx="10"/>
          </p:nvPr>
        </p:nvSpPr>
        <p:spPr>
          <a:noFill/>
        </p:spPr>
        <p:txBody>
          <a:bodyPr>
            <a:normAutofit/>
          </a:bodyPr>
          <a:lstStyle/>
          <a:p>
            <a:pPr algn="l">
              <a:spcAft>
                <a:spcPts val="600"/>
              </a:spcAft>
            </a:pPr>
            <a:r>
              <a:rPr lang="en-US" sz="1100">
                <a:solidFill>
                  <a:schemeClr val="tx1">
                    <a:alpha val="80000"/>
                  </a:schemeClr>
                </a:solidFill>
              </a:rPr>
              <a:t>EOY - Advanced Reporting and Certification v1.1 May 5, 2025</a:t>
            </a:r>
          </a:p>
        </p:txBody>
      </p:sp>
      <p:sp>
        <p:nvSpPr>
          <p:cNvPr id="3" name="Slide Number Placeholder 2">
            <a:extLst>
              <a:ext uri="{FF2B5EF4-FFF2-40B4-BE49-F238E27FC236}">
                <a16:creationId xmlns:a16="http://schemas.microsoft.com/office/drawing/2014/main" id="{F39FBE65-A28F-4DF4-BFA8-9F8DD1073B40}"/>
              </a:ext>
            </a:extLst>
          </p:cNvPr>
          <p:cNvSpPr>
            <a:spLocks noGrp="1"/>
          </p:cNvSpPr>
          <p:nvPr>
            <p:ph type="sldNum" sz="quarter" idx="11"/>
          </p:nvPr>
        </p:nvSpPr>
        <p:spPr/>
        <p:txBody>
          <a:bodyPr/>
          <a:lstStyle/>
          <a:p>
            <a:fld id="{4B73C415-D670-4716-A5EC-CC4D52CA2BAC}" type="slidenum">
              <a:rPr lang="en-US" noProof="0" smtClean="0"/>
              <a:pPr/>
              <a:t>104</a:t>
            </a:fld>
            <a:endParaRPr lang="en-US" noProof="0"/>
          </a:p>
        </p:txBody>
      </p:sp>
      <p:sp>
        <p:nvSpPr>
          <p:cNvPr id="121858" name="Title 5"/>
          <p:cNvSpPr>
            <a:spLocks noGrp="1"/>
          </p:cNvSpPr>
          <p:nvPr>
            <p:ph type="title" idx="4294967295"/>
          </p:nvPr>
        </p:nvSpPr>
        <p:spPr>
          <a:xfrm>
            <a:off x="487019" y="183136"/>
            <a:ext cx="5314950" cy="563562"/>
          </a:xfrm>
        </p:spPr>
        <p:txBody>
          <a:bodyPr>
            <a:normAutofit/>
          </a:bodyPr>
          <a:lstStyle/>
          <a:p>
            <a:r>
              <a:rPr lang="en-US" altLang="en-US">
                <a:solidFill>
                  <a:schemeClr val="tx1"/>
                </a:solidFill>
              </a:rPr>
              <a:t>Strategize</a:t>
            </a:r>
          </a:p>
        </p:txBody>
      </p:sp>
      <p:sp>
        <p:nvSpPr>
          <p:cNvPr id="9" name="Content Placeholder 2">
            <a:extLst>
              <a:ext uri="{FF2B5EF4-FFF2-40B4-BE49-F238E27FC236}">
                <a16:creationId xmlns:a16="http://schemas.microsoft.com/office/drawing/2014/main" id="{772191BA-1CF3-4251-BF69-C9C24B6F5326}"/>
              </a:ext>
            </a:extLst>
          </p:cNvPr>
          <p:cNvSpPr txBox="1">
            <a:spLocks/>
          </p:cNvSpPr>
          <p:nvPr/>
        </p:nvSpPr>
        <p:spPr bwMode="auto">
          <a:xfrm>
            <a:off x="487019" y="915397"/>
            <a:ext cx="10667109" cy="5281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lnSpc>
                <a:spcPct val="85000"/>
              </a:lnSpc>
              <a:spcBef>
                <a:spcPct val="50000"/>
              </a:spcBef>
              <a:spcAft>
                <a:spcPct val="0"/>
              </a:spcAft>
              <a:buClr>
                <a:srgbClr val="000066"/>
              </a:buClr>
              <a:buFont typeface="Wingdings" pitchFamily="2" charset="2"/>
              <a:buChar char="§"/>
              <a:defRPr sz="3200">
                <a:solidFill>
                  <a:srgbClr val="000066"/>
                </a:solidFill>
                <a:latin typeface="+mn-lt"/>
                <a:ea typeface="+mn-ea"/>
                <a:cs typeface="+mn-cs"/>
              </a:defRPr>
            </a:lvl1pPr>
            <a:lvl2pPr marL="742950" indent="-285750" algn="l" rtl="0" eaLnBrk="0" fontAlgn="base" hangingPunct="0">
              <a:lnSpc>
                <a:spcPct val="85000"/>
              </a:lnSpc>
              <a:spcBef>
                <a:spcPct val="50000"/>
              </a:spcBef>
              <a:spcAft>
                <a:spcPct val="0"/>
              </a:spcAft>
              <a:buClr>
                <a:srgbClr val="002060"/>
              </a:buClr>
              <a:buFont typeface="Arial" pitchFamily="34" charset="0"/>
              <a:buChar char="•"/>
              <a:defRPr sz="2800">
                <a:solidFill>
                  <a:srgbClr val="002060"/>
                </a:solidFill>
                <a:latin typeface="+mn-lt"/>
              </a:defRPr>
            </a:lvl2pPr>
            <a:lvl3pPr marL="1143000" indent="-228600" algn="l" rtl="0" eaLnBrk="0" fontAlgn="base" hangingPunct="0">
              <a:lnSpc>
                <a:spcPct val="85000"/>
              </a:lnSpc>
              <a:spcBef>
                <a:spcPct val="50000"/>
              </a:spcBef>
              <a:spcAft>
                <a:spcPct val="0"/>
              </a:spcAft>
              <a:buClr>
                <a:srgbClr val="002060"/>
              </a:buClr>
              <a:buFont typeface="Arial" pitchFamily="34" charset="0"/>
              <a:buChar char="•"/>
              <a:defRPr sz="2400">
                <a:solidFill>
                  <a:srgbClr val="002060"/>
                </a:solidFill>
                <a:latin typeface="+mn-lt"/>
              </a:defRPr>
            </a:lvl3pPr>
            <a:lvl4pPr marL="1600200" indent="-228600" algn="l" rtl="0" eaLnBrk="0" fontAlgn="base" hangingPunct="0">
              <a:lnSpc>
                <a:spcPct val="85000"/>
              </a:lnSpc>
              <a:spcBef>
                <a:spcPct val="50000"/>
              </a:spcBef>
              <a:spcAft>
                <a:spcPct val="0"/>
              </a:spcAft>
              <a:buClr>
                <a:srgbClr val="002060"/>
              </a:buClr>
              <a:buFont typeface="Arial" pitchFamily="34" charset="0"/>
              <a:buChar char="•"/>
              <a:defRPr sz="2000">
                <a:solidFill>
                  <a:srgbClr val="002060"/>
                </a:solidFill>
                <a:latin typeface="+mn-lt"/>
              </a:defRPr>
            </a:lvl4pPr>
            <a:lvl5pPr marL="2057400" indent="-228600" algn="l" rtl="0" eaLnBrk="0" fontAlgn="base" hangingPunct="0">
              <a:lnSpc>
                <a:spcPct val="90000"/>
              </a:lnSpc>
              <a:spcBef>
                <a:spcPct val="50000"/>
              </a:spcBef>
              <a:spcAft>
                <a:spcPct val="0"/>
              </a:spcAft>
              <a:buClr>
                <a:srgbClr val="002060"/>
              </a:buClr>
              <a:buFont typeface="Arial" pitchFamily="34" charset="0"/>
              <a:buChar char="•"/>
              <a:defRPr i="1">
                <a:solidFill>
                  <a:srgbClr val="002060"/>
                </a:solidFill>
                <a:latin typeface="+mn-lt"/>
              </a:defRPr>
            </a:lvl5pPr>
            <a:lvl6pPr marL="2514600" indent="-228600" algn="l" rtl="0" eaLnBrk="0" fontAlgn="base" hangingPunct="0">
              <a:lnSpc>
                <a:spcPct val="90000"/>
              </a:lnSpc>
              <a:spcBef>
                <a:spcPct val="50000"/>
              </a:spcBef>
              <a:spcAft>
                <a:spcPct val="0"/>
              </a:spcAft>
              <a:buClr>
                <a:srgbClr val="001D61"/>
              </a:buClr>
              <a:buChar char="•"/>
              <a:defRPr i="1">
                <a:solidFill>
                  <a:srgbClr val="A06E00"/>
                </a:solidFill>
                <a:latin typeface="+mn-lt"/>
              </a:defRPr>
            </a:lvl6pPr>
            <a:lvl7pPr marL="2971800" indent="-228600" algn="l" rtl="0" eaLnBrk="0" fontAlgn="base" hangingPunct="0">
              <a:lnSpc>
                <a:spcPct val="90000"/>
              </a:lnSpc>
              <a:spcBef>
                <a:spcPct val="50000"/>
              </a:spcBef>
              <a:spcAft>
                <a:spcPct val="0"/>
              </a:spcAft>
              <a:buClr>
                <a:srgbClr val="001D61"/>
              </a:buClr>
              <a:buChar char="•"/>
              <a:defRPr i="1">
                <a:solidFill>
                  <a:srgbClr val="A06E00"/>
                </a:solidFill>
                <a:latin typeface="+mn-lt"/>
              </a:defRPr>
            </a:lvl7pPr>
            <a:lvl8pPr marL="3429000" indent="-228600" algn="l" rtl="0" eaLnBrk="0" fontAlgn="base" hangingPunct="0">
              <a:lnSpc>
                <a:spcPct val="90000"/>
              </a:lnSpc>
              <a:spcBef>
                <a:spcPct val="50000"/>
              </a:spcBef>
              <a:spcAft>
                <a:spcPct val="0"/>
              </a:spcAft>
              <a:buClr>
                <a:srgbClr val="001D61"/>
              </a:buClr>
              <a:buChar char="•"/>
              <a:defRPr i="1">
                <a:solidFill>
                  <a:srgbClr val="A06E00"/>
                </a:solidFill>
                <a:latin typeface="+mn-lt"/>
              </a:defRPr>
            </a:lvl8pPr>
            <a:lvl9pPr marL="3886200" indent="-228600" algn="l" rtl="0" eaLnBrk="0" fontAlgn="base" hangingPunct="0">
              <a:lnSpc>
                <a:spcPct val="90000"/>
              </a:lnSpc>
              <a:spcBef>
                <a:spcPct val="50000"/>
              </a:spcBef>
              <a:spcAft>
                <a:spcPct val="0"/>
              </a:spcAft>
              <a:buClr>
                <a:srgbClr val="001D61"/>
              </a:buClr>
              <a:buChar char="•"/>
              <a:defRPr i="1">
                <a:solidFill>
                  <a:srgbClr val="A06E00"/>
                </a:solidFill>
                <a:latin typeface="+mn-lt"/>
              </a:defRPr>
            </a:lvl9pPr>
          </a:lstStyle>
          <a:p>
            <a:pPr marL="801688" marR="0" lvl="0" indent="-457200" algn="l" defTabSz="914400" rtl="0" eaLnBrk="1" fontAlgn="base" latinLnBrk="0" hangingPunct="1">
              <a:lnSpc>
                <a:spcPct val="85000"/>
              </a:lnSpc>
              <a:spcBef>
                <a:spcPts val="1200"/>
              </a:spcBef>
              <a:spcAft>
                <a:spcPts val="600"/>
              </a:spcAft>
              <a:buClr>
                <a:srgbClr val="44546A"/>
              </a:buClr>
              <a:buSzTx/>
              <a:buFont typeface="+mj-lt"/>
              <a:buAutoNum type="arabicPeriod"/>
              <a:tabLst/>
              <a:defRPr/>
            </a:pPr>
            <a:r>
              <a:rPr kumimoji="0" lang="en-US" sz="2000" b="1" i="0" u="none" strike="noStrike" kern="1200" cap="none" spc="0" normalizeH="0" baseline="0" noProof="0">
                <a:ln>
                  <a:noFill/>
                </a:ln>
                <a:solidFill>
                  <a:srgbClr val="FF735D"/>
                </a:solidFill>
                <a:effectLst/>
                <a:uLnTx/>
                <a:uFillTx/>
                <a:ea typeface="+mn-ea"/>
                <a:cs typeface="Arial" charset="0"/>
              </a:rPr>
              <a:t>Submit </a:t>
            </a:r>
            <a:r>
              <a:rPr lang="en-US" sz="2000" b="1" noProof="0">
                <a:solidFill>
                  <a:srgbClr val="FF735D"/>
                </a:solidFill>
                <a:cs typeface="Arial" charset="0"/>
              </a:rPr>
              <a:t>data</a:t>
            </a:r>
            <a:r>
              <a:rPr lang="en-US" sz="2000" b="1">
                <a:solidFill>
                  <a:srgbClr val="FF735D"/>
                </a:solidFill>
                <a:cs typeface="Arial" charset="0"/>
              </a:rPr>
              <a:t> and certify individually depending on priority</a:t>
            </a:r>
          </a:p>
          <a:p>
            <a:pPr marL="1201738" lvl="1" indent="-457200" eaLnBrk="1" hangingPunct="1">
              <a:spcBef>
                <a:spcPts val="1200"/>
              </a:spcBef>
              <a:spcAft>
                <a:spcPts val="600"/>
              </a:spcAft>
              <a:buClr>
                <a:srgbClr val="44546A"/>
              </a:buClr>
              <a:defRPr/>
            </a:pPr>
            <a:r>
              <a:rPr lang="en-US" sz="1600">
                <a:solidFill>
                  <a:schemeClr val="tx1"/>
                </a:solidFill>
                <a:cs typeface="Arial" charset="0"/>
              </a:rPr>
              <a:t>Which data collection is most important? </a:t>
            </a:r>
          </a:p>
          <a:p>
            <a:pPr marL="1430338" lvl="2" indent="-285750" eaLnBrk="1" hangingPunct="1">
              <a:lnSpc>
                <a:spcPct val="100000"/>
              </a:lnSpc>
              <a:spcBef>
                <a:spcPts val="0"/>
              </a:spcBef>
              <a:spcAft>
                <a:spcPts val="0"/>
              </a:spcAft>
              <a:buClr>
                <a:srgbClr val="44546A"/>
              </a:buClr>
              <a:defRPr/>
            </a:pPr>
            <a:r>
              <a:rPr lang="en-US" sz="1200">
                <a:solidFill>
                  <a:schemeClr val="tx1"/>
                </a:solidFill>
                <a:cs typeface="Arial" charset="0"/>
              </a:rPr>
              <a:t>EOY 3 Absence Summary/ Cumulative Enrollment/ Discipline (4yr </a:t>
            </a:r>
            <a:r>
              <a:rPr lang="en-US" sz="1200">
                <a:solidFill>
                  <a:schemeClr val="tx1"/>
                </a:solidFill>
              </a:rPr>
              <a:t>cohort, s</a:t>
            </a:r>
            <a:r>
              <a:rPr lang="en-US" sz="1200">
                <a:solidFill>
                  <a:schemeClr val="tx1"/>
                </a:solidFill>
                <a:cs typeface="Arial" charset="0"/>
              </a:rPr>
              <a:t>uspension rate, chronic absenteeism, ESSA, UMIRS, IDEA, homeless)</a:t>
            </a:r>
          </a:p>
          <a:p>
            <a:pPr marL="1430338" lvl="2" indent="-285750" eaLnBrk="1" hangingPunct="1">
              <a:lnSpc>
                <a:spcPct val="100000"/>
              </a:lnSpc>
              <a:spcBef>
                <a:spcPts val="0"/>
              </a:spcBef>
              <a:spcAft>
                <a:spcPts val="0"/>
              </a:spcAft>
              <a:buClr>
                <a:srgbClr val="44546A"/>
              </a:buClr>
              <a:defRPr/>
            </a:pPr>
            <a:r>
              <a:rPr lang="en-US" sz="1200">
                <a:solidFill>
                  <a:schemeClr val="tx1"/>
                </a:solidFill>
                <a:cs typeface="Arial" charset="0"/>
              </a:rPr>
              <a:t>EOY 2 Program Participation (Title 1)</a:t>
            </a:r>
          </a:p>
          <a:p>
            <a:pPr marL="1430338" lvl="2" indent="-285750" eaLnBrk="1" hangingPunct="1">
              <a:lnSpc>
                <a:spcPct val="100000"/>
              </a:lnSpc>
              <a:spcBef>
                <a:spcPts val="0"/>
              </a:spcBef>
              <a:spcAft>
                <a:spcPts val="0"/>
              </a:spcAft>
              <a:buClr>
                <a:srgbClr val="44546A"/>
              </a:buClr>
              <a:defRPr/>
            </a:pPr>
            <a:r>
              <a:rPr lang="en-US" sz="1200">
                <a:solidFill>
                  <a:schemeClr val="tx1"/>
                </a:solidFill>
                <a:cs typeface="Arial" charset="0"/>
              </a:rPr>
              <a:t>EOY 4 (SWDS, PLAN, MEET, SERV, PSTS)</a:t>
            </a:r>
          </a:p>
          <a:p>
            <a:pPr marL="1430338" lvl="2" indent="-285750" eaLnBrk="1" hangingPunct="1">
              <a:lnSpc>
                <a:spcPct val="100000"/>
              </a:lnSpc>
              <a:spcBef>
                <a:spcPts val="0"/>
              </a:spcBef>
              <a:spcAft>
                <a:spcPts val="0"/>
              </a:spcAft>
              <a:buClr>
                <a:srgbClr val="44546A"/>
              </a:buClr>
              <a:defRPr/>
            </a:pPr>
            <a:r>
              <a:rPr lang="en-US" sz="1200">
                <a:solidFill>
                  <a:schemeClr val="tx1"/>
                </a:solidFill>
                <a:cs typeface="Arial" charset="0"/>
              </a:rPr>
              <a:t>EOY 1 Course Completion/ CTE (CTEIG Perkins data, College Career Indicators) </a:t>
            </a:r>
          </a:p>
          <a:p>
            <a:pPr marL="1144588" lvl="2" indent="0" eaLnBrk="1" hangingPunct="1">
              <a:lnSpc>
                <a:spcPct val="100000"/>
              </a:lnSpc>
              <a:spcBef>
                <a:spcPts val="0"/>
              </a:spcBef>
              <a:spcAft>
                <a:spcPts val="0"/>
              </a:spcAft>
              <a:buClr>
                <a:srgbClr val="44546A"/>
              </a:buClr>
              <a:buNone/>
              <a:defRPr/>
            </a:pPr>
            <a:endParaRPr lang="en-US" sz="1200">
              <a:solidFill>
                <a:schemeClr val="tx1"/>
              </a:solidFill>
              <a:cs typeface="Arial" charset="0"/>
            </a:endParaRPr>
          </a:p>
          <a:p>
            <a:pPr marL="801688" indent="-457200" eaLnBrk="1" hangingPunct="1">
              <a:spcBef>
                <a:spcPts val="1200"/>
              </a:spcBef>
              <a:spcAft>
                <a:spcPts val="600"/>
              </a:spcAft>
              <a:buClr>
                <a:srgbClr val="44546A"/>
              </a:buClr>
              <a:buFont typeface="+mj-lt"/>
              <a:buAutoNum type="arabicPeriod"/>
              <a:defRPr/>
            </a:pPr>
            <a:r>
              <a:rPr kumimoji="0" lang="en-US" sz="2000" b="1" i="0" u="none" strike="noStrike" kern="1200" cap="none" spc="0" normalizeH="0" baseline="0" noProof="0">
                <a:ln>
                  <a:noFill/>
                </a:ln>
                <a:solidFill>
                  <a:srgbClr val="FF735D"/>
                </a:solidFill>
                <a:effectLst/>
                <a:uLnTx/>
                <a:uFillTx/>
                <a:latin typeface="Arial"/>
                <a:ea typeface="+mn-ea"/>
                <a:cs typeface="Arial" charset="0"/>
              </a:rPr>
              <a:t>Submit data and certify concurrently</a:t>
            </a:r>
          </a:p>
          <a:p>
            <a:pPr marL="1201738" lvl="1" indent="-457200" eaLnBrk="1" hangingPunct="1">
              <a:spcBef>
                <a:spcPts val="1200"/>
              </a:spcBef>
              <a:spcAft>
                <a:spcPts val="600"/>
              </a:spcAft>
              <a:buClr>
                <a:srgbClr val="44546A"/>
              </a:buClr>
              <a:defRPr/>
            </a:pPr>
            <a:r>
              <a:rPr kumimoji="0" lang="en-US" sz="1600" b="0" i="0" u="none" strike="noStrike" kern="1200" cap="none" spc="0" normalizeH="0" baseline="0" noProof="0">
                <a:ln>
                  <a:noFill/>
                </a:ln>
                <a:solidFill>
                  <a:schemeClr val="tx1"/>
                </a:solidFill>
                <a:effectLst/>
                <a:uLnTx/>
                <a:uFillTx/>
                <a:latin typeface="Arial"/>
                <a:ea typeface="+mn-ea"/>
                <a:cs typeface="Arial" charset="0"/>
              </a:rPr>
              <a:t>When is the soonest data can be submitted based on availability? Is the data ready? </a:t>
            </a:r>
            <a:r>
              <a:rPr lang="en-US" sz="1600">
                <a:solidFill>
                  <a:schemeClr val="tx1"/>
                </a:solidFill>
                <a:latin typeface="Arial"/>
              </a:rPr>
              <a:t>Who needs to review the reports? Can the data be processed according to business rules and CALPADS input validations?</a:t>
            </a:r>
            <a:endParaRPr kumimoji="0" lang="en-US" sz="1600" b="0" i="0" u="none" strike="noStrike" kern="1200" cap="none" spc="0" normalizeH="0" baseline="0" noProof="0">
              <a:ln>
                <a:noFill/>
              </a:ln>
              <a:solidFill>
                <a:schemeClr val="tx1"/>
              </a:solidFill>
              <a:effectLst/>
              <a:uLnTx/>
              <a:uFillTx/>
              <a:latin typeface="Arial"/>
            </a:endParaRPr>
          </a:p>
          <a:p>
            <a:pPr marL="1430338" lvl="2" indent="-285750" eaLnBrk="1" hangingPunct="1">
              <a:spcBef>
                <a:spcPts val="1200"/>
              </a:spcBef>
              <a:spcAft>
                <a:spcPts val="600"/>
              </a:spcAft>
              <a:buClr>
                <a:srgbClr val="44546A"/>
              </a:buClr>
              <a:defRPr/>
            </a:pPr>
            <a:r>
              <a:rPr kumimoji="0" lang="en-US" sz="1200" b="0" i="0" u="none" strike="noStrike" kern="1200" cap="none" spc="0" normalizeH="0" baseline="0" noProof="0">
                <a:ln>
                  <a:noFill/>
                </a:ln>
                <a:solidFill>
                  <a:schemeClr val="tx1"/>
                </a:solidFill>
                <a:effectLst/>
                <a:uLnTx/>
                <a:uFillTx/>
                <a:latin typeface="Arial"/>
              </a:rPr>
              <a:t>Complete</a:t>
            </a:r>
            <a:r>
              <a:rPr kumimoji="0" lang="en-US" sz="1200" b="0" i="0" u="none" strike="noStrike" kern="1200" cap="none" spc="0" normalizeH="0" noProof="0">
                <a:ln>
                  <a:noFill/>
                </a:ln>
                <a:solidFill>
                  <a:schemeClr val="tx1"/>
                </a:solidFill>
                <a:effectLst/>
                <a:uLnTx/>
                <a:uFillTx/>
                <a:latin typeface="Arial"/>
              </a:rPr>
              <a:t> enrollment updates</a:t>
            </a:r>
            <a:r>
              <a:rPr lang="en-US" sz="1200" noProof="0">
                <a:solidFill>
                  <a:schemeClr val="tx1"/>
                </a:solidFill>
                <a:latin typeface="Arial"/>
              </a:rPr>
              <a:t> (</a:t>
            </a:r>
            <a:r>
              <a:rPr lang="en-US" sz="1200">
                <a:solidFill>
                  <a:schemeClr val="tx1"/>
                </a:solidFill>
                <a:latin typeface="Arial"/>
              </a:rPr>
              <a:t>SENR, SINF, SPRG and SELA records as part of ongoing maintenance will allow you to certify EOY 2)</a:t>
            </a:r>
          </a:p>
          <a:p>
            <a:pPr marL="1430338" lvl="2" indent="-285750" eaLnBrk="1" hangingPunct="1">
              <a:spcBef>
                <a:spcPts val="1200"/>
              </a:spcBef>
              <a:spcAft>
                <a:spcPts val="600"/>
              </a:spcAft>
              <a:buClr>
                <a:srgbClr val="44546A"/>
              </a:buClr>
              <a:defRPr/>
            </a:pPr>
            <a:r>
              <a:rPr lang="en-US" sz="1200">
                <a:solidFill>
                  <a:schemeClr val="tx1"/>
                </a:solidFill>
                <a:latin typeface="Arial"/>
              </a:rPr>
              <a:t>Submit</a:t>
            </a:r>
            <a:r>
              <a:rPr kumimoji="0" lang="en-US" sz="1200" b="0" i="0" u="none" strike="noStrike" kern="1200" cap="none" spc="0" normalizeH="0" baseline="0" noProof="0">
                <a:ln>
                  <a:noFill/>
                </a:ln>
                <a:solidFill>
                  <a:schemeClr val="tx1"/>
                </a:solidFill>
                <a:effectLst/>
                <a:uLnTx/>
                <a:uFillTx/>
                <a:latin typeface="Arial"/>
              </a:rPr>
              <a:t> course</a:t>
            </a:r>
            <a:r>
              <a:rPr kumimoji="0" lang="en-US" sz="1200" b="0" i="0" u="none" strike="noStrike" kern="1200" cap="none" spc="0" normalizeH="0" noProof="0">
                <a:ln>
                  <a:noFill/>
                </a:ln>
                <a:solidFill>
                  <a:schemeClr val="tx1"/>
                </a:solidFill>
                <a:effectLst/>
                <a:uLnTx/>
                <a:uFillTx/>
                <a:latin typeface="Arial"/>
              </a:rPr>
              <a:t> and staff data early in the submission window (SDEM &amp; CRSC files can be submitted based on master schedules). Finish submission when final grades are released (Final grades may be available prior to last day of school)</a:t>
            </a:r>
          </a:p>
          <a:p>
            <a:pPr marL="1430338" lvl="2" indent="-285750" eaLnBrk="1" hangingPunct="1">
              <a:spcBef>
                <a:spcPts val="1200"/>
              </a:spcBef>
              <a:spcAft>
                <a:spcPts val="600"/>
              </a:spcAft>
              <a:buClr>
                <a:srgbClr val="44546A"/>
              </a:buClr>
              <a:defRPr/>
            </a:pPr>
            <a:r>
              <a:rPr lang="en-US" sz="1200" noProof="0">
                <a:solidFill>
                  <a:schemeClr val="tx1"/>
                </a:solidFill>
                <a:latin typeface="Arial"/>
              </a:rPr>
              <a:t>Submit and certify student </a:t>
            </a:r>
            <a:r>
              <a:rPr lang="en-US" sz="1200">
                <a:solidFill>
                  <a:schemeClr val="tx1"/>
                </a:solidFill>
                <a:latin typeface="Arial"/>
              </a:rPr>
              <a:t>d</a:t>
            </a:r>
            <a:r>
              <a:rPr lang="en-US" sz="1200" noProof="0" err="1">
                <a:solidFill>
                  <a:schemeClr val="tx1"/>
                </a:solidFill>
                <a:latin typeface="Arial"/>
              </a:rPr>
              <a:t>iscipline</a:t>
            </a:r>
            <a:r>
              <a:rPr lang="en-US" sz="1200">
                <a:solidFill>
                  <a:schemeClr val="tx1"/>
                </a:solidFill>
                <a:latin typeface="Arial"/>
              </a:rPr>
              <a:t> </a:t>
            </a:r>
            <a:r>
              <a:rPr lang="en-US" sz="1200" noProof="0">
                <a:solidFill>
                  <a:schemeClr val="tx1"/>
                </a:solidFill>
                <a:latin typeface="Arial"/>
              </a:rPr>
              <a:t>and absence </a:t>
            </a:r>
            <a:r>
              <a:rPr lang="en-US" sz="1200">
                <a:solidFill>
                  <a:schemeClr val="tx1"/>
                </a:solidFill>
                <a:latin typeface="Arial"/>
              </a:rPr>
              <a:t>s</a:t>
            </a:r>
            <a:r>
              <a:rPr lang="en-US" sz="1200" noProof="0" err="1">
                <a:solidFill>
                  <a:schemeClr val="tx1"/>
                </a:solidFill>
                <a:latin typeface="Arial"/>
              </a:rPr>
              <a:t>ummary</a:t>
            </a:r>
            <a:r>
              <a:rPr lang="en-US" sz="1200" noProof="0">
                <a:solidFill>
                  <a:schemeClr val="tx1"/>
                </a:solidFill>
                <a:latin typeface="Arial"/>
              </a:rPr>
              <a:t> after the last day of school (STAS and SDIS may have unexpected changes up until the last day of school)</a:t>
            </a:r>
          </a:p>
          <a:p>
            <a:pPr marL="1430338" lvl="2" indent="-285750" eaLnBrk="1" hangingPunct="1">
              <a:spcBef>
                <a:spcPts val="1200"/>
              </a:spcBef>
              <a:spcAft>
                <a:spcPts val="600"/>
              </a:spcAft>
              <a:buClr>
                <a:srgbClr val="44546A"/>
              </a:buClr>
              <a:defRPr/>
            </a:pPr>
            <a:r>
              <a:rPr lang="en-US" sz="1200">
                <a:solidFill>
                  <a:schemeClr val="tx1"/>
                </a:solidFill>
                <a:latin typeface="Arial"/>
              </a:rPr>
              <a:t>Have SPED person submit (SWDS, PLAN, MEET, SERV and PSTS) and certify</a:t>
            </a:r>
            <a:endParaRPr kumimoji="0" lang="en-US" sz="1200" b="0" i="0" u="none" strike="noStrike" kern="0" cap="none" spc="0" normalizeH="0" baseline="0" noProof="0">
              <a:ln>
                <a:noFill/>
              </a:ln>
              <a:solidFill>
                <a:srgbClr val="000066"/>
              </a:solidFill>
              <a:effectLst/>
              <a:uLnTx/>
              <a:uFillTx/>
              <a:latin typeface="Arial"/>
              <a:ea typeface="+mn-ea"/>
              <a:cs typeface="+mn-cs"/>
            </a:endParaRPr>
          </a:p>
          <a:p>
            <a:pPr marL="350838" marR="0" lvl="0" indent="-350838" algn="l" defTabSz="914400" rtl="0" eaLnBrk="1" fontAlgn="base" latinLnBrk="0" hangingPunct="1">
              <a:lnSpc>
                <a:spcPct val="85000"/>
              </a:lnSpc>
              <a:spcBef>
                <a:spcPct val="50000"/>
              </a:spcBef>
              <a:spcAft>
                <a:spcPct val="0"/>
              </a:spcAft>
              <a:buClr>
                <a:srgbClr val="000066"/>
              </a:buClr>
              <a:buSzTx/>
              <a:buFont typeface="Wingdings" pitchFamily="2" charset="2"/>
              <a:buNone/>
              <a:tabLst/>
              <a:defRPr/>
            </a:pPr>
            <a:endParaRPr kumimoji="0" lang="en-US" sz="2000" b="0" i="0" u="none" strike="noStrike" kern="0" cap="none" spc="0" normalizeH="0" baseline="0" noProof="0">
              <a:ln>
                <a:noFill/>
              </a:ln>
              <a:solidFill>
                <a:srgbClr val="FFCC00"/>
              </a:solidFill>
              <a:effectLst/>
              <a:uLnTx/>
              <a:uFillTx/>
              <a:latin typeface="Arial"/>
              <a:ea typeface="+mn-ea"/>
              <a:cs typeface="+mn-cs"/>
            </a:endParaRPr>
          </a:p>
          <a:p>
            <a:pPr marL="742950" marR="0" lvl="1" indent="-285750" algn="l" defTabSz="914400" rtl="0" eaLnBrk="0" fontAlgn="base" latinLnBrk="0" hangingPunct="0">
              <a:lnSpc>
                <a:spcPct val="85000"/>
              </a:lnSpc>
              <a:spcBef>
                <a:spcPct val="50000"/>
              </a:spcBef>
              <a:spcAft>
                <a:spcPct val="0"/>
              </a:spcAft>
              <a:buClr>
                <a:srgbClr val="002060"/>
              </a:buClr>
              <a:buSzTx/>
              <a:buFont typeface="Arial" pitchFamily="34" charset="0"/>
              <a:buChar char="•"/>
              <a:tabLst/>
              <a:defRPr/>
            </a:pPr>
            <a:endParaRPr kumimoji="0" lang="en-US" sz="2800" b="0" i="0" u="none" strike="noStrike" kern="1200" cap="none" spc="0" normalizeH="0" baseline="0" noProof="0">
              <a:ln>
                <a:noFill/>
              </a:ln>
              <a:solidFill>
                <a:srgbClr val="002060"/>
              </a:solidFill>
              <a:effectLst/>
              <a:uLnTx/>
              <a:uFillTx/>
              <a:latin typeface="Arial"/>
              <a:ea typeface="+mn-ea"/>
              <a:cs typeface="+mn-cs"/>
            </a:endParaRPr>
          </a:p>
          <a:p>
            <a:pPr marL="1143000" marR="0" lvl="2" indent="-228600" algn="l" defTabSz="914400" rtl="0" eaLnBrk="0" fontAlgn="base" latinLnBrk="0" hangingPunct="0">
              <a:lnSpc>
                <a:spcPct val="85000"/>
              </a:lnSpc>
              <a:spcBef>
                <a:spcPct val="50000"/>
              </a:spcBef>
              <a:spcAft>
                <a:spcPct val="0"/>
              </a:spcAft>
              <a:buClr>
                <a:srgbClr val="002060"/>
              </a:buClr>
              <a:buSzTx/>
              <a:buFontTx/>
              <a:buNone/>
              <a:tabLst/>
              <a:defRPr/>
            </a:pPr>
            <a:endParaRPr kumimoji="0" lang="en-US" sz="2800" b="0" i="0" u="none" strike="noStrike" kern="0" cap="none" spc="0" normalizeH="0" baseline="0" noProof="0">
              <a:ln>
                <a:noFill/>
              </a:ln>
              <a:solidFill>
                <a:srgbClr val="002060"/>
              </a:solidFill>
              <a:effectLst/>
              <a:uLnTx/>
              <a:uFillTx/>
              <a:latin typeface="Arial"/>
            </a:endParaRPr>
          </a:p>
          <a:p>
            <a:pPr marL="742950" marR="0" lvl="1" indent="-285750" algn="l" defTabSz="914400" rtl="0" eaLnBrk="0" fontAlgn="base" latinLnBrk="0" hangingPunct="0">
              <a:lnSpc>
                <a:spcPct val="85000"/>
              </a:lnSpc>
              <a:spcBef>
                <a:spcPct val="50000"/>
              </a:spcBef>
              <a:spcAft>
                <a:spcPct val="0"/>
              </a:spcAft>
              <a:buClr>
                <a:srgbClr val="002060"/>
              </a:buClr>
              <a:buSzTx/>
              <a:buFont typeface="Wingdings" pitchFamily="2" charset="2"/>
              <a:buChar char="§"/>
              <a:tabLst/>
              <a:defRPr/>
            </a:pPr>
            <a:endParaRPr kumimoji="0" lang="en-US" sz="3200" b="0" i="0" u="none" strike="noStrike" kern="0" cap="none" spc="0" normalizeH="0" baseline="0" noProof="0">
              <a:ln>
                <a:noFill/>
              </a:ln>
              <a:solidFill>
                <a:srgbClr val="000066"/>
              </a:solidFill>
              <a:effectLst/>
              <a:uLnTx/>
              <a:uFillTx/>
              <a:latin typeface="Arial"/>
              <a:ea typeface="+mn-ea"/>
              <a:cs typeface="+mn-cs"/>
            </a:endParaRPr>
          </a:p>
          <a:p>
            <a:pPr marL="742950" marR="0" lvl="1" indent="-285750" algn="l" defTabSz="914400" rtl="0" eaLnBrk="0" fontAlgn="base" latinLnBrk="0" hangingPunct="0">
              <a:lnSpc>
                <a:spcPct val="85000"/>
              </a:lnSpc>
              <a:spcBef>
                <a:spcPct val="50000"/>
              </a:spcBef>
              <a:spcAft>
                <a:spcPct val="0"/>
              </a:spcAft>
              <a:buClr>
                <a:srgbClr val="002060"/>
              </a:buClr>
              <a:buSzTx/>
              <a:buFontTx/>
              <a:buNone/>
              <a:tabLst/>
              <a:defRPr/>
            </a:pPr>
            <a:r>
              <a:rPr kumimoji="0" lang="en-US" sz="3200" b="0" i="0" u="none" strike="noStrike" kern="0" cap="none" spc="0" normalizeH="0" baseline="0" noProof="0">
                <a:ln>
                  <a:noFill/>
                </a:ln>
                <a:solidFill>
                  <a:srgbClr val="000066"/>
                </a:solidFill>
                <a:effectLst/>
                <a:uLnTx/>
                <a:uFillTx/>
                <a:latin typeface="Arial"/>
                <a:ea typeface="+mn-ea"/>
                <a:cs typeface="+mn-cs"/>
              </a:rPr>
              <a:t>	</a:t>
            </a:r>
          </a:p>
        </p:txBody>
      </p:sp>
    </p:spTree>
    <p:extLst>
      <p:ext uri="{BB962C8B-B14F-4D97-AF65-F5344CB8AC3E}">
        <p14:creationId xmlns:p14="http://schemas.microsoft.com/office/powerpoint/2010/main" val="382545197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a:solidFill>
                  <a:schemeClr val="tx1"/>
                </a:solidFill>
              </a:rPr>
              <a:t>Strategize - 1</a:t>
            </a:r>
            <a:endParaRPr lang="en-US" cap="small" dirty="0"/>
          </a:p>
        </p:txBody>
      </p:sp>
      <p:sp>
        <p:nvSpPr>
          <p:cNvPr id="4" name="Footer Placeholder 3"/>
          <p:cNvSpPr>
            <a:spLocks noGrp="1"/>
          </p:cNvSpPr>
          <p:nvPr>
            <p:ph type="ftr" sz="quarter" idx="10"/>
          </p:nvPr>
        </p:nvSpPr>
        <p:spPr/>
        <p:txBody>
          <a:bodyPr/>
          <a:lstStyle/>
          <a:p>
            <a:pPr>
              <a:defRPr/>
            </a:pPr>
            <a:r>
              <a:rPr lang="en-US"/>
              <a:t>EOY - Advanced Reporting and Certification v1.1 May 5, 2025</a:t>
            </a:r>
          </a:p>
        </p:txBody>
      </p:sp>
      <p:sp>
        <p:nvSpPr>
          <p:cNvPr id="5" name="Slide Number Placeholder 4"/>
          <p:cNvSpPr>
            <a:spLocks noGrp="1"/>
          </p:cNvSpPr>
          <p:nvPr>
            <p:ph type="sldNum" sz="quarter" idx="11"/>
          </p:nvPr>
        </p:nvSpPr>
        <p:spPr/>
        <p:txBody>
          <a:bodyPr/>
          <a:lstStyle/>
          <a:p>
            <a:pPr>
              <a:defRPr/>
            </a:pPr>
            <a:fld id="{34C76EF4-4FA8-4FCA-8964-02BC12CDC853}" type="slidenum">
              <a:rPr lang="en-US" smtClean="0"/>
              <a:pPr>
                <a:defRPr/>
              </a:pPr>
              <a:t>105</a:t>
            </a:fld>
            <a:endParaRPr lang="en-US"/>
          </a:p>
        </p:txBody>
      </p:sp>
      <p:sp>
        <p:nvSpPr>
          <p:cNvPr id="3" name="Content Placeholder 2"/>
          <p:cNvSpPr>
            <a:spLocks noGrp="1"/>
          </p:cNvSpPr>
          <p:nvPr>
            <p:ph idx="4294967295"/>
          </p:nvPr>
        </p:nvSpPr>
        <p:spPr>
          <a:xfrm>
            <a:off x="432000" y="1272381"/>
            <a:ext cx="11080750" cy="4313238"/>
          </a:xfrm>
        </p:spPr>
        <p:txBody>
          <a:bodyPr/>
          <a:lstStyle/>
          <a:p>
            <a:pPr marL="801688" indent="-457200" eaLnBrk="1" hangingPunct="1">
              <a:spcBef>
                <a:spcPts val="1200"/>
              </a:spcBef>
              <a:spcAft>
                <a:spcPts val="0"/>
              </a:spcAft>
              <a:buClr>
                <a:srgbClr val="44546A"/>
              </a:buClr>
              <a:buSzTx/>
              <a:buFont typeface="+mj-lt"/>
              <a:buAutoNum type="arabicPeriod" startAt="3"/>
              <a:defRPr/>
            </a:pPr>
            <a:r>
              <a:rPr lang="en-US" sz="2000" b="1" kern="1200">
                <a:solidFill>
                  <a:srgbClr val="FF735D"/>
                </a:solidFill>
                <a:latin typeface="Arial" charset="0"/>
                <a:cs typeface="Arial" charset="0"/>
              </a:rPr>
              <a:t>Submit data and certify by ease or proficiency</a:t>
            </a:r>
          </a:p>
          <a:p>
            <a:pPr marL="811213">
              <a:spcBef>
                <a:spcPts val="1200"/>
              </a:spcBef>
              <a:spcAft>
                <a:spcPts val="0"/>
              </a:spcAft>
              <a:buClr>
                <a:srgbClr val="44546A"/>
              </a:buClr>
              <a:buFont typeface="Arial" panose="020B0604020202020204" pitchFamily="34" charset="0"/>
              <a:buChar char="•"/>
              <a:defRPr/>
            </a:pPr>
            <a:r>
              <a:rPr lang="en-US" kern="1200">
                <a:latin typeface="Arial" charset="0"/>
                <a:cs typeface="Arial" charset="0"/>
              </a:rPr>
              <a:t>Which data collection are you most familiar with? </a:t>
            </a:r>
          </a:p>
          <a:p>
            <a:pPr marL="811213">
              <a:spcBef>
                <a:spcPts val="1200"/>
              </a:spcBef>
              <a:spcAft>
                <a:spcPts val="0"/>
              </a:spcAft>
              <a:buClr>
                <a:srgbClr val="44546A"/>
              </a:buClr>
              <a:buFont typeface="Arial" panose="020B0604020202020204" pitchFamily="34" charset="0"/>
              <a:buChar char="•"/>
              <a:defRPr/>
            </a:pPr>
            <a:r>
              <a:rPr lang="en-US" kern="1200">
                <a:latin typeface="Arial" charset="0"/>
                <a:cs typeface="Arial" charset="0"/>
              </a:rPr>
              <a:t>Who is available to review the reports? </a:t>
            </a:r>
          </a:p>
          <a:p>
            <a:pPr marL="811213">
              <a:spcBef>
                <a:spcPts val="1200"/>
              </a:spcBef>
              <a:spcAft>
                <a:spcPts val="0"/>
              </a:spcAft>
              <a:buClr>
                <a:srgbClr val="44546A"/>
              </a:buClr>
              <a:buFont typeface="Arial" panose="020B0604020202020204" pitchFamily="34" charset="0"/>
              <a:buChar char="•"/>
              <a:defRPr/>
            </a:pPr>
            <a:r>
              <a:rPr lang="en-US" kern="1200">
                <a:latin typeface="Arial" charset="0"/>
                <a:cs typeface="Arial" charset="0"/>
              </a:rPr>
              <a:t>How much time is required to complete the submission? </a:t>
            </a:r>
          </a:p>
          <a:p>
            <a:pPr marL="811213">
              <a:spcBef>
                <a:spcPts val="1200"/>
              </a:spcBef>
              <a:spcAft>
                <a:spcPts val="0"/>
              </a:spcAft>
              <a:buClr>
                <a:srgbClr val="44546A"/>
              </a:buClr>
              <a:buFont typeface="Arial" panose="020B0604020202020204" pitchFamily="34" charset="0"/>
              <a:buChar char="•"/>
              <a:defRPr/>
            </a:pPr>
            <a:r>
              <a:rPr lang="en-US" kern="1200">
                <a:latin typeface="Arial" charset="0"/>
                <a:cs typeface="Arial" charset="0"/>
              </a:rPr>
              <a:t>What is included in the submission?</a:t>
            </a:r>
          </a:p>
          <a:p>
            <a:pPr marL="1220788" lvl="1">
              <a:spcBef>
                <a:spcPts val="1200"/>
              </a:spcBef>
              <a:spcAft>
                <a:spcPts val="0"/>
              </a:spcAft>
              <a:buClr>
                <a:srgbClr val="44546A"/>
              </a:buClr>
              <a:buFont typeface="Wingdings" panose="05000000000000000000" pitchFamily="2" charset="2"/>
              <a:buChar char="Ø"/>
              <a:defRPr/>
            </a:pPr>
            <a:r>
              <a:rPr lang="en-US" sz="1400" kern="1200">
                <a:latin typeface="Arial" charset="0"/>
                <a:cs typeface="Arial" charset="0"/>
              </a:rPr>
              <a:t>EOY 2 has the least number of changes and records may have already been submitted if ongoing maintenance is up to date, students participating at anytime during the year submitted</a:t>
            </a:r>
          </a:p>
          <a:p>
            <a:pPr marL="1220788" lvl="1">
              <a:spcBef>
                <a:spcPts val="1200"/>
              </a:spcBef>
              <a:spcAft>
                <a:spcPts val="0"/>
              </a:spcAft>
              <a:buClr>
                <a:srgbClr val="44546A"/>
              </a:buClr>
              <a:buFont typeface="Wingdings" panose="05000000000000000000" pitchFamily="2" charset="2"/>
              <a:buChar char="Ø"/>
              <a:defRPr/>
            </a:pPr>
            <a:r>
              <a:rPr lang="en-US" sz="1400"/>
              <a:t>EOY 3 may be most important and time consuming. SELPAs need to review discipline reports, all primary and short term enrolled student attendance reported and all enrolled students with disciplinary incident.</a:t>
            </a:r>
          </a:p>
          <a:p>
            <a:pPr marL="1220788" lvl="1">
              <a:spcBef>
                <a:spcPts val="1200"/>
              </a:spcBef>
              <a:spcAft>
                <a:spcPts val="0"/>
              </a:spcAft>
              <a:buClr>
                <a:srgbClr val="44546A"/>
              </a:buClr>
              <a:buFont typeface="Wingdings" panose="05000000000000000000" pitchFamily="2" charset="2"/>
              <a:buChar char="Ø"/>
              <a:defRPr/>
            </a:pPr>
            <a:r>
              <a:rPr lang="en-US" sz="1400"/>
              <a:t>EOY 1 is directly related to Perkins funding, data affects the CA school dashboard CCI, only data for 7-12 grades submitted</a:t>
            </a:r>
          </a:p>
          <a:p>
            <a:pPr marL="1220788" lvl="1">
              <a:spcBef>
                <a:spcPts val="1200"/>
              </a:spcBef>
              <a:spcAft>
                <a:spcPts val="0"/>
              </a:spcAft>
              <a:buClr>
                <a:srgbClr val="44546A"/>
              </a:buClr>
              <a:buFont typeface="Wingdings" panose="05000000000000000000" pitchFamily="2" charset="2"/>
              <a:buChar char="Ø"/>
              <a:defRPr/>
            </a:pPr>
            <a:r>
              <a:rPr lang="en-US" sz="1400"/>
              <a:t>EOY 4 reports on students with disabilities during the entire school year</a:t>
            </a:r>
          </a:p>
          <a:p>
            <a:pPr marL="1487488" lvl="2" eaLnBrk="1" hangingPunct="1">
              <a:spcBef>
                <a:spcPts val="1200"/>
              </a:spcBef>
              <a:spcAft>
                <a:spcPts val="0"/>
              </a:spcAft>
              <a:buClr>
                <a:srgbClr val="44546A"/>
              </a:buClr>
              <a:buSzTx/>
              <a:buFont typeface="Wingdings" panose="05000000000000000000" pitchFamily="2" charset="2"/>
              <a:buChar char="Ø"/>
              <a:defRPr/>
            </a:pPr>
            <a:endParaRPr lang="en-US" sz="1400" kern="1200">
              <a:latin typeface="Arial" charset="0"/>
              <a:cs typeface="Arial" charset="0"/>
            </a:endParaRPr>
          </a:p>
          <a:p>
            <a:pPr marL="0" indent="0">
              <a:buNone/>
            </a:pPr>
            <a:endParaRPr lang="en-US"/>
          </a:p>
        </p:txBody>
      </p:sp>
    </p:spTree>
    <p:extLst>
      <p:ext uri="{BB962C8B-B14F-4D97-AF65-F5344CB8AC3E}">
        <p14:creationId xmlns:p14="http://schemas.microsoft.com/office/powerpoint/2010/main" val="281440633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fontScale="90000"/>
          </a:bodyPr>
          <a:lstStyle/>
          <a:p>
            <a:r>
              <a:rPr lang="en-US"/>
              <a:t>Cohort Readiness &amp; Considerations</a:t>
            </a:r>
          </a:p>
        </p:txBody>
      </p:sp>
      <p:sp>
        <p:nvSpPr>
          <p:cNvPr id="4" name="Footer Placeholder 3"/>
          <p:cNvSpPr>
            <a:spLocks noGrp="1"/>
          </p:cNvSpPr>
          <p:nvPr>
            <p:ph type="ftr" sz="quarter" idx="10"/>
          </p:nvPr>
        </p:nvSpPr>
        <p:spPr/>
        <p:txBody>
          <a:bodyPr/>
          <a:lstStyle/>
          <a:p>
            <a:pPr>
              <a:defRPr/>
            </a:pPr>
            <a:r>
              <a:rPr lang="en-US"/>
              <a:t>EOY - Advanced Reporting and Certification v1.1 May 5, 2025</a:t>
            </a:r>
          </a:p>
        </p:txBody>
      </p:sp>
      <p:sp>
        <p:nvSpPr>
          <p:cNvPr id="5" name="Slide Number Placeholder 4"/>
          <p:cNvSpPr>
            <a:spLocks noGrp="1"/>
          </p:cNvSpPr>
          <p:nvPr>
            <p:ph type="sldNum" sz="quarter" idx="11"/>
          </p:nvPr>
        </p:nvSpPr>
        <p:spPr/>
        <p:txBody>
          <a:bodyPr/>
          <a:lstStyle/>
          <a:p>
            <a:pPr>
              <a:defRPr/>
            </a:pPr>
            <a:fld id="{34C76EF4-4FA8-4FCA-8964-02BC12CDC853}" type="slidenum">
              <a:rPr lang="en-US" smtClean="0"/>
              <a:pPr>
                <a:defRPr/>
              </a:pPr>
              <a:t>106</a:t>
            </a:fld>
            <a:endParaRPr lang="en-US"/>
          </a:p>
        </p:txBody>
      </p:sp>
      <p:sp>
        <p:nvSpPr>
          <p:cNvPr id="9" name="Content Placeholder 4"/>
          <p:cNvSpPr>
            <a:spLocks noGrp="1"/>
          </p:cNvSpPr>
          <p:nvPr>
            <p:ph idx="4294967295"/>
          </p:nvPr>
        </p:nvSpPr>
        <p:spPr>
          <a:xfrm>
            <a:off x="681831" y="1466056"/>
            <a:ext cx="10706605" cy="4182904"/>
          </a:xfrm>
        </p:spPr>
        <p:txBody>
          <a:bodyPr>
            <a:normAutofit/>
          </a:bodyPr>
          <a:lstStyle/>
          <a:p>
            <a:r>
              <a:rPr lang="en-US" sz="2400">
                <a:solidFill>
                  <a:schemeClr val="tx1"/>
                </a:solidFill>
                <a:latin typeface="Arial" charset="0"/>
                <a:cs typeface="Arial" charset="0"/>
              </a:rPr>
              <a:t>Will you be the person handling the cohort processing? If yes:</a:t>
            </a:r>
            <a:endParaRPr lang="en-US" sz="2400">
              <a:solidFill>
                <a:schemeClr val="tx1"/>
              </a:solidFill>
            </a:endParaRPr>
          </a:p>
          <a:p>
            <a:pPr lvl="1"/>
            <a:r>
              <a:rPr lang="en-US">
                <a:solidFill>
                  <a:schemeClr val="tx1"/>
                </a:solidFill>
              </a:rPr>
              <a:t>Have you reviewed the cohort training videos or are you planning to?</a:t>
            </a:r>
          </a:p>
          <a:p>
            <a:pPr lvl="1"/>
            <a:r>
              <a:rPr lang="en-US">
                <a:solidFill>
                  <a:schemeClr val="tx1"/>
                </a:solidFill>
              </a:rPr>
              <a:t>Are you familiar with the new changes this year?</a:t>
            </a:r>
          </a:p>
          <a:p>
            <a:r>
              <a:rPr lang="en-US" sz="2400">
                <a:solidFill>
                  <a:schemeClr val="tx1"/>
                </a:solidFill>
                <a:latin typeface="Arial" charset="0"/>
                <a:cs typeface="Arial" charset="0"/>
              </a:rPr>
              <a:t>Have you downloaded the Cohort Checklist (in User Manual)?</a:t>
            </a:r>
          </a:p>
          <a:p>
            <a:r>
              <a:rPr lang="en-US" sz="2400">
                <a:solidFill>
                  <a:schemeClr val="tx1"/>
                </a:solidFill>
                <a:latin typeface="Arial" charset="0"/>
                <a:cs typeface="Arial" charset="0"/>
              </a:rPr>
              <a:t>Do you have a plan to work on Cohort parallel to EOY?</a:t>
            </a:r>
          </a:p>
          <a:p>
            <a:pPr eaLnBrk="1" hangingPunct="1">
              <a:spcAft>
                <a:spcPts val="0"/>
              </a:spcAft>
              <a:defRPr/>
            </a:pPr>
            <a:r>
              <a:rPr lang="en-US" sz="2400">
                <a:solidFill>
                  <a:schemeClr val="tx1"/>
                </a:solidFill>
                <a:latin typeface="Arial" charset="0"/>
                <a:cs typeface="Arial" charset="0"/>
              </a:rPr>
              <a:t>Do you need input/assistance from other staff from your LEA?</a:t>
            </a:r>
          </a:p>
          <a:p>
            <a:pPr eaLnBrk="1" hangingPunct="1">
              <a:spcAft>
                <a:spcPts val="0"/>
              </a:spcAft>
              <a:defRPr/>
            </a:pPr>
            <a:r>
              <a:rPr lang="en-US" sz="2400">
                <a:solidFill>
                  <a:schemeClr val="tx1"/>
                </a:solidFill>
                <a:latin typeface="Arial" charset="0"/>
                <a:cs typeface="Arial" charset="0"/>
              </a:rPr>
              <a:t>If so, are you aware of their summer schedule?</a:t>
            </a:r>
          </a:p>
          <a:p>
            <a:pPr eaLnBrk="1" hangingPunct="1">
              <a:spcAft>
                <a:spcPts val="0"/>
              </a:spcAft>
              <a:defRPr/>
            </a:pPr>
            <a:r>
              <a:rPr lang="en-US" sz="2400">
                <a:solidFill>
                  <a:schemeClr val="tx1"/>
                </a:solidFill>
                <a:latin typeface="Arial" charset="0"/>
                <a:cs typeface="Arial" charset="0"/>
              </a:rPr>
              <a:t>Are you aware that the cohort and EOY deadlines are the same?</a:t>
            </a:r>
          </a:p>
          <a:p>
            <a:pPr eaLnBrk="1" hangingPunct="1">
              <a:spcAft>
                <a:spcPts val="0"/>
              </a:spcAft>
              <a:defRPr/>
            </a:pPr>
            <a:endParaRPr lang="en-US" sz="2400">
              <a:solidFill>
                <a:schemeClr val="tx1"/>
              </a:solidFill>
              <a:latin typeface="Arial" charset="0"/>
              <a:cs typeface="Arial" charset="0"/>
            </a:endParaRPr>
          </a:p>
        </p:txBody>
      </p:sp>
    </p:spTree>
    <p:extLst>
      <p:ext uri="{BB962C8B-B14F-4D97-AF65-F5344CB8AC3E}">
        <p14:creationId xmlns:p14="http://schemas.microsoft.com/office/powerpoint/2010/main" val="404308110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00" y="276091"/>
            <a:ext cx="11340000" cy="432000"/>
          </a:xfrm>
        </p:spPr>
        <p:txBody>
          <a:bodyPr/>
          <a:lstStyle/>
          <a:p>
            <a:r>
              <a:rPr lang="en-US"/>
              <a:t>Impact of not certifying</a:t>
            </a:r>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 Advanced Reporting and Certification v1.1 May 5, 2025</a:t>
            </a:r>
          </a:p>
        </p:txBody>
      </p:sp>
      <p:graphicFrame>
        <p:nvGraphicFramePr>
          <p:cNvPr id="3" name="Table 2"/>
          <p:cNvGraphicFramePr>
            <a:graphicFrameLocks noGrp="1"/>
          </p:cNvGraphicFramePr>
          <p:nvPr/>
        </p:nvGraphicFramePr>
        <p:xfrm>
          <a:off x="712875" y="896082"/>
          <a:ext cx="9315450" cy="5281289"/>
        </p:xfrm>
        <a:graphic>
          <a:graphicData uri="http://schemas.openxmlformats.org/drawingml/2006/table">
            <a:tbl>
              <a:tblPr firstRow="1" firstCol="1" bandRow="1" bandCol="1">
                <a:tableStyleId>{5C22544A-7EE6-4342-B048-85BDC9FD1C3A}</a:tableStyleId>
              </a:tblPr>
              <a:tblGrid>
                <a:gridCol w="1767899">
                  <a:extLst>
                    <a:ext uri="{9D8B030D-6E8A-4147-A177-3AD203B41FA5}">
                      <a16:colId xmlns:a16="http://schemas.microsoft.com/office/drawing/2014/main" val="20000"/>
                    </a:ext>
                  </a:extLst>
                </a:gridCol>
                <a:gridCol w="1416646">
                  <a:extLst>
                    <a:ext uri="{9D8B030D-6E8A-4147-A177-3AD203B41FA5}">
                      <a16:colId xmlns:a16="http://schemas.microsoft.com/office/drawing/2014/main" val="20001"/>
                    </a:ext>
                  </a:extLst>
                </a:gridCol>
                <a:gridCol w="4060919">
                  <a:extLst>
                    <a:ext uri="{9D8B030D-6E8A-4147-A177-3AD203B41FA5}">
                      <a16:colId xmlns:a16="http://schemas.microsoft.com/office/drawing/2014/main" val="20002"/>
                    </a:ext>
                  </a:extLst>
                </a:gridCol>
                <a:gridCol w="2069986">
                  <a:extLst>
                    <a:ext uri="{9D8B030D-6E8A-4147-A177-3AD203B41FA5}">
                      <a16:colId xmlns:a16="http://schemas.microsoft.com/office/drawing/2014/main" val="20003"/>
                    </a:ext>
                  </a:extLst>
                </a:gridCol>
              </a:tblGrid>
              <a:tr h="376568">
                <a:tc>
                  <a:txBody>
                    <a:bodyPr/>
                    <a:lstStyle/>
                    <a:p>
                      <a:pPr marL="0" marR="0" algn="ctr">
                        <a:lnSpc>
                          <a:spcPct val="115000"/>
                        </a:lnSpc>
                        <a:spcBef>
                          <a:spcPts val="0"/>
                        </a:spcBef>
                        <a:spcAft>
                          <a:spcPts val="0"/>
                        </a:spcAft>
                      </a:pPr>
                      <a:r>
                        <a:rPr lang="en-US" sz="1200">
                          <a:effectLst/>
                          <a:latin typeface="Calibri" panose="020F0502020204030204" pitchFamily="34" charset="0"/>
                        </a:rPr>
                        <a:t>Annual Submission</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864" marR="538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50000"/>
                      </a:schemeClr>
                    </a:solidFill>
                  </a:tcPr>
                </a:tc>
                <a:tc>
                  <a:txBody>
                    <a:bodyPr/>
                    <a:lstStyle/>
                    <a:p>
                      <a:pPr marL="0" marR="0" algn="ctr">
                        <a:lnSpc>
                          <a:spcPct val="115000"/>
                        </a:lnSpc>
                        <a:spcBef>
                          <a:spcPts val="0"/>
                        </a:spcBef>
                        <a:spcAft>
                          <a:spcPts val="0"/>
                        </a:spcAft>
                      </a:pPr>
                      <a:r>
                        <a:rPr lang="en-US" sz="1200">
                          <a:effectLst/>
                          <a:latin typeface="Calibri" panose="020F0502020204030204" pitchFamily="34" charset="0"/>
                        </a:rPr>
                        <a:t>State or Federal</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864" marR="538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50000"/>
                      </a:schemeClr>
                    </a:solidFill>
                  </a:tcPr>
                </a:tc>
                <a:tc>
                  <a:txBody>
                    <a:bodyPr/>
                    <a:lstStyle/>
                    <a:p>
                      <a:pPr marL="0" marR="0" algn="ctr">
                        <a:lnSpc>
                          <a:spcPct val="115000"/>
                        </a:lnSpc>
                        <a:spcBef>
                          <a:spcPts val="0"/>
                        </a:spcBef>
                        <a:spcAft>
                          <a:spcPts val="0"/>
                        </a:spcAft>
                      </a:pPr>
                      <a:r>
                        <a:rPr lang="en-US" sz="1200">
                          <a:effectLst/>
                          <a:latin typeface="Calibri" panose="020F0502020204030204" pitchFamily="34" charset="0"/>
                        </a:rPr>
                        <a:t>State/Federal Data Usage</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864" marR="538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50000"/>
                      </a:schemeClr>
                    </a:solidFill>
                  </a:tcPr>
                </a:tc>
                <a:tc>
                  <a:txBody>
                    <a:bodyPr/>
                    <a:lstStyle/>
                    <a:p>
                      <a:pPr marL="0" marR="0" algn="ctr">
                        <a:lnSpc>
                          <a:spcPct val="115000"/>
                        </a:lnSpc>
                        <a:spcBef>
                          <a:spcPts val="0"/>
                        </a:spcBef>
                        <a:spcAft>
                          <a:spcPts val="0"/>
                        </a:spcAft>
                      </a:pPr>
                      <a:r>
                        <a:rPr lang="en-US" sz="1200">
                          <a:effectLst/>
                          <a:latin typeface="Calibri" panose="020F0502020204030204" pitchFamily="34" charset="0"/>
                        </a:rPr>
                        <a:t>LEA Impact if Not Certified</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864" marR="538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val="10000"/>
                  </a:ext>
                </a:extLst>
              </a:tr>
              <a:tr h="312069">
                <a:tc rowSpan="4">
                  <a:txBody>
                    <a:bodyPr/>
                    <a:lstStyle/>
                    <a:p>
                      <a:pPr marL="0" marR="0" algn="l">
                        <a:lnSpc>
                          <a:spcPct val="115000"/>
                        </a:lnSpc>
                        <a:spcBef>
                          <a:spcPts val="0"/>
                        </a:spcBef>
                        <a:spcAft>
                          <a:spcPts val="0"/>
                        </a:spcAft>
                      </a:pPr>
                      <a:r>
                        <a:rPr lang="en-US" sz="1100" b="1" u="sng">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rPr>
                        <a:t>EOY-1:</a:t>
                      </a:r>
                      <a:endParaRPr lang="en-US" sz="1100">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a:lnSpc>
                          <a:spcPct val="115000"/>
                        </a:lnSpc>
                        <a:spcBef>
                          <a:spcPts val="0"/>
                        </a:spcBef>
                        <a:spcAft>
                          <a:spcPts val="0"/>
                        </a:spcAft>
                        <a:buFont typeface="Symbol" panose="05050102010706020507" pitchFamily="18" charset="2"/>
                        <a:buNone/>
                      </a:pPr>
                      <a:r>
                        <a:rPr lang="en-US" sz="1100" b="1">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rPr>
                        <a:t>Course completion </a:t>
                      </a:r>
                      <a:endParaRPr lang="en-US" sz="1100">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a:lnSpc>
                          <a:spcPct val="115000"/>
                        </a:lnSpc>
                        <a:spcBef>
                          <a:spcPts val="0"/>
                        </a:spcBef>
                        <a:spcAft>
                          <a:spcPts val="0"/>
                        </a:spcAft>
                        <a:buFont typeface="Symbol" panose="05050102010706020507" pitchFamily="18" charset="2"/>
                        <a:buNone/>
                      </a:pPr>
                      <a:r>
                        <a:rPr lang="en-US" sz="1100" b="1">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rPr>
                        <a:t>Career Technical Education (CTE) participants and completers </a:t>
                      </a:r>
                      <a:endParaRPr lang="en-US" sz="1100">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A8B"/>
                    </a:solidFill>
                  </a:tcPr>
                </a:tc>
                <a:tc rowSpan="3">
                  <a:txBody>
                    <a:bodyPr/>
                    <a:lstStyle/>
                    <a:p>
                      <a:pPr marL="0" marR="0" algn="ctr">
                        <a:lnSpc>
                          <a:spcPct val="115000"/>
                        </a:lnSpc>
                        <a:spcBef>
                          <a:spcPts val="0"/>
                        </a:spcBef>
                        <a:spcAft>
                          <a:spcPts val="0"/>
                        </a:spcAft>
                      </a:pPr>
                      <a:r>
                        <a:rPr lang="en-US" sz="1100" b="1">
                          <a:effectLst/>
                          <a:latin typeface="Calibri" panose="020F0502020204030204" pitchFamily="34" charset="0"/>
                          <a:ea typeface="Times New Roman" panose="02020603050405020304" pitchFamily="18" charset="0"/>
                          <a:cs typeface="Times New Roman" panose="02020603050405020304" pitchFamily="18" charset="0"/>
                        </a:rPr>
                        <a:t>State</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a:lnSpc>
                          <a:spcPct val="115000"/>
                        </a:lnSpc>
                        <a:spcBef>
                          <a:spcPts val="0"/>
                        </a:spcBef>
                        <a:spcAft>
                          <a:spcPts val="0"/>
                        </a:spcAft>
                      </a:pPr>
                      <a:r>
                        <a:rPr lang="en-US" sz="1100" err="1">
                          <a:effectLst/>
                          <a:latin typeface="Calibri" panose="020F0502020204030204" pitchFamily="34" charset="0"/>
                          <a:ea typeface="Times New Roman" panose="02020603050405020304" pitchFamily="18" charset="0"/>
                          <a:cs typeface="Times New Roman" panose="02020603050405020304" pitchFamily="18" charset="0"/>
                        </a:rPr>
                        <a:t>DataQuest</a:t>
                      </a:r>
                      <a:r>
                        <a:rPr lang="en-US" sz="1100">
                          <a:effectLst/>
                          <a:latin typeface="Calibri" panose="020F0502020204030204" pitchFamily="34" charset="0"/>
                          <a:ea typeface="Times New Roman" panose="02020603050405020304" pitchFamily="18" charset="0"/>
                          <a:cs typeface="Times New Roman" panose="02020603050405020304" pitchFamily="18" charset="0"/>
                        </a:rPr>
                        <a:t> (Course Completion &amp; CTE)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0 counts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12069">
                <a:tc vMerge="1">
                  <a:txBody>
                    <a:bodyPr/>
                    <a:lstStyle/>
                    <a:p>
                      <a:endParaRPr lang="en-US"/>
                    </a:p>
                  </a:txBody>
                  <a:tcPr/>
                </a:tc>
                <a:tc vMerge="1">
                  <a:txBody>
                    <a:bodyPr/>
                    <a:lstStyle/>
                    <a:p>
                      <a:pPr marL="0" marR="0" algn="ctr">
                        <a:lnSpc>
                          <a:spcPct val="115000"/>
                        </a:lnSpc>
                        <a:spcBef>
                          <a:spcPts val="0"/>
                        </a:spcBef>
                        <a:spcAft>
                          <a:spcPts val="0"/>
                        </a:spcAft>
                      </a:pP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a:lnSpc>
                          <a:spcPct val="115000"/>
                        </a:lnSpc>
                        <a:spcBef>
                          <a:spcPts val="0"/>
                        </a:spcBef>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 CTE Incentive Grant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100">
                          <a:effectLst/>
                          <a:latin typeface="Calibri" panose="020F0502020204030204" pitchFamily="34" charset="0"/>
                          <a:ea typeface="Times New Roman" panose="02020603050405020304" pitchFamily="18" charset="0"/>
                          <a:cs typeface="Times New Roman" panose="02020603050405020304" pitchFamily="18" charset="0"/>
                        </a:rPr>
                        <a:t>0 counts &amp; grant eligibility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12069">
                <a:tc vMerge="1">
                  <a:txBody>
                    <a:bodyPr/>
                    <a:lstStyle/>
                    <a:p>
                      <a:endParaRPr lang="en-US"/>
                    </a:p>
                  </a:txBody>
                  <a:tcPr/>
                </a:tc>
                <a:tc vMerge="1">
                  <a:txBody>
                    <a:bodyPr/>
                    <a:lstStyle/>
                    <a:p>
                      <a:pPr marL="0" marR="0" algn="ctr">
                        <a:lnSpc>
                          <a:spcPct val="115000"/>
                        </a:lnSpc>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a:lnSpc>
                          <a:spcPct val="115000"/>
                        </a:lnSpc>
                        <a:spcBef>
                          <a:spcPts val="0"/>
                        </a:spcBef>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California</a:t>
                      </a:r>
                      <a:r>
                        <a:rPr lang="en-US" sz="1100" baseline="0">
                          <a:effectLst/>
                          <a:latin typeface="Calibri" panose="020F0502020204030204" pitchFamily="34" charset="0"/>
                          <a:ea typeface="Times New Roman" panose="02020603050405020304" pitchFamily="18" charset="0"/>
                          <a:cs typeface="Times New Roman" panose="02020603050405020304" pitchFamily="18" charset="0"/>
                        </a:rPr>
                        <a:t> School Dashboard (College/Career Indicator)</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100">
                          <a:effectLst/>
                          <a:latin typeface="Calibri" panose="020F0502020204030204" pitchFamily="34" charset="0"/>
                          <a:ea typeface="Times New Roman" panose="02020603050405020304" pitchFamily="18" charset="0"/>
                          <a:cs typeface="Times New Roman" panose="02020603050405020304" pitchFamily="18" charset="0"/>
                        </a:rPr>
                        <a:t>Potential </a:t>
                      </a:r>
                      <a:r>
                        <a:rPr lang="en-US" sz="1100" b="1">
                          <a:solidFill>
                            <a:srgbClr val="FFB63E"/>
                          </a:solidFill>
                          <a:effectLst/>
                          <a:latin typeface="Calibri" panose="020F0502020204030204" pitchFamily="34" charset="0"/>
                          <a:ea typeface="Times New Roman" panose="02020603050405020304" pitchFamily="18" charset="0"/>
                          <a:cs typeface="Times New Roman" panose="02020603050405020304" pitchFamily="18" charset="0"/>
                        </a:rPr>
                        <a:t>Orange</a:t>
                      </a:r>
                      <a:r>
                        <a:rPr lang="en-US" sz="1100">
                          <a:effectLst/>
                          <a:latin typeface="Calibri" panose="020F0502020204030204" pitchFamily="34" charset="0"/>
                          <a:ea typeface="Times New Roman" panose="02020603050405020304" pitchFamily="18" charset="0"/>
                          <a:cs typeface="Times New Roman" panose="02020603050405020304" pitchFamily="18" charset="0"/>
                        </a:rPr>
                        <a:t> Indicator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12069">
                <a:tc vMerge="1">
                  <a:txBody>
                    <a:bodyPr/>
                    <a:lstStyle/>
                    <a:p>
                      <a:endParaRPr lang="en-US"/>
                    </a:p>
                  </a:txBody>
                  <a:tcPr/>
                </a:tc>
                <a:tc>
                  <a:txBody>
                    <a:bodyPr/>
                    <a:lstStyle/>
                    <a:p>
                      <a:pPr marL="0" marR="0" algn="ctr">
                        <a:lnSpc>
                          <a:spcPct val="115000"/>
                        </a:lnSpc>
                        <a:spcBef>
                          <a:spcPts val="0"/>
                        </a:spcBef>
                        <a:spcAft>
                          <a:spcPts val="0"/>
                        </a:spcAft>
                      </a:pPr>
                      <a:r>
                        <a:rPr lang="en-US" sz="1100" b="1">
                          <a:effectLst/>
                          <a:latin typeface="Calibri" panose="020F0502020204030204" pitchFamily="34" charset="0"/>
                          <a:ea typeface="Times New Roman" panose="02020603050405020304" pitchFamily="18" charset="0"/>
                          <a:cs typeface="Times New Roman" panose="02020603050405020304" pitchFamily="18" charset="0"/>
                        </a:rPr>
                        <a:t>Federal</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Carl Perkins Program (CTE Participants and Completers)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0 counts &amp; grant eligibility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12069">
                <a:tc rowSpan="4">
                  <a:txBody>
                    <a:bodyPr/>
                    <a:lstStyle/>
                    <a:p>
                      <a:pPr marL="0" marR="0" algn="l">
                        <a:lnSpc>
                          <a:spcPct val="115000"/>
                        </a:lnSpc>
                        <a:spcBef>
                          <a:spcPts val="0"/>
                        </a:spcBef>
                        <a:spcAft>
                          <a:spcPts val="0"/>
                        </a:spcAft>
                      </a:pPr>
                      <a:r>
                        <a:rPr lang="en-US" sz="1100" b="1" u="sng">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rPr>
                        <a:t>EOY-2:</a:t>
                      </a:r>
                      <a:endParaRPr lang="en-US" sz="1100">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nSpc>
                          <a:spcPct val="115000"/>
                        </a:lnSpc>
                        <a:spcBef>
                          <a:spcPts val="0"/>
                        </a:spcBef>
                        <a:spcAft>
                          <a:spcPts val="0"/>
                        </a:spcAft>
                        <a:buFont typeface="Symbol" panose="05050102010706020507" pitchFamily="18" charset="2"/>
                        <a:buNone/>
                      </a:pPr>
                      <a:r>
                        <a:rPr lang="en-US" sz="1100" b="1">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rPr>
                        <a:t>Program participation</a:t>
                      </a:r>
                      <a:endParaRPr lang="en-US" sz="1100">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nSpc>
                          <a:spcPct val="115000"/>
                        </a:lnSpc>
                        <a:spcBef>
                          <a:spcPts val="0"/>
                        </a:spcBef>
                        <a:spcAft>
                          <a:spcPts val="0"/>
                        </a:spcAft>
                        <a:buFont typeface="Symbol" panose="05050102010706020507" pitchFamily="18" charset="2"/>
                        <a:buNone/>
                      </a:pPr>
                      <a:r>
                        <a:rPr lang="en-US" sz="1100" b="1">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rPr>
                        <a:t>Homeless &amp; TK enrolled counts</a:t>
                      </a:r>
                      <a:endParaRPr lang="en-US" sz="1100">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A8B"/>
                    </a:solidFill>
                  </a:tcPr>
                </a:tc>
                <a:tc>
                  <a:txBody>
                    <a:bodyPr/>
                    <a:lstStyle/>
                    <a:p>
                      <a:pPr marL="0" marR="0" algn="ctr">
                        <a:lnSpc>
                          <a:spcPct val="115000"/>
                        </a:lnSpc>
                        <a:spcBef>
                          <a:spcPts val="0"/>
                        </a:spcBef>
                        <a:spcAft>
                          <a:spcPts val="0"/>
                        </a:spcAft>
                      </a:pPr>
                      <a:r>
                        <a:rPr lang="en-US" sz="1100" b="1">
                          <a:effectLst/>
                          <a:latin typeface="Calibri" panose="020F0502020204030204" pitchFamily="34" charset="0"/>
                          <a:ea typeface="Times New Roman" panose="02020603050405020304" pitchFamily="18" charset="0"/>
                          <a:cs typeface="Times New Roman" panose="02020603050405020304" pitchFamily="18" charset="0"/>
                        </a:rPr>
                        <a:t>State</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a:lnSpc>
                          <a:spcPct val="115000"/>
                        </a:lnSpc>
                        <a:spcBef>
                          <a:spcPts val="0"/>
                        </a:spcBef>
                        <a:spcAft>
                          <a:spcPts val="0"/>
                        </a:spcAft>
                      </a:pPr>
                      <a:r>
                        <a:rPr lang="en-US" sz="1100" err="1">
                          <a:effectLst/>
                          <a:latin typeface="Calibri" panose="020F0502020204030204" pitchFamily="34" charset="0"/>
                          <a:ea typeface="Times New Roman" panose="02020603050405020304" pitchFamily="18" charset="0"/>
                          <a:cs typeface="Times New Roman" panose="02020603050405020304" pitchFamily="18" charset="0"/>
                        </a:rPr>
                        <a:t>DataQuest</a:t>
                      </a:r>
                      <a:r>
                        <a:rPr lang="en-US" sz="1100">
                          <a:effectLst/>
                          <a:latin typeface="Calibri" panose="020F0502020204030204" pitchFamily="34" charset="0"/>
                          <a:ea typeface="Times New Roman" panose="02020603050405020304" pitchFamily="18" charset="0"/>
                          <a:cs typeface="Times New Roman" panose="02020603050405020304" pitchFamily="18" charset="0"/>
                        </a:rPr>
                        <a:t> (Programs such</a:t>
                      </a:r>
                      <a:r>
                        <a:rPr lang="en-US" sz="1100" baseline="0">
                          <a:effectLst/>
                          <a:latin typeface="Calibri" panose="020F0502020204030204" pitchFamily="34" charset="0"/>
                          <a:ea typeface="Times New Roman" panose="02020603050405020304" pitchFamily="18" charset="0"/>
                          <a:cs typeface="Times New Roman" panose="02020603050405020304" pitchFamily="18" charset="0"/>
                        </a:rPr>
                        <a:t> as</a:t>
                      </a:r>
                      <a:r>
                        <a:rPr lang="en-US" sz="1100">
                          <a:effectLst/>
                          <a:latin typeface="Calibri" panose="020F0502020204030204" pitchFamily="34" charset="0"/>
                          <a:ea typeface="Times New Roman" panose="02020603050405020304" pitchFamily="18" charset="0"/>
                          <a:cs typeface="Times New Roman" panose="02020603050405020304" pitchFamily="18" charset="0"/>
                        </a:rPr>
                        <a:t> Homeless and TK)</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0 counts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61712">
                <a:tc vMerge="1">
                  <a:txBody>
                    <a:bodyPr/>
                    <a:lstStyle/>
                    <a:p>
                      <a:endParaRPr lang="en-US"/>
                    </a:p>
                  </a:txBody>
                  <a:tcPr/>
                </a:tc>
                <a:tc rowSpan="3">
                  <a:txBody>
                    <a:bodyPr/>
                    <a:lstStyle/>
                    <a:p>
                      <a:pPr marL="0" marR="0" algn="ctr">
                        <a:lnSpc>
                          <a:spcPct val="115000"/>
                        </a:lnSpc>
                        <a:spcBef>
                          <a:spcPts val="0"/>
                        </a:spcBef>
                        <a:spcAft>
                          <a:spcPts val="0"/>
                        </a:spcAft>
                      </a:pPr>
                      <a:r>
                        <a:rPr lang="en-US" sz="1100" b="1">
                          <a:effectLst/>
                          <a:latin typeface="Calibri" panose="020F0502020204030204" pitchFamily="34" charset="0"/>
                          <a:ea typeface="Times New Roman" panose="02020603050405020304" pitchFamily="18" charset="0"/>
                          <a:cs typeface="Times New Roman" panose="02020603050405020304" pitchFamily="18" charset="0"/>
                        </a:rPr>
                        <a:t>Federal</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Elementary and Secondary Education Act (ESEA) Title 1, Part A Neglected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0 counts &amp; grant eligibility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12069">
                <a:tc vMerge="1">
                  <a:txBody>
                    <a:bodyPr/>
                    <a:lstStyle/>
                    <a:p>
                      <a:pPr marL="0" marR="0" lvl="0" indent="0">
                        <a:lnSpc>
                          <a:spcPct val="115000"/>
                        </a:lnSpc>
                        <a:spcBef>
                          <a:spcPts val="0"/>
                        </a:spcBef>
                        <a:spcAft>
                          <a:spcPts val="0"/>
                        </a:spcAft>
                        <a:buFont typeface="Symbol" panose="05050102010706020507" pitchFamily="18" charset="2"/>
                        <a:buNone/>
                      </a:pPr>
                      <a:endParaRPr lang="en-US" sz="1200" dirty="0">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A8B"/>
                    </a:solidFill>
                  </a:tcPr>
                </a:tc>
                <a:tc vMerge="1">
                  <a:txBody>
                    <a:bodyPr/>
                    <a:lstStyle/>
                    <a:p>
                      <a:pPr marL="0" marR="0" algn="ctr">
                        <a:lnSpc>
                          <a:spcPct val="115000"/>
                        </a:lnSpc>
                        <a:spcBef>
                          <a:spcPts val="0"/>
                        </a:spcBef>
                        <a:spcAft>
                          <a:spcPts val="0"/>
                        </a:spcAft>
                      </a:pP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100" b="0" i="0" u="none" strike="noStrike" kern="1200" baseline="0">
                          <a:solidFill>
                            <a:schemeClr val="dk1"/>
                          </a:solidFill>
                          <a:latin typeface="+mn-lt"/>
                          <a:ea typeface="+mn-ea"/>
                          <a:cs typeface="+mn-cs"/>
                        </a:rPr>
                        <a:t>EDEN (Education Data Exchange Network) Reporting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100">
                          <a:effectLst/>
                          <a:latin typeface="Calibri" panose="020F0502020204030204" pitchFamily="34" charset="0"/>
                          <a:ea typeface="Times New Roman" panose="02020603050405020304" pitchFamily="18" charset="0"/>
                          <a:cs typeface="Times New Roman" panose="02020603050405020304" pitchFamily="18" charset="0"/>
                        </a:rPr>
                        <a:t>0 counts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12069">
                <a:tc vMerge="1">
                  <a:txBody>
                    <a:bodyPr/>
                    <a:lstStyle/>
                    <a:p>
                      <a:pPr marL="0" marR="0" lvl="0" indent="0">
                        <a:lnSpc>
                          <a:spcPct val="115000"/>
                        </a:lnSpc>
                        <a:spcBef>
                          <a:spcPts val="0"/>
                        </a:spcBef>
                        <a:spcAft>
                          <a:spcPts val="0"/>
                        </a:spcAft>
                        <a:buFont typeface="Symbol" panose="05050102010706020507" pitchFamily="18" charset="2"/>
                        <a:buNone/>
                      </a:pPr>
                      <a:endParaRPr lang="en-US" sz="1200" dirty="0">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A8B"/>
                    </a:solidFill>
                  </a:tcPr>
                </a:tc>
                <a:tc vMerge="1">
                  <a:txBody>
                    <a:bodyPr/>
                    <a:lstStyle/>
                    <a:p>
                      <a:pPr marL="0" marR="0" algn="ctr">
                        <a:lnSpc>
                          <a:spcPct val="115000"/>
                        </a:lnSpc>
                        <a:spcBef>
                          <a:spcPts val="0"/>
                        </a:spcBef>
                        <a:spcAft>
                          <a:spcPts val="0"/>
                        </a:spcAft>
                      </a:pP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100" b="0" i="0" u="none" strike="noStrike" kern="1200" baseline="0">
                          <a:solidFill>
                            <a:schemeClr val="dk1"/>
                          </a:solidFill>
                          <a:latin typeface="+mn-lt"/>
                          <a:ea typeface="+mn-ea"/>
                          <a:cs typeface="+mn-cs"/>
                        </a:rPr>
                        <a:t>Consolidated State Performance Report (CSPR)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100">
                          <a:effectLst/>
                          <a:latin typeface="Calibri" panose="020F0502020204030204" pitchFamily="34" charset="0"/>
                          <a:ea typeface="Times New Roman" panose="02020603050405020304" pitchFamily="18" charset="0"/>
                          <a:cs typeface="Times New Roman" panose="02020603050405020304" pitchFamily="18" charset="0"/>
                        </a:rPr>
                        <a:t>0 counts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361712">
                <a:tc rowSpan="7">
                  <a:txBody>
                    <a:bodyPr/>
                    <a:lstStyle/>
                    <a:p>
                      <a:pPr marL="0" marR="0" algn="l">
                        <a:lnSpc>
                          <a:spcPct val="115000"/>
                        </a:lnSpc>
                        <a:spcBef>
                          <a:spcPts val="0"/>
                        </a:spcBef>
                        <a:spcAft>
                          <a:spcPts val="0"/>
                        </a:spcAft>
                      </a:pPr>
                      <a:r>
                        <a:rPr lang="en-US" sz="1100" b="1" u="sng">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rPr>
                        <a:t>EOY-3:</a:t>
                      </a:r>
                      <a:endParaRPr lang="en-US" sz="1100">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nSpc>
                          <a:spcPct val="115000"/>
                        </a:lnSpc>
                        <a:spcBef>
                          <a:spcPts val="0"/>
                        </a:spcBef>
                        <a:spcAft>
                          <a:spcPts val="0"/>
                        </a:spcAft>
                        <a:buFont typeface="Symbol" panose="05050102010706020507" pitchFamily="18" charset="2"/>
                        <a:buNone/>
                      </a:pPr>
                      <a:r>
                        <a:rPr lang="en-US" sz="1100" b="1">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rPr>
                        <a:t>Absence Summary/Cumulative</a:t>
                      </a:r>
                      <a:r>
                        <a:rPr lang="en-US" sz="1100" b="1" baseline="0">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rPr>
                        <a:t> Enrollment/</a:t>
                      </a:r>
                      <a:r>
                        <a:rPr lang="en-US" sz="1100" b="1">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rPr>
                        <a:t>Behavioral Incident</a:t>
                      </a:r>
                      <a:endParaRPr lang="en-US" sz="1100">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A8B"/>
                    </a:solidFill>
                  </a:tcPr>
                </a:tc>
                <a:tc rowSpan="2">
                  <a:txBody>
                    <a:bodyPr/>
                    <a:lstStyle/>
                    <a:p>
                      <a:pPr marL="0" marR="0" algn="ctr">
                        <a:lnSpc>
                          <a:spcPct val="115000"/>
                        </a:lnSpc>
                        <a:spcBef>
                          <a:spcPts val="0"/>
                        </a:spcBef>
                        <a:spcAft>
                          <a:spcPts val="0"/>
                        </a:spcAft>
                      </a:pPr>
                      <a:r>
                        <a:rPr lang="en-US" sz="1100" b="1">
                          <a:effectLst/>
                          <a:latin typeface="Calibri" panose="020F0502020204030204" pitchFamily="34" charset="0"/>
                          <a:ea typeface="Times New Roman" panose="02020603050405020304" pitchFamily="18" charset="0"/>
                          <a:cs typeface="Times New Roman" panose="02020603050405020304" pitchFamily="18" charset="0"/>
                        </a:rPr>
                        <a:t>State</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a:lnSpc>
                          <a:spcPct val="115000"/>
                        </a:lnSpc>
                        <a:spcBef>
                          <a:spcPts val="0"/>
                        </a:spcBef>
                        <a:spcAft>
                          <a:spcPts val="0"/>
                        </a:spcAft>
                      </a:pPr>
                      <a:r>
                        <a:rPr lang="en-US" sz="1100" err="1">
                          <a:effectLst/>
                          <a:latin typeface="Calibri" panose="020F0502020204030204" pitchFamily="34" charset="0"/>
                          <a:ea typeface="Times New Roman" panose="02020603050405020304" pitchFamily="18" charset="0"/>
                          <a:cs typeface="Times New Roman" panose="02020603050405020304" pitchFamily="18" charset="0"/>
                        </a:rPr>
                        <a:t>DataQuest</a:t>
                      </a:r>
                      <a:r>
                        <a:rPr lang="en-US" sz="1100">
                          <a:effectLst/>
                          <a:latin typeface="Calibri" panose="020F0502020204030204" pitchFamily="34" charset="0"/>
                          <a:ea typeface="Times New Roman" panose="02020603050405020304" pitchFamily="18" charset="0"/>
                          <a:cs typeface="Times New Roman" panose="02020603050405020304" pitchFamily="18" charset="0"/>
                        </a:rPr>
                        <a:t> (Discipline, Chronic Absenteeism, Cumulative</a:t>
                      </a:r>
                      <a:r>
                        <a:rPr lang="en-US" sz="1100" baseline="0">
                          <a:effectLst/>
                          <a:latin typeface="Calibri" panose="020F0502020204030204" pitchFamily="34" charset="0"/>
                          <a:ea typeface="Times New Roman" panose="02020603050405020304" pitchFamily="18" charset="0"/>
                          <a:cs typeface="Times New Roman" panose="02020603050405020304" pitchFamily="18" charset="0"/>
                        </a:rPr>
                        <a:t> Enrollment</a:t>
                      </a:r>
                      <a:r>
                        <a:rPr lang="en-US" sz="1100">
                          <a:effectLst/>
                          <a:latin typeface="Calibri" panose="020F0502020204030204" pitchFamily="34" charset="0"/>
                          <a:ea typeface="Times New Roman" panose="02020603050405020304" pitchFamily="18" charset="0"/>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0 counts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361712">
                <a:tc vMerge="1">
                  <a:txBody>
                    <a:bodyPr/>
                    <a:lstStyle/>
                    <a:p>
                      <a:endParaRPr lang="en-US"/>
                    </a:p>
                  </a:txBody>
                  <a:tcPr/>
                </a:tc>
                <a:tc vMerge="1">
                  <a:txBody>
                    <a:bodyPr/>
                    <a:lstStyle/>
                    <a:p>
                      <a:pPr marL="0" marR="0" algn="ctr">
                        <a:lnSpc>
                          <a:spcPct val="115000"/>
                        </a:lnSpc>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a:lnSpc>
                          <a:spcPct val="115000"/>
                        </a:lnSpc>
                        <a:spcBef>
                          <a:spcPts val="0"/>
                        </a:spcBef>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California</a:t>
                      </a:r>
                      <a:r>
                        <a:rPr lang="en-US" sz="1100" baseline="0">
                          <a:effectLst/>
                          <a:latin typeface="Calibri" panose="020F0502020204030204" pitchFamily="34" charset="0"/>
                          <a:ea typeface="Times New Roman" panose="02020603050405020304" pitchFamily="18" charset="0"/>
                          <a:cs typeface="Times New Roman" panose="02020603050405020304" pitchFamily="18" charset="0"/>
                        </a:rPr>
                        <a:t> School Dashboard (Suspension &amp; Chronic Absenteeism indicators)</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100">
                          <a:effectLst/>
                          <a:latin typeface="Calibri" panose="020F0502020204030204" pitchFamily="34" charset="0"/>
                          <a:ea typeface="Times New Roman" panose="02020603050405020304" pitchFamily="18" charset="0"/>
                          <a:cs typeface="Times New Roman" panose="02020603050405020304" pitchFamily="18" charset="0"/>
                        </a:rPr>
                        <a:t>Potential </a:t>
                      </a:r>
                      <a:r>
                        <a:rPr lang="en-US" sz="1100" b="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Red</a:t>
                      </a:r>
                      <a:r>
                        <a:rPr lang="en-US" sz="1100">
                          <a:effectLst/>
                          <a:latin typeface="Calibri" panose="020F0502020204030204" pitchFamily="34" charset="0"/>
                          <a:ea typeface="Times New Roman" panose="02020603050405020304" pitchFamily="18" charset="0"/>
                          <a:cs typeface="Times New Roman" panose="02020603050405020304" pitchFamily="18" charset="0"/>
                        </a:rPr>
                        <a:t> Indicator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312069">
                <a:tc vMerge="1">
                  <a:txBody>
                    <a:bodyPr/>
                    <a:lstStyle/>
                    <a:p>
                      <a:endParaRPr lang="en-US"/>
                    </a:p>
                  </a:txBody>
                  <a:tcPr/>
                </a:tc>
                <a:tc rowSpan="5">
                  <a:txBody>
                    <a:bodyPr/>
                    <a:lstStyle/>
                    <a:p>
                      <a:pPr marL="0" marR="0" algn="ctr">
                        <a:lnSpc>
                          <a:spcPct val="115000"/>
                        </a:lnSpc>
                        <a:spcBef>
                          <a:spcPts val="0"/>
                        </a:spcBef>
                        <a:spcAft>
                          <a:spcPts val="0"/>
                        </a:spcAft>
                      </a:pPr>
                      <a:r>
                        <a:rPr lang="en-US" sz="1100" b="1">
                          <a:effectLst/>
                          <a:latin typeface="Calibri" panose="020F0502020204030204" pitchFamily="34" charset="0"/>
                          <a:ea typeface="Times New Roman" panose="02020603050405020304" pitchFamily="18" charset="0"/>
                          <a:cs typeface="Times New Roman" panose="02020603050405020304" pitchFamily="18" charset="0"/>
                        </a:rPr>
                        <a:t>Federal</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NCLB Consolidated State Performance Report (CSPR)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0 counts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312069">
                <a:tc vMerge="1">
                  <a:txBody>
                    <a:bodyPr/>
                    <a:lstStyle/>
                    <a:p>
                      <a:endParaRPr lang="en-US"/>
                    </a:p>
                  </a:txBody>
                  <a:tcPr/>
                </a:tc>
                <a:tc vMerge="1">
                  <a:txBody>
                    <a:bodyPr/>
                    <a:lstStyle/>
                    <a:p>
                      <a:endParaRPr lang="en-US"/>
                    </a:p>
                  </a:txBody>
                  <a:tcPr/>
                </a:tc>
                <a:tc>
                  <a:txBody>
                    <a:bodyPr/>
                    <a:lstStyle/>
                    <a:p>
                      <a:pPr marL="0" marR="0">
                        <a:lnSpc>
                          <a:spcPct val="115000"/>
                        </a:lnSpc>
                        <a:spcBef>
                          <a:spcPts val="0"/>
                        </a:spcBef>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NCLB Title IX - At Risk/Persistently Dangerous Schools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0 counts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361712">
                <a:tc vMerge="1">
                  <a:txBody>
                    <a:bodyPr/>
                    <a:lstStyle/>
                    <a:p>
                      <a:endParaRPr lang="en-US"/>
                    </a:p>
                  </a:txBody>
                  <a:tcPr/>
                </a:tc>
                <a:tc vMerge="1">
                  <a:txBody>
                    <a:bodyPr/>
                    <a:lstStyle/>
                    <a:p>
                      <a:endParaRPr lang="en-US"/>
                    </a:p>
                  </a:txBody>
                  <a:tcPr/>
                </a:tc>
                <a:tc>
                  <a:txBody>
                    <a:bodyPr/>
                    <a:lstStyle/>
                    <a:p>
                      <a:pPr marL="0" marR="0">
                        <a:lnSpc>
                          <a:spcPct val="115000"/>
                        </a:lnSpc>
                        <a:spcBef>
                          <a:spcPts val="0"/>
                        </a:spcBef>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ESEA Title IV, Part A, Subpart 3, Section 4141 (e) - Firearm Offenses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0 counts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312069">
                <a:tc vMerge="1">
                  <a:txBody>
                    <a:bodyPr/>
                    <a:lstStyle/>
                    <a:p>
                      <a:endParaRPr lang="en-US"/>
                    </a:p>
                  </a:txBody>
                  <a:tcPr/>
                </a:tc>
                <a:tc vMerge="1">
                  <a:txBody>
                    <a:bodyPr/>
                    <a:lstStyle/>
                    <a:p>
                      <a:endParaRPr lang="en-US"/>
                    </a:p>
                  </a:txBody>
                  <a:tcPr/>
                </a:tc>
                <a:tc>
                  <a:txBody>
                    <a:bodyPr/>
                    <a:lstStyle/>
                    <a:p>
                      <a:pPr marL="0" marR="0">
                        <a:lnSpc>
                          <a:spcPct val="115000"/>
                        </a:lnSpc>
                        <a:spcBef>
                          <a:spcPts val="0"/>
                        </a:spcBef>
                        <a:spcAft>
                          <a:spcPts val="0"/>
                        </a:spcAft>
                      </a:pPr>
                      <a:r>
                        <a:rPr lang="en-US" sz="1100" i="0">
                          <a:solidFill>
                            <a:schemeClr val="accent4"/>
                          </a:solidFill>
                          <a:effectLst/>
                          <a:latin typeface="Calibri" panose="020F0502020204030204" pitchFamily="34" charset="0"/>
                        </a:rPr>
                        <a:t>Individuals with Disabilities Education Act (IDEA)</a:t>
                      </a:r>
                      <a:endParaRPr lang="en-US" sz="1100" i="0">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0 counts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312069">
                <a:tc vMerge="1">
                  <a:txBody>
                    <a:bodyPr/>
                    <a:lstStyle/>
                    <a:p>
                      <a:pPr marL="342900" marR="0" lvl="0" indent="-342900">
                        <a:lnSpc>
                          <a:spcPct val="115000"/>
                        </a:lnSpc>
                        <a:spcBef>
                          <a:spcPts val="0"/>
                        </a:spcBef>
                        <a:spcAft>
                          <a:spcPts val="0"/>
                        </a:spcAft>
                        <a:buFont typeface="Symbol" panose="05050102010706020507" pitchFamily="18" charset="2"/>
                        <a:buChar char=""/>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pPr marL="0" marR="0" algn="ctr">
                        <a:lnSpc>
                          <a:spcPct val="115000"/>
                        </a:lnSpc>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Gun Free Schools Act Annual Survey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0 counts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bl>
          </a:graphicData>
        </a:graphic>
      </p:graphicFrame>
      <p:sp>
        <p:nvSpPr>
          <p:cNvPr id="5" name="Slide Number Placeholder 4">
            <a:extLst>
              <a:ext uri="{FF2B5EF4-FFF2-40B4-BE49-F238E27FC236}">
                <a16:creationId xmlns:a16="http://schemas.microsoft.com/office/drawing/2014/main" id="{798C2E2D-3845-79C9-CD5B-134B1721FD0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303764730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2088CAF-10D4-4E23-B5A6-E8A0009AC027}"/>
              </a:ext>
            </a:extLst>
          </p:cNvPr>
          <p:cNvSpPr>
            <a:spLocks noGrp="1"/>
          </p:cNvSpPr>
          <p:nvPr>
            <p:ph idx="1"/>
          </p:nvPr>
        </p:nvSpPr>
        <p:spPr>
          <a:xfrm>
            <a:off x="75978" y="382636"/>
            <a:ext cx="5142290" cy="5460816"/>
          </a:xfrm>
        </p:spPr>
        <p:txBody>
          <a:bodyPr/>
          <a:lstStyle/>
          <a:p>
            <a:pPr>
              <a:buFont typeface="Courier New" panose="02070309020205020404" pitchFamily="49" charset="0"/>
              <a:buChar char="o"/>
            </a:pPr>
            <a:r>
              <a:rPr lang="en-US" sz="1700"/>
              <a:t>The data in EOY is reflective of </a:t>
            </a:r>
            <a:r>
              <a:rPr lang="en-US" sz="1700" b="1">
                <a:solidFill>
                  <a:srgbClr val="FD7C62"/>
                </a:solidFill>
              </a:rPr>
              <a:t>entire academic year</a:t>
            </a:r>
            <a:r>
              <a:rPr lang="en-US" sz="1700"/>
              <a:t>. </a:t>
            </a:r>
          </a:p>
          <a:p>
            <a:r>
              <a:rPr lang="en-US" sz="1600" b="1">
                <a:solidFill>
                  <a:srgbClr val="FF735D"/>
                </a:solidFill>
              </a:rPr>
              <a:t>Review EOY changes internally </a:t>
            </a:r>
            <a:r>
              <a:rPr lang="en-US" sz="1600">
                <a:solidFill>
                  <a:schemeClr val="tx1"/>
                </a:solidFill>
              </a:rPr>
              <a:t>with other staff as needed</a:t>
            </a:r>
            <a:r>
              <a:rPr lang="en-US" sz="1600"/>
              <a:t>.</a:t>
            </a:r>
          </a:p>
          <a:p>
            <a:pPr>
              <a:defRPr/>
            </a:pPr>
            <a:r>
              <a:rPr lang="en-US" sz="1700">
                <a:solidFill>
                  <a:schemeClr val="tx1"/>
                </a:solidFill>
              </a:rPr>
              <a:t>It will greatly benefit you to </a:t>
            </a:r>
            <a:r>
              <a:rPr lang="en-US" sz="1700" b="1">
                <a:solidFill>
                  <a:srgbClr val="FF735D"/>
                </a:solidFill>
              </a:rPr>
              <a:t>clear all Certification and CDDs by July 11th </a:t>
            </a:r>
            <a:r>
              <a:rPr lang="en-US" sz="1700">
                <a:solidFill>
                  <a:schemeClr val="tx1"/>
                </a:solidFill>
              </a:rPr>
              <a:t>to ensure reports are checked for accuracy before they are approved.</a:t>
            </a:r>
          </a:p>
          <a:p>
            <a:pPr>
              <a:defRPr/>
            </a:pPr>
            <a:r>
              <a:rPr lang="en-US" sz="1700">
                <a:solidFill>
                  <a:schemeClr val="tx1"/>
                </a:solidFill>
              </a:rPr>
              <a:t>Use the </a:t>
            </a:r>
            <a:r>
              <a:rPr lang="en-US" sz="1700" b="1">
                <a:solidFill>
                  <a:srgbClr val="FF735D"/>
                </a:solidFill>
              </a:rPr>
              <a:t>EOY Checklist </a:t>
            </a:r>
            <a:r>
              <a:rPr lang="en-US" sz="1700">
                <a:solidFill>
                  <a:schemeClr val="tx1"/>
                </a:solidFill>
              </a:rPr>
              <a:t>to plan for and meet the submission milestones and deadline.</a:t>
            </a:r>
          </a:p>
          <a:p>
            <a:pPr>
              <a:defRPr/>
            </a:pPr>
            <a:r>
              <a:rPr lang="en-US" sz="1700">
                <a:solidFill>
                  <a:schemeClr val="tx1"/>
                </a:solidFill>
              </a:rPr>
              <a:t>LEAs should plan to certify all EOY submissions by the</a:t>
            </a:r>
            <a:r>
              <a:rPr lang="en-US" sz="1700" b="1">
                <a:solidFill>
                  <a:srgbClr val="FF735D"/>
                </a:solidFill>
              </a:rPr>
              <a:t> submission window deadline</a:t>
            </a:r>
            <a:r>
              <a:rPr lang="en-US" sz="1700">
                <a:solidFill>
                  <a:schemeClr val="tx1"/>
                </a:solidFill>
              </a:rPr>
              <a:t>.</a:t>
            </a:r>
          </a:p>
          <a:p>
            <a:pPr>
              <a:defRPr/>
            </a:pPr>
            <a:r>
              <a:rPr lang="en-US" sz="1700">
                <a:solidFill>
                  <a:schemeClr val="tx1"/>
                </a:solidFill>
              </a:rPr>
              <a:t>Amendment window should only be used for </a:t>
            </a:r>
            <a:r>
              <a:rPr lang="en-US" sz="1700" b="1">
                <a:solidFill>
                  <a:srgbClr val="FF735D"/>
                </a:solidFill>
              </a:rPr>
              <a:t>minor updates and corrections</a:t>
            </a:r>
            <a:r>
              <a:rPr lang="en-US" sz="1700">
                <a:solidFill>
                  <a:schemeClr val="tx1"/>
                </a:solidFill>
              </a:rPr>
              <a:t> to data.  </a:t>
            </a:r>
          </a:p>
          <a:p>
            <a:pPr>
              <a:defRPr/>
            </a:pPr>
            <a:r>
              <a:rPr lang="en-US" sz="1700">
                <a:solidFill>
                  <a:schemeClr val="tx1"/>
                </a:solidFill>
              </a:rPr>
              <a:t>There will be </a:t>
            </a:r>
            <a:r>
              <a:rPr lang="en-US" sz="1700" b="1">
                <a:solidFill>
                  <a:srgbClr val="FF735D"/>
                </a:solidFill>
              </a:rPr>
              <a:t>no deadline extension</a:t>
            </a:r>
            <a:r>
              <a:rPr lang="en-US" sz="1700">
                <a:solidFill>
                  <a:schemeClr val="tx1"/>
                </a:solidFill>
              </a:rPr>
              <a:t>!</a:t>
            </a:r>
            <a:endParaRPr lang="en-US" sz="1700">
              <a:solidFill>
                <a:srgbClr val="FF735D"/>
              </a:solidFill>
            </a:endParaRPr>
          </a:p>
          <a:p>
            <a:pPr>
              <a:defRPr/>
            </a:pPr>
            <a:r>
              <a:rPr lang="en-US" sz="1700">
                <a:solidFill>
                  <a:schemeClr val="tx1"/>
                </a:solidFill>
              </a:rPr>
              <a:t>Attend the </a:t>
            </a:r>
            <a:r>
              <a:rPr lang="en-US" sz="1700" b="1">
                <a:solidFill>
                  <a:srgbClr val="FF735D"/>
                </a:solidFill>
              </a:rPr>
              <a:t>CALPADS Q&amp;A </a:t>
            </a:r>
            <a:r>
              <a:rPr lang="en-US" sz="1700">
                <a:solidFill>
                  <a:schemeClr val="tx1"/>
                </a:solidFill>
              </a:rPr>
              <a:t>when feasible</a:t>
            </a:r>
          </a:p>
          <a:p>
            <a:pPr>
              <a:defRPr/>
            </a:pPr>
            <a:r>
              <a:rPr lang="en-US" sz="1700" b="1">
                <a:solidFill>
                  <a:srgbClr val="FF735D"/>
                </a:solidFill>
              </a:rPr>
              <a:t>Communicate, Collaborate and Coordinate!!</a:t>
            </a:r>
          </a:p>
        </p:txBody>
      </p:sp>
      <p:sp>
        <p:nvSpPr>
          <p:cNvPr id="3" name="Slide Number Placeholder 2">
            <a:extLst>
              <a:ext uri="{FF2B5EF4-FFF2-40B4-BE49-F238E27FC236}">
                <a16:creationId xmlns:a16="http://schemas.microsoft.com/office/drawing/2014/main" id="{78CFACDF-9E04-4412-89F5-EA362056D7F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4" name="Title 3">
            <a:extLst>
              <a:ext uri="{FF2B5EF4-FFF2-40B4-BE49-F238E27FC236}">
                <a16:creationId xmlns:a16="http://schemas.microsoft.com/office/drawing/2014/main" id="{49E384DC-DAEE-4E7F-9DD5-4E5066C0652B}"/>
              </a:ext>
            </a:extLst>
          </p:cNvPr>
          <p:cNvSpPr>
            <a:spLocks noGrp="1"/>
          </p:cNvSpPr>
          <p:nvPr>
            <p:ph type="title"/>
          </p:nvPr>
        </p:nvSpPr>
        <p:spPr bwMode="gray"/>
        <p:txBody>
          <a:bodyPr/>
          <a:lstStyle/>
          <a:p>
            <a:r>
              <a:rPr lang="en-US"/>
              <a:t>Summary</a:t>
            </a:r>
          </a:p>
        </p:txBody>
      </p:sp>
      <p:pic>
        <p:nvPicPr>
          <p:cNvPr id="12" name="Picture Placeholder 11" descr="postits">
            <a:extLst>
              <a:ext uri="{FF2B5EF4-FFF2-40B4-BE49-F238E27FC236}">
                <a16:creationId xmlns:a16="http://schemas.microsoft.com/office/drawing/2014/main" id="{495C7C6A-6EEF-CA43-A4A6-62CE9B02CD77}"/>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6210" b="6210"/>
          <a:stretch>
            <a:fillRect/>
          </a:stretch>
        </p:blipFill>
        <p:spPr>
          <a:xfrm>
            <a:off x="5353050" y="0"/>
            <a:ext cx="6406950" cy="3714747"/>
          </a:xfrm>
        </p:spPr>
      </p:pic>
      <p:sp>
        <p:nvSpPr>
          <p:cNvPr id="2" name="Footer Placeholder 1">
            <a:extLst>
              <a:ext uri="{FF2B5EF4-FFF2-40B4-BE49-F238E27FC236}">
                <a16:creationId xmlns:a16="http://schemas.microsoft.com/office/drawing/2014/main" id="{ADCB71B4-2503-4953-8994-5A240876E23A}"/>
              </a:ext>
            </a:extLst>
          </p:cNvPr>
          <p:cNvSpPr>
            <a:spLocks noGrp="1"/>
          </p:cNvSpPr>
          <p:nvPr>
            <p:ph type="ftr" sz="quarter" idx="13"/>
          </p:nvPr>
        </p:nvSpPr>
        <p:spPr>
          <a:xfrm>
            <a:off x="432000" y="6365363"/>
            <a:ext cx="4786268"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 Advanced Reporting and Certification v1.1 May 5, 2025</a:t>
            </a:r>
          </a:p>
        </p:txBody>
      </p:sp>
      <p:sp>
        <p:nvSpPr>
          <p:cNvPr id="6" name="Text Placeholder 5">
            <a:extLst>
              <a:ext uri="{FF2B5EF4-FFF2-40B4-BE49-F238E27FC236}">
                <a16:creationId xmlns:a16="http://schemas.microsoft.com/office/drawing/2014/main" id="{DFE73750-57DB-4A35-85DD-B654E6A29A7C}"/>
              </a:ext>
            </a:extLst>
          </p:cNvPr>
          <p:cNvSpPr>
            <a:spLocks noGrp="1"/>
          </p:cNvSpPr>
          <p:nvPr>
            <p:ph type="body" sz="quarter" idx="14"/>
          </p:nvPr>
        </p:nvSpPr>
        <p:spPr bwMode="gray"/>
        <p:txBody>
          <a:bodyPr/>
          <a:lstStyle/>
          <a:p>
            <a:r>
              <a:rPr lang="en-US"/>
              <a:t>Some key points to remember</a:t>
            </a:r>
          </a:p>
        </p:txBody>
      </p:sp>
      <p:cxnSp>
        <p:nvCxnSpPr>
          <p:cNvPr id="10" name="Straight Connector 9">
            <a:extLst>
              <a:ext uri="{FF2B5EF4-FFF2-40B4-BE49-F238E27FC236}">
                <a16:creationId xmlns:a16="http://schemas.microsoft.com/office/drawing/2014/main" id="{5F4C8A63-F9E3-41F6-B725-B846F2010334}"/>
              </a:ext>
              <a:ext uri="{C183D7F6-B498-43B3-948B-1728B52AA6E4}">
                <adec:decorative xmlns:adec="http://schemas.microsoft.com/office/drawing/2017/decorative" val="1"/>
              </a:ext>
            </a:extLst>
          </p:cNvPr>
          <p:cNvCxnSpPr>
            <a:cxnSpLocks/>
          </p:cNvCxnSpPr>
          <p:nvPr/>
        </p:nvCxnSpPr>
        <p:spPr bwMode="gray">
          <a:xfrm>
            <a:off x="5658103"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885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EAE0D-88F0-4123-A369-92983D7E55DC}"/>
              </a:ext>
            </a:extLst>
          </p:cNvPr>
          <p:cNvSpPr>
            <a:spLocks noGrp="1"/>
          </p:cNvSpPr>
          <p:nvPr>
            <p:ph type="title"/>
          </p:nvPr>
        </p:nvSpPr>
        <p:spPr/>
        <p:txBody>
          <a:bodyPr>
            <a:normAutofit fontScale="90000"/>
          </a:bodyPr>
          <a:lstStyle/>
          <a:p>
            <a:r>
              <a:rPr lang="en-US"/>
              <a:t>Resources</a:t>
            </a:r>
          </a:p>
        </p:txBody>
      </p:sp>
      <p:sp>
        <p:nvSpPr>
          <p:cNvPr id="6" name="Footer Placeholder 5">
            <a:extLst>
              <a:ext uri="{FF2B5EF4-FFF2-40B4-BE49-F238E27FC236}">
                <a16:creationId xmlns:a16="http://schemas.microsoft.com/office/drawing/2014/main" id="{A6B3DB9B-C83B-4ED1-A6FF-556F07CD26B9}"/>
              </a:ext>
            </a:extLst>
          </p:cNvPr>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Arial" charset="0"/>
                <a:ea typeface="+mn-ea"/>
                <a:cs typeface="Arial" charset="0"/>
              </a:rPr>
              <a:t>EOY - Advanced Reporting and Certification v1.1 May 5, 2025</a:t>
            </a:r>
          </a:p>
        </p:txBody>
      </p:sp>
      <p:sp>
        <p:nvSpPr>
          <p:cNvPr id="3" name="Slide Number Placeholder 2">
            <a:extLst>
              <a:ext uri="{FF2B5EF4-FFF2-40B4-BE49-F238E27FC236}">
                <a16:creationId xmlns:a16="http://schemas.microsoft.com/office/drawing/2014/main" id="{C9702531-69FA-4EBC-AB65-E4D765FC88D3}"/>
              </a:ext>
            </a:extLst>
          </p:cNvPr>
          <p:cNvSpPr>
            <a:spLocks noGrp="1"/>
          </p:cNvSpPr>
          <p:nvPr>
            <p:ph type="sldNum" sz="quarter" idx="11"/>
          </p:nvPr>
        </p:nvSpPr>
        <p:spPr/>
        <p:txBody>
          <a:bodyPr/>
          <a:lstStyle/>
          <a:p>
            <a:pPr>
              <a:defRPr/>
            </a:pPr>
            <a:fld id="{11B520B1-6943-4489-92FF-75F2493CCD07}" type="slidenum">
              <a:rPr lang="en-US" smtClean="0"/>
              <a:pPr>
                <a:defRPr/>
              </a:pPr>
              <a:t>109</a:t>
            </a:fld>
            <a:endParaRPr lang="en-US"/>
          </a:p>
        </p:txBody>
      </p:sp>
      <p:sp>
        <p:nvSpPr>
          <p:cNvPr id="14" name="AutoShape 2" descr="https://encrypted-tbn0.gstatic.com/images?q=tbn:ANd9GcQgBBtq389mm3sddMtxVn3r2pa1eFRsE_5IEsxOxkap47n82NhN">
            <a:extLst>
              <a:ext uri="{FF2B5EF4-FFF2-40B4-BE49-F238E27FC236}">
                <a16:creationId xmlns:a16="http://schemas.microsoft.com/office/drawing/2014/main" id="{125D1E28-B080-4674-AA36-B9A8625C0554}"/>
              </a:ext>
            </a:extLst>
          </p:cNvPr>
          <p:cNvSpPr>
            <a:spLocks noChangeAspect="1" noChangeArrowheads="1"/>
          </p:cNvSpPr>
          <p:nvPr/>
        </p:nvSpPr>
        <p:spPr bwMode="auto">
          <a:xfrm>
            <a:off x="5838932" y="319582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4" name="Group 3">
            <a:extLst>
              <a:ext uri="{FF2B5EF4-FFF2-40B4-BE49-F238E27FC236}">
                <a16:creationId xmlns:a16="http://schemas.microsoft.com/office/drawing/2014/main" id="{A587C32F-66B5-944B-85D4-47A2E82FAC92}"/>
              </a:ext>
              <a:ext uri="{C183D7F6-B498-43B3-948B-1728B52AA6E4}">
                <adec:decorative xmlns:adec="http://schemas.microsoft.com/office/drawing/2017/decorative" val="1"/>
              </a:ext>
            </a:extLst>
          </p:cNvPr>
          <p:cNvGrpSpPr/>
          <p:nvPr/>
        </p:nvGrpSpPr>
        <p:grpSpPr>
          <a:xfrm>
            <a:off x="5320989" y="1809136"/>
            <a:ext cx="6438521" cy="3382979"/>
            <a:chOff x="5231928" y="1521379"/>
            <a:chExt cx="6438521" cy="3382979"/>
          </a:xfrm>
        </p:grpSpPr>
        <p:pic>
          <p:nvPicPr>
            <p:cNvPr id="1028" name="Picture 4" descr="https://encrypted-tbn0.gstatic.com/images?q=tbn:ANd9GcQc4WiDDVuY1rVs8BkJQPP0mjyh6k-CFu2U0AZfdjPOOEW7wQ-u">
              <a:extLst>
                <a:ext uri="{FF2B5EF4-FFF2-40B4-BE49-F238E27FC236}">
                  <a16:creationId xmlns:a16="http://schemas.microsoft.com/office/drawing/2014/main" id="{A80D2A53-7247-44AF-BDFB-2B6D0D9E32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3032" y="2310953"/>
              <a:ext cx="685800" cy="47674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2DCDFF9-2521-4D42-A15E-EF819DC9A536}"/>
                </a:ext>
              </a:extLst>
            </p:cNvPr>
            <p:cNvSpPr/>
            <p:nvPr/>
          </p:nvSpPr>
          <p:spPr>
            <a:xfrm>
              <a:off x="6723685" y="1672389"/>
              <a:ext cx="2328073" cy="338554"/>
            </a:xfrm>
            <a:prstGeom prst="rect">
              <a:avLst/>
            </a:prstGeom>
          </p:spPr>
          <p:txBody>
            <a:bodyPr wrap="none">
              <a:spAutoFit/>
            </a:bodyPr>
            <a:lstStyle/>
            <a:p>
              <a:pPr marL="0" marR="0" lvl="1"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charset="0"/>
                  <a:ea typeface="+mn-ea"/>
                  <a:cs typeface="Arial" charset="0"/>
                  <a:hlinkClick r:id="rId4"/>
                </a:rPr>
                <a:t>https://learn.fcmat.org/</a:t>
              </a:r>
              <a:endParaRPr kumimoji="0" lang="en-US" sz="1600" b="0" i="0" u="none" strike="noStrike" kern="1200" cap="none" spc="0" normalizeH="0" baseline="0" noProof="0">
                <a:ln>
                  <a:noFill/>
                </a:ln>
                <a:solidFill>
                  <a:prstClr val="black"/>
                </a:solidFill>
                <a:effectLst/>
                <a:uLnTx/>
                <a:uFillTx/>
                <a:latin typeface="Arial" charset="0"/>
                <a:ea typeface="+mn-ea"/>
                <a:cs typeface="Arial" charset="0"/>
                <a:hlinkClick r:id="rId5"/>
              </a:endParaRPr>
            </a:p>
          </p:txBody>
        </p:sp>
        <p:sp>
          <p:nvSpPr>
            <p:cNvPr id="18" name="Rectangle 17">
              <a:extLst>
                <a:ext uri="{FF2B5EF4-FFF2-40B4-BE49-F238E27FC236}">
                  <a16:creationId xmlns:a16="http://schemas.microsoft.com/office/drawing/2014/main" id="{F329A3E3-C1D2-46CE-9275-28037523FA55}"/>
                </a:ext>
              </a:extLst>
            </p:cNvPr>
            <p:cNvSpPr/>
            <p:nvPr/>
          </p:nvSpPr>
          <p:spPr>
            <a:xfrm>
              <a:off x="6730383" y="2392154"/>
              <a:ext cx="4940066" cy="307777"/>
            </a:xfrm>
            <a:prstGeom prst="rect">
              <a:avLst/>
            </a:prstGeom>
          </p:spPr>
          <p:txBody>
            <a:bodyPr wrap="square">
              <a:spAutoFit/>
            </a:bodyPr>
            <a:lstStyle/>
            <a:p>
              <a:r>
                <a:rPr lang="en-US" sz="1400">
                  <a:hlinkClick r:id="rId6"/>
                </a:rPr>
                <a:t>https://www.youtube.com/c/CSISCALPADSTrainingChannel</a:t>
              </a:r>
              <a:endParaRPr lang="en-US" sz="1400"/>
            </a:p>
          </p:txBody>
        </p:sp>
        <p:pic>
          <p:nvPicPr>
            <p:cNvPr id="20" name="Graphic 19">
              <a:extLst>
                <a:ext uri="{FF2B5EF4-FFF2-40B4-BE49-F238E27FC236}">
                  <a16:creationId xmlns:a16="http://schemas.microsoft.com/office/drawing/2014/main" id="{C2C67D1B-8AC2-44D1-A9D7-ACCCC9C6CB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34591" y="3098843"/>
              <a:ext cx="1210737" cy="334394"/>
            </a:xfrm>
            <a:prstGeom prst="rect">
              <a:avLst/>
            </a:prstGeom>
          </p:spPr>
        </p:pic>
        <p:sp>
          <p:nvSpPr>
            <p:cNvPr id="22" name="Rectangle 21">
              <a:extLst>
                <a:ext uri="{FF2B5EF4-FFF2-40B4-BE49-F238E27FC236}">
                  <a16:creationId xmlns:a16="http://schemas.microsoft.com/office/drawing/2014/main" id="{06C60D83-9D72-4756-866A-91765FAACBA5}"/>
                </a:ext>
              </a:extLst>
            </p:cNvPr>
            <p:cNvSpPr/>
            <p:nvPr/>
          </p:nvSpPr>
          <p:spPr>
            <a:xfrm>
              <a:off x="6723685" y="3119781"/>
              <a:ext cx="4547848" cy="307777"/>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charset="0"/>
                  <a:ea typeface="+mn-ea"/>
                  <a:cs typeface="Arial" charset="0"/>
                  <a:hlinkClick r:id="rId9"/>
                </a:rPr>
                <a:t>https://documentation.calpads.org/Support/References</a:t>
              </a:r>
              <a:endParaRPr kumimoji="0" lang="en-US" sz="14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23" name="Picture 22">
              <a:extLst>
                <a:ext uri="{FF2B5EF4-FFF2-40B4-BE49-F238E27FC236}">
                  <a16:creationId xmlns:a16="http://schemas.microsoft.com/office/drawing/2014/main" id="{919EDCA2-879D-4953-A9E6-BE4D3E4C27EF}"/>
                </a:ext>
              </a:extLst>
            </p:cNvPr>
            <p:cNvPicPr>
              <a:picLocks noChangeAspect="1"/>
            </p:cNvPicPr>
            <p:nvPr/>
          </p:nvPicPr>
          <p:blipFill rotWithShape="1">
            <a:blip r:embed="rId10"/>
            <a:srcRect t="15009" b="13576"/>
            <a:stretch/>
          </p:blipFill>
          <p:spPr>
            <a:xfrm>
              <a:off x="5318018" y="1521379"/>
              <a:ext cx="1093173" cy="651428"/>
            </a:xfrm>
            <a:prstGeom prst="rect">
              <a:avLst/>
            </a:prstGeom>
          </p:spPr>
        </p:pic>
        <p:sp>
          <p:nvSpPr>
            <p:cNvPr id="24" name="Rectangle 23">
              <a:extLst>
                <a:ext uri="{FF2B5EF4-FFF2-40B4-BE49-F238E27FC236}">
                  <a16:creationId xmlns:a16="http://schemas.microsoft.com/office/drawing/2014/main" id="{FB9E612D-DF25-43BC-B5FB-C91904C48C75}"/>
                </a:ext>
              </a:extLst>
            </p:cNvPr>
            <p:cNvSpPr/>
            <p:nvPr/>
          </p:nvSpPr>
          <p:spPr>
            <a:xfrm>
              <a:off x="6733210" y="3649580"/>
              <a:ext cx="4567148" cy="58477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charset="0"/>
                  <a:ea typeface="+mn-ea"/>
                  <a:cs typeface="Arial" charset="0"/>
                  <a:hlinkClick r:id="rId11"/>
                </a:rPr>
                <a:t>https://www.cde.ca.gov/ds/sp/cl/systemdocs.asp</a:t>
              </a:r>
              <a:endParaRPr kumimoji="0" lang="en-US" sz="1600" b="0" i="0" u="none" strike="noStrike" kern="1200" cap="none" spc="0" normalizeH="0" baseline="0" noProof="0">
                <a:ln>
                  <a:noFill/>
                </a:ln>
                <a:solidFill>
                  <a:prstClr val="black"/>
                </a:solidFill>
                <a:effectLst/>
                <a:uLnTx/>
                <a:uFillTx/>
                <a:latin typeface="Arial"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7" name="Picture 6" descr="A close up of a logo&#10;&#10;Description automatically generated">
              <a:extLst>
                <a:ext uri="{FF2B5EF4-FFF2-40B4-BE49-F238E27FC236}">
                  <a16:creationId xmlns:a16="http://schemas.microsoft.com/office/drawing/2014/main" id="{031C0AB6-FC12-4F72-9B80-9CE2448D68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31928" y="3638773"/>
              <a:ext cx="1538215" cy="334394"/>
            </a:xfrm>
            <a:prstGeom prst="rect">
              <a:avLst/>
            </a:prstGeom>
          </p:spPr>
        </p:pic>
        <p:pic>
          <p:nvPicPr>
            <p:cNvPr id="12" name="Picture 11" descr="A close up of a sign&#10;&#10;Description automatically generated">
              <a:extLst>
                <a:ext uri="{FF2B5EF4-FFF2-40B4-BE49-F238E27FC236}">
                  <a16:creationId xmlns:a16="http://schemas.microsoft.com/office/drawing/2014/main" id="{24B166D5-F62E-4EAF-97AA-3468FE9A63B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334591" y="4255757"/>
              <a:ext cx="1398619" cy="466206"/>
            </a:xfrm>
            <a:prstGeom prst="rect">
              <a:avLst/>
            </a:prstGeom>
          </p:spPr>
        </p:pic>
        <p:sp>
          <p:nvSpPr>
            <p:cNvPr id="13" name="Rectangle 12">
              <a:extLst>
                <a:ext uri="{FF2B5EF4-FFF2-40B4-BE49-F238E27FC236}">
                  <a16:creationId xmlns:a16="http://schemas.microsoft.com/office/drawing/2014/main" id="{89492636-095A-40F9-91F9-C94F51C5A7CA}"/>
                </a:ext>
              </a:extLst>
            </p:cNvPr>
            <p:cNvSpPr/>
            <p:nvPr/>
          </p:nvSpPr>
          <p:spPr>
            <a:xfrm>
              <a:off x="6776437" y="4319583"/>
              <a:ext cx="4887314" cy="58477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charset="0"/>
                  <a:ea typeface="+mn-ea"/>
                  <a:cs typeface="Arial" charset="0"/>
                  <a:hlinkClick r:id="rId14"/>
                </a:rPr>
                <a:t>https://csis.fcmat.org/resources</a:t>
              </a:r>
              <a:endParaRPr kumimoji="0" lang="en-US" sz="1600" b="0" i="0" u="none" strike="noStrike" kern="1200" cap="none" spc="0" normalizeH="0" baseline="0" noProof="0">
                <a:ln>
                  <a:noFill/>
                </a:ln>
                <a:solidFill>
                  <a:prstClr val="black"/>
                </a:solidFill>
                <a:effectLst/>
                <a:uLnTx/>
                <a:uFillTx/>
                <a:latin typeface="Arial"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19" name="Text Placeholder 4">
            <a:extLst>
              <a:ext uri="{FF2B5EF4-FFF2-40B4-BE49-F238E27FC236}">
                <a16:creationId xmlns:a16="http://schemas.microsoft.com/office/drawing/2014/main" id="{2DDB8B47-0869-40B8-9391-5DA25374F5E5}"/>
              </a:ext>
            </a:extLst>
          </p:cNvPr>
          <p:cNvSpPr txBox="1">
            <a:spLocks/>
          </p:cNvSpPr>
          <p:nvPr/>
        </p:nvSpPr>
        <p:spPr>
          <a:xfrm>
            <a:off x="621560" y="1043821"/>
            <a:ext cx="3975100" cy="1744662"/>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32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Here are some important resources related to EOY reporting.</a:t>
            </a:r>
          </a:p>
        </p:txBody>
      </p:sp>
    </p:spTree>
    <p:extLst>
      <p:ext uri="{BB962C8B-B14F-4D97-AF65-F5344CB8AC3E}">
        <p14:creationId xmlns:p14="http://schemas.microsoft.com/office/powerpoint/2010/main" val="19928231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6399BB8-ACC8-4E5F-8905-4E36F6C8086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7E74DE32-424C-4E4C-810F-6B7A6BD01020}"/>
              </a:ext>
            </a:extLst>
          </p:cNvPr>
          <p:cNvSpPr>
            <a:spLocks noGrp="1"/>
          </p:cNvSpPr>
          <p:nvPr>
            <p:ph type="title" idx="4294967295"/>
          </p:nvPr>
        </p:nvSpPr>
        <p:spPr>
          <a:xfrm>
            <a:off x="1184481" y="429565"/>
            <a:ext cx="10515600" cy="660400"/>
          </a:xfrm>
        </p:spPr>
        <p:txBody>
          <a:bodyPr>
            <a:normAutofit/>
          </a:bodyPr>
          <a:lstStyle/>
          <a:p>
            <a:r>
              <a:rPr lang="en-US" sz="3600" dirty="0"/>
              <a:t>EOY  1 Data Collection</a:t>
            </a:r>
            <a:endParaRPr lang="en-US" sz="3600" b="0" dirty="0"/>
          </a:p>
        </p:txBody>
      </p:sp>
      <p:graphicFrame>
        <p:nvGraphicFramePr>
          <p:cNvPr id="3" name="Diagram 2">
            <a:extLst>
              <a:ext uri="{FF2B5EF4-FFF2-40B4-BE49-F238E27FC236}">
                <a16:creationId xmlns:a16="http://schemas.microsoft.com/office/drawing/2014/main" id="{B1EFA5C0-D214-A432-7621-6C2384BFF827}"/>
              </a:ext>
              <a:ext uri="{C183D7F6-B498-43B3-948B-1728B52AA6E4}">
                <adec:decorative xmlns:adec="http://schemas.microsoft.com/office/drawing/2017/decorative" val="1"/>
              </a:ext>
            </a:extLst>
          </p:cNvPr>
          <p:cNvGraphicFramePr/>
          <p:nvPr/>
        </p:nvGraphicFramePr>
        <p:xfrm>
          <a:off x="432000" y="1785372"/>
          <a:ext cx="6382535" cy="4109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Diagram 11" descr="List of staff involved of the EOY 1 submission">
            <a:extLst>
              <a:ext uri="{FF2B5EF4-FFF2-40B4-BE49-F238E27FC236}">
                <a16:creationId xmlns:a16="http://schemas.microsoft.com/office/drawing/2014/main" id="{880DAE8A-FB3A-2228-A647-F64DFC1BDF39}"/>
              </a:ext>
            </a:extLst>
          </p:cNvPr>
          <p:cNvGraphicFramePr/>
          <p:nvPr/>
        </p:nvGraphicFramePr>
        <p:xfrm>
          <a:off x="7212047" y="3429000"/>
          <a:ext cx="4055689" cy="237330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3" name="Diagram 12" descr="List of files submitted for EOY 1">
            <a:extLst>
              <a:ext uri="{FF2B5EF4-FFF2-40B4-BE49-F238E27FC236}">
                <a16:creationId xmlns:a16="http://schemas.microsoft.com/office/drawing/2014/main" id="{2053A919-62A5-67CE-3B57-362A6412FC0C}"/>
              </a:ext>
            </a:extLst>
          </p:cNvPr>
          <p:cNvGraphicFramePr/>
          <p:nvPr/>
        </p:nvGraphicFramePr>
        <p:xfrm>
          <a:off x="7212047" y="1036089"/>
          <a:ext cx="4055689" cy="234252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4" name="TextBox 13">
            <a:extLst>
              <a:ext uri="{FF2B5EF4-FFF2-40B4-BE49-F238E27FC236}">
                <a16:creationId xmlns:a16="http://schemas.microsoft.com/office/drawing/2014/main" id="{181ABEDF-B7E7-B082-2031-B3EDCF20051A}"/>
              </a:ext>
            </a:extLst>
          </p:cNvPr>
          <p:cNvSpPr txBox="1"/>
          <p:nvPr/>
        </p:nvSpPr>
        <p:spPr>
          <a:xfrm>
            <a:off x="2089078" y="1154561"/>
            <a:ext cx="3575407" cy="461665"/>
          </a:xfrm>
          <a:prstGeom prst="rect">
            <a:avLst/>
          </a:prstGeom>
          <a:noFill/>
        </p:spPr>
        <p:txBody>
          <a:bodyPr wrap="square" rtlCol="0">
            <a:spAutoFit/>
          </a:bodyPr>
          <a:lstStyle/>
          <a:p>
            <a:r>
              <a:rPr lang="en-US" sz="2400" b="1" dirty="0"/>
              <a:t>Data Submitted</a:t>
            </a:r>
          </a:p>
        </p:txBody>
      </p:sp>
      <p:sp>
        <p:nvSpPr>
          <p:cNvPr id="4" name="Footer Placeholder 3">
            <a:extLst>
              <a:ext uri="{FF2B5EF4-FFF2-40B4-BE49-F238E27FC236}">
                <a16:creationId xmlns:a16="http://schemas.microsoft.com/office/drawing/2014/main" id="{896694E8-4EBA-A523-DA7E-D39556651B0C}"/>
              </a:ext>
            </a:extLst>
          </p:cNvPr>
          <p:cNvSpPr>
            <a:spLocks noGrp="1"/>
          </p:cNvSpPr>
          <p:nvPr>
            <p:ph type="ftr" sz="quarter" idx="10"/>
          </p:nvPr>
        </p:nvSpPr>
        <p:spPr/>
        <p:txBody>
          <a:bodyPr/>
          <a:lstStyle/>
          <a:p>
            <a:r>
              <a:rPr lang="en-US" noProof="0"/>
              <a:t>EOY - Advanced Reporting and Certification v1.1 May 5, 2025</a:t>
            </a:r>
            <a:endParaRPr lang="en-US" noProof="0" dirty="0"/>
          </a:p>
        </p:txBody>
      </p:sp>
    </p:spTree>
    <p:extLst>
      <p:ext uri="{BB962C8B-B14F-4D97-AF65-F5344CB8AC3E}">
        <p14:creationId xmlns:p14="http://schemas.microsoft.com/office/powerpoint/2010/main" val="105816407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p:txBody>
          <a:bodyPr/>
          <a:lstStyle/>
          <a:p>
            <a:r>
              <a:rPr lang="en-US"/>
              <a:t>You can get help through these channels.</a:t>
            </a:r>
          </a:p>
        </p:txBody>
      </p:sp>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a:t>Support</a:t>
            </a:r>
          </a:p>
        </p:txBody>
      </p:sp>
      <p:sp>
        <p:nvSpPr>
          <p:cNvPr id="6" name="Text Placeholder 5">
            <a:extLst>
              <a:ext uri="{FF2B5EF4-FFF2-40B4-BE49-F238E27FC236}">
                <a16:creationId xmlns:a16="http://schemas.microsoft.com/office/drawing/2014/main" id="{0F0E443A-F987-4A67-86AD-557D61E47992}"/>
              </a:ext>
            </a:extLst>
          </p:cNvPr>
          <p:cNvSpPr>
            <a:spLocks noGrp="1"/>
          </p:cNvSpPr>
          <p:nvPr>
            <p:ph type="body" sz="quarter" idx="13"/>
          </p:nvPr>
        </p:nvSpPr>
        <p:spPr>
          <a:xfrm>
            <a:off x="6550052" y="4254924"/>
            <a:ext cx="1800000" cy="360000"/>
          </a:xfrm>
        </p:spPr>
        <p:txBody>
          <a:bodyPr/>
          <a:lstStyle/>
          <a:p>
            <a:r>
              <a:rPr lang="en-US">
                <a:solidFill>
                  <a:schemeClr val="tx1">
                    <a:lumMod val="75000"/>
                    <a:lumOff val="25000"/>
                  </a:schemeClr>
                </a:solidFill>
              </a:rPr>
              <a:t>Phone</a:t>
            </a:r>
          </a:p>
        </p:txBody>
      </p:sp>
      <p:sp>
        <p:nvSpPr>
          <p:cNvPr id="7" name="Text Placeholder 6">
            <a:extLst>
              <a:ext uri="{FF2B5EF4-FFF2-40B4-BE49-F238E27FC236}">
                <a16:creationId xmlns:a16="http://schemas.microsoft.com/office/drawing/2014/main" id="{34535CB7-70A5-4E0C-835B-C50960E5BC69}"/>
              </a:ext>
            </a:extLst>
          </p:cNvPr>
          <p:cNvSpPr>
            <a:spLocks noGrp="1"/>
          </p:cNvSpPr>
          <p:nvPr>
            <p:ph type="body" sz="quarter" idx="14"/>
          </p:nvPr>
        </p:nvSpPr>
        <p:spPr>
          <a:xfrm>
            <a:off x="8163529" y="3736388"/>
            <a:ext cx="1800000" cy="359996"/>
          </a:xfrm>
        </p:spPr>
        <p:txBody>
          <a:bodyPr/>
          <a:lstStyle/>
          <a:p>
            <a:pPr algn="l"/>
            <a:r>
              <a:rPr lang="en-US" sz="1600"/>
              <a:t>916-325-9210</a:t>
            </a:r>
            <a:endParaRPr lang="en-US" sz="1600">
              <a:solidFill>
                <a:schemeClr val="tx1">
                  <a:lumMod val="75000"/>
                  <a:lumOff val="25000"/>
                </a:schemeClr>
              </a:solidFill>
            </a:endParaRPr>
          </a:p>
        </p:txBody>
      </p:sp>
      <p:sp>
        <p:nvSpPr>
          <p:cNvPr id="8" name="Text Placeholder 7">
            <a:extLst>
              <a:ext uri="{FF2B5EF4-FFF2-40B4-BE49-F238E27FC236}">
                <a16:creationId xmlns:a16="http://schemas.microsoft.com/office/drawing/2014/main" id="{FA562AA1-9ED1-4AA1-8F21-A53B5A69CB06}"/>
              </a:ext>
            </a:extLst>
          </p:cNvPr>
          <p:cNvSpPr>
            <a:spLocks noGrp="1"/>
          </p:cNvSpPr>
          <p:nvPr>
            <p:ph type="body" sz="quarter" idx="15"/>
          </p:nvPr>
        </p:nvSpPr>
        <p:spPr>
          <a:xfrm>
            <a:off x="6650256" y="5675686"/>
            <a:ext cx="1674000" cy="360000"/>
          </a:xfrm>
        </p:spPr>
        <p:txBody>
          <a:bodyPr/>
          <a:lstStyle/>
          <a:p>
            <a:r>
              <a:rPr lang="en-US"/>
              <a:t>Listserv</a:t>
            </a:r>
            <a:endParaRPr lang="en-US">
              <a:solidFill>
                <a:schemeClr val="tx1">
                  <a:lumMod val="75000"/>
                  <a:lumOff val="25000"/>
                </a:schemeClr>
              </a:solidFill>
            </a:endParaRPr>
          </a:p>
        </p:txBody>
      </p:sp>
      <p:sp>
        <p:nvSpPr>
          <p:cNvPr id="9" name="Text Placeholder 8">
            <a:extLst>
              <a:ext uri="{FF2B5EF4-FFF2-40B4-BE49-F238E27FC236}">
                <a16:creationId xmlns:a16="http://schemas.microsoft.com/office/drawing/2014/main" id="{29E0145E-8E4E-439B-A78F-92EC279B320C}"/>
              </a:ext>
            </a:extLst>
          </p:cNvPr>
          <p:cNvSpPr>
            <a:spLocks noGrp="1"/>
          </p:cNvSpPr>
          <p:nvPr>
            <p:ph type="body" sz="quarter" idx="16"/>
          </p:nvPr>
        </p:nvSpPr>
        <p:spPr>
          <a:xfrm>
            <a:off x="8159293" y="4982733"/>
            <a:ext cx="3608471" cy="720000"/>
          </a:xfrm>
        </p:spPr>
        <p:txBody>
          <a:bodyPr/>
          <a:lstStyle/>
          <a:p>
            <a:pPr algn="l"/>
            <a:r>
              <a:rPr lang="en-US" sz="1600">
                <a:hlinkClick r:id="rId3"/>
              </a:rPr>
              <a:t>https://csis.fcmat.org/ListServ</a:t>
            </a:r>
            <a:endParaRPr lang="en-US" sz="1600"/>
          </a:p>
          <a:p>
            <a:pPr algn="l"/>
            <a:r>
              <a:rPr lang="en-US" sz="1600">
                <a:hlinkClick r:id="rId4"/>
              </a:rPr>
              <a:t>https://www.cde.ca.gov/ds/sp/cl/listservs.asp</a:t>
            </a:r>
            <a:endParaRPr lang="en-US" sz="1600"/>
          </a:p>
          <a:p>
            <a:pPr algn="l"/>
            <a:endParaRPr lang="en-US" sz="1600">
              <a:solidFill>
                <a:schemeClr val="tx1">
                  <a:lumMod val="75000"/>
                  <a:lumOff val="25000"/>
                </a:schemeClr>
              </a:solidFill>
            </a:endParaRPr>
          </a:p>
        </p:txBody>
      </p:sp>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7"/>
          </p:nvPr>
        </p:nvSpPr>
        <p:spPr>
          <a:xfrm>
            <a:off x="6550052" y="1369956"/>
            <a:ext cx="1800000" cy="360000"/>
          </a:xfrm>
        </p:spPr>
        <p:txBody>
          <a:bodyPr/>
          <a:lstStyle/>
          <a:p>
            <a:r>
              <a:rPr lang="en-US"/>
              <a:t>Web</a:t>
            </a:r>
            <a:r>
              <a:rPr lang="en-US">
                <a:solidFill>
                  <a:schemeClr val="tx1">
                    <a:lumMod val="75000"/>
                    <a:lumOff val="25000"/>
                  </a:schemeClr>
                </a:solidFill>
              </a:rPr>
              <a:t> </a:t>
            </a:r>
          </a:p>
        </p:txBody>
      </p:sp>
      <p:sp>
        <p:nvSpPr>
          <p:cNvPr id="11" name="Text Placeholder 10">
            <a:extLst>
              <a:ext uri="{FF2B5EF4-FFF2-40B4-BE49-F238E27FC236}">
                <a16:creationId xmlns:a16="http://schemas.microsoft.com/office/drawing/2014/main" id="{1D0238C6-EDC9-431C-B062-27BAF34CDE16}"/>
              </a:ext>
            </a:extLst>
          </p:cNvPr>
          <p:cNvSpPr>
            <a:spLocks noGrp="1"/>
          </p:cNvSpPr>
          <p:nvPr>
            <p:ph type="body" sz="quarter" idx="18"/>
          </p:nvPr>
        </p:nvSpPr>
        <p:spPr>
          <a:xfrm>
            <a:off x="8163528" y="713377"/>
            <a:ext cx="3604236" cy="720000"/>
          </a:xfrm>
        </p:spPr>
        <p:txBody>
          <a:bodyPr/>
          <a:lstStyle/>
          <a:p>
            <a:pPr lvl="0" algn="l"/>
            <a:r>
              <a:rPr lang="en-US" sz="1600">
                <a:hlinkClick r:id="rId5"/>
              </a:rPr>
              <a:t>http://www2.cde.ca.gov/calpadshelp/default.aspx</a:t>
            </a:r>
            <a:endParaRPr lang="en-US" sz="1600"/>
          </a:p>
          <a:p>
            <a:pPr lvl="0" algn="l"/>
            <a:endParaRPr lang="en-US" sz="1600"/>
          </a:p>
        </p:txBody>
      </p:sp>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9"/>
          </p:nvPr>
        </p:nvSpPr>
        <p:spPr>
          <a:xfrm>
            <a:off x="6550052" y="2783230"/>
            <a:ext cx="1800000" cy="360000"/>
          </a:xfrm>
        </p:spPr>
        <p:txBody>
          <a:bodyPr/>
          <a:lstStyle/>
          <a:p>
            <a:r>
              <a:rPr lang="en-US">
                <a:solidFill>
                  <a:schemeClr val="tx1">
                    <a:lumMod val="75000"/>
                    <a:lumOff val="25000"/>
                  </a:schemeClr>
                </a:solidFill>
              </a:rPr>
              <a:t>Email</a:t>
            </a:r>
          </a:p>
        </p:txBody>
      </p:sp>
      <p:sp>
        <p:nvSpPr>
          <p:cNvPr id="13" name="Text Placeholder 12">
            <a:extLst>
              <a:ext uri="{FF2B5EF4-FFF2-40B4-BE49-F238E27FC236}">
                <a16:creationId xmlns:a16="http://schemas.microsoft.com/office/drawing/2014/main" id="{C32C294C-1590-42EF-AA55-43D984432B57}"/>
              </a:ext>
            </a:extLst>
          </p:cNvPr>
          <p:cNvSpPr>
            <a:spLocks noGrp="1"/>
          </p:cNvSpPr>
          <p:nvPr>
            <p:ph type="body" sz="quarter" idx="20"/>
          </p:nvPr>
        </p:nvSpPr>
        <p:spPr>
          <a:xfrm>
            <a:off x="8163529" y="2360169"/>
            <a:ext cx="2675023" cy="359996"/>
          </a:xfrm>
        </p:spPr>
        <p:txBody>
          <a:bodyPr/>
          <a:lstStyle/>
          <a:p>
            <a:pPr algn="l"/>
            <a:r>
              <a:rPr lang="en-US" sz="1600">
                <a:hlinkClick r:id="rId6"/>
              </a:rPr>
              <a:t>calpads-support@cde.ca.gov</a:t>
            </a:r>
            <a:endParaRPr lang="en-US" sz="1600"/>
          </a:p>
          <a:p>
            <a:pPr algn="l"/>
            <a:endParaRPr lang="en-US" sz="1600">
              <a:solidFill>
                <a:schemeClr val="tx1">
                  <a:lumMod val="75000"/>
                  <a:lumOff val="25000"/>
                </a:schemeClr>
              </a:solidFill>
            </a:endParaRP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C26B3923-BC78-49A9-B1F8-DF179812A30B}"/>
              </a:ext>
              <a:ext uri="{C183D7F6-B498-43B3-948B-1728B52AA6E4}">
                <adec:decorative xmlns:adec="http://schemas.microsoft.com/office/drawing/2017/decorative" val="1"/>
              </a:ext>
            </a:extLst>
          </p:cNvPr>
          <p:cNvGrpSpPr/>
          <p:nvPr/>
        </p:nvGrpSpPr>
        <p:grpSpPr>
          <a:xfrm>
            <a:off x="7107152" y="603995"/>
            <a:ext cx="685800" cy="685800"/>
            <a:chOff x="7449941" y="756300"/>
            <a:chExt cx="685800" cy="685800"/>
          </a:xfrm>
        </p:grpSpPr>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a:spLocks noChangeAspect="1"/>
            </p:cNvSpPr>
            <p:nvPr/>
          </p:nvSpPr>
          <p:spPr>
            <a:xfrm>
              <a:off x="7449941" y="756300"/>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CFCFC"/>
                </a:solidFill>
                <a:effectLst/>
                <a:uLnTx/>
                <a:uFillTx/>
                <a:latin typeface="Tahoma"/>
                <a:ea typeface="+mn-ea"/>
                <a:cs typeface="+mn-cs"/>
              </a:endParaRPr>
            </a:p>
          </p:txBody>
        </p:sp>
        <p:pic>
          <p:nvPicPr>
            <p:cNvPr id="34" name="Graphic 33" descr="Internet">
              <a:extLst>
                <a:ext uri="{FF2B5EF4-FFF2-40B4-BE49-F238E27FC236}">
                  <a16:creationId xmlns:a16="http://schemas.microsoft.com/office/drawing/2014/main" id="{01B04A53-CFF0-41E3-A36F-790D2F6B635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35441" y="825211"/>
              <a:ext cx="514800" cy="514800"/>
            </a:xfrm>
            <a:prstGeom prst="rect">
              <a:avLst/>
            </a:prstGeom>
          </p:spPr>
        </p:pic>
      </p:grpSp>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6653629" y="1729956"/>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a:spLocks noChangeAspect="1"/>
          </p:cNvSpPr>
          <p:nvPr/>
        </p:nvSpPr>
        <p:spPr>
          <a:xfrm>
            <a:off x="7107152" y="2017269"/>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CFCFC"/>
              </a:solidFill>
              <a:effectLst/>
              <a:uLnTx/>
              <a:uFillTx/>
              <a:latin typeface="Tahoma"/>
              <a:ea typeface="+mn-ea"/>
              <a:cs typeface="+mn-cs"/>
            </a:endParaRPr>
          </a:p>
        </p:txBody>
      </p:sp>
      <p:pic>
        <p:nvPicPr>
          <p:cNvPr id="32" name="Graphic 31" descr="Email">
            <a:extLst>
              <a:ext uri="{FF2B5EF4-FFF2-40B4-BE49-F238E27FC236}">
                <a16:creationId xmlns:a16="http://schemas.microsoft.com/office/drawing/2014/main" id="{A67046E4-7EA7-414C-8B67-BE9C73705C8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192652" y="2102769"/>
            <a:ext cx="514800" cy="514800"/>
          </a:xfrm>
          <a:prstGeom prst="rect">
            <a:avLst/>
          </a:prstGeom>
        </p:spPr>
      </p:pic>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6615529" y="3143277"/>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AEBBE7F-98BB-4059-8F15-7198C7DAC337}"/>
              </a:ext>
              <a:ext uri="{C183D7F6-B498-43B3-948B-1728B52AA6E4}">
                <adec:decorative xmlns:adec="http://schemas.microsoft.com/office/drawing/2017/decorative" val="1"/>
              </a:ext>
            </a:extLst>
          </p:cNvPr>
          <p:cNvSpPr>
            <a:spLocks noChangeAspect="1"/>
          </p:cNvSpPr>
          <p:nvPr/>
        </p:nvSpPr>
        <p:spPr>
          <a:xfrm>
            <a:off x="7129575" y="3431925"/>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CFCFC"/>
              </a:solidFill>
              <a:effectLst/>
              <a:uLnTx/>
              <a:uFillTx/>
              <a:latin typeface="Tahoma"/>
              <a:ea typeface="+mn-ea"/>
              <a:cs typeface="+mn-cs"/>
            </a:endParaRPr>
          </a:p>
        </p:txBody>
      </p:sp>
      <p:pic>
        <p:nvPicPr>
          <p:cNvPr id="21" name="Graphic 20" descr="Telephone">
            <a:extLst>
              <a:ext uri="{FF2B5EF4-FFF2-40B4-BE49-F238E27FC236}">
                <a16:creationId xmlns:a16="http://schemas.microsoft.com/office/drawing/2014/main" id="{E34FD3C6-9F01-4A17-AD96-054AF500405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215075" y="3517425"/>
            <a:ext cx="514800" cy="514800"/>
          </a:xfrm>
          <a:prstGeom prst="rect">
            <a:avLst/>
          </a:prstGeom>
        </p:spPr>
      </p:pic>
      <p:cxnSp>
        <p:nvCxnSpPr>
          <p:cNvPr id="28" name="Straight Connector 27">
            <a:extLst>
              <a:ext uri="{FF2B5EF4-FFF2-40B4-BE49-F238E27FC236}">
                <a16:creationId xmlns:a16="http://schemas.microsoft.com/office/drawing/2014/main" id="{FDEE8591-D916-4064-8CD3-2AD3F759B9E2}"/>
              </a:ext>
              <a:ext uri="{C183D7F6-B498-43B3-948B-1728B52AA6E4}">
                <adec:decorative xmlns:adec="http://schemas.microsoft.com/office/drawing/2017/decorative" val="1"/>
              </a:ext>
            </a:extLst>
          </p:cNvPr>
          <p:cNvCxnSpPr>
            <a:cxnSpLocks/>
          </p:cNvCxnSpPr>
          <p:nvPr/>
        </p:nvCxnSpPr>
        <p:spPr>
          <a:xfrm>
            <a:off x="6786786" y="4617637"/>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A892DD94-78B8-4911-A32B-3B174E2921B2}"/>
              </a:ext>
              <a:ext uri="{C183D7F6-B498-43B3-948B-1728B52AA6E4}">
                <adec:decorative xmlns:adec="http://schemas.microsoft.com/office/drawing/2017/decorative" val="1"/>
              </a:ext>
            </a:extLst>
          </p:cNvPr>
          <p:cNvSpPr>
            <a:spLocks noChangeAspect="1"/>
          </p:cNvSpPr>
          <p:nvPr/>
        </p:nvSpPr>
        <p:spPr>
          <a:xfrm>
            <a:off x="7144356" y="4886471"/>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CFCFC"/>
              </a:solidFill>
              <a:effectLst/>
              <a:uLnTx/>
              <a:uFillTx/>
              <a:latin typeface="Tahoma"/>
              <a:ea typeface="+mn-ea"/>
              <a:cs typeface="+mn-cs"/>
            </a:endParaRPr>
          </a:p>
        </p:txBody>
      </p:sp>
      <p:pic>
        <p:nvPicPr>
          <p:cNvPr id="30" name="Graphic 29" descr="Chat">
            <a:extLst>
              <a:ext uri="{FF2B5EF4-FFF2-40B4-BE49-F238E27FC236}">
                <a16:creationId xmlns:a16="http://schemas.microsoft.com/office/drawing/2014/main" id="{72D31FC8-7143-4EC0-8D99-6AE8BC0B8DF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229856" y="4971971"/>
            <a:ext cx="514800" cy="514800"/>
          </a:xfrm>
          <a:prstGeom prst="rect">
            <a:avLst/>
          </a:prstGeom>
        </p:spPr>
      </p:pic>
      <p:cxnSp>
        <p:nvCxnSpPr>
          <p:cNvPr id="20" name="Straight Connector 19">
            <a:extLst>
              <a:ext uri="{FF2B5EF4-FFF2-40B4-BE49-F238E27FC236}">
                <a16:creationId xmlns:a16="http://schemas.microsoft.com/office/drawing/2014/main" id="{59D2C94E-1924-4389-B84A-2828D610B220}"/>
              </a:ext>
              <a:ext uri="{C183D7F6-B498-43B3-948B-1728B52AA6E4}">
                <adec:decorative xmlns:adec="http://schemas.microsoft.com/office/drawing/2017/decorative" val="1"/>
              </a:ext>
            </a:extLst>
          </p:cNvPr>
          <p:cNvCxnSpPr>
            <a:cxnSpLocks/>
          </p:cNvCxnSpPr>
          <p:nvPr/>
        </p:nvCxnSpPr>
        <p:spPr>
          <a:xfrm>
            <a:off x="6713256" y="6043608"/>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lide Number Placeholder 13">
            <a:extLst>
              <a:ext uri="{FF2B5EF4-FFF2-40B4-BE49-F238E27FC236}">
                <a16:creationId xmlns:a16="http://schemas.microsoft.com/office/drawing/2014/main" id="{49176B23-2456-400D-AA85-3673427CB4E0}"/>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1B520B1-6943-4489-92FF-75F2493CCD07}"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pic>
        <p:nvPicPr>
          <p:cNvPr id="24" name="Picture Placeholder 26">
            <a:extLst>
              <a:ext uri="{FF2B5EF4-FFF2-40B4-BE49-F238E27FC236}">
                <a16:creationId xmlns:a16="http://schemas.microsoft.com/office/drawing/2014/main" id="{580483B1-963E-85B0-29BC-034CEC086E27}"/>
              </a:ext>
              <a:ext uri="{C183D7F6-B498-43B3-948B-1728B52AA6E4}">
                <adec:decorative xmlns:adec="http://schemas.microsoft.com/office/drawing/2017/decorative" val="1"/>
              </a:ext>
            </a:extLst>
          </p:cNvPr>
          <p:cNvPicPr>
            <a:picLocks noChangeAspect="1"/>
          </p:cNvPicPr>
          <p:nvPr/>
        </p:nvPicPr>
        <p:blipFill>
          <a:blip r:embed="rId15">
            <a:extLst>
              <a:ext uri="{28A0092B-C50C-407E-A947-70E740481C1C}">
                <a14:useLocalDpi xmlns:a14="http://schemas.microsoft.com/office/drawing/2010/main" val="0"/>
              </a:ext>
            </a:extLst>
          </a:blip>
          <a:srcRect t="539" b="539"/>
          <a:stretch>
            <a:fillRect/>
          </a:stretch>
        </p:blipFill>
        <p:spPr>
          <a:xfrm>
            <a:off x="432000" y="-1"/>
            <a:ext cx="5472000" cy="3714747"/>
          </a:xfrm>
          <a:prstGeom prst="rect">
            <a:avLst/>
          </a:prstGeom>
          <a:solidFill>
            <a:schemeClr val="tx1">
              <a:alpha val="70000"/>
            </a:schemeClr>
          </a:solidFill>
          <a:ln w="12700" cap="flat" cmpd="sng" algn="ctr">
            <a:noFill/>
            <a:prstDash val="solid"/>
            <a:miter lim="800000"/>
          </a:ln>
          <a:effectLst/>
        </p:spPr>
      </p:pic>
    </p:spTree>
    <p:extLst>
      <p:ext uri="{BB962C8B-B14F-4D97-AF65-F5344CB8AC3E}">
        <p14:creationId xmlns:p14="http://schemas.microsoft.com/office/powerpoint/2010/main" val="54718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EC97E-A437-4843-81CB-2F215D3EA4E5}"/>
              </a:ext>
            </a:extLst>
          </p:cNvPr>
          <p:cNvSpPr>
            <a:spLocks noGrp="1"/>
          </p:cNvSpPr>
          <p:nvPr>
            <p:ph type="title"/>
          </p:nvPr>
        </p:nvSpPr>
        <p:spPr/>
        <p:txBody>
          <a:bodyPr/>
          <a:lstStyle/>
          <a:p>
            <a:r>
              <a:rPr lang="en-US"/>
              <a:t>Feedback</a:t>
            </a:r>
          </a:p>
        </p:txBody>
      </p:sp>
      <p:sp>
        <p:nvSpPr>
          <p:cNvPr id="44" name="Text Placeholder 26" title="Testimonial Shadow">
            <a:extLst>
              <a:ext uri="{FF2B5EF4-FFF2-40B4-BE49-F238E27FC236}">
                <a16:creationId xmlns:a16="http://schemas.microsoft.com/office/drawing/2014/main" id="{63CF5A3D-E6FE-4E24-987B-114B6983A76B}"/>
              </a:ext>
            </a:extLst>
          </p:cNvPr>
          <p:cNvSpPr txBox="1">
            <a:spLocks/>
          </p:cNvSpPr>
          <p:nvPr/>
        </p:nvSpPr>
        <p:spPr>
          <a:xfrm rot="10800000">
            <a:off x="1536584" y="1497922"/>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a:ln>
                <a:noFill/>
              </a:ln>
              <a:solidFill>
                <a:srgbClr val="3F3F3F"/>
              </a:solidFill>
              <a:effectLst/>
              <a:uLnTx/>
              <a:uFillTx/>
              <a:latin typeface="Tahoma"/>
              <a:ea typeface="+mn-ea"/>
              <a:cs typeface="+mn-cs"/>
            </a:endParaRPr>
          </a:p>
        </p:txBody>
      </p:sp>
      <p:sp>
        <p:nvSpPr>
          <p:cNvPr id="5" name="Text Placeholder 4" title="Testimonial Text">
            <a:extLst>
              <a:ext uri="{FF2B5EF4-FFF2-40B4-BE49-F238E27FC236}">
                <a16:creationId xmlns:a16="http://schemas.microsoft.com/office/drawing/2014/main" id="{D3659FA1-93D3-46F2-9245-9BB2309C53A4}"/>
              </a:ext>
            </a:extLst>
          </p:cNvPr>
          <p:cNvSpPr>
            <a:spLocks noGrp="1"/>
          </p:cNvSpPr>
          <p:nvPr>
            <p:ph type="body" sz="quarter" idx="34"/>
          </p:nvPr>
        </p:nvSpPr>
        <p:spPr>
          <a:xfrm>
            <a:off x="1815984" y="1853522"/>
            <a:ext cx="3541655" cy="2224950"/>
          </a:xfrm>
        </p:spPr>
        <p:txBody>
          <a:bodyPr/>
          <a:lstStyle/>
          <a:p>
            <a:r>
              <a:rPr lang="en-US">
                <a:solidFill>
                  <a:schemeClr val="tx1">
                    <a:lumMod val="75000"/>
                    <a:lumOff val="25000"/>
                  </a:schemeClr>
                </a:solidFill>
              </a:rPr>
              <a:t> </a:t>
            </a:r>
          </a:p>
        </p:txBody>
      </p:sp>
      <p:sp>
        <p:nvSpPr>
          <p:cNvPr id="33" name="Isosceles Triangle 32">
            <a:extLst>
              <a:ext uri="{FF2B5EF4-FFF2-40B4-BE49-F238E27FC236}">
                <a16:creationId xmlns:a16="http://schemas.microsoft.com/office/drawing/2014/main" id="{2651CFC8-4C75-4552-B304-9F0895B0DDAD}"/>
              </a:ext>
              <a:ext uri="{C183D7F6-B498-43B3-948B-1728B52AA6E4}">
                <adec:decorative xmlns:adec="http://schemas.microsoft.com/office/drawing/2017/decorative" val="1"/>
              </a:ext>
            </a:extLst>
          </p:cNvPr>
          <p:cNvSpPr/>
          <p:nvPr/>
        </p:nvSpPr>
        <p:spPr>
          <a:xfrm rot="8031906" flipH="1">
            <a:off x="3632229" y="3309201"/>
            <a:ext cx="1199086" cy="1638300"/>
          </a:xfrm>
          <a:prstGeom prst="triangle">
            <a:avLst/>
          </a:prstGeom>
          <a:solidFill>
            <a:schemeClr val="bg1">
              <a:lumMod val="95000"/>
            </a:schemeClr>
          </a:solidFill>
        </p:spPr>
        <p:txBody>
          <a:bodyPr vert="horz" lIns="0" tIns="0" rIns="0" bIns="0" rtlCol="0" anchor="ctr">
            <a:no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a:ln>
                <a:noFill/>
              </a:ln>
              <a:solidFill>
                <a:srgbClr val="3F3F3F"/>
              </a:solidFill>
              <a:effectLst/>
              <a:uLnTx/>
              <a:uFillTx/>
              <a:latin typeface="Tahoma"/>
              <a:ea typeface="+mn-ea"/>
              <a:cs typeface="+mn-cs"/>
            </a:endParaRPr>
          </a:p>
        </p:txBody>
      </p:sp>
      <p:sp>
        <p:nvSpPr>
          <p:cNvPr id="38" name="Text Placeholder 26" title="Testimonial Shadow">
            <a:extLst>
              <a:ext uri="{FF2B5EF4-FFF2-40B4-BE49-F238E27FC236}">
                <a16:creationId xmlns:a16="http://schemas.microsoft.com/office/drawing/2014/main" id="{D26DBB43-1FE8-4F1C-AC2D-18197EAE4A86}"/>
              </a:ext>
            </a:extLst>
          </p:cNvPr>
          <p:cNvSpPr txBox="1">
            <a:spLocks/>
          </p:cNvSpPr>
          <p:nvPr/>
        </p:nvSpPr>
        <p:spPr>
          <a:xfrm>
            <a:off x="6496804" y="3030393"/>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a:ln>
                <a:noFill/>
              </a:ln>
              <a:solidFill>
                <a:srgbClr val="3F3F3F"/>
              </a:solidFill>
              <a:effectLst/>
              <a:uLnTx/>
              <a:uFillTx/>
              <a:latin typeface="Tahoma"/>
              <a:ea typeface="+mn-ea"/>
              <a:cs typeface="+mn-cs"/>
            </a:endParaRPr>
          </a:p>
        </p:txBody>
      </p:sp>
      <p:sp>
        <p:nvSpPr>
          <p:cNvPr id="36" name="Isosceles Triangle 35">
            <a:extLst>
              <a:ext uri="{FF2B5EF4-FFF2-40B4-BE49-F238E27FC236}">
                <a16:creationId xmlns:a16="http://schemas.microsoft.com/office/drawing/2014/main" id="{8C60CF3E-F7CF-4588-94B7-06B17195A378}"/>
              </a:ext>
              <a:ext uri="{C183D7F6-B498-43B3-948B-1728B52AA6E4}">
                <adec:decorative xmlns:adec="http://schemas.microsoft.com/office/drawing/2017/decorative" val="1"/>
              </a:ext>
            </a:extLst>
          </p:cNvPr>
          <p:cNvSpPr/>
          <p:nvPr/>
        </p:nvSpPr>
        <p:spPr>
          <a:xfrm rot="8031906" flipV="1">
            <a:off x="6785551" y="2139789"/>
            <a:ext cx="1199086" cy="1638300"/>
          </a:xfrm>
          <a:prstGeom prst="triangle">
            <a:avLst/>
          </a:prstGeom>
          <a:solidFill>
            <a:schemeClr val="bg1">
              <a:lumMod val="95000"/>
            </a:schemeClr>
          </a:solidFill>
        </p:spPr>
        <p:txBody>
          <a:bodyPr vert="horz" lIns="0" tIns="0" rIns="0" bIns="0" rtlCol="0" anchor="ctr">
            <a:no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a:ln>
                <a:noFill/>
              </a:ln>
              <a:solidFill>
                <a:srgbClr val="3F3F3F"/>
              </a:solidFill>
              <a:effectLst/>
              <a:uLnTx/>
              <a:uFillTx/>
              <a:latin typeface="Tahoma"/>
              <a:ea typeface="+mn-ea"/>
              <a:cs typeface="+mn-cs"/>
            </a:endParaRPr>
          </a:p>
        </p:txBody>
      </p:sp>
      <p:sp>
        <p:nvSpPr>
          <p:cNvPr id="27" name="Text Placeholder 26" title="Testimonial Text">
            <a:extLst>
              <a:ext uri="{FF2B5EF4-FFF2-40B4-BE49-F238E27FC236}">
                <a16:creationId xmlns:a16="http://schemas.microsoft.com/office/drawing/2014/main" id="{36D1E065-62B5-4D94-BE31-531E357C79F1}"/>
              </a:ext>
            </a:extLst>
          </p:cNvPr>
          <p:cNvSpPr>
            <a:spLocks noGrp="1"/>
          </p:cNvSpPr>
          <p:nvPr>
            <p:ph type="body" sz="quarter" idx="35"/>
          </p:nvPr>
        </p:nvSpPr>
        <p:spPr>
          <a:xfrm>
            <a:off x="6496804" y="3030393"/>
            <a:ext cx="3541655" cy="2224950"/>
          </a:xfrm>
        </p:spPr>
        <p:txBody>
          <a:bodyPr/>
          <a:lstStyle/>
          <a:p>
            <a:r>
              <a:rPr lang="en-US" b="1">
                <a:solidFill>
                  <a:schemeClr val="tx1">
                    <a:lumMod val="75000"/>
                    <a:lumOff val="25000"/>
                  </a:schemeClr>
                </a:solidFill>
              </a:rPr>
              <a:t>Please complete survey…</a:t>
            </a:r>
          </a:p>
          <a:p>
            <a:r>
              <a:rPr lang="en-US" i="1">
                <a:latin typeface="Calibri" pitchFamily="34" charset="0"/>
                <a:hlinkClick r:id="rId3"/>
              </a:rPr>
              <a:t>https://bit.ly/2MXsECg</a:t>
            </a:r>
            <a:endParaRPr lang="en-US" i="1">
              <a:latin typeface="Calibri" pitchFamily="34" charset="0"/>
            </a:endParaRPr>
          </a:p>
        </p:txBody>
      </p:sp>
      <p:grpSp>
        <p:nvGrpSpPr>
          <p:cNvPr id="48" name="Group 47" title="Quotation Marks">
            <a:extLst>
              <a:ext uri="{FF2B5EF4-FFF2-40B4-BE49-F238E27FC236}">
                <a16:creationId xmlns:a16="http://schemas.microsoft.com/office/drawing/2014/main" id="{50B17079-D53B-4A87-B8DC-90C7BF713900}"/>
              </a:ext>
            </a:extLst>
          </p:cNvPr>
          <p:cNvGrpSpPr/>
          <p:nvPr/>
        </p:nvGrpSpPr>
        <p:grpSpPr>
          <a:xfrm>
            <a:off x="6639684" y="3145904"/>
            <a:ext cx="3358880" cy="432000"/>
            <a:chOff x="4468052" y="3707170"/>
            <a:chExt cx="3358880" cy="432000"/>
          </a:xfrm>
        </p:grpSpPr>
        <p:sp>
          <p:nvSpPr>
            <p:cNvPr id="18" name="Title 1" title="Quotation Mark">
              <a:extLst>
                <a:ext uri="{FF2B5EF4-FFF2-40B4-BE49-F238E27FC236}">
                  <a16:creationId xmlns:a16="http://schemas.microsoft.com/office/drawing/2014/main" id="{BC33B0C5-2D89-4449-B1AF-C794737CC261}"/>
                </a:ext>
              </a:extLst>
            </p:cNvPr>
            <p:cNvSpPr txBox="1">
              <a:spLocks/>
            </p:cNvSpPr>
            <p:nvPr/>
          </p:nvSpPr>
          <p:spPr>
            <a:xfrm>
              <a:off x="4468052"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a:ln>
                    <a:noFill/>
                  </a:ln>
                  <a:solidFill>
                    <a:srgbClr val="555FAD"/>
                  </a:solidFill>
                  <a:effectLst/>
                  <a:uLnTx/>
                  <a:uFillTx/>
                  <a:latin typeface="Arial Black"/>
                  <a:ea typeface="+mj-ea"/>
                  <a:cs typeface="+mj-cs"/>
                </a:rPr>
                <a:t>“</a:t>
              </a:r>
            </a:p>
          </p:txBody>
        </p:sp>
        <p:sp>
          <p:nvSpPr>
            <p:cNvPr id="19" name="Title 1" title="Quotation Mark">
              <a:extLst>
                <a:ext uri="{FF2B5EF4-FFF2-40B4-BE49-F238E27FC236}">
                  <a16:creationId xmlns:a16="http://schemas.microsoft.com/office/drawing/2014/main" id="{D179C67C-63D4-4501-A7BE-E51183200C7D}"/>
                </a:ext>
              </a:extLst>
            </p:cNvPr>
            <p:cNvSpPr txBox="1">
              <a:spLocks/>
            </p:cNvSpPr>
            <p:nvPr/>
          </p:nvSpPr>
          <p:spPr>
            <a:xfrm>
              <a:off x="7343517"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a:ln>
                    <a:noFill/>
                  </a:ln>
                  <a:solidFill>
                    <a:srgbClr val="555FAD"/>
                  </a:solidFill>
                  <a:effectLst/>
                  <a:uLnTx/>
                  <a:uFillTx/>
                  <a:latin typeface="Arial Black"/>
                  <a:ea typeface="+mj-ea"/>
                  <a:cs typeface="+mj-cs"/>
                </a:rPr>
                <a:t>”</a:t>
              </a:r>
            </a:p>
          </p:txBody>
        </p:sp>
      </p:grpSp>
      <p:sp>
        <p:nvSpPr>
          <p:cNvPr id="9" name="Text Placeholder 8">
            <a:extLst>
              <a:ext uri="{FF2B5EF4-FFF2-40B4-BE49-F238E27FC236}">
                <a16:creationId xmlns:a16="http://schemas.microsoft.com/office/drawing/2014/main" id="{B0CAEAF4-DEDC-477A-884F-998122904AC3}"/>
              </a:ext>
            </a:extLst>
          </p:cNvPr>
          <p:cNvSpPr>
            <a:spLocks noGrp="1"/>
          </p:cNvSpPr>
          <p:nvPr>
            <p:ph type="body" sz="quarter" idx="36"/>
          </p:nvPr>
        </p:nvSpPr>
        <p:spPr>
          <a:xfrm>
            <a:off x="6639684" y="4887275"/>
            <a:ext cx="3251132" cy="231102"/>
          </a:xfrm>
        </p:spPr>
        <p:txBody>
          <a:bodyPr/>
          <a:lstStyle/>
          <a:p>
            <a:endParaRPr lang="en-US"/>
          </a:p>
        </p:txBody>
      </p:sp>
      <p:sp>
        <p:nvSpPr>
          <p:cNvPr id="4" name="Footer Placeholder 3">
            <a:extLst>
              <a:ext uri="{FF2B5EF4-FFF2-40B4-BE49-F238E27FC236}">
                <a16:creationId xmlns:a16="http://schemas.microsoft.com/office/drawing/2014/main" id="{F0914A3F-CA7C-42C4-A9C6-A1C56795351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 Advanced Reporting and Certification v1.1 May 5, 2025</a:t>
            </a:r>
          </a:p>
        </p:txBody>
      </p:sp>
      <p:sp>
        <p:nvSpPr>
          <p:cNvPr id="6" name="Slide Number Placeholder 5">
            <a:extLst>
              <a:ext uri="{FF2B5EF4-FFF2-40B4-BE49-F238E27FC236}">
                <a16:creationId xmlns:a16="http://schemas.microsoft.com/office/drawing/2014/main" id="{65004B2E-C8DE-44C3-8D21-B4CA5E2EB3A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pic>
        <p:nvPicPr>
          <p:cNvPr id="8" name="Picture 7" descr="A qr code pointing to training link">
            <a:extLst>
              <a:ext uri="{FF2B5EF4-FFF2-40B4-BE49-F238E27FC236}">
                <a16:creationId xmlns:a16="http://schemas.microsoft.com/office/drawing/2014/main" id="{B24F3654-94F6-CF3D-2E52-75D6075EC9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5679" y="2019814"/>
            <a:ext cx="1919372" cy="1919372"/>
          </a:xfrm>
          <a:prstGeom prst="rect">
            <a:avLst/>
          </a:prstGeom>
        </p:spPr>
      </p:pic>
    </p:spTree>
    <p:extLst>
      <p:ext uri="{BB962C8B-B14F-4D97-AF65-F5344CB8AC3E}">
        <p14:creationId xmlns:p14="http://schemas.microsoft.com/office/powerpoint/2010/main" val="127306306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Placeholder 47">
            <a:extLst>
              <a:ext uri="{FF2B5EF4-FFF2-40B4-BE49-F238E27FC236}">
                <a16:creationId xmlns:a16="http://schemas.microsoft.com/office/drawing/2014/main" id="{AC966987-B293-404A-BBED-86957A060395}"/>
              </a:ext>
              <a:ext uri="{C183D7F6-B498-43B3-948B-1728B52AA6E4}">
                <adec:decorative xmlns:adec="http://schemas.microsoft.com/office/drawing/2017/decorative" val="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0" y="0"/>
            <a:ext cx="12192000" cy="6786563"/>
          </a:xfrm>
        </p:spPr>
      </p:pic>
      <p:sp>
        <p:nvSpPr>
          <p:cNvPr id="32" name="Rectangle 31">
            <a:extLst>
              <a:ext uri="{FF2B5EF4-FFF2-40B4-BE49-F238E27FC236}">
                <a16:creationId xmlns:a16="http://schemas.microsoft.com/office/drawing/2014/main" id="{A851B3CA-790D-465D-9B97-AA9876E357B9}"/>
              </a:ext>
              <a:ext uri="{C183D7F6-B498-43B3-948B-1728B52AA6E4}">
                <adec:decorative xmlns:adec="http://schemas.microsoft.com/office/drawing/2017/decorative" val="1"/>
              </a:ext>
            </a:extLst>
          </p:cNvPr>
          <p:cNvSpPr/>
          <p:nvPr/>
        </p:nvSpPr>
        <p:spPr>
          <a:xfrm>
            <a:off x="6336000" y="0"/>
            <a:ext cx="3979575" cy="6858000"/>
          </a:xfrm>
          <a:prstGeom prst="rect">
            <a:avLst/>
          </a:prstGeom>
          <a:solidFill>
            <a:schemeClr val="bg1">
              <a:lumMod val="1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539896" y="2377000"/>
            <a:ext cx="3571782" cy="2387600"/>
          </a:xfrm>
        </p:spPr>
        <p:txBody>
          <a:bodyPr/>
          <a:lstStyle/>
          <a:p>
            <a:r>
              <a:rPr lang="en-US">
                <a:solidFill>
                  <a:schemeClr val="bg2"/>
                </a:solidFill>
              </a:rPr>
              <a:t>Thank You</a:t>
            </a: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48225"/>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21" name="Graphic 20" descr="User" title="Icon - Presenter Name">
            <a:extLst>
              <a:ext uri="{FF2B5EF4-FFF2-40B4-BE49-F238E27FC236}">
                <a16:creationId xmlns:a16="http://schemas.microsoft.com/office/drawing/2014/main" id="{97242EBD-470B-4FB1-9B4C-E6DCB282152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82150" y="5034270"/>
            <a:ext cx="218900" cy="218900"/>
          </a:xfrm>
          <a:prstGeom prst="rect">
            <a:avLst/>
          </a:prstGeom>
        </p:spPr>
      </p:pic>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905624" y="5057775"/>
            <a:ext cx="3206053" cy="247650"/>
          </a:xfrm>
        </p:spPr>
        <p:txBody>
          <a:bodyPr/>
          <a:lstStyle/>
          <a:p>
            <a:r>
              <a:rPr lang="en-US"/>
              <a:t>CSIS Training</a:t>
            </a:r>
          </a:p>
        </p:txBody>
      </p:sp>
      <p:pic>
        <p:nvPicPr>
          <p:cNvPr id="25" name="Graphic 24" descr="Smart Phone" title="Icon - Presenter Phone Number">
            <a:extLst>
              <a:ext uri="{FF2B5EF4-FFF2-40B4-BE49-F238E27FC236}">
                <a16:creationId xmlns:a16="http://schemas.microsoft.com/office/drawing/2014/main" id="{B1BC719A-AAF0-4DB7-9856-CF7AC6A9880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82150" y="5388742"/>
            <a:ext cx="218900" cy="218900"/>
          </a:xfrm>
          <a:prstGeom prst="rect">
            <a:avLst/>
          </a:prstGeom>
        </p:spPr>
      </p:pic>
      <p:sp>
        <p:nvSpPr>
          <p:cNvPr id="18" name="Text Placeholder 17">
            <a:extLst>
              <a:ext uri="{FF2B5EF4-FFF2-40B4-BE49-F238E27FC236}">
                <a16:creationId xmlns:a16="http://schemas.microsoft.com/office/drawing/2014/main" id="{31CED8F1-B63A-4FD2-9699-34AD761A8805}"/>
              </a:ext>
            </a:extLst>
          </p:cNvPr>
          <p:cNvSpPr>
            <a:spLocks noGrp="1"/>
          </p:cNvSpPr>
          <p:nvPr>
            <p:ph type="body" sz="quarter" idx="12"/>
          </p:nvPr>
        </p:nvSpPr>
        <p:spPr bwMode="gray">
          <a:xfrm>
            <a:off x="6905625" y="5412943"/>
            <a:ext cx="3206750" cy="247650"/>
          </a:xfrm>
        </p:spPr>
        <p:txBody>
          <a:bodyPr/>
          <a:lstStyle/>
          <a:p>
            <a:r>
              <a:rPr lang="en-US"/>
              <a:t>+1 916 325 9210</a:t>
            </a:r>
          </a:p>
        </p:txBody>
      </p:sp>
      <p:pic>
        <p:nvPicPr>
          <p:cNvPr id="23" name="Graphic 22" descr="Envelope" title="Icon Presenter Email">
            <a:extLst>
              <a:ext uri="{FF2B5EF4-FFF2-40B4-BE49-F238E27FC236}">
                <a16:creationId xmlns:a16="http://schemas.microsoft.com/office/drawing/2014/main" id="{D99072B1-8690-4652-9009-362F46A213C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582150" y="5780263"/>
            <a:ext cx="218900" cy="218900"/>
          </a:xfrm>
          <a:prstGeom prst="rect">
            <a:avLst/>
          </a:prstGeom>
        </p:spPr>
      </p:pic>
      <p:sp>
        <p:nvSpPr>
          <p:cNvPr id="19" name="Text Placeholder 18">
            <a:extLst>
              <a:ext uri="{FF2B5EF4-FFF2-40B4-BE49-F238E27FC236}">
                <a16:creationId xmlns:a16="http://schemas.microsoft.com/office/drawing/2014/main" id="{E48632CD-1506-46F5-A0DE-640903269D93}"/>
              </a:ext>
            </a:extLst>
          </p:cNvPr>
          <p:cNvSpPr>
            <a:spLocks noGrp="1"/>
          </p:cNvSpPr>
          <p:nvPr>
            <p:ph type="body" sz="quarter" idx="13"/>
          </p:nvPr>
        </p:nvSpPr>
        <p:spPr bwMode="gray">
          <a:xfrm>
            <a:off x="6905625" y="5768111"/>
            <a:ext cx="3206750" cy="247650"/>
          </a:xfrm>
        </p:spPr>
        <p:txBody>
          <a:bodyPr/>
          <a:lstStyle/>
          <a:p>
            <a:r>
              <a:rPr lang="en-US"/>
              <a:t>csistraining@fcmat.org</a:t>
            </a:r>
          </a:p>
        </p:txBody>
      </p:sp>
      <p:pic>
        <p:nvPicPr>
          <p:cNvPr id="17" name="Graphic 16" descr="World">
            <a:extLst>
              <a:ext uri="{FF2B5EF4-FFF2-40B4-BE49-F238E27FC236}">
                <a16:creationId xmlns:a16="http://schemas.microsoft.com/office/drawing/2014/main" id="{67AFAC0E-54F2-8843-9BDA-C965BFBBFBFB}"/>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576383" y="6123279"/>
            <a:ext cx="231342" cy="231342"/>
          </a:xfrm>
          <a:prstGeom prst="rect">
            <a:avLst/>
          </a:prstGeom>
        </p:spPr>
      </p:pic>
      <p:sp>
        <p:nvSpPr>
          <p:cNvPr id="26" name="Text Placeholder 18">
            <a:extLst>
              <a:ext uri="{FF2B5EF4-FFF2-40B4-BE49-F238E27FC236}">
                <a16:creationId xmlns:a16="http://schemas.microsoft.com/office/drawing/2014/main" id="{2EA3E05A-60C4-CD45-A7AC-1F20F4D95F6A}"/>
              </a:ext>
            </a:extLst>
          </p:cNvPr>
          <p:cNvSpPr txBox="1">
            <a:spLocks/>
          </p:cNvSpPr>
          <p:nvPr/>
        </p:nvSpPr>
        <p:spPr bwMode="gray">
          <a:xfrm>
            <a:off x="6905625" y="6123279"/>
            <a:ext cx="3206750" cy="24765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400" b="0" i="0" u="none" strike="noStrike" kern="1200" cap="none" spc="0" normalizeH="0" baseline="0" noProof="0">
                <a:ln>
                  <a:noFill/>
                </a:ln>
                <a:solidFill>
                  <a:srgbClr val="FCFCFC"/>
                </a:solidFill>
                <a:effectLst/>
                <a:uLnTx/>
                <a:uFillTx/>
                <a:latin typeface="Tahoma"/>
                <a:ea typeface="+mn-ea"/>
                <a:cs typeface="+mn-cs"/>
                <a:hlinkClick r:id="rId12"/>
              </a:rPr>
              <a:t>https://csis.fcmat.org/</a:t>
            </a:r>
            <a:endParaRPr kumimoji="0" lang="en-US" sz="1400" b="0" i="0" u="none" strike="noStrike" kern="1200" cap="none" spc="0" normalizeH="0" baseline="0" noProof="0">
              <a:ln>
                <a:noFill/>
              </a:ln>
              <a:solidFill>
                <a:srgbClr val="FCFCFC"/>
              </a:solidFill>
              <a:effectLst/>
              <a:uLnTx/>
              <a:uFillTx/>
              <a:latin typeface="Tahoma"/>
              <a:ea typeface="+mn-ea"/>
              <a:cs typeface="+mn-cs"/>
            </a:endParaRPr>
          </a:p>
        </p:txBody>
      </p:sp>
      <p:pic>
        <p:nvPicPr>
          <p:cNvPr id="15" name="Graphic 14">
            <a:extLst>
              <a:ext uri="{FF2B5EF4-FFF2-40B4-BE49-F238E27FC236}">
                <a16:creationId xmlns:a16="http://schemas.microsoft.com/office/drawing/2014/main" id="{F70BEA4E-5272-4EB3-8E71-8C131B18C4C8}"/>
              </a:ext>
              <a:ext uri="{C183D7F6-B498-43B3-948B-1728B52AA6E4}">
                <adec:decorative xmlns:adec="http://schemas.microsoft.com/office/drawing/2017/decorative" val="1"/>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82506" y="71437"/>
            <a:ext cx="1868667" cy="533905"/>
          </a:xfrm>
          <a:prstGeom prst="rect">
            <a:avLst/>
          </a:prstGeom>
        </p:spPr>
      </p:pic>
    </p:spTree>
    <p:extLst>
      <p:ext uri="{BB962C8B-B14F-4D97-AF65-F5344CB8AC3E}">
        <p14:creationId xmlns:p14="http://schemas.microsoft.com/office/powerpoint/2010/main" val="110249030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AF4AE2B-EA49-8BC4-5F68-FBAFF05E2AD0}"/>
              </a:ext>
            </a:extLst>
          </p:cNvPr>
          <p:cNvPicPr>
            <a:picLocks noChangeAspect="1"/>
          </p:cNvPicPr>
          <p:nvPr/>
        </p:nvPicPr>
        <p:blipFill>
          <a:blip r:embed="rId2"/>
          <a:stretch>
            <a:fillRect/>
          </a:stretch>
        </p:blipFill>
        <p:spPr>
          <a:xfrm>
            <a:off x="3951890" y="219952"/>
            <a:ext cx="4645572" cy="5959659"/>
          </a:xfrm>
          <a:prstGeom prst="rect">
            <a:avLst/>
          </a:prstGeom>
        </p:spPr>
      </p:pic>
      <p:sp>
        <p:nvSpPr>
          <p:cNvPr id="2" name="Footer Placeholder 1">
            <a:extLst>
              <a:ext uri="{FF2B5EF4-FFF2-40B4-BE49-F238E27FC236}">
                <a16:creationId xmlns:a16="http://schemas.microsoft.com/office/drawing/2014/main" id="{9336B945-224D-B155-45DA-5DE185171879}"/>
              </a:ext>
            </a:extLst>
          </p:cNvPr>
          <p:cNvSpPr>
            <a:spLocks noGrp="1"/>
          </p:cNvSpPr>
          <p:nvPr>
            <p:ph type="ftr" sz="quarter" idx="10"/>
          </p:nvPr>
        </p:nvSpPr>
        <p:spPr/>
        <p:txBody>
          <a:bodyPr/>
          <a:lstStyle/>
          <a:p>
            <a:pPr>
              <a:defRPr/>
            </a:pPr>
            <a:r>
              <a:rPr lang="en-US"/>
              <a:t>EOY - Advanced Reporting and Certification v1.1 May 5, 2025</a:t>
            </a:r>
          </a:p>
        </p:txBody>
      </p:sp>
      <p:sp>
        <p:nvSpPr>
          <p:cNvPr id="3" name="Slide Number Placeholder 2">
            <a:extLst>
              <a:ext uri="{FF2B5EF4-FFF2-40B4-BE49-F238E27FC236}">
                <a16:creationId xmlns:a16="http://schemas.microsoft.com/office/drawing/2014/main" id="{FC3DF145-9F5F-AF33-FB73-A05801E575AB}"/>
              </a:ext>
            </a:extLst>
          </p:cNvPr>
          <p:cNvSpPr>
            <a:spLocks noGrp="1"/>
          </p:cNvSpPr>
          <p:nvPr>
            <p:ph type="sldNum" sz="quarter" idx="11"/>
          </p:nvPr>
        </p:nvSpPr>
        <p:spPr/>
        <p:txBody>
          <a:bodyPr/>
          <a:lstStyle/>
          <a:p>
            <a:pPr>
              <a:defRPr/>
            </a:pPr>
            <a:fld id="{D5449987-D549-4136-9617-497F91F4508D}" type="slidenum">
              <a:rPr lang="en-US" smtClean="0"/>
              <a:pPr>
                <a:defRPr/>
              </a:pPr>
              <a:t>113</a:t>
            </a:fld>
            <a:endParaRPr lang="en-US"/>
          </a:p>
        </p:txBody>
      </p:sp>
    </p:spTree>
    <p:extLst>
      <p:ext uri="{BB962C8B-B14F-4D97-AF65-F5344CB8AC3E}">
        <p14:creationId xmlns:p14="http://schemas.microsoft.com/office/powerpoint/2010/main" val="3924872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6399BB8-ACC8-4E5F-8905-4E36F6C8086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7E74DE32-424C-4E4C-810F-6B7A6BD01020}"/>
              </a:ext>
            </a:extLst>
          </p:cNvPr>
          <p:cNvSpPr>
            <a:spLocks noGrp="1"/>
          </p:cNvSpPr>
          <p:nvPr>
            <p:ph type="title" idx="4294967295"/>
          </p:nvPr>
        </p:nvSpPr>
        <p:spPr>
          <a:xfrm>
            <a:off x="432000" y="274049"/>
            <a:ext cx="10515600" cy="660400"/>
          </a:xfrm>
        </p:spPr>
        <p:txBody>
          <a:bodyPr>
            <a:normAutofit/>
          </a:bodyPr>
          <a:lstStyle/>
          <a:p>
            <a:r>
              <a:rPr lang="en-US" sz="3600" dirty="0"/>
              <a:t>EOY  1 Pre-snapshot Submission Activities</a:t>
            </a:r>
            <a:endParaRPr lang="en-US" sz="3600" b="0" dirty="0"/>
          </a:p>
        </p:txBody>
      </p:sp>
      <p:graphicFrame>
        <p:nvGraphicFramePr>
          <p:cNvPr id="18" name="Table 18">
            <a:extLst>
              <a:ext uri="{FF2B5EF4-FFF2-40B4-BE49-F238E27FC236}">
                <a16:creationId xmlns:a16="http://schemas.microsoft.com/office/drawing/2014/main" id="{A34C873A-C20B-4A8C-F5AE-BF4B9087E8D2}"/>
              </a:ext>
            </a:extLst>
          </p:cNvPr>
          <p:cNvGraphicFramePr>
            <a:graphicFrameLocks noGrp="1"/>
          </p:cNvGraphicFramePr>
          <p:nvPr/>
        </p:nvGraphicFramePr>
        <p:xfrm>
          <a:off x="523040" y="1048384"/>
          <a:ext cx="11145919" cy="5203044"/>
        </p:xfrm>
        <a:graphic>
          <a:graphicData uri="http://schemas.openxmlformats.org/drawingml/2006/table">
            <a:tbl>
              <a:tblPr firstRow="1" bandRow="1">
                <a:tableStyleId>{0660B408-B3CF-4A94-85FC-2B1E0A45F4A2}</a:tableStyleId>
              </a:tblPr>
              <a:tblGrid>
                <a:gridCol w="970480">
                  <a:extLst>
                    <a:ext uri="{9D8B030D-6E8A-4147-A177-3AD203B41FA5}">
                      <a16:colId xmlns:a16="http://schemas.microsoft.com/office/drawing/2014/main" val="143209940"/>
                    </a:ext>
                  </a:extLst>
                </a:gridCol>
                <a:gridCol w="1508760">
                  <a:extLst>
                    <a:ext uri="{9D8B030D-6E8A-4147-A177-3AD203B41FA5}">
                      <a16:colId xmlns:a16="http://schemas.microsoft.com/office/drawing/2014/main" val="2664703339"/>
                    </a:ext>
                  </a:extLst>
                </a:gridCol>
                <a:gridCol w="3606705">
                  <a:extLst>
                    <a:ext uri="{9D8B030D-6E8A-4147-A177-3AD203B41FA5}">
                      <a16:colId xmlns:a16="http://schemas.microsoft.com/office/drawing/2014/main" val="1885614069"/>
                    </a:ext>
                  </a:extLst>
                </a:gridCol>
                <a:gridCol w="1340005">
                  <a:extLst>
                    <a:ext uri="{9D8B030D-6E8A-4147-A177-3AD203B41FA5}">
                      <a16:colId xmlns:a16="http://schemas.microsoft.com/office/drawing/2014/main" val="515714399"/>
                    </a:ext>
                  </a:extLst>
                </a:gridCol>
                <a:gridCol w="3719969">
                  <a:extLst>
                    <a:ext uri="{9D8B030D-6E8A-4147-A177-3AD203B41FA5}">
                      <a16:colId xmlns:a16="http://schemas.microsoft.com/office/drawing/2014/main" val="4009324086"/>
                    </a:ext>
                  </a:extLst>
                </a:gridCol>
              </a:tblGrid>
              <a:tr h="554478">
                <a:tc>
                  <a:txBody>
                    <a:bodyPr/>
                    <a:lstStyle/>
                    <a:p>
                      <a:r>
                        <a:rPr lang="en-US" sz="1400" dirty="0"/>
                        <a:t>Record Type</a:t>
                      </a:r>
                    </a:p>
                  </a:txBody>
                  <a:tcPr/>
                </a:tc>
                <a:tc>
                  <a:txBody>
                    <a:bodyPr/>
                    <a:lstStyle/>
                    <a:p>
                      <a:r>
                        <a:rPr lang="en-US" sz="1400" dirty="0"/>
                        <a:t>Activity</a:t>
                      </a:r>
                    </a:p>
                  </a:txBody>
                  <a:tcPr/>
                </a:tc>
                <a:tc>
                  <a:txBody>
                    <a:bodyPr/>
                    <a:lstStyle/>
                    <a:p>
                      <a:r>
                        <a:rPr lang="en-US" sz="1400" dirty="0"/>
                        <a:t>Reasoning</a:t>
                      </a:r>
                    </a:p>
                  </a:txBody>
                  <a:tcPr/>
                </a:tc>
                <a:tc>
                  <a:txBody>
                    <a:bodyPr/>
                    <a:lstStyle/>
                    <a:p>
                      <a:r>
                        <a:rPr lang="en-US" sz="1400" dirty="0"/>
                        <a:t>Processing Method</a:t>
                      </a:r>
                    </a:p>
                  </a:txBody>
                  <a:tcPr/>
                </a:tc>
                <a:tc>
                  <a:txBody>
                    <a:bodyPr/>
                    <a:lstStyle/>
                    <a:p>
                      <a:r>
                        <a:rPr lang="en-US" sz="1400" dirty="0"/>
                        <a:t>Record Operation Keys</a:t>
                      </a:r>
                    </a:p>
                  </a:txBody>
                  <a:tcPr/>
                </a:tc>
                <a:extLst>
                  <a:ext uri="{0D108BD9-81ED-4DB2-BD59-A6C34878D82A}">
                    <a16:rowId xmlns:a16="http://schemas.microsoft.com/office/drawing/2014/main" val="2391109839"/>
                  </a:ext>
                </a:extLst>
              </a:tr>
              <a:tr h="731687">
                <a:tc>
                  <a:txBody>
                    <a:bodyPr/>
                    <a:lstStyle/>
                    <a:p>
                      <a:r>
                        <a:rPr lang="en-US" sz="1400" dirty="0"/>
                        <a:t>SENR</a:t>
                      </a:r>
                    </a:p>
                  </a:txBody>
                  <a:tcPr/>
                </a:tc>
                <a:tc>
                  <a:txBody>
                    <a:bodyPr/>
                    <a:lstStyle/>
                    <a:p>
                      <a:r>
                        <a:rPr lang="en-US" sz="1400" dirty="0"/>
                        <a:t>Ongoing</a:t>
                      </a:r>
                    </a:p>
                  </a:txBody>
                  <a:tcPr/>
                </a:tc>
                <a:tc>
                  <a:txBody>
                    <a:bodyPr/>
                    <a:lstStyle/>
                    <a:p>
                      <a:r>
                        <a:rPr lang="en-US" sz="1400" dirty="0"/>
                        <a:t>Enrollment records should be updated with student movement</a:t>
                      </a:r>
                    </a:p>
                  </a:txBody>
                  <a:tcPr/>
                </a:tc>
                <a:tc>
                  <a:txBody>
                    <a:bodyPr/>
                    <a:lstStyle/>
                    <a:p>
                      <a:r>
                        <a:rPr lang="en-US" sz="1400" dirty="0"/>
                        <a:t>Transaction</a:t>
                      </a:r>
                    </a:p>
                  </a:txBody>
                  <a:tcPr/>
                </a:tc>
                <a:tc>
                  <a:txBody>
                    <a:bodyPr/>
                    <a:lstStyle/>
                    <a:p>
                      <a:r>
                        <a:rPr lang="en-US" sz="1400" dirty="0"/>
                        <a:t>School of Attendance</a:t>
                      </a:r>
                    </a:p>
                    <a:p>
                      <a:r>
                        <a:rPr lang="en-US" sz="1400" dirty="0"/>
                        <a:t>SSID</a:t>
                      </a:r>
                    </a:p>
                    <a:p>
                      <a:r>
                        <a:rPr lang="en-US" sz="1400" dirty="0"/>
                        <a:t>Enrollment Start Date</a:t>
                      </a:r>
                    </a:p>
                  </a:txBody>
                  <a:tcPr/>
                </a:tc>
                <a:extLst>
                  <a:ext uri="{0D108BD9-81ED-4DB2-BD59-A6C34878D82A}">
                    <a16:rowId xmlns:a16="http://schemas.microsoft.com/office/drawing/2014/main" val="1467497692"/>
                  </a:ext>
                </a:extLst>
              </a:tr>
              <a:tr h="563818">
                <a:tc>
                  <a:txBody>
                    <a:bodyPr/>
                    <a:lstStyle/>
                    <a:p>
                      <a:r>
                        <a:rPr lang="en-US" sz="1400" dirty="0"/>
                        <a:t>SDEM</a:t>
                      </a:r>
                    </a:p>
                  </a:txBody>
                  <a:tcPr/>
                </a:tc>
                <a:tc>
                  <a:txBody>
                    <a:bodyPr/>
                    <a:lstStyle/>
                    <a:p>
                      <a:r>
                        <a:rPr lang="en-US" sz="1400" dirty="0"/>
                        <a:t>Now</a:t>
                      </a:r>
                    </a:p>
                  </a:txBody>
                  <a:tcPr/>
                </a:tc>
                <a:tc>
                  <a:txBody>
                    <a:bodyPr/>
                    <a:lstStyle/>
                    <a:p>
                      <a:r>
                        <a:rPr lang="en-US" sz="1400" dirty="0"/>
                        <a:t>Teachers already in master schedule and assigned to courses</a:t>
                      </a:r>
                    </a:p>
                  </a:txBody>
                  <a:tcPr/>
                </a:tc>
                <a:tc>
                  <a:txBody>
                    <a:bodyPr/>
                    <a:lstStyle/>
                    <a:p>
                      <a:r>
                        <a:rPr lang="en-US" sz="1400" dirty="0"/>
                        <a:t>Transaction</a:t>
                      </a:r>
                    </a:p>
                  </a:txBody>
                  <a:tcPr/>
                </a:tc>
                <a:tc>
                  <a:txBody>
                    <a:bodyPr/>
                    <a:lstStyle/>
                    <a:p>
                      <a:r>
                        <a:rPr lang="en-US" sz="1400" dirty="0"/>
                        <a:t>Reporting LEA</a:t>
                      </a:r>
                    </a:p>
                    <a:p>
                      <a:r>
                        <a:rPr lang="en-US" sz="1400" dirty="0"/>
                        <a:t>SEID</a:t>
                      </a:r>
                    </a:p>
                  </a:txBody>
                  <a:tcPr/>
                </a:tc>
                <a:extLst>
                  <a:ext uri="{0D108BD9-81ED-4DB2-BD59-A6C34878D82A}">
                    <a16:rowId xmlns:a16="http://schemas.microsoft.com/office/drawing/2014/main" val="883184704"/>
                  </a:ext>
                </a:extLst>
              </a:tr>
              <a:tr h="741866">
                <a:tc>
                  <a:txBody>
                    <a:bodyPr/>
                    <a:lstStyle/>
                    <a:p>
                      <a:r>
                        <a:rPr lang="en-US" sz="1400" dirty="0"/>
                        <a:t>CRSC</a:t>
                      </a:r>
                    </a:p>
                  </a:txBody>
                  <a:tcPr/>
                </a:tc>
                <a:tc>
                  <a:txBody>
                    <a:bodyPr/>
                    <a:lstStyle/>
                    <a:p>
                      <a:r>
                        <a:rPr lang="en-US" sz="1400" dirty="0"/>
                        <a:t>Now</a:t>
                      </a:r>
                    </a:p>
                  </a:txBody>
                  <a:tcPr/>
                </a:tc>
                <a:tc>
                  <a:txBody>
                    <a:bodyPr/>
                    <a:lstStyle/>
                    <a:p>
                      <a:r>
                        <a:rPr lang="en-US" sz="1400" dirty="0"/>
                        <a:t>Course records for entire AY in master schedule</a:t>
                      </a:r>
                    </a:p>
                  </a:txBody>
                  <a:tcPr/>
                </a:tc>
                <a:tc>
                  <a:txBody>
                    <a:bodyPr/>
                    <a:lstStyle/>
                    <a:p>
                      <a:r>
                        <a:rPr lang="en-US" sz="1400" dirty="0"/>
                        <a:t>Replacement</a:t>
                      </a:r>
                    </a:p>
                  </a:txBody>
                  <a:tcPr/>
                </a:tc>
                <a:tc>
                  <a:txBody>
                    <a:bodyPr/>
                    <a:lstStyle/>
                    <a:p>
                      <a:pPr lvl="0"/>
                      <a:r>
                        <a:rPr lang="en-US" sz="1400" kern="1200" dirty="0">
                          <a:solidFill>
                            <a:schemeClr val="dk1"/>
                          </a:solidFill>
                          <a:effectLst/>
                          <a:latin typeface="+mn-lt"/>
                          <a:ea typeface="+mn-ea"/>
                          <a:cs typeface="+mn-cs"/>
                        </a:rPr>
                        <a:t>School of Course Delivery</a:t>
                      </a:r>
                    </a:p>
                    <a:p>
                      <a:pPr lvl="0"/>
                      <a:r>
                        <a:rPr lang="en-US" sz="1400" kern="1200" dirty="0">
                          <a:solidFill>
                            <a:schemeClr val="dk1"/>
                          </a:solidFill>
                          <a:effectLst/>
                          <a:latin typeface="+mn-lt"/>
                          <a:ea typeface="+mn-ea"/>
                          <a:cs typeface="+mn-cs"/>
                        </a:rPr>
                        <a:t>Academic Year ID</a:t>
                      </a:r>
                    </a:p>
                    <a:p>
                      <a:pPr lvl="0"/>
                      <a:r>
                        <a:rPr lang="en-US" sz="1400" kern="1200" dirty="0">
                          <a:solidFill>
                            <a:schemeClr val="dk1"/>
                          </a:solidFill>
                          <a:effectLst/>
                          <a:latin typeface="+mn-lt"/>
                          <a:ea typeface="+mn-ea"/>
                          <a:cs typeface="+mn-cs"/>
                        </a:rPr>
                        <a:t>Academic Term Code</a:t>
                      </a:r>
                    </a:p>
                  </a:txBody>
                  <a:tcPr/>
                </a:tc>
                <a:extLst>
                  <a:ext uri="{0D108BD9-81ED-4DB2-BD59-A6C34878D82A}">
                    <a16:rowId xmlns:a16="http://schemas.microsoft.com/office/drawing/2014/main" val="175164722"/>
                  </a:ext>
                </a:extLst>
              </a:tr>
              <a:tr h="1157311">
                <a:tc>
                  <a:txBody>
                    <a:bodyPr/>
                    <a:lstStyle/>
                    <a:p>
                      <a:r>
                        <a:rPr lang="en-US" sz="1400" dirty="0"/>
                        <a:t>SCSC</a:t>
                      </a:r>
                    </a:p>
                  </a:txBody>
                  <a:tcPr>
                    <a:solidFill>
                      <a:srgbClr val="E8F4F4"/>
                    </a:solidFill>
                  </a:tcPr>
                </a:tc>
                <a:tc>
                  <a:txBody>
                    <a:bodyPr/>
                    <a:lstStyle/>
                    <a:p>
                      <a:r>
                        <a:rPr lang="en-US" sz="1400" dirty="0"/>
                        <a:t>Submit all completed grading periods*</a:t>
                      </a:r>
                    </a:p>
                  </a:txBody>
                  <a:tcPr>
                    <a:solidFill>
                      <a:srgbClr val="E8F4F4"/>
                    </a:solidFill>
                  </a:tcPr>
                </a:tc>
                <a:tc>
                  <a:txBody>
                    <a:bodyPr/>
                    <a:lstStyle/>
                    <a:p>
                      <a:r>
                        <a:rPr lang="en-US" sz="1400" dirty="0"/>
                        <a:t>Students have or nearly completed ¾ quarters, 1 of 2 semesters 2/3 trimesters </a:t>
                      </a:r>
                      <a:r>
                        <a:rPr lang="en-US" sz="1400" b="1" dirty="0">
                          <a:solidFill>
                            <a:srgbClr val="FF0000"/>
                          </a:solidFill>
                        </a:rPr>
                        <a:t>GRADES are Available Now</a:t>
                      </a:r>
                    </a:p>
                  </a:txBody>
                  <a:tcPr/>
                </a:tc>
                <a:tc>
                  <a:txBody>
                    <a:bodyPr/>
                    <a:lstStyle/>
                    <a:p>
                      <a:r>
                        <a:rPr lang="en-US" sz="1400" dirty="0"/>
                        <a:t>Replacement</a:t>
                      </a:r>
                    </a:p>
                  </a:txBody>
                  <a:tcPr/>
                </a:tc>
                <a:tc>
                  <a:txBody>
                    <a:bodyPr/>
                    <a:lstStyle/>
                    <a:p>
                      <a:pPr lvl="0"/>
                      <a:r>
                        <a:rPr lang="en-US" sz="1400" kern="1200" dirty="0">
                          <a:solidFill>
                            <a:schemeClr val="dk1"/>
                          </a:solidFill>
                          <a:effectLst/>
                          <a:latin typeface="+mn-lt"/>
                          <a:ea typeface="+mn-ea"/>
                          <a:cs typeface="+mn-cs"/>
                        </a:rPr>
                        <a:t>SSID</a:t>
                      </a:r>
                    </a:p>
                    <a:p>
                      <a:pPr lvl="0"/>
                      <a:r>
                        <a:rPr lang="en-US" sz="1400" kern="1200" dirty="0">
                          <a:solidFill>
                            <a:schemeClr val="dk1"/>
                          </a:solidFill>
                          <a:effectLst/>
                          <a:latin typeface="+mn-lt"/>
                          <a:ea typeface="+mn-ea"/>
                          <a:cs typeface="+mn-cs"/>
                        </a:rPr>
                        <a:t>School of Course Delivery</a:t>
                      </a:r>
                    </a:p>
                    <a:p>
                      <a:pPr lvl="0"/>
                      <a:r>
                        <a:rPr lang="en-US" sz="1400" kern="1200" dirty="0">
                          <a:solidFill>
                            <a:schemeClr val="dk1"/>
                          </a:solidFill>
                          <a:effectLst/>
                          <a:latin typeface="+mn-lt"/>
                          <a:ea typeface="+mn-ea"/>
                          <a:cs typeface="+mn-cs"/>
                        </a:rPr>
                        <a:t>Academic Year ID</a:t>
                      </a:r>
                    </a:p>
                    <a:p>
                      <a:pPr lvl="0"/>
                      <a:r>
                        <a:rPr lang="en-US" sz="1400" kern="1200" dirty="0">
                          <a:solidFill>
                            <a:schemeClr val="dk1"/>
                          </a:solidFill>
                          <a:effectLst/>
                          <a:latin typeface="+mn-lt"/>
                          <a:ea typeface="+mn-ea"/>
                          <a:cs typeface="+mn-cs"/>
                        </a:rPr>
                        <a:t>Academic Term Code</a:t>
                      </a:r>
                    </a:p>
                    <a:p>
                      <a:pPr lvl="0"/>
                      <a:r>
                        <a:rPr lang="en-US" sz="1400" kern="1200" dirty="0">
                          <a:solidFill>
                            <a:schemeClr val="dk1"/>
                          </a:solidFill>
                          <a:effectLst/>
                          <a:latin typeface="+mn-lt"/>
                          <a:ea typeface="+mn-ea"/>
                          <a:cs typeface="+mn-cs"/>
                        </a:rPr>
                        <a:t>Marking Period Code (For SCSC ONLY)</a:t>
                      </a:r>
                    </a:p>
                  </a:txBody>
                  <a:tcPr/>
                </a:tc>
                <a:extLst>
                  <a:ext uri="{0D108BD9-81ED-4DB2-BD59-A6C34878D82A}">
                    <a16:rowId xmlns:a16="http://schemas.microsoft.com/office/drawing/2014/main" val="42467062"/>
                  </a:ext>
                </a:extLst>
              </a:tr>
              <a:tr h="721435">
                <a:tc>
                  <a:txBody>
                    <a:bodyPr/>
                    <a:lstStyle/>
                    <a:p>
                      <a:r>
                        <a:rPr lang="en-US" sz="1400" dirty="0"/>
                        <a:t>SCTE</a:t>
                      </a:r>
                    </a:p>
                  </a:txBody>
                  <a:tcPr/>
                </a:tc>
                <a:tc>
                  <a:txBody>
                    <a:bodyPr/>
                    <a:lstStyle/>
                    <a:p>
                      <a:r>
                        <a:rPr lang="en-US" sz="1400" dirty="0"/>
                        <a:t>Submit after SCSC is complete</a:t>
                      </a:r>
                    </a:p>
                  </a:txBody>
                  <a:tcPr/>
                </a:tc>
                <a:tc>
                  <a:txBody>
                    <a:bodyPr/>
                    <a:lstStyle/>
                    <a:p>
                      <a:r>
                        <a:rPr lang="en-US" sz="1400" dirty="0"/>
                        <a:t>CTE completers must have a capstone course in a corresponding pathway reported in the SCSC</a:t>
                      </a:r>
                    </a:p>
                  </a:txBody>
                  <a:tcPr/>
                </a:tc>
                <a:tc>
                  <a:txBody>
                    <a:bodyPr/>
                    <a:lstStyle/>
                    <a:p>
                      <a:r>
                        <a:rPr lang="en-US" sz="1400" dirty="0"/>
                        <a:t>Replacement</a:t>
                      </a:r>
                    </a:p>
                  </a:txBody>
                  <a:tcPr/>
                </a:tc>
                <a:tc>
                  <a:txBody>
                    <a:bodyPr/>
                    <a:lstStyle/>
                    <a:p>
                      <a:r>
                        <a:rPr lang="en-US" sz="1400" dirty="0"/>
                        <a:t>School of Attendance</a:t>
                      </a:r>
                    </a:p>
                    <a:p>
                      <a:r>
                        <a:rPr lang="en-US" sz="1400" dirty="0"/>
                        <a:t>Academic Year ID</a:t>
                      </a:r>
                    </a:p>
                    <a:p>
                      <a:endParaRPr lang="en-US" sz="1400" dirty="0"/>
                    </a:p>
                  </a:txBody>
                  <a:tcPr/>
                </a:tc>
                <a:extLst>
                  <a:ext uri="{0D108BD9-81ED-4DB2-BD59-A6C34878D82A}">
                    <a16:rowId xmlns:a16="http://schemas.microsoft.com/office/drawing/2014/main" val="1859869546"/>
                  </a:ext>
                </a:extLst>
              </a:tr>
              <a:tr h="721435">
                <a:tc>
                  <a:txBody>
                    <a:bodyPr/>
                    <a:lstStyle/>
                    <a:p>
                      <a:r>
                        <a:rPr lang="en-US" sz="1400" dirty="0"/>
                        <a:t>WBLR</a:t>
                      </a:r>
                    </a:p>
                  </a:txBody>
                  <a:tcPr/>
                </a:tc>
                <a:tc>
                  <a:txBody>
                    <a:bodyPr/>
                    <a:lstStyle/>
                    <a:p>
                      <a:r>
                        <a:rPr lang="en-US" sz="1400" dirty="0"/>
                        <a:t>Can Submit a test file</a:t>
                      </a:r>
                    </a:p>
                  </a:txBody>
                  <a:tcPr/>
                </a:tc>
                <a:tc>
                  <a:txBody>
                    <a:bodyPr/>
                    <a:lstStyle/>
                    <a:p>
                      <a:r>
                        <a:rPr lang="en-US" sz="1400" dirty="0"/>
                        <a:t>Likely that students are still earning WBLR hours</a:t>
                      </a:r>
                    </a:p>
                  </a:txBody>
                  <a:tcPr/>
                </a:tc>
                <a:tc>
                  <a:txBody>
                    <a:bodyPr/>
                    <a:lstStyle/>
                    <a:p>
                      <a:r>
                        <a:rPr lang="en-US" sz="1400" dirty="0"/>
                        <a:t>Replacement</a:t>
                      </a:r>
                    </a:p>
                  </a:txBody>
                  <a:tcPr/>
                </a:tc>
                <a:tc>
                  <a:txBody>
                    <a:bodyPr/>
                    <a:lstStyle/>
                    <a:p>
                      <a:r>
                        <a:rPr lang="en-US" sz="1400" dirty="0"/>
                        <a:t>School of Attendance</a:t>
                      </a:r>
                    </a:p>
                    <a:p>
                      <a:r>
                        <a:rPr lang="en-US" sz="1400" dirty="0"/>
                        <a:t>Academic Year ID</a:t>
                      </a:r>
                    </a:p>
                  </a:txBody>
                  <a:tcPr/>
                </a:tc>
                <a:extLst>
                  <a:ext uri="{0D108BD9-81ED-4DB2-BD59-A6C34878D82A}">
                    <a16:rowId xmlns:a16="http://schemas.microsoft.com/office/drawing/2014/main" val="3560939914"/>
                  </a:ext>
                </a:extLst>
              </a:tr>
            </a:tbl>
          </a:graphicData>
        </a:graphic>
      </p:graphicFrame>
      <p:sp>
        <p:nvSpPr>
          <p:cNvPr id="3" name="Footer Placeholder 2">
            <a:extLst>
              <a:ext uri="{FF2B5EF4-FFF2-40B4-BE49-F238E27FC236}">
                <a16:creationId xmlns:a16="http://schemas.microsoft.com/office/drawing/2014/main" id="{938AE8BF-834A-4351-192F-F9054B6E82BF}"/>
              </a:ext>
            </a:extLst>
          </p:cNvPr>
          <p:cNvSpPr>
            <a:spLocks noGrp="1"/>
          </p:cNvSpPr>
          <p:nvPr>
            <p:ph type="ftr" sz="quarter" idx="10"/>
          </p:nvPr>
        </p:nvSpPr>
        <p:spPr/>
        <p:txBody>
          <a:bodyPr/>
          <a:lstStyle/>
          <a:p>
            <a:r>
              <a:rPr lang="en-US" noProof="0"/>
              <a:t>EOY - Advanced Reporting and Certification v1.1 May 5, 2025</a:t>
            </a:r>
            <a:endParaRPr lang="en-US" noProof="0" dirty="0"/>
          </a:p>
        </p:txBody>
      </p:sp>
    </p:spTree>
    <p:extLst>
      <p:ext uri="{BB962C8B-B14F-4D97-AF65-F5344CB8AC3E}">
        <p14:creationId xmlns:p14="http://schemas.microsoft.com/office/powerpoint/2010/main" val="393370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A856C29-85B7-EC1F-E4A7-5856BBEBAB8E}"/>
            </a:ext>
          </a:extLst>
        </p:cNvPr>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38589A75-4D08-FD4C-7E80-5DA993E76C73}"/>
              </a:ext>
            </a:extLst>
          </p:cNvPr>
          <p:cNvGraphicFramePr>
            <a:graphicFrameLocks noGrp="1"/>
          </p:cNvGraphicFramePr>
          <p:nvPr/>
        </p:nvGraphicFramePr>
        <p:xfrm>
          <a:off x="279654" y="1146512"/>
          <a:ext cx="11632691" cy="5017431"/>
        </p:xfrm>
        <a:graphic>
          <a:graphicData uri="http://schemas.openxmlformats.org/drawingml/2006/table">
            <a:tbl>
              <a:tblPr firstRow="1" firstCol="1" bandRow="1">
                <a:tableStyleId>{72833802-FEF1-4C79-8D5D-14CF1EAF98D9}</a:tableStyleId>
              </a:tblPr>
              <a:tblGrid>
                <a:gridCol w="1110640">
                  <a:extLst>
                    <a:ext uri="{9D8B030D-6E8A-4147-A177-3AD203B41FA5}">
                      <a16:colId xmlns:a16="http://schemas.microsoft.com/office/drawing/2014/main" val="669773451"/>
                    </a:ext>
                  </a:extLst>
                </a:gridCol>
                <a:gridCol w="1429249">
                  <a:extLst>
                    <a:ext uri="{9D8B030D-6E8A-4147-A177-3AD203B41FA5}">
                      <a16:colId xmlns:a16="http://schemas.microsoft.com/office/drawing/2014/main" val="487176728"/>
                    </a:ext>
                  </a:extLst>
                </a:gridCol>
                <a:gridCol w="9092802">
                  <a:extLst>
                    <a:ext uri="{9D8B030D-6E8A-4147-A177-3AD203B41FA5}">
                      <a16:colId xmlns:a16="http://schemas.microsoft.com/office/drawing/2014/main" val="4268617668"/>
                    </a:ext>
                  </a:extLst>
                </a:gridCol>
              </a:tblGrid>
              <a:tr h="418338">
                <a:tc>
                  <a:txBody>
                    <a:bodyPr/>
                    <a:lstStyle/>
                    <a:p>
                      <a:pPr marL="0" marR="33020" algn="ctr">
                        <a:lnSpc>
                          <a:spcPct val="107000"/>
                        </a:lnSpc>
                        <a:spcBef>
                          <a:spcPts val="0"/>
                        </a:spcBef>
                        <a:spcAft>
                          <a:spcPts val="0"/>
                        </a:spcAft>
                      </a:pPr>
                      <a:r>
                        <a:rPr lang="en-US" sz="1400" dirty="0">
                          <a:effectLst/>
                        </a:rPr>
                        <a:t>CCI Measure</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29821" marR="29821" marT="0" marB="0" anchor="ctr"/>
                </a:tc>
                <a:tc>
                  <a:txBody>
                    <a:bodyPr/>
                    <a:lstStyle/>
                    <a:p>
                      <a:pPr marL="0" marR="0" algn="ctr">
                        <a:lnSpc>
                          <a:spcPct val="107000"/>
                        </a:lnSpc>
                        <a:spcBef>
                          <a:spcPts val="0"/>
                        </a:spcBef>
                        <a:spcAft>
                          <a:spcPts val="0"/>
                        </a:spcAft>
                      </a:pPr>
                      <a:r>
                        <a:rPr lang="en-US" sz="1400" dirty="0">
                          <a:effectLst/>
                        </a:rPr>
                        <a:t>Field Number</a:t>
                      </a:r>
                    </a:p>
                    <a:p>
                      <a:pPr marL="0" marR="0" algn="ctr">
                        <a:lnSpc>
                          <a:spcPct val="107000"/>
                        </a:lnSpc>
                        <a:spcBef>
                          <a:spcPts val="0"/>
                        </a:spcBef>
                        <a:spcAft>
                          <a:spcPts val="0"/>
                        </a:spcAft>
                      </a:pPr>
                      <a:r>
                        <a:rPr lang="en-US" sz="1400" dirty="0">
                          <a:effectLst/>
                        </a:rPr>
                        <a:t>in CALPADS</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29821" marR="29821" marT="0" marB="0" anchor="ctr"/>
                </a:tc>
                <a:tc>
                  <a:txBody>
                    <a:bodyPr/>
                    <a:lstStyle/>
                    <a:p>
                      <a:pPr marL="0" marR="0" algn="ctr">
                        <a:lnSpc>
                          <a:spcPct val="107000"/>
                        </a:lnSpc>
                        <a:spcBef>
                          <a:spcPts val="0"/>
                        </a:spcBef>
                        <a:spcAft>
                          <a:spcPts val="0"/>
                        </a:spcAft>
                      </a:pPr>
                      <a:r>
                        <a:rPr lang="en-US" sz="1400" dirty="0">
                          <a:effectLst/>
                        </a:rPr>
                        <a:t>Starting in 2019–2020</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29821" marR="29821" marT="0" marB="0" anchor="ctr"/>
                </a:tc>
                <a:extLst>
                  <a:ext uri="{0D108BD9-81ED-4DB2-BD59-A6C34878D82A}">
                    <a16:rowId xmlns:a16="http://schemas.microsoft.com/office/drawing/2014/main" val="3625192885"/>
                  </a:ext>
                </a:extLst>
              </a:tr>
              <a:tr h="1832221">
                <a:tc>
                  <a:txBody>
                    <a:bodyPr/>
                    <a:lstStyle/>
                    <a:p>
                      <a:pPr marL="0" marR="90170">
                        <a:lnSpc>
                          <a:spcPct val="107000"/>
                        </a:lnSpc>
                        <a:spcBef>
                          <a:spcPts val="0"/>
                        </a:spcBef>
                        <a:spcAft>
                          <a:spcPts val="0"/>
                        </a:spcAft>
                      </a:pPr>
                      <a:r>
                        <a:rPr lang="en-US" sz="1400" dirty="0">
                          <a:effectLst/>
                        </a:rPr>
                        <a:t>College Credit Courses</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29821" marR="29821" marT="0" marB="0">
                    <a:solidFill>
                      <a:srgbClr val="E8F4F4"/>
                    </a:solidFill>
                  </a:tcPr>
                </a:tc>
                <a:tc>
                  <a:txBody>
                    <a:bodyPr/>
                    <a:lstStyle/>
                    <a:p>
                      <a:pPr marL="0" marR="0">
                        <a:lnSpc>
                          <a:spcPct val="107000"/>
                        </a:lnSpc>
                        <a:spcBef>
                          <a:spcPts val="0"/>
                        </a:spcBef>
                        <a:spcAft>
                          <a:spcPts val="0"/>
                        </a:spcAft>
                      </a:pPr>
                      <a:r>
                        <a:rPr lang="en-US" sz="1400" dirty="0">
                          <a:effectLst/>
                        </a:rPr>
                        <a:t>9.07</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29821" marR="29821" marT="0" marB="0">
                    <a:solidFill>
                      <a:srgbClr val="E8F4F4"/>
                    </a:solidFill>
                  </a:tcPr>
                </a:tc>
                <a:tc>
                  <a:txBody>
                    <a:bodyPr/>
                    <a:lstStyle/>
                    <a:p>
                      <a:pPr marL="0" marR="0">
                        <a:lnSpc>
                          <a:spcPct val="107000"/>
                        </a:lnSpc>
                        <a:spcBef>
                          <a:spcPts val="0"/>
                        </a:spcBef>
                        <a:spcAft>
                          <a:spcPts val="0"/>
                        </a:spcAft>
                      </a:pPr>
                      <a:r>
                        <a:rPr lang="en-US" sz="1400" dirty="0">
                          <a:effectLst/>
                        </a:rPr>
                        <a:t>CALPADS Field #9.07 (CRS-State Course Code) is used CCI College Credit Courses.</a:t>
                      </a:r>
                    </a:p>
                    <a:p>
                      <a:pPr marL="0" marR="0">
                        <a:lnSpc>
                          <a:spcPct val="107000"/>
                        </a:lnSpc>
                        <a:spcBef>
                          <a:spcPts val="0"/>
                        </a:spcBef>
                        <a:spcAft>
                          <a:spcPts val="0"/>
                        </a:spcAft>
                      </a:pPr>
                      <a:r>
                        <a:rPr lang="en-US" sz="1400" dirty="0">
                          <a:effectLst/>
                        </a:rPr>
                        <a:t>Starting in 2019–2020, the following codes are used for Academic College Credit Courses: </a:t>
                      </a:r>
                    </a:p>
                    <a:p>
                      <a:pPr marL="0" marR="0">
                        <a:lnSpc>
                          <a:spcPct val="107000"/>
                        </a:lnSpc>
                        <a:spcBef>
                          <a:spcPts val="0"/>
                        </a:spcBef>
                        <a:spcAft>
                          <a:spcPts val="0"/>
                        </a:spcAft>
                      </a:pPr>
                      <a:r>
                        <a:rPr lang="en-US" sz="1400" dirty="0">
                          <a:effectLst/>
                        </a:rPr>
                        <a:t> </a:t>
                      </a:r>
                    </a:p>
                    <a:p>
                      <a:pPr marL="0" marR="0">
                        <a:lnSpc>
                          <a:spcPct val="107000"/>
                        </a:lnSpc>
                        <a:spcBef>
                          <a:spcPts val="0"/>
                        </a:spcBef>
                        <a:spcAft>
                          <a:spcPts val="0"/>
                        </a:spcAft>
                      </a:pPr>
                      <a:r>
                        <a:rPr lang="en-US" sz="1400" dirty="0">
                          <a:effectLst/>
                        </a:rPr>
                        <a:t>• 9020: College Credit Course – Visual Arts </a:t>
                      </a:r>
                    </a:p>
                    <a:p>
                      <a:pPr marL="0" marR="0">
                        <a:lnSpc>
                          <a:spcPct val="107000"/>
                        </a:lnSpc>
                        <a:spcBef>
                          <a:spcPts val="0"/>
                        </a:spcBef>
                        <a:spcAft>
                          <a:spcPts val="0"/>
                        </a:spcAft>
                      </a:pPr>
                      <a:r>
                        <a:rPr lang="en-US" sz="1400" dirty="0">
                          <a:effectLst/>
                        </a:rPr>
                        <a:t>• 9082: College Credit Course – Dance </a:t>
                      </a:r>
                    </a:p>
                    <a:p>
                      <a:pPr marL="0" marR="0">
                        <a:lnSpc>
                          <a:spcPct val="107000"/>
                        </a:lnSpc>
                        <a:spcBef>
                          <a:spcPts val="0"/>
                        </a:spcBef>
                        <a:spcAft>
                          <a:spcPts val="0"/>
                        </a:spcAft>
                      </a:pPr>
                      <a:r>
                        <a:rPr lang="en-US" sz="1400" dirty="0">
                          <a:effectLst/>
                        </a:rPr>
                        <a:t>• 9096: College Credit Course – Theatre</a:t>
                      </a:r>
                    </a:p>
                    <a:p>
                      <a:pPr marL="0" marR="0">
                        <a:lnSpc>
                          <a:spcPct val="107000"/>
                        </a:lnSpc>
                        <a:spcBef>
                          <a:spcPts val="0"/>
                        </a:spcBef>
                        <a:spcAft>
                          <a:spcPts val="0"/>
                        </a:spcAft>
                      </a:pPr>
                      <a:r>
                        <a:rPr lang="en-US" sz="1400" dirty="0">
                          <a:effectLst/>
                        </a:rPr>
                        <a:t>• 9120: College Credit Course – English </a:t>
                      </a:r>
                    </a:p>
                    <a:p>
                      <a:pPr marL="0" marR="0">
                        <a:lnSpc>
                          <a:spcPct val="107000"/>
                        </a:lnSpc>
                        <a:spcBef>
                          <a:spcPts val="0"/>
                        </a:spcBef>
                        <a:spcAft>
                          <a:spcPts val="0"/>
                        </a:spcAft>
                      </a:pPr>
                      <a:r>
                        <a:rPr lang="en-US" sz="1400" dirty="0">
                          <a:effectLst/>
                        </a:rPr>
                        <a:t>• 9154: College Credit Course – World Language </a:t>
                      </a:r>
                    </a:p>
                  </a:txBody>
                  <a:tcPr marL="29821" marR="29821" marT="0" marB="0">
                    <a:solidFill>
                      <a:srgbClr val="E8F4F4"/>
                    </a:solidFill>
                  </a:tcPr>
                </a:tc>
                <a:extLst>
                  <a:ext uri="{0D108BD9-81ED-4DB2-BD59-A6C34878D82A}">
                    <a16:rowId xmlns:a16="http://schemas.microsoft.com/office/drawing/2014/main" val="3556713529"/>
                  </a:ext>
                </a:extLst>
              </a:tr>
              <a:tr h="1288034">
                <a:tc>
                  <a:txBody>
                    <a:bodyPr/>
                    <a:lstStyle/>
                    <a:p>
                      <a:pPr marL="0" marR="0" algn="ctr">
                        <a:lnSpc>
                          <a:spcPct val="107000"/>
                        </a:lnSpc>
                        <a:spcBef>
                          <a:spcPts val="0"/>
                        </a:spcBef>
                        <a:spcAft>
                          <a:spcPts val="0"/>
                        </a:spcAft>
                      </a:pPr>
                      <a:r>
                        <a:rPr lang="en-US" sz="1400" dirty="0">
                          <a:effectLst/>
                        </a:rPr>
                        <a:t> </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29821" marR="29821" marT="0" marB="0">
                    <a:solidFill>
                      <a:srgbClr val="CEE9E8"/>
                    </a:solidFill>
                  </a:tcPr>
                </a:tc>
                <a:tc>
                  <a:txBody>
                    <a:bodyPr/>
                    <a:lstStyle/>
                    <a:p>
                      <a:pPr marL="0" marR="0" algn="ctr">
                        <a:lnSpc>
                          <a:spcPct val="107000"/>
                        </a:lnSpc>
                        <a:spcBef>
                          <a:spcPts val="0"/>
                        </a:spcBef>
                        <a:spcAft>
                          <a:spcPts val="0"/>
                        </a:spcAft>
                      </a:pPr>
                      <a:r>
                        <a:rPr lang="en-US" sz="1400" dirty="0">
                          <a:effectLst/>
                        </a:rPr>
                        <a:t> </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29821" marR="29821" marT="0" marB="0">
                    <a:solidFill>
                      <a:srgbClr val="CEE9E8"/>
                    </a:solidFill>
                  </a:tcPr>
                </a:tc>
                <a:tc>
                  <a:txBody>
                    <a:bodyPr/>
                    <a:lstStyle/>
                    <a:p>
                      <a:pPr marL="342900" marR="0" indent="-342900">
                        <a:lnSpc>
                          <a:spcPct val="107000"/>
                        </a:lnSpc>
                        <a:spcBef>
                          <a:spcPts val="0"/>
                        </a:spcBef>
                        <a:spcAft>
                          <a:spcPts val="0"/>
                        </a:spcAft>
                        <a:buFont typeface="Arial" panose="020B0604020202020204" pitchFamily="34" charset="0"/>
                        <a:buChar char="•"/>
                      </a:pPr>
                      <a:r>
                        <a:rPr lang="en-US" sz="1400" dirty="0">
                          <a:effectLst/>
                        </a:rPr>
                        <a:t>The 7000-8999 codes are used for CTE College Credit Courses </a:t>
                      </a:r>
                    </a:p>
                    <a:p>
                      <a:pPr marL="342900" marR="0" indent="-342900">
                        <a:lnSpc>
                          <a:spcPct val="107000"/>
                        </a:lnSpc>
                        <a:spcBef>
                          <a:spcPts val="0"/>
                        </a:spcBef>
                        <a:spcAft>
                          <a:spcPts val="0"/>
                        </a:spcAft>
                        <a:buFont typeface="Arial" panose="020B0604020202020204" pitchFamily="34" charset="0"/>
                        <a:buChar char="•"/>
                      </a:pPr>
                      <a:r>
                        <a:rPr lang="en-US" sz="1400" dirty="0">
                          <a:effectLst/>
                        </a:rPr>
                        <a:t>Course Section Instructional Level Code [Field #9.19] of “23-College and Credit only” and “24 – Dual Credit” must be selected in conjunction with 7000-8999 codes to be counted</a:t>
                      </a:r>
                    </a:p>
                    <a:p>
                      <a:pPr marL="342900" marR="0" indent="-342900">
                        <a:lnSpc>
                          <a:spcPct val="107000"/>
                        </a:lnSpc>
                        <a:spcBef>
                          <a:spcPts val="0"/>
                        </a:spcBef>
                        <a:spcAft>
                          <a:spcPts val="0"/>
                        </a:spcAft>
                        <a:buFont typeface="Arial" panose="020B0604020202020204" pitchFamily="34" charset="0"/>
                        <a:buChar char="•"/>
                      </a:pPr>
                      <a:r>
                        <a:rPr lang="en-US" sz="1400" dirty="0">
                          <a:effectLst/>
                        </a:rPr>
                        <a:t>CALPADS Data Field #10.18 (Student Course Final Grade): </a:t>
                      </a:r>
                    </a:p>
                    <a:p>
                      <a:pPr marL="0" marR="0">
                        <a:lnSpc>
                          <a:spcPct val="107000"/>
                        </a:lnSpc>
                        <a:spcBef>
                          <a:spcPts val="0"/>
                        </a:spcBef>
                        <a:spcAft>
                          <a:spcPts val="0"/>
                        </a:spcAft>
                      </a:pPr>
                      <a:r>
                        <a:rPr lang="en-US" sz="1400" dirty="0">
                          <a:effectLst/>
                        </a:rPr>
                        <a:t> A+, A, A-, B+, B, B-, C+, C, C-, P (passing) </a:t>
                      </a:r>
                    </a:p>
                    <a:p>
                      <a:pPr marL="0" marR="0" algn="ctr">
                        <a:lnSpc>
                          <a:spcPct val="107000"/>
                        </a:lnSpc>
                        <a:spcBef>
                          <a:spcPts val="0"/>
                        </a:spcBef>
                        <a:spcAft>
                          <a:spcPts val="0"/>
                        </a:spcAft>
                      </a:pPr>
                      <a:r>
                        <a:rPr lang="en-US" sz="1400" dirty="0">
                          <a:effectLst/>
                        </a:rPr>
                        <a:t> </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29821" marR="29821" marT="0" marB="0">
                    <a:solidFill>
                      <a:srgbClr val="CEE9E8"/>
                    </a:solidFill>
                  </a:tcPr>
                </a:tc>
                <a:extLst>
                  <a:ext uri="{0D108BD9-81ED-4DB2-BD59-A6C34878D82A}">
                    <a16:rowId xmlns:a16="http://schemas.microsoft.com/office/drawing/2014/main" val="2389487401"/>
                  </a:ext>
                </a:extLst>
              </a:tr>
              <a:tr h="1393620">
                <a:tc>
                  <a:txBody>
                    <a:bodyPr/>
                    <a:lstStyle/>
                    <a:p>
                      <a:pPr marL="0" marR="0">
                        <a:lnSpc>
                          <a:spcPct val="107000"/>
                        </a:lnSpc>
                        <a:spcBef>
                          <a:spcPts val="0"/>
                        </a:spcBef>
                        <a:spcAft>
                          <a:spcPts val="0"/>
                        </a:spcAft>
                      </a:pPr>
                      <a:r>
                        <a:rPr lang="en-US" sz="1400" dirty="0">
                          <a:effectLst/>
                        </a:rPr>
                        <a:t>Leadership/ Military Science</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29821" marR="29821" marT="0" marB="0">
                    <a:solidFill>
                      <a:srgbClr val="E8F4F4"/>
                    </a:solidFill>
                  </a:tcPr>
                </a:tc>
                <a:tc>
                  <a:txBody>
                    <a:bodyPr/>
                    <a:lstStyle/>
                    <a:p>
                      <a:pPr marL="0" marR="0">
                        <a:lnSpc>
                          <a:spcPct val="107000"/>
                        </a:lnSpc>
                        <a:spcBef>
                          <a:spcPts val="0"/>
                        </a:spcBef>
                        <a:spcAft>
                          <a:spcPts val="0"/>
                        </a:spcAft>
                      </a:pPr>
                      <a:r>
                        <a:rPr lang="en-US" sz="1400" dirty="0">
                          <a:effectLst/>
                        </a:rPr>
                        <a:t>9.07</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29821" marR="29821" marT="0" marB="0">
                    <a:solidFill>
                      <a:srgbClr val="E8F4F4"/>
                    </a:solidFill>
                  </a:tcPr>
                </a:tc>
                <a:tc>
                  <a:txBody>
                    <a:bodyPr/>
                    <a:lstStyle/>
                    <a:p>
                      <a:pPr marL="0" marR="0">
                        <a:lnSpc>
                          <a:spcPct val="107000"/>
                        </a:lnSpc>
                        <a:spcBef>
                          <a:spcPts val="0"/>
                        </a:spcBef>
                        <a:spcAft>
                          <a:spcPts val="0"/>
                        </a:spcAft>
                      </a:pPr>
                      <a:r>
                        <a:rPr lang="en-US" sz="1400" dirty="0">
                          <a:effectLst/>
                        </a:rPr>
                        <a:t>For the current year, both of the following course codes are available for use to denote the completion of Leadership/ Military science: </a:t>
                      </a:r>
                    </a:p>
                    <a:p>
                      <a:pPr marL="342900" marR="0" lvl="0" indent="-342900">
                        <a:spcBef>
                          <a:spcPts val="0"/>
                        </a:spcBef>
                        <a:spcAft>
                          <a:spcPts val="0"/>
                        </a:spcAft>
                        <a:buFont typeface="Symbol" panose="05050102010706020507" pitchFamily="18" charset="2"/>
                        <a:buChar char="·"/>
                      </a:pPr>
                      <a:r>
                        <a:rPr lang="en-US" sz="1400" dirty="0">
                          <a:effectLst/>
                        </a:rPr>
                        <a:t>State Course Code 9373 – Leadership/Military Science (as of July 1, 2019)</a:t>
                      </a:r>
                    </a:p>
                    <a:p>
                      <a:pPr marL="342900" marR="64135" lvl="0" indent="-342900">
                        <a:spcBef>
                          <a:spcPts val="0"/>
                        </a:spcBef>
                        <a:spcAft>
                          <a:spcPts val="0"/>
                        </a:spcAft>
                        <a:buFont typeface="Symbol" panose="05050102010706020507" pitchFamily="18" charset="2"/>
                        <a:buChar char="·"/>
                      </a:pPr>
                      <a:r>
                        <a:rPr lang="en-US" sz="1400" dirty="0">
                          <a:effectLst/>
                        </a:rPr>
                        <a:t>State Course Code 9374 – Junior Reserve Officers Training Corps (JROTC) (starting July 1, 2021)</a:t>
                      </a:r>
                      <a:endParaRPr lang="en-US" sz="1400" dirty="0">
                        <a:effectLst/>
                        <a:latin typeface="Arial" panose="020B0604020202020204" pitchFamily="34" charset="0"/>
                        <a:ea typeface="Candara" panose="020E0502030303020204" pitchFamily="34" charset="0"/>
                        <a:cs typeface="Times New Roman" panose="02020603050405020304" pitchFamily="18" charset="0"/>
                      </a:endParaRPr>
                    </a:p>
                  </a:txBody>
                  <a:tcPr marL="29821" marR="29821" marT="0" marB="0">
                    <a:solidFill>
                      <a:srgbClr val="E8F4F4"/>
                    </a:solidFill>
                  </a:tcPr>
                </a:tc>
                <a:extLst>
                  <a:ext uri="{0D108BD9-81ED-4DB2-BD59-A6C34878D82A}">
                    <a16:rowId xmlns:a16="http://schemas.microsoft.com/office/drawing/2014/main" val="2612349870"/>
                  </a:ext>
                </a:extLst>
              </a:tr>
            </a:tbl>
          </a:graphicData>
        </a:graphic>
      </p:graphicFrame>
      <p:sp>
        <p:nvSpPr>
          <p:cNvPr id="9" name="TextBox 8">
            <a:extLst>
              <a:ext uri="{FF2B5EF4-FFF2-40B4-BE49-F238E27FC236}">
                <a16:creationId xmlns:a16="http://schemas.microsoft.com/office/drawing/2014/main" id="{B53914F3-DC32-3A38-F970-972716FC2FBC}"/>
              </a:ext>
            </a:extLst>
          </p:cNvPr>
          <p:cNvSpPr txBox="1"/>
          <p:nvPr/>
        </p:nvSpPr>
        <p:spPr>
          <a:xfrm>
            <a:off x="6871204" y="1978849"/>
            <a:ext cx="4496309" cy="1173142"/>
          </a:xfrm>
          <a:prstGeom prst="rect">
            <a:avLst/>
          </a:prstGeom>
          <a:noFill/>
          <a:ln>
            <a:solidFill>
              <a:srgbClr val="E8F4F4"/>
            </a:solidFill>
          </a:ln>
        </p:spPr>
        <p:txBody>
          <a:bodyPr wrap="square" rtlCol="0">
            <a:spAutoFit/>
          </a:bodyPr>
          <a:lstStyle/>
          <a:p>
            <a:pPr>
              <a:lnSpc>
                <a:spcPct val="107000"/>
              </a:lnSpc>
            </a:pPr>
            <a:r>
              <a:rPr lang="en-US" sz="1333" dirty="0"/>
              <a:t>• 9200: College Credit Course – History/Social Science </a:t>
            </a:r>
          </a:p>
          <a:p>
            <a:pPr>
              <a:lnSpc>
                <a:spcPct val="107000"/>
              </a:lnSpc>
            </a:pPr>
            <a:r>
              <a:rPr lang="en-US" sz="1333" dirty="0"/>
              <a:t>• 9227: College Credit Course – Other </a:t>
            </a:r>
          </a:p>
          <a:p>
            <a:pPr>
              <a:lnSpc>
                <a:spcPct val="107000"/>
              </a:lnSpc>
            </a:pPr>
            <a:r>
              <a:rPr lang="en-US" sz="1333" dirty="0"/>
              <a:t>• 9273: </a:t>
            </a:r>
            <a:r>
              <a:rPr lang="en-US" sz="1333" dirty="0">
                <a:solidFill>
                  <a:srgbClr val="022C42"/>
                </a:solidFill>
              </a:rPr>
              <a:t>College</a:t>
            </a:r>
            <a:r>
              <a:rPr lang="en-US" sz="1333" dirty="0"/>
              <a:t> Credit Course – Mathematics</a:t>
            </a:r>
          </a:p>
          <a:p>
            <a:pPr>
              <a:lnSpc>
                <a:spcPct val="107000"/>
              </a:lnSpc>
            </a:pPr>
            <a:r>
              <a:rPr lang="en-US" sz="1333" dirty="0"/>
              <a:t>• 9303: College Credit Course – Music</a:t>
            </a:r>
          </a:p>
          <a:p>
            <a:pPr>
              <a:lnSpc>
                <a:spcPct val="107000"/>
              </a:lnSpc>
            </a:pPr>
            <a:r>
              <a:rPr lang="en-US" sz="1333" dirty="0"/>
              <a:t>• 9358: College Credit Course – Science</a:t>
            </a:r>
            <a:endParaRPr lang="en-US" sz="1333" dirty="0">
              <a:latin typeface="Arial" panose="020B0604020202020204" pitchFamily="34" charset="0"/>
              <a:ea typeface="Calibri" panose="020F0502020204030204" pitchFamily="34"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66D66008-8110-E6EA-9020-34F937191B2D}"/>
              </a:ext>
            </a:extLst>
          </p:cNvPr>
          <p:cNvSpPr>
            <a:spLocks noGrp="1"/>
          </p:cNvSpPr>
          <p:nvPr>
            <p:ph type="ftr" sz="quarter" idx="10"/>
          </p:nvPr>
        </p:nvSpPr>
        <p:spPr/>
        <p:txBody>
          <a:bodyPr/>
          <a:lstStyle/>
          <a:p>
            <a:r>
              <a:rPr lang="en-US"/>
              <a:t>EOY - Advanced Reporting and Certification v1.1 May 5, 2025</a:t>
            </a:r>
            <a:endParaRPr lang="en-US" dirty="0"/>
          </a:p>
        </p:txBody>
      </p:sp>
      <p:sp>
        <p:nvSpPr>
          <p:cNvPr id="5" name="Slide Number Placeholder 4">
            <a:extLst>
              <a:ext uri="{FF2B5EF4-FFF2-40B4-BE49-F238E27FC236}">
                <a16:creationId xmlns:a16="http://schemas.microsoft.com/office/drawing/2014/main" id="{CF116F83-50F5-AE00-49B8-07D1012AA113}"/>
              </a:ext>
            </a:extLst>
          </p:cNvPr>
          <p:cNvSpPr>
            <a:spLocks noGrp="1"/>
          </p:cNvSpPr>
          <p:nvPr>
            <p:ph type="sldNum" sz="quarter" idx="11"/>
          </p:nvPr>
        </p:nvSpPr>
        <p:spPr>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3A3F61"/>
                </a:solidFill>
                <a:latin typeface="Aeries Sans" panose="020B060402020202020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13</a:t>
            </a:fld>
            <a:endParaRPr lang="en-US"/>
          </a:p>
        </p:txBody>
      </p:sp>
      <p:sp>
        <p:nvSpPr>
          <p:cNvPr id="7" name="Title 6">
            <a:extLst>
              <a:ext uri="{FF2B5EF4-FFF2-40B4-BE49-F238E27FC236}">
                <a16:creationId xmlns:a16="http://schemas.microsoft.com/office/drawing/2014/main" id="{B76E3645-79B3-4B0E-80C0-F5FE930633E5}"/>
              </a:ext>
            </a:extLst>
          </p:cNvPr>
          <p:cNvSpPr>
            <a:spLocks noGrp="1"/>
          </p:cNvSpPr>
          <p:nvPr>
            <p:ph type="title" idx="4294967295"/>
          </p:nvPr>
        </p:nvSpPr>
        <p:spPr>
          <a:xfrm>
            <a:off x="670560" y="283802"/>
            <a:ext cx="10079038" cy="762000"/>
          </a:xfrm>
        </p:spPr>
        <p:txBody>
          <a:bodyPr/>
          <a:lstStyle/>
          <a:p>
            <a:r>
              <a:rPr lang="en-US" dirty="0"/>
              <a:t>CCI Course Completion </a:t>
            </a:r>
          </a:p>
        </p:txBody>
      </p:sp>
      <p:sp>
        <p:nvSpPr>
          <p:cNvPr id="2" name="Slide Number Placeholder 5">
            <a:extLst>
              <a:ext uri="{FF2B5EF4-FFF2-40B4-BE49-F238E27FC236}">
                <a16:creationId xmlns:a16="http://schemas.microsoft.com/office/drawing/2014/main" id="{15354C4F-07F7-9F95-537C-FB0DE938BB53}"/>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B73C415-D670-4716-A5EC-CC4D52CA2BAC}" type="slidenum">
              <a:rPr lang="en-US" smtClean="0">
                <a:solidFill>
                  <a:prstClr val="black">
                    <a:lumMod val="65000"/>
                    <a:lumOff val="35000"/>
                  </a:prstClr>
                </a:solidFill>
                <a:latin typeface="Tahoma"/>
              </a:rPr>
              <a:pPr>
                <a:defRPr/>
              </a:pPr>
              <a:t>13</a:t>
            </a:fld>
            <a:endParaRPr lang="en-US" dirty="0">
              <a:solidFill>
                <a:prstClr val="black">
                  <a:lumMod val="65000"/>
                  <a:lumOff val="35000"/>
                </a:prstClr>
              </a:solidFill>
              <a:latin typeface="Tahoma"/>
            </a:endParaRPr>
          </a:p>
        </p:txBody>
      </p:sp>
    </p:spTree>
    <p:extLst>
      <p:ext uri="{BB962C8B-B14F-4D97-AF65-F5344CB8AC3E}">
        <p14:creationId xmlns:p14="http://schemas.microsoft.com/office/powerpoint/2010/main" val="2657682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78123-AA2D-3809-EBBB-DEC3B4E1E894}"/>
              </a:ext>
            </a:extLst>
          </p:cNvPr>
          <p:cNvSpPr>
            <a:spLocks noGrp="1"/>
          </p:cNvSpPr>
          <p:nvPr>
            <p:ph type="title"/>
          </p:nvPr>
        </p:nvSpPr>
        <p:spPr>
          <a:xfrm>
            <a:off x="519165" y="448074"/>
            <a:ext cx="11392414" cy="762000"/>
          </a:xfrm>
        </p:spPr>
        <p:txBody>
          <a:bodyPr/>
          <a:lstStyle/>
          <a:p>
            <a:r>
              <a:rPr lang="en-US" dirty="0"/>
              <a:t>23-24 Handbook: </a:t>
            </a:r>
            <a:br>
              <a:rPr lang="en-US" dirty="0"/>
            </a:br>
            <a:r>
              <a:rPr lang="en-US" dirty="0"/>
              <a:t>Connecting CALPADS to the Dashboard</a:t>
            </a:r>
            <a:br>
              <a:rPr lang="en-US" dirty="0"/>
            </a:br>
            <a:endParaRPr lang="en-US" dirty="0"/>
          </a:p>
        </p:txBody>
      </p:sp>
      <p:sp>
        <p:nvSpPr>
          <p:cNvPr id="3" name="Footer Placeholder 2">
            <a:extLst>
              <a:ext uri="{FF2B5EF4-FFF2-40B4-BE49-F238E27FC236}">
                <a16:creationId xmlns:a16="http://schemas.microsoft.com/office/drawing/2014/main" id="{316E88EF-A2B6-17EA-0088-E768B6FBF3DB}"/>
              </a:ext>
            </a:extLst>
          </p:cNvPr>
          <p:cNvSpPr>
            <a:spLocks noGrp="1"/>
          </p:cNvSpPr>
          <p:nvPr>
            <p:ph type="ftr" sz="quarter" idx="11"/>
          </p:nvPr>
        </p:nvSpPr>
        <p:spPr>
          <a:xfrm>
            <a:off x="668951" y="6365363"/>
            <a:ext cx="4048018" cy="421200"/>
          </a:xfrm>
          <a:noFill/>
        </p:spPr>
        <p:txBody>
          <a:bodyPr/>
          <a:lstStyle/>
          <a:p>
            <a:r>
              <a:rPr lang="en-US"/>
              <a:t>EOY - Advanced Reporting and Certification v1.1 May 5, 2025</a:t>
            </a:r>
            <a:endParaRPr lang="en-US" dirty="0"/>
          </a:p>
        </p:txBody>
      </p:sp>
      <p:sp>
        <p:nvSpPr>
          <p:cNvPr id="4" name="Slide Number Placeholder 3">
            <a:extLst>
              <a:ext uri="{FF2B5EF4-FFF2-40B4-BE49-F238E27FC236}">
                <a16:creationId xmlns:a16="http://schemas.microsoft.com/office/drawing/2014/main" id="{4554473F-536A-2AE4-DC8D-A8913D5C9B6B}"/>
              </a:ext>
            </a:extLst>
          </p:cNvPr>
          <p:cNvSpPr>
            <a:spLocks noGrp="1"/>
          </p:cNvSpPr>
          <p:nvPr>
            <p:ph type="sldNum" sz="quarter" idx="12"/>
          </p:nvPr>
        </p:nvSpPr>
        <p:spPr>
          <a:xfrm>
            <a:off x="544286" y="9607818"/>
            <a:ext cx="11430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3A3F61"/>
                </a:solidFill>
                <a:latin typeface="Aeries Sans" panose="020B060402020202020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14</a:t>
            </a:fld>
            <a:endParaRPr lang="en-US"/>
          </a:p>
        </p:txBody>
      </p:sp>
      <p:pic>
        <p:nvPicPr>
          <p:cNvPr id="8" name="Picture 7" descr="Screen shot of the 2023–24 Handbook Connecting CALPADS to the Dashboard">
            <a:extLst>
              <a:ext uri="{FF2B5EF4-FFF2-40B4-BE49-F238E27FC236}">
                <a16:creationId xmlns:a16="http://schemas.microsoft.com/office/drawing/2014/main" id="{F06321EF-EA01-4F4F-1FFB-FB4EF79A6C63}"/>
              </a:ext>
            </a:extLst>
          </p:cNvPr>
          <p:cNvPicPr>
            <a:picLocks noChangeAspect="1"/>
          </p:cNvPicPr>
          <p:nvPr/>
        </p:nvPicPr>
        <p:blipFill>
          <a:blip r:embed="rId3"/>
          <a:stretch>
            <a:fillRect/>
          </a:stretch>
        </p:blipFill>
        <p:spPr>
          <a:xfrm>
            <a:off x="519165" y="1663920"/>
            <a:ext cx="5076651" cy="4120610"/>
          </a:xfrm>
          <a:prstGeom prst="rect">
            <a:avLst/>
          </a:prstGeom>
          <a:ln>
            <a:noFill/>
          </a:ln>
          <a:effectLst>
            <a:outerShdw blurRad="292100" dist="139700" dir="2700000" algn="tl" rotWithShape="0">
              <a:srgbClr val="333333">
                <a:alpha val="65000"/>
              </a:srgbClr>
            </a:outerShdw>
          </a:effectLst>
        </p:spPr>
      </p:pic>
      <p:pic>
        <p:nvPicPr>
          <p:cNvPr id="10" name="Picture 9" descr="Screen shot of the 2023–24 Handbook Connecting CALPADS to the Dashboard">
            <a:extLst>
              <a:ext uri="{FF2B5EF4-FFF2-40B4-BE49-F238E27FC236}">
                <a16:creationId xmlns:a16="http://schemas.microsoft.com/office/drawing/2014/main" id="{867F5924-863C-2DC2-8361-00EE1140FDEB}"/>
              </a:ext>
            </a:extLst>
          </p:cNvPr>
          <p:cNvPicPr>
            <a:picLocks noChangeAspect="1"/>
          </p:cNvPicPr>
          <p:nvPr/>
        </p:nvPicPr>
        <p:blipFill>
          <a:blip r:embed="rId4"/>
          <a:stretch>
            <a:fillRect/>
          </a:stretch>
        </p:blipFill>
        <p:spPr>
          <a:xfrm>
            <a:off x="6059064" y="1663921"/>
            <a:ext cx="5603275" cy="3322295"/>
          </a:xfrm>
          <a:prstGeom prst="rect">
            <a:avLst/>
          </a:prstGeom>
          <a:ln>
            <a:noFill/>
          </a:ln>
          <a:effectLst>
            <a:outerShdw blurRad="292100" dist="139700" dir="2700000" algn="tl" rotWithShape="0">
              <a:srgbClr val="333333">
                <a:alpha val="65000"/>
              </a:srgbClr>
            </a:outerShdw>
          </a:effectLst>
        </p:spPr>
      </p:pic>
      <p:sp>
        <p:nvSpPr>
          <p:cNvPr id="5" name="Slide Number Placeholder 5">
            <a:extLst>
              <a:ext uri="{FF2B5EF4-FFF2-40B4-BE49-F238E27FC236}">
                <a16:creationId xmlns:a16="http://schemas.microsoft.com/office/drawing/2014/main" id="{09AAD8BE-E268-947E-AA0F-341DEEF1EF2B}"/>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B73C415-D670-4716-A5EC-CC4D52CA2BAC}" type="slidenum">
              <a:rPr lang="en-US" smtClean="0">
                <a:solidFill>
                  <a:prstClr val="black">
                    <a:lumMod val="65000"/>
                    <a:lumOff val="35000"/>
                  </a:prstClr>
                </a:solidFill>
                <a:latin typeface="Tahoma"/>
              </a:rPr>
              <a:pPr>
                <a:defRPr/>
              </a:pPr>
              <a:t>14</a:t>
            </a:fld>
            <a:endParaRPr lang="en-US" dirty="0">
              <a:solidFill>
                <a:prstClr val="black">
                  <a:lumMod val="65000"/>
                  <a:lumOff val="35000"/>
                </a:prstClr>
              </a:solidFill>
              <a:latin typeface="Tahoma"/>
            </a:endParaRPr>
          </a:p>
        </p:txBody>
      </p:sp>
    </p:spTree>
    <p:extLst>
      <p:ext uri="{BB962C8B-B14F-4D97-AF65-F5344CB8AC3E}">
        <p14:creationId xmlns:p14="http://schemas.microsoft.com/office/powerpoint/2010/main" val="2817707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E9942E-0E91-0030-B75D-B71B6B7F09C9}"/>
              </a:ext>
            </a:extLst>
          </p:cNvPr>
          <p:cNvSpPr>
            <a:spLocks noGrp="1"/>
          </p:cNvSpPr>
          <p:nvPr>
            <p:ph type="sldNum" sz="quarter" idx="11"/>
          </p:nvPr>
        </p:nvSpPr>
        <p:spPr/>
        <p:txBody>
          <a:bodyPr/>
          <a:lstStyle/>
          <a:p>
            <a:fld id="{4B73C415-D670-4716-A5EC-CC4D52CA2BAC}" type="slidenum">
              <a:rPr lang="en-US" noProof="0" smtClean="0"/>
              <a:pPr/>
              <a:t>15</a:t>
            </a:fld>
            <a:endParaRPr lang="en-US" noProof="0" dirty="0"/>
          </a:p>
        </p:txBody>
      </p:sp>
      <p:pic>
        <p:nvPicPr>
          <p:cNvPr id="6" name="Picture 5" descr="Screen shot of the CALPADS Code Sets">
            <a:extLst>
              <a:ext uri="{FF2B5EF4-FFF2-40B4-BE49-F238E27FC236}">
                <a16:creationId xmlns:a16="http://schemas.microsoft.com/office/drawing/2014/main" id="{138BAF98-585B-0E80-93E6-EBC5000613BE}"/>
              </a:ext>
            </a:extLst>
          </p:cNvPr>
          <p:cNvPicPr>
            <a:picLocks noChangeAspect="1"/>
          </p:cNvPicPr>
          <p:nvPr/>
        </p:nvPicPr>
        <p:blipFill>
          <a:blip r:embed="rId3"/>
          <a:stretch>
            <a:fillRect/>
          </a:stretch>
        </p:blipFill>
        <p:spPr>
          <a:xfrm>
            <a:off x="6096000" y="237340"/>
            <a:ext cx="5119845" cy="2271764"/>
          </a:xfrm>
          <a:prstGeom prst="rect">
            <a:avLst/>
          </a:prstGeom>
          <a:ln>
            <a:noFill/>
          </a:ln>
          <a:effectLst>
            <a:outerShdw blurRad="292100" dist="139700" dir="2700000" algn="tl" rotWithShape="0">
              <a:srgbClr val="333333">
                <a:alpha val="65000"/>
              </a:srgbClr>
            </a:outerShdw>
          </a:effectLst>
        </p:spPr>
      </p:pic>
      <p:pic>
        <p:nvPicPr>
          <p:cNvPr id="7" name="Picture 6" descr="Screen Shot of the CALPADS Valid Code Combinations">
            <a:extLst>
              <a:ext uri="{FF2B5EF4-FFF2-40B4-BE49-F238E27FC236}">
                <a16:creationId xmlns:a16="http://schemas.microsoft.com/office/drawing/2014/main" id="{515AD749-80F2-26C8-0025-BCF81A893B7A}"/>
              </a:ext>
            </a:extLst>
          </p:cNvPr>
          <p:cNvPicPr>
            <a:picLocks noChangeAspect="1"/>
          </p:cNvPicPr>
          <p:nvPr/>
        </p:nvPicPr>
        <p:blipFill>
          <a:blip r:embed="rId4"/>
          <a:stretch>
            <a:fillRect/>
          </a:stretch>
        </p:blipFill>
        <p:spPr>
          <a:xfrm>
            <a:off x="5343003" y="1719938"/>
            <a:ext cx="6428997" cy="2330024"/>
          </a:xfrm>
          <a:prstGeom prst="rect">
            <a:avLst/>
          </a:prstGeom>
          <a:ln>
            <a:noFill/>
          </a:ln>
          <a:effectLst>
            <a:outerShdw blurRad="292100" dist="139700" dir="2700000" algn="tl" rotWithShape="0">
              <a:srgbClr val="333333">
                <a:alpha val="65000"/>
              </a:srgbClr>
            </a:outerShdw>
          </a:effectLst>
        </p:spPr>
      </p:pic>
      <p:pic>
        <p:nvPicPr>
          <p:cNvPr id="5" name="Picture 2" descr="Screen Shot of the CALPADS Code Combinations">
            <a:extLst>
              <a:ext uri="{FF2B5EF4-FFF2-40B4-BE49-F238E27FC236}">
                <a16:creationId xmlns:a16="http://schemas.microsoft.com/office/drawing/2014/main" id="{B37A6A0B-8F20-1730-410E-9F1FC59978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6227" y="3243062"/>
            <a:ext cx="3729618" cy="30261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13F5EAC-0BE5-CC65-0D96-C2F1BD62A1B7}"/>
              </a:ext>
            </a:extLst>
          </p:cNvPr>
          <p:cNvSpPr txBox="1"/>
          <p:nvPr/>
        </p:nvSpPr>
        <p:spPr>
          <a:xfrm>
            <a:off x="824206" y="2086534"/>
            <a:ext cx="3729618" cy="3231654"/>
          </a:xfrm>
          <a:prstGeom prst="rect">
            <a:avLst/>
          </a:prstGeom>
          <a:noFill/>
        </p:spPr>
        <p:txBody>
          <a:bodyPr wrap="square">
            <a:spAutoFit/>
          </a:bodyPr>
          <a:lstStyle/>
          <a:p>
            <a:r>
              <a:rPr lang="en-US" sz="2400" b="1" dirty="0">
                <a:solidFill>
                  <a:schemeClr val="accent2"/>
                </a:solidFill>
                <a:latin typeface="Lato" panose="020F0502020204030203" pitchFamily="34" charset="0"/>
              </a:rPr>
              <a:t>SCTE0698E1 (CERT123)</a:t>
            </a:r>
          </a:p>
          <a:p>
            <a:r>
              <a:rPr lang="en-US" dirty="0">
                <a:solidFill>
                  <a:srgbClr val="39424D"/>
                </a:solidFill>
                <a:latin typeface="Lato" panose="020F0502020204030203" pitchFamily="34" charset="0"/>
              </a:rPr>
              <a:t>A</a:t>
            </a:r>
            <a:r>
              <a:rPr lang="en-US" b="0" i="0" dirty="0">
                <a:solidFill>
                  <a:srgbClr val="39424D"/>
                </a:solidFill>
                <a:effectLst/>
                <a:latin typeface="Lato" panose="020F0502020204030203" pitchFamily="34" charset="0"/>
              </a:rPr>
              <a:t>t least one SCSC record with a Course Section ID at the same Reporting LEA for the student that is mapped to a CRS-State Course Code in a CRSC record that can then be mapped to the CTE Pathway specified for the student in the SCTE file and the SCSC record must have a Capstone Course Indicator = Yes.</a:t>
            </a:r>
            <a:endParaRPr lang="en-US" dirty="0"/>
          </a:p>
        </p:txBody>
      </p:sp>
      <p:sp>
        <p:nvSpPr>
          <p:cNvPr id="2" name="Title 1">
            <a:extLst>
              <a:ext uri="{FF2B5EF4-FFF2-40B4-BE49-F238E27FC236}">
                <a16:creationId xmlns:a16="http://schemas.microsoft.com/office/drawing/2014/main" id="{08771496-D19C-D31C-2CC7-48A4E2FE6069}"/>
              </a:ext>
            </a:extLst>
          </p:cNvPr>
          <p:cNvSpPr>
            <a:spLocks noGrp="1"/>
          </p:cNvSpPr>
          <p:nvPr>
            <p:ph type="title" idx="4294967295"/>
          </p:nvPr>
        </p:nvSpPr>
        <p:spPr/>
        <p:txBody>
          <a:bodyPr/>
          <a:lstStyle/>
          <a:p>
            <a:pPr marL="0" marR="0" lvl="0" indent="0" fontAlgn="auto">
              <a:lnSpc>
                <a:spcPct val="90000"/>
              </a:lnSpc>
              <a:spcBef>
                <a:spcPct val="0"/>
              </a:spcBef>
              <a:spcAft>
                <a:spcPts val="0"/>
              </a:spcAft>
              <a:tabLst/>
              <a:defRPr/>
            </a:pPr>
            <a:r>
              <a:rPr lang="en-US" spc="-150" dirty="0">
                <a:solidFill>
                  <a:schemeClr val="tx1">
                    <a:lumMod val="75000"/>
                    <a:lumOff val="25000"/>
                  </a:schemeClr>
                </a:solidFill>
                <a:latin typeface="+mj-lt"/>
                <a:ea typeface="+mj-ea"/>
                <a:cs typeface="+mj-cs"/>
              </a:rPr>
              <a:t>Pain Points</a:t>
            </a:r>
            <a:br>
              <a:rPr lang="en-US" spc="-150" dirty="0">
                <a:solidFill>
                  <a:schemeClr val="tx1">
                    <a:lumMod val="75000"/>
                    <a:lumOff val="25000"/>
                  </a:schemeClr>
                </a:solidFill>
                <a:latin typeface="+mj-lt"/>
                <a:ea typeface="+mj-ea"/>
                <a:cs typeface="+mj-cs"/>
              </a:rPr>
            </a:br>
            <a:r>
              <a:rPr lang="en-US" spc="-150" dirty="0">
                <a:solidFill>
                  <a:schemeClr val="tx1">
                    <a:lumMod val="75000"/>
                    <a:lumOff val="25000"/>
                  </a:schemeClr>
                </a:solidFill>
                <a:latin typeface="+mj-lt"/>
                <a:ea typeface="+mj-ea"/>
                <a:cs typeface="+mj-cs"/>
              </a:rPr>
              <a:t>CTE Pathway Mapping</a:t>
            </a:r>
            <a:br>
              <a:rPr lang="en-US" sz="3200" spc="-150" dirty="0">
                <a:solidFill>
                  <a:schemeClr val="tx1">
                    <a:lumMod val="75000"/>
                    <a:lumOff val="25000"/>
                  </a:schemeClr>
                </a:solidFill>
                <a:latin typeface="+mj-lt"/>
                <a:ea typeface="+mj-ea"/>
                <a:cs typeface="+mj-cs"/>
              </a:rPr>
            </a:br>
            <a:endParaRPr lang="en-US" dirty="0"/>
          </a:p>
        </p:txBody>
      </p:sp>
      <p:sp>
        <p:nvSpPr>
          <p:cNvPr id="9" name="Footer Placeholder 8">
            <a:extLst>
              <a:ext uri="{FF2B5EF4-FFF2-40B4-BE49-F238E27FC236}">
                <a16:creationId xmlns:a16="http://schemas.microsoft.com/office/drawing/2014/main" id="{8E1ECE6E-E40A-E69D-2449-DA7B1608BC11}"/>
              </a:ext>
            </a:extLst>
          </p:cNvPr>
          <p:cNvSpPr>
            <a:spLocks noGrp="1"/>
          </p:cNvSpPr>
          <p:nvPr>
            <p:ph type="ftr" sz="quarter" idx="10"/>
          </p:nvPr>
        </p:nvSpPr>
        <p:spPr/>
        <p:txBody>
          <a:bodyPr/>
          <a:lstStyle/>
          <a:p>
            <a:r>
              <a:rPr lang="en-US" noProof="0"/>
              <a:t>EOY - Advanced Reporting and Certification v1.1 May 5, 2025</a:t>
            </a:r>
            <a:endParaRPr lang="en-US" noProof="0" dirty="0"/>
          </a:p>
        </p:txBody>
      </p:sp>
    </p:spTree>
    <p:extLst>
      <p:ext uri="{BB962C8B-B14F-4D97-AF65-F5344CB8AC3E}">
        <p14:creationId xmlns:p14="http://schemas.microsoft.com/office/powerpoint/2010/main" val="2089061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F62175-E72C-AADB-F526-AD1AE2A71361}"/>
              </a:ext>
            </a:extLst>
          </p:cNvPr>
          <p:cNvSpPr>
            <a:spLocks noGrp="1"/>
          </p:cNvSpPr>
          <p:nvPr>
            <p:ph type="title"/>
          </p:nvPr>
        </p:nvSpPr>
        <p:spPr>
          <a:xfrm>
            <a:off x="432000" y="432000"/>
            <a:ext cx="11340000" cy="432000"/>
          </a:xfrm>
        </p:spPr>
        <p:txBody>
          <a:bodyPr vert="horz" lIns="0" tIns="0" rIns="0" bIns="0" rtlCol="0" anchor="t">
            <a:noAutofit/>
          </a:bodyPr>
          <a:lstStyle/>
          <a:p>
            <a:r>
              <a:rPr lang="en-US" kern="1200" spc="-150" dirty="0"/>
              <a:t>Tracking Student WBLR Participation</a:t>
            </a:r>
          </a:p>
        </p:txBody>
      </p:sp>
      <p:sp>
        <p:nvSpPr>
          <p:cNvPr id="2" name="Footer Placeholder 1">
            <a:extLst>
              <a:ext uri="{FF2B5EF4-FFF2-40B4-BE49-F238E27FC236}">
                <a16:creationId xmlns:a16="http://schemas.microsoft.com/office/drawing/2014/main" id="{8B837979-1BE1-1160-8792-D29878599F63}"/>
              </a:ext>
            </a:extLst>
          </p:cNvPr>
          <p:cNvSpPr>
            <a:spLocks noGrp="1"/>
          </p:cNvSpPr>
          <p:nvPr>
            <p:ph type="ftr" sz="quarter" idx="10"/>
          </p:nvPr>
        </p:nvSpPr>
        <p:spPr>
          <a:xfrm>
            <a:off x="432000" y="6365363"/>
            <a:ext cx="5472000" cy="412431"/>
          </a:xfrm>
        </p:spPr>
        <p:txBody>
          <a:bodyPr vert="horz" lIns="0" tIns="0" rIns="0" bIns="0" rtlCol="0" anchor="ctr">
            <a:normAutofit/>
          </a:bodyPr>
          <a:lstStyle/>
          <a:p>
            <a:pPr>
              <a:spcAft>
                <a:spcPts val="600"/>
              </a:spcAft>
            </a:pPr>
            <a:r>
              <a:rPr lang="en-US" kern="1200"/>
              <a:t>EOY - Advanced Reporting and Certification v1.1 May 5, 2025</a:t>
            </a:r>
          </a:p>
        </p:txBody>
      </p:sp>
      <p:sp>
        <p:nvSpPr>
          <p:cNvPr id="3" name="Slide Number Placeholder 2">
            <a:extLst>
              <a:ext uri="{FF2B5EF4-FFF2-40B4-BE49-F238E27FC236}">
                <a16:creationId xmlns:a16="http://schemas.microsoft.com/office/drawing/2014/main" id="{31281D91-631A-C7B8-9A38-7EB94C2018FB}"/>
              </a:ext>
            </a:extLst>
          </p:cNvPr>
          <p:cNvSpPr>
            <a:spLocks noGrp="1"/>
          </p:cNvSpPr>
          <p:nvPr>
            <p:ph type="sldNum" sz="quarter" idx="11"/>
          </p:nvPr>
        </p:nvSpPr>
        <p:spPr>
          <a:xfrm>
            <a:off x="11772000" y="6365363"/>
            <a:ext cx="420000" cy="421200"/>
          </a:xfrm>
        </p:spPr>
        <p:txBody>
          <a:bodyPr vert="horz" lIns="0" tIns="0" rIns="0" bIns="0" rtlCol="0" anchor="ctr">
            <a:normAutofit/>
          </a:bodyPr>
          <a:lstStyle/>
          <a:p>
            <a:pPr>
              <a:spcAft>
                <a:spcPts val="600"/>
              </a:spcAft>
            </a:pPr>
            <a:fld id="{4B73C415-D670-4716-A5EC-CC4D52CA2BAC}" type="slidenum">
              <a:rPr lang="en-US" smtClean="0"/>
              <a:pPr>
                <a:spcAft>
                  <a:spcPts val="600"/>
                </a:spcAft>
              </a:pPr>
              <a:t>16</a:t>
            </a:fld>
            <a:endParaRPr lang="en-US"/>
          </a:p>
        </p:txBody>
      </p:sp>
      <p:graphicFrame>
        <p:nvGraphicFramePr>
          <p:cNvPr id="7" name="TextBox 4">
            <a:extLst>
              <a:ext uri="{FF2B5EF4-FFF2-40B4-BE49-F238E27FC236}">
                <a16:creationId xmlns:a16="http://schemas.microsoft.com/office/drawing/2014/main" id="{DA2771E5-6658-0246-60D1-82E1491E991E}"/>
              </a:ext>
              <a:ext uri="{C183D7F6-B498-43B3-948B-1728B52AA6E4}">
                <adec:decorative xmlns:adec="http://schemas.microsoft.com/office/drawing/2017/decorative" val="1"/>
              </a:ext>
            </a:extLst>
          </p:cNvPr>
          <p:cNvGraphicFramePr/>
          <p:nvPr/>
        </p:nvGraphicFramePr>
        <p:xfrm>
          <a:off x="432000" y="2220240"/>
          <a:ext cx="113400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Graphic 9" descr="List with solid fill">
            <a:extLst>
              <a:ext uri="{FF2B5EF4-FFF2-40B4-BE49-F238E27FC236}">
                <a16:creationId xmlns:a16="http://schemas.microsoft.com/office/drawing/2014/main" id="{BBD26478-B6F9-384C-58F0-3D13A25B2D8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01423" y="1767695"/>
            <a:ext cx="1661305" cy="1661305"/>
          </a:xfrm>
          <a:prstGeom prst="rect">
            <a:avLst/>
          </a:prstGeom>
        </p:spPr>
      </p:pic>
      <p:pic>
        <p:nvPicPr>
          <p:cNvPr id="12" name="Graphic 11" descr="Magnifying glass with solid fill">
            <a:extLst>
              <a:ext uri="{FF2B5EF4-FFF2-40B4-BE49-F238E27FC236}">
                <a16:creationId xmlns:a16="http://schemas.microsoft.com/office/drawing/2014/main" id="{C306C1BC-2A40-7CA6-184A-2966A479B29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835052" y="1815470"/>
            <a:ext cx="1565754" cy="1565754"/>
          </a:xfrm>
          <a:prstGeom prst="rect">
            <a:avLst/>
          </a:prstGeom>
        </p:spPr>
      </p:pic>
      <p:pic>
        <p:nvPicPr>
          <p:cNvPr id="14" name="Graphic 13" descr="Disk with solid fill">
            <a:extLst>
              <a:ext uri="{FF2B5EF4-FFF2-40B4-BE49-F238E27FC236}">
                <a16:creationId xmlns:a16="http://schemas.microsoft.com/office/drawing/2014/main" id="{36F995F7-10F9-BED8-944E-EE3860BE14A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567794" y="1815470"/>
            <a:ext cx="1632973" cy="1632973"/>
          </a:xfrm>
          <a:prstGeom prst="rect">
            <a:avLst/>
          </a:prstGeom>
        </p:spPr>
      </p:pic>
      <p:pic>
        <p:nvPicPr>
          <p:cNvPr id="16" name="Graphic 15" descr="Filing Box Archive with solid fill">
            <a:extLst>
              <a:ext uri="{FF2B5EF4-FFF2-40B4-BE49-F238E27FC236}">
                <a16:creationId xmlns:a16="http://schemas.microsoft.com/office/drawing/2014/main" id="{0FEA3DBC-935E-9B3C-2593-0CA1281C60C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96029" y="1942818"/>
            <a:ext cx="1438406" cy="1438406"/>
          </a:xfrm>
          <a:prstGeom prst="rect">
            <a:avLst/>
          </a:prstGeom>
        </p:spPr>
      </p:pic>
    </p:spTree>
    <p:extLst>
      <p:ext uri="{BB962C8B-B14F-4D97-AF65-F5344CB8AC3E}">
        <p14:creationId xmlns:p14="http://schemas.microsoft.com/office/powerpoint/2010/main" val="1936600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7B669E0-3ED4-320F-F0F9-3C325EAC6874}"/>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FD39707-7E4B-96D9-DDA4-1C76CCE37B0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F9FA4FFD-5ED5-FA22-5E7C-C416DBE8F4E2}"/>
              </a:ext>
            </a:extLst>
          </p:cNvPr>
          <p:cNvSpPr>
            <a:spLocks noGrp="1"/>
          </p:cNvSpPr>
          <p:nvPr>
            <p:ph type="title" idx="4294967295"/>
          </p:nvPr>
        </p:nvSpPr>
        <p:spPr>
          <a:xfrm>
            <a:off x="432000" y="212588"/>
            <a:ext cx="10515600" cy="660400"/>
          </a:xfrm>
        </p:spPr>
        <p:txBody>
          <a:bodyPr>
            <a:normAutofit/>
          </a:bodyPr>
          <a:lstStyle/>
          <a:p>
            <a:r>
              <a:rPr lang="en-US" b="0" dirty="0"/>
              <a:t>Work-Based Learning vs Work Experience</a:t>
            </a:r>
          </a:p>
        </p:txBody>
      </p:sp>
      <p:graphicFrame>
        <p:nvGraphicFramePr>
          <p:cNvPr id="18" name="Table 18">
            <a:extLst>
              <a:ext uri="{FF2B5EF4-FFF2-40B4-BE49-F238E27FC236}">
                <a16:creationId xmlns:a16="http://schemas.microsoft.com/office/drawing/2014/main" id="{A15B86FD-EF00-1CED-FA4A-69829E141593}"/>
              </a:ext>
            </a:extLst>
          </p:cNvPr>
          <p:cNvGraphicFramePr>
            <a:graphicFrameLocks noGrp="1"/>
          </p:cNvGraphicFramePr>
          <p:nvPr/>
        </p:nvGraphicFramePr>
        <p:xfrm>
          <a:off x="673352" y="872988"/>
          <a:ext cx="10662702" cy="5406492"/>
        </p:xfrm>
        <a:graphic>
          <a:graphicData uri="http://schemas.openxmlformats.org/drawingml/2006/table">
            <a:tbl>
              <a:tblPr firstRow="1" bandRow="1">
                <a:tableStyleId>{0660B408-B3CF-4A94-85FC-2B1E0A45F4A2}</a:tableStyleId>
              </a:tblPr>
              <a:tblGrid>
                <a:gridCol w="2494342">
                  <a:extLst>
                    <a:ext uri="{9D8B030D-6E8A-4147-A177-3AD203B41FA5}">
                      <a16:colId xmlns:a16="http://schemas.microsoft.com/office/drawing/2014/main" val="143209940"/>
                    </a:ext>
                  </a:extLst>
                </a:gridCol>
                <a:gridCol w="4171171">
                  <a:extLst>
                    <a:ext uri="{9D8B030D-6E8A-4147-A177-3AD203B41FA5}">
                      <a16:colId xmlns:a16="http://schemas.microsoft.com/office/drawing/2014/main" val="2664703339"/>
                    </a:ext>
                  </a:extLst>
                </a:gridCol>
                <a:gridCol w="3997189">
                  <a:extLst>
                    <a:ext uri="{9D8B030D-6E8A-4147-A177-3AD203B41FA5}">
                      <a16:colId xmlns:a16="http://schemas.microsoft.com/office/drawing/2014/main" val="1885614069"/>
                    </a:ext>
                  </a:extLst>
                </a:gridCol>
              </a:tblGrid>
              <a:tr h="584309">
                <a:tc gridSpan="3">
                  <a:txBody>
                    <a:bodyPr/>
                    <a:lstStyle/>
                    <a:p>
                      <a:pPr marL="0" algn="l" defTabSz="914400" rtl="0" eaLnBrk="1" fontAlgn="t" latinLnBrk="0" hangingPunct="1">
                        <a:lnSpc>
                          <a:spcPct val="100000"/>
                        </a:lnSpc>
                        <a:buNone/>
                      </a:pPr>
                      <a:r>
                        <a:rPr lang="en-US" sz="2400" b="1" kern="1200" dirty="0">
                          <a:solidFill>
                            <a:schemeClr val="bg1"/>
                          </a:solidFill>
                          <a:latin typeface="+mn-lt"/>
                          <a:ea typeface="Calibri" panose="020F0502020204030204" pitchFamily="34" charset="0"/>
                          <a:cs typeface="Calibri" panose="020F0502020204030204" pitchFamily="34" charset="0"/>
                        </a:rPr>
                        <a:t>Key Differences</a:t>
                      </a:r>
                    </a:p>
                  </a:txBody>
                  <a:tcPr marL="95420" marR="59830" marT="73400" marB="73400"/>
                </a:tc>
                <a:tc hMerge="1">
                  <a:txBody>
                    <a:bodyPr/>
                    <a:lstStyle/>
                    <a:p>
                      <a:pPr algn="l" fontAlgn="t">
                        <a:lnSpc>
                          <a:spcPts val="1500"/>
                        </a:lnSpc>
                        <a:buNone/>
                      </a:pPr>
                      <a:endParaRPr lang="en-US" sz="1400">
                        <a:effectLst/>
                      </a:endParaRPr>
                    </a:p>
                  </a:txBody>
                  <a:tcPr marL="74535" marR="74535" marT="35777" marB="89442"/>
                </a:tc>
                <a:tc hMerge="1">
                  <a:txBody>
                    <a:bodyPr/>
                    <a:lstStyle/>
                    <a:p>
                      <a:pPr algn="l" fontAlgn="t">
                        <a:lnSpc>
                          <a:spcPts val="1500"/>
                        </a:lnSpc>
                        <a:buNone/>
                      </a:pPr>
                      <a:endParaRPr lang="en-US" sz="1400">
                        <a:effectLst/>
                      </a:endParaRPr>
                    </a:p>
                  </a:txBody>
                  <a:tcPr marL="74535" marR="71553" marT="35777" marB="89442"/>
                </a:tc>
                <a:extLst>
                  <a:ext uri="{0D108BD9-81ED-4DB2-BD59-A6C34878D82A}">
                    <a16:rowId xmlns:a16="http://schemas.microsoft.com/office/drawing/2014/main" val="2391109839"/>
                  </a:ext>
                </a:extLst>
              </a:tr>
              <a:tr h="582744">
                <a:tc>
                  <a:txBody>
                    <a:bodyPr/>
                    <a:lstStyle/>
                    <a:p>
                      <a:pPr algn="l" fontAlgn="t">
                        <a:lnSpc>
                          <a:spcPts val="1500"/>
                        </a:lnSpc>
                        <a:buNone/>
                      </a:pPr>
                      <a:endParaRPr lang="en-US" sz="1400" kern="1200" dirty="0">
                        <a:solidFill>
                          <a:schemeClr val="dk1"/>
                        </a:solidFill>
                        <a:latin typeface="+mn-lt"/>
                        <a:ea typeface="Calibri" panose="020F0502020204030204" pitchFamily="34" charset="0"/>
                        <a:cs typeface="Calibri" panose="020F0502020204030204" pitchFamily="34" charset="0"/>
                      </a:endParaRPr>
                    </a:p>
                  </a:txBody>
                  <a:tcPr marL="95420" marR="59830" marT="73400" marB="73400"/>
                </a:tc>
                <a:tc>
                  <a:txBody>
                    <a:bodyPr/>
                    <a:lstStyle/>
                    <a:p>
                      <a:pPr marL="0" algn="l" defTabSz="914400" rtl="0" eaLnBrk="1" fontAlgn="t" latinLnBrk="0" hangingPunct="1">
                        <a:lnSpc>
                          <a:spcPct val="100000"/>
                        </a:lnSpc>
                        <a:buNone/>
                      </a:pPr>
                      <a:r>
                        <a:rPr lang="en-US" sz="2000" b="1" kern="1200" dirty="0">
                          <a:solidFill>
                            <a:schemeClr val="dk1"/>
                          </a:solidFill>
                          <a:latin typeface="+mn-lt"/>
                          <a:ea typeface="Calibri" panose="020F0502020204030204" pitchFamily="34" charset="0"/>
                          <a:cs typeface="Calibri" panose="020F0502020204030204" pitchFamily="34" charset="0"/>
                        </a:rPr>
                        <a:t>Work-Based Learning</a:t>
                      </a:r>
                    </a:p>
                  </a:txBody>
                  <a:tcPr marL="95420" marR="59830" marT="73400" marB="73400"/>
                </a:tc>
                <a:tc>
                  <a:txBody>
                    <a:bodyPr/>
                    <a:lstStyle/>
                    <a:p>
                      <a:pPr marL="0" algn="l" defTabSz="914400" rtl="0" eaLnBrk="1" fontAlgn="t" latinLnBrk="0" hangingPunct="1">
                        <a:lnSpc>
                          <a:spcPct val="100000"/>
                        </a:lnSpc>
                        <a:buNone/>
                      </a:pPr>
                      <a:r>
                        <a:rPr lang="en-US" sz="2000" b="1" kern="1200" dirty="0">
                          <a:solidFill>
                            <a:schemeClr val="dk1"/>
                          </a:solidFill>
                          <a:latin typeface="+mn-lt"/>
                          <a:ea typeface="Calibri" panose="020F0502020204030204" pitchFamily="34" charset="0"/>
                          <a:cs typeface="Calibri" panose="020F0502020204030204" pitchFamily="34" charset="0"/>
                        </a:rPr>
                        <a:t>Work Experience</a:t>
                      </a:r>
                    </a:p>
                  </a:txBody>
                  <a:tcPr marL="95420" marR="57437" marT="73400" marB="73400"/>
                </a:tc>
                <a:extLst>
                  <a:ext uri="{0D108BD9-81ED-4DB2-BD59-A6C34878D82A}">
                    <a16:rowId xmlns:a16="http://schemas.microsoft.com/office/drawing/2014/main" val="1467497692"/>
                  </a:ext>
                </a:extLst>
              </a:tr>
              <a:tr h="892672">
                <a:tc>
                  <a:txBody>
                    <a:bodyPr/>
                    <a:lstStyle/>
                    <a:p>
                      <a:pPr fontAlgn="t">
                        <a:lnSpc>
                          <a:spcPts val="1500"/>
                        </a:lnSpc>
                        <a:buNone/>
                      </a:pPr>
                      <a:r>
                        <a:rPr lang="en-US" sz="2000" b="1" kern="1200" dirty="0">
                          <a:solidFill>
                            <a:schemeClr val="dk1"/>
                          </a:solidFill>
                          <a:latin typeface="+mn-lt"/>
                          <a:ea typeface="Calibri" panose="020F0502020204030204" pitchFamily="34" charset="0"/>
                          <a:cs typeface="Calibri" panose="020F0502020204030204" pitchFamily="34" charset="0"/>
                        </a:rPr>
                        <a:t>Focus</a:t>
                      </a:r>
                    </a:p>
                  </a:txBody>
                  <a:tcPr marL="95420" marR="59830" marT="73400" marB="73400"/>
                </a:tc>
                <a:tc>
                  <a:txBody>
                    <a:bodyPr/>
                    <a:lstStyle/>
                    <a:p>
                      <a:pPr marL="0" algn="l" defTabSz="914400" rtl="0" eaLnBrk="1" fontAlgn="t" latinLnBrk="0" hangingPunct="1">
                        <a:lnSpc>
                          <a:spcPct val="100000"/>
                        </a:lnSpc>
                        <a:buNone/>
                      </a:pPr>
                      <a:r>
                        <a:rPr lang="en-US" sz="2000" b="0" kern="1200" dirty="0">
                          <a:solidFill>
                            <a:schemeClr val="dk1"/>
                          </a:solidFill>
                          <a:latin typeface="+mn-lt"/>
                          <a:ea typeface="Calibri" panose="020F0502020204030204" pitchFamily="34" charset="0"/>
                          <a:cs typeface="Calibri" panose="020F0502020204030204" pitchFamily="34" charset="0"/>
                        </a:rPr>
                        <a:t>Educational approach, integrating learning with work</a:t>
                      </a:r>
                    </a:p>
                  </a:txBody>
                  <a:tcPr marL="95420" marR="59830" marT="73400" marB="73400"/>
                </a:tc>
                <a:tc>
                  <a:txBody>
                    <a:bodyPr/>
                    <a:lstStyle/>
                    <a:p>
                      <a:pPr marL="0" algn="l" defTabSz="914400" rtl="0" eaLnBrk="1" fontAlgn="t" latinLnBrk="0" hangingPunct="1">
                        <a:lnSpc>
                          <a:spcPct val="100000"/>
                        </a:lnSpc>
                        <a:buNone/>
                      </a:pPr>
                      <a:r>
                        <a:rPr lang="en-US" sz="2000" b="0" kern="1200" dirty="0">
                          <a:solidFill>
                            <a:schemeClr val="dk1"/>
                          </a:solidFill>
                          <a:latin typeface="+mn-lt"/>
                          <a:ea typeface="Calibri" panose="020F0502020204030204" pitchFamily="34" charset="0"/>
                          <a:cs typeface="Calibri" panose="020F0502020204030204" pitchFamily="34" charset="0"/>
                        </a:rPr>
                        <a:t>Broad term for any paid or unpaid work</a:t>
                      </a:r>
                    </a:p>
                  </a:txBody>
                  <a:tcPr marL="95420" marR="57437" marT="73400" marB="73400"/>
                </a:tc>
                <a:extLst>
                  <a:ext uri="{0D108BD9-81ED-4DB2-BD59-A6C34878D82A}">
                    <a16:rowId xmlns:a16="http://schemas.microsoft.com/office/drawing/2014/main" val="883184704"/>
                  </a:ext>
                </a:extLst>
              </a:tr>
              <a:tr h="1013118">
                <a:tc>
                  <a:txBody>
                    <a:bodyPr/>
                    <a:lstStyle/>
                    <a:p>
                      <a:pPr fontAlgn="t">
                        <a:lnSpc>
                          <a:spcPts val="1500"/>
                        </a:lnSpc>
                        <a:buNone/>
                      </a:pPr>
                      <a:r>
                        <a:rPr lang="en-US" sz="2000" b="1" kern="1200" dirty="0">
                          <a:solidFill>
                            <a:schemeClr val="dk1"/>
                          </a:solidFill>
                          <a:latin typeface="+mn-lt"/>
                          <a:ea typeface="Calibri" panose="020F0502020204030204" pitchFamily="34" charset="0"/>
                          <a:cs typeface="Calibri" panose="020F0502020204030204" pitchFamily="34" charset="0"/>
                        </a:rPr>
                        <a:t>Structure</a:t>
                      </a:r>
                    </a:p>
                  </a:txBody>
                  <a:tcPr marL="95420" marR="59830" marT="73400" marB="73400"/>
                </a:tc>
                <a:tc>
                  <a:txBody>
                    <a:bodyPr/>
                    <a:lstStyle/>
                    <a:p>
                      <a:pPr marL="0" algn="l" defTabSz="914400" rtl="0" eaLnBrk="1" fontAlgn="t" latinLnBrk="0" hangingPunct="1">
                        <a:lnSpc>
                          <a:spcPct val="100000"/>
                        </a:lnSpc>
                        <a:buNone/>
                      </a:pPr>
                      <a:r>
                        <a:rPr lang="en-US" sz="2000" b="0" kern="1200" dirty="0">
                          <a:solidFill>
                            <a:schemeClr val="dk1"/>
                          </a:solidFill>
                          <a:latin typeface="+mn-lt"/>
                          <a:ea typeface="Calibri" panose="020F0502020204030204" pitchFamily="34" charset="0"/>
                          <a:cs typeface="Calibri" panose="020F0502020204030204" pitchFamily="34" charset="0"/>
                        </a:rPr>
                        <a:t>Often structured, aligned with curriculum and industry standards</a:t>
                      </a:r>
                    </a:p>
                  </a:txBody>
                  <a:tcPr marL="95420" marR="59830" marT="73400" marB="73400"/>
                </a:tc>
                <a:tc>
                  <a:txBody>
                    <a:bodyPr/>
                    <a:lstStyle/>
                    <a:p>
                      <a:pPr marL="0" algn="l" defTabSz="914400" rtl="0" eaLnBrk="1" fontAlgn="t" latinLnBrk="0" hangingPunct="1">
                        <a:lnSpc>
                          <a:spcPct val="100000"/>
                        </a:lnSpc>
                        <a:buNone/>
                      </a:pPr>
                      <a:r>
                        <a:rPr lang="en-US" sz="2000" b="0" kern="1200" dirty="0">
                          <a:solidFill>
                            <a:schemeClr val="dk1"/>
                          </a:solidFill>
                          <a:latin typeface="+mn-lt"/>
                          <a:ea typeface="Calibri" panose="020F0502020204030204" pitchFamily="34" charset="0"/>
                          <a:cs typeface="Calibri" panose="020F0502020204030204" pitchFamily="34" charset="0"/>
                        </a:rPr>
                        <a:t>Can be structured or unstructured</a:t>
                      </a:r>
                    </a:p>
                  </a:txBody>
                  <a:tcPr marL="95420" marR="57437" marT="73400" marB="73400"/>
                </a:tc>
                <a:extLst>
                  <a:ext uri="{0D108BD9-81ED-4DB2-BD59-A6C34878D82A}">
                    <a16:rowId xmlns:a16="http://schemas.microsoft.com/office/drawing/2014/main" val="175164722"/>
                  </a:ext>
                </a:extLst>
              </a:tr>
              <a:tr h="1244904">
                <a:tc>
                  <a:txBody>
                    <a:bodyPr/>
                    <a:lstStyle/>
                    <a:p>
                      <a:pPr fontAlgn="t">
                        <a:lnSpc>
                          <a:spcPts val="1500"/>
                        </a:lnSpc>
                        <a:buNone/>
                      </a:pPr>
                      <a:r>
                        <a:rPr lang="en-US" sz="2000" b="1" kern="1200">
                          <a:solidFill>
                            <a:schemeClr val="dk1"/>
                          </a:solidFill>
                          <a:latin typeface="+mn-lt"/>
                          <a:ea typeface="Calibri" panose="020F0502020204030204" pitchFamily="34" charset="0"/>
                          <a:cs typeface="Calibri" panose="020F0502020204030204" pitchFamily="34" charset="0"/>
                        </a:rPr>
                        <a:t>Goal</a:t>
                      </a:r>
                    </a:p>
                  </a:txBody>
                  <a:tcPr marL="95420" marR="59830" marT="73400" marB="73400"/>
                </a:tc>
                <a:tc>
                  <a:txBody>
                    <a:bodyPr/>
                    <a:lstStyle/>
                    <a:p>
                      <a:pPr marL="0" algn="l" defTabSz="914400" rtl="0" eaLnBrk="1" fontAlgn="ctr" latinLnBrk="0" hangingPunct="1">
                        <a:lnSpc>
                          <a:spcPct val="100000"/>
                        </a:lnSpc>
                        <a:buNone/>
                      </a:pPr>
                      <a:r>
                        <a:rPr lang="en-US" sz="2000" b="0" kern="1200" dirty="0">
                          <a:solidFill>
                            <a:schemeClr val="dk1"/>
                          </a:solidFill>
                          <a:latin typeface="+mn-lt"/>
                          <a:ea typeface="Calibri" panose="020F0502020204030204" pitchFamily="34" charset="0"/>
                          <a:cs typeface="Calibri" panose="020F0502020204030204" pitchFamily="34" charset="0"/>
                        </a:rPr>
                        <a:t>To connect school experiences with real-life work activities and future careers</a:t>
                      </a:r>
                    </a:p>
                  </a:txBody>
                  <a:tcPr marL="95420" marR="59830" marT="73400" marB="73400"/>
                </a:tc>
                <a:tc>
                  <a:txBody>
                    <a:bodyPr/>
                    <a:lstStyle/>
                    <a:p>
                      <a:pPr marL="0" algn="l" defTabSz="914400" rtl="0" eaLnBrk="1" fontAlgn="t" latinLnBrk="0" hangingPunct="1">
                        <a:lnSpc>
                          <a:spcPct val="100000"/>
                        </a:lnSpc>
                        <a:buNone/>
                      </a:pPr>
                      <a:r>
                        <a:rPr lang="en-US" sz="2000" b="0" kern="1200" dirty="0">
                          <a:solidFill>
                            <a:schemeClr val="dk1"/>
                          </a:solidFill>
                          <a:latin typeface="+mn-lt"/>
                          <a:ea typeface="Calibri" panose="020F0502020204030204" pitchFamily="34" charset="0"/>
                          <a:cs typeface="Calibri" panose="020F0502020204030204" pitchFamily="34" charset="0"/>
                        </a:rPr>
                        <a:t>To gain practical skills, explore career paths, and develop employability skills</a:t>
                      </a:r>
                    </a:p>
                  </a:txBody>
                  <a:tcPr marL="95420" marR="57437" marT="73400" marB="73400"/>
                </a:tc>
                <a:extLst>
                  <a:ext uri="{0D108BD9-81ED-4DB2-BD59-A6C34878D82A}">
                    <a16:rowId xmlns:a16="http://schemas.microsoft.com/office/drawing/2014/main" val="42467062"/>
                  </a:ext>
                </a:extLst>
              </a:tr>
              <a:tr h="1088745">
                <a:tc>
                  <a:txBody>
                    <a:bodyPr/>
                    <a:lstStyle/>
                    <a:p>
                      <a:pPr fontAlgn="t">
                        <a:lnSpc>
                          <a:spcPts val="1500"/>
                        </a:lnSpc>
                        <a:buNone/>
                      </a:pPr>
                      <a:r>
                        <a:rPr lang="en-US" sz="2000" b="1" kern="1200" dirty="0">
                          <a:solidFill>
                            <a:schemeClr val="dk1"/>
                          </a:solidFill>
                          <a:latin typeface="+mn-lt"/>
                          <a:ea typeface="Calibri" panose="020F0502020204030204" pitchFamily="34" charset="0"/>
                          <a:cs typeface="Calibri" panose="020F0502020204030204" pitchFamily="34" charset="0"/>
                        </a:rPr>
                        <a:t>Examples</a:t>
                      </a:r>
                    </a:p>
                  </a:txBody>
                  <a:tcPr marL="95420" marR="59830" marT="73400" marB="73400"/>
                </a:tc>
                <a:tc>
                  <a:txBody>
                    <a:bodyPr/>
                    <a:lstStyle/>
                    <a:p>
                      <a:pPr marL="0" algn="l" defTabSz="914400" rtl="0" eaLnBrk="1" fontAlgn="t" latinLnBrk="0" hangingPunct="1">
                        <a:lnSpc>
                          <a:spcPct val="100000"/>
                        </a:lnSpc>
                        <a:buNone/>
                      </a:pPr>
                      <a:r>
                        <a:rPr lang="en-US" sz="2000" b="0" kern="1200" dirty="0">
                          <a:solidFill>
                            <a:schemeClr val="dk1"/>
                          </a:solidFill>
                          <a:latin typeface="+mn-lt"/>
                          <a:ea typeface="Calibri" panose="020F0502020204030204" pitchFamily="34" charset="0"/>
                          <a:cs typeface="Calibri" panose="020F0502020204030204" pitchFamily="34" charset="0"/>
                        </a:rPr>
                        <a:t>Internships, apprenticeships, job shadowing, school-based enterprises</a:t>
                      </a:r>
                    </a:p>
                  </a:txBody>
                  <a:tcPr marL="95420" marR="59830" marT="73400" marB="73400"/>
                </a:tc>
                <a:tc>
                  <a:txBody>
                    <a:bodyPr/>
                    <a:lstStyle/>
                    <a:p>
                      <a:pPr marL="0" algn="l" defTabSz="914400" rtl="0" eaLnBrk="1" fontAlgn="t" latinLnBrk="0" hangingPunct="1">
                        <a:lnSpc>
                          <a:spcPct val="100000"/>
                        </a:lnSpc>
                        <a:buNone/>
                      </a:pPr>
                      <a:r>
                        <a:rPr lang="en-US" sz="2000" b="0" kern="1200" dirty="0">
                          <a:solidFill>
                            <a:schemeClr val="dk1"/>
                          </a:solidFill>
                          <a:latin typeface="+mn-lt"/>
                          <a:ea typeface="Calibri" panose="020F0502020204030204" pitchFamily="34" charset="0"/>
                          <a:cs typeface="Calibri" panose="020F0502020204030204" pitchFamily="34" charset="0"/>
                        </a:rPr>
                        <a:t>Internships, volunteer work, part-time jobs, community service</a:t>
                      </a:r>
                    </a:p>
                  </a:txBody>
                  <a:tcPr marL="95420" marR="57437" marT="73400" marB="73400"/>
                </a:tc>
                <a:extLst>
                  <a:ext uri="{0D108BD9-81ED-4DB2-BD59-A6C34878D82A}">
                    <a16:rowId xmlns:a16="http://schemas.microsoft.com/office/drawing/2014/main" val="3560939914"/>
                  </a:ext>
                </a:extLst>
              </a:tr>
            </a:tbl>
          </a:graphicData>
        </a:graphic>
      </p:graphicFrame>
      <p:sp>
        <p:nvSpPr>
          <p:cNvPr id="3" name="Footer Placeholder 2">
            <a:extLst>
              <a:ext uri="{FF2B5EF4-FFF2-40B4-BE49-F238E27FC236}">
                <a16:creationId xmlns:a16="http://schemas.microsoft.com/office/drawing/2014/main" id="{E13895E1-18B3-7F2E-5EF3-45EABFFCAB6C}"/>
              </a:ext>
            </a:extLst>
          </p:cNvPr>
          <p:cNvSpPr>
            <a:spLocks noGrp="1"/>
          </p:cNvSpPr>
          <p:nvPr>
            <p:ph type="ftr" sz="quarter" idx="10"/>
          </p:nvPr>
        </p:nvSpPr>
        <p:spPr/>
        <p:txBody>
          <a:bodyPr/>
          <a:lstStyle/>
          <a:p>
            <a:r>
              <a:rPr lang="en-US" noProof="0"/>
              <a:t>EOY - Advanced Reporting and Certification v1.1 May 5, 2025</a:t>
            </a:r>
            <a:endParaRPr lang="en-US" noProof="0" dirty="0"/>
          </a:p>
        </p:txBody>
      </p:sp>
    </p:spTree>
    <p:extLst>
      <p:ext uri="{BB962C8B-B14F-4D97-AF65-F5344CB8AC3E}">
        <p14:creationId xmlns:p14="http://schemas.microsoft.com/office/powerpoint/2010/main" val="2949172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 name="Title 1">
            <a:extLst>
              <a:ext uri="{FF2B5EF4-FFF2-40B4-BE49-F238E27FC236}">
                <a16:creationId xmlns:a16="http://schemas.microsoft.com/office/drawing/2014/main" id="{7561012F-ABF4-405C-9196-071C5CDDDFC8}"/>
              </a:ext>
            </a:extLst>
          </p:cNvPr>
          <p:cNvSpPr txBox="1">
            <a:spLocks noGrp="1"/>
          </p:cNvSpPr>
          <p:nvPr>
            <p:ph type="title" idx="4294967295"/>
          </p:nvPr>
        </p:nvSpPr>
        <p:spPr>
          <a:xfrm>
            <a:off x="516658" y="466041"/>
            <a:ext cx="10139445" cy="6967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16156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200" dirty="0">
                <a:solidFill>
                  <a:schemeClr val="tx1">
                    <a:lumMod val="75000"/>
                    <a:lumOff val="25000"/>
                  </a:schemeClr>
                </a:solidFill>
              </a:rPr>
              <a:t>EOY 1 Reports</a:t>
            </a:r>
          </a:p>
        </p:txBody>
      </p:sp>
      <p:grpSp>
        <p:nvGrpSpPr>
          <p:cNvPr id="2" name="Group 1">
            <a:extLst>
              <a:ext uri="{FF2B5EF4-FFF2-40B4-BE49-F238E27FC236}">
                <a16:creationId xmlns:a16="http://schemas.microsoft.com/office/drawing/2014/main" id="{A1E13397-5358-3BCC-247F-D44B704FA1A4}"/>
              </a:ext>
              <a:ext uri="{C183D7F6-B498-43B3-948B-1728B52AA6E4}">
                <adec:decorative xmlns:adec="http://schemas.microsoft.com/office/drawing/2017/decorative" val="1"/>
              </a:ext>
            </a:extLst>
          </p:cNvPr>
          <p:cNvGrpSpPr/>
          <p:nvPr/>
        </p:nvGrpSpPr>
        <p:grpSpPr>
          <a:xfrm>
            <a:off x="853306" y="1278386"/>
            <a:ext cx="10485387" cy="4994242"/>
            <a:chOff x="874894" y="988454"/>
            <a:chExt cx="10485387" cy="4994242"/>
          </a:xfrm>
        </p:grpSpPr>
        <p:graphicFrame>
          <p:nvGraphicFramePr>
            <p:cNvPr id="17" name="Diagram 16" descr="report 3.9 drill to report 3.10 drill to report 3.11">
              <a:extLst>
                <a:ext uri="{FF2B5EF4-FFF2-40B4-BE49-F238E27FC236}">
                  <a16:creationId xmlns:a16="http://schemas.microsoft.com/office/drawing/2014/main" id="{56715B47-C39C-4B38-87F3-F4D40E4CB77C}"/>
                </a:ext>
              </a:extLst>
            </p:cNvPr>
            <p:cNvGraphicFramePr/>
            <p:nvPr/>
          </p:nvGraphicFramePr>
          <p:xfrm>
            <a:off x="3227526" y="988454"/>
            <a:ext cx="7990533" cy="1298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reeform: Shape 2">
              <a:extLst>
                <a:ext uri="{FF2B5EF4-FFF2-40B4-BE49-F238E27FC236}">
                  <a16:creationId xmlns:a16="http://schemas.microsoft.com/office/drawing/2014/main" id="{A48572FC-3760-423B-A5BD-08E212294FA9}"/>
                </a:ext>
              </a:extLst>
            </p:cNvPr>
            <p:cNvSpPr/>
            <p:nvPr/>
          </p:nvSpPr>
          <p:spPr>
            <a:xfrm>
              <a:off x="3227527" y="2498833"/>
              <a:ext cx="1807867" cy="430541"/>
            </a:xfrm>
            <a:custGeom>
              <a:avLst/>
              <a:gdLst>
                <a:gd name="connsiteX0" fmla="*/ 0 w 1807867"/>
                <a:gd name="connsiteY0" fmla="*/ 38880 h 388799"/>
                <a:gd name="connsiteX1" fmla="*/ 38880 w 1807867"/>
                <a:gd name="connsiteY1" fmla="*/ 0 h 388799"/>
                <a:gd name="connsiteX2" fmla="*/ 1768987 w 1807867"/>
                <a:gd name="connsiteY2" fmla="*/ 0 h 388799"/>
                <a:gd name="connsiteX3" fmla="*/ 1807867 w 1807867"/>
                <a:gd name="connsiteY3" fmla="*/ 38880 h 388799"/>
                <a:gd name="connsiteX4" fmla="*/ 1807867 w 1807867"/>
                <a:gd name="connsiteY4" fmla="*/ 349919 h 388799"/>
                <a:gd name="connsiteX5" fmla="*/ 1768987 w 1807867"/>
                <a:gd name="connsiteY5" fmla="*/ 388799 h 388799"/>
                <a:gd name="connsiteX6" fmla="*/ 38880 w 1807867"/>
                <a:gd name="connsiteY6" fmla="*/ 388799 h 388799"/>
                <a:gd name="connsiteX7" fmla="*/ 0 w 1807867"/>
                <a:gd name="connsiteY7" fmla="*/ 349919 h 388799"/>
                <a:gd name="connsiteX8" fmla="*/ 0 w 1807867"/>
                <a:gd name="connsiteY8" fmla="*/ 38880 h 38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388799">
                  <a:moveTo>
                    <a:pt x="0" y="38880"/>
                  </a:moveTo>
                  <a:cubicBezTo>
                    <a:pt x="0" y="17407"/>
                    <a:pt x="17407" y="0"/>
                    <a:pt x="38880" y="0"/>
                  </a:cubicBezTo>
                  <a:lnTo>
                    <a:pt x="1768987" y="0"/>
                  </a:lnTo>
                  <a:cubicBezTo>
                    <a:pt x="1790460" y="0"/>
                    <a:pt x="1807867" y="17407"/>
                    <a:pt x="1807867" y="38880"/>
                  </a:cubicBezTo>
                  <a:lnTo>
                    <a:pt x="1807867" y="349919"/>
                  </a:lnTo>
                  <a:cubicBezTo>
                    <a:pt x="1807867" y="371392"/>
                    <a:pt x="1790460" y="388799"/>
                    <a:pt x="1768987" y="388799"/>
                  </a:cubicBezTo>
                  <a:lnTo>
                    <a:pt x="38880" y="388799"/>
                  </a:lnTo>
                  <a:cubicBezTo>
                    <a:pt x="17407" y="388799"/>
                    <a:pt x="0" y="371392"/>
                    <a:pt x="0" y="349919"/>
                  </a:cubicBezTo>
                  <a:lnTo>
                    <a:pt x="0" y="38880"/>
                  </a:lnTo>
                  <a:close/>
                </a:path>
              </a:pathLst>
            </a:cu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p:spPr>
          <p:txBody>
            <a:bodyPr spcFirstLastPara="0" vert="horz" wrap="square" lIns="71120" tIns="71120" rIns="71120" bIns="38100" numCol="1" spcCol="1270" anchor="t" anchorCtr="0">
              <a:noAutofit/>
            </a:bodyPr>
            <a:lstStyle/>
            <a:p>
              <a:pPr marL="0" marR="0" lvl="0" indent="0" algn="l" defTabSz="444500"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a:ea typeface="+mn-ea"/>
                  <a:cs typeface="+mn-cs"/>
                </a:rPr>
                <a:t>Report 3.14</a:t>
              </a:r>
            </a:p>
          </p:txBody>
        </p:sp>
        <p:sp>
          <p:nvSpPr>
            <p:cNvPr id="4" name="Freeform: Shape 3">
              <a:extLst>
                <a:ext uri="{FF2B5EF4-FFF2-40B4-BE49-F238E27FC236}">
                  <a16:creationId xmlns:a16="http://schemas.microsoft.com/office/drawing/2014/main" id="{A8BDEB00-2756-4084-92E6-E5C91EBF9DEC}"/>
                </a:ext>
              </a:extLst>
            </p:cNvPr>
            <p:cNvSpPr/>
            <p:nvPr/>
          </p:nvSpPr>
          <p:spPr>
            <a:xfrm>
              <a:off x="3580448" y="2785861"/>
              <a:ext cx="1900883" cy="735510"/>
            </a:xfrm>
            <a:custGeom>
              <a:avLst/>
              <a:gdLst>
                <a:gd name="connsiteX0" fmla="*/ 0 w 1807867"/>
                <a:gd name="connsiteY0" fmla="*/ 66420 h 664200"/>
                <a:gd name="connsiteX1" fmla="*/ 66420 w 1807867"/>
                <a:gd name="connsiteY1" fmla="*/ 0 h 664200"/>
                <a:gd name="connsiteX2" fmla="*/ 1741447 w 1807867"/>
                <a:gd name="connsiteY2" fmla="*/ 0 h 664200"/>
                <a:gd name="connsiteX3" fmla="*/ 1807867 w 1807867"/>
                <a:gd name="connsiteY3" fmla="*/ 66420 h 664200"/>
                <a:gd name="connsiteX4" fmla="*/ 1807867 w 1807867"/>
                <a:gd name="connsiteY4" fmla="*/ 597780 h 664200"/>
                <a:gd name="connsiteX5" fmla="*/ 1741447 w 1807867"/>
                <a:gd name="connsiteY5" fmla="*/ 664200 h 664200"/>
                <a:gd name="connsiteX6" fmla="*/ 66420 w 1807867"/>
                <a:gd name="connsiteY6" fmla="*/ 664200 h 664200"/>
                <a:gd name="connsiteX7" fmla="*/ 0 w 1807867"/>
                <a:gd name="connsiteY7" fmla="*/ 597780 h 664200"/>
                <a:gd name="connsiteX8" fmla="*/ 0 w 1807867"/>
                <a:gd name="connsiteY8" fmla="*/ 66420 h 66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664200">
                  <a:moveTo>
                    <a:pt x="0" y="66420"/>
                  </a:moveTo>
                  <a:cubicBezTo>
                    <a:pt x="0" y="29737"/>
                    <a:pt x="29737" y="0"/>
                    <a:pt x="66420" y="0"/>
                  </a:cubicBezTo>
                  <a:lnTo>
                    <a:pt x="1741447" y="0"/>
                  </a:lnTo>
                  <a:cubicBezTo>
                    <a:pt x="1778130" y="0"/>
                    <a:pt x="1807867" y="29737"/>
                    <a:pt x="1807867" y="66420"/>
                  </a:cubicBezTo>
                  <a:lnTo>
                    <a:pt x="1807867" y="597780"/>
                  </a:lnTo>
                  <a:cubicBezTo>
                    <a:pt x="1807867" y="634463"/>
                    <a:pt x="1778130" y="664200"/>
                    <a:pt x="1741447" y="664200"/>
                  </a:cubicBezTo>
                  <a:lnTo>
                    <a:pt x="66420" y="664200"/>
                  </a:lnTo>
                  <a:cubicBezTo>
                    <a:pt x="29737" y="664200"/>
                    <a:pt x="0" y="634463"/>
                    <a:pt x="0" y="597780"/>
                  </a:cubicBezTo>
                  <a:lnTo>
                    <a:pt x="0" y="66420"/>
                  </a:lnTo>
                  <a:close/>
                </a:path>
              </a:pathLst>
            </a:custGeom>
            <a:ln>
              <a:solidFill>
                <a:srgbClr val="3DC1BD"/>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3462" tIns="83462" rIns="83462" bIns="83462" numCol="1" spcCol="1270" anchor="t" anchorCtr="0">
              <a:noAutofit/>
            </a:bodyPr>
            <a:lstStyle/>
            <a:p>
              <a:pPr marL="57150" marR="0" lvl="1" indent="-57150" algn="l" defTabSz="400050" rtl="0" eaLnBrk="1" fontAlgn="auto" latinLnBrk="0" hangingPunct="1">
                <a:lnSpc>
                  <a:spcPct val="90000"/>
                </a:lnSpc>
                <a:spcBef>
                  <a:spcPct val="0"/>
                </a:spcBef>
                <a:spcAft>
                  <a:spcPct val="15000"/>
                </a:spcAft>
                <a:buClrTx/>
                <a:buSzTx/>
                <a:buFontTx/>
                <a:buChar char="•"/>
                <a:tabLst/>
                <a:defRPr/>
              </a:pPr>
              <a:r>
                <a:rPr kumimoji="0" lang="en-US" sz="1000" b="0" i="0" u="none" strike="noStrike" kern="1200" cap="none" spc="0" normalizeH="0" baseline="0" noProof="0">
                  <a:ln>
                    <a:noFill/>
                  </a:ln>
                  <a:solidFill>
                    <a:prstClr val="black">
                      <a:hueOff val="0"/>
                      <a:satOff val="0"/>
                      <a:lumOff val="0"/>
                      <a:alphaOff val="0"/>
                    </a:prstClr>
                  </a:solidFill>
                  <a:effectLst/>
                  <a:uLnTx/>
                  <a:uFillTx/>
                  <a:latin typeface="Tahoma"/>
                  <a:ea typeface="+mn-ea"/>
                  <a:cs typeface="+mn-cs"/>
                  <a:hlinkClick r:id="rId8"/>
                </a:rPr>
                <a:t>Career Technical Education Noncompleter Participants - Count</a:t>
              </a:r>
              <a:endParaRPr kumimoji="0" lang="en-US" sz="1000" b="0" i="0" u="none" strike="noStrike" kern="1200" cap="none" spc="0" normalizeH="0" baseline="0" noProof="0">
                <a:ln>
                  <a:noFill/>
                </a:ln>
                <a:solidFill>
                  <a:prstClr val="black">
                    <a:hueOff val="0"/>
                    <a:satOff val="0"/>
                    <a:lumOff val="0"/>
                    <a:alphaOff val="0"/>
                  </a:prstClr>
                </a:solidFill>
                <a:effectLst/>
                <a:uLnTx/>
                <a:uFillTx/>
                <a:latin typeface="Tahoma"/>
                <a:ea typeface="+mn-ea"/>
                <a:cs typeface="+mn-cs"/>
              </a:endParaRPr>
            </a:p>
          </p:txBody>
        </p:sp>
        <p:sp>
          <p:nvSpPr>
            <p:cNvPr id="6" name="Freeform: Shape 5">
              <a:extLst>
                <a:ext uri="{FF2B5EF4-FFF2-40B4-BE49-F238E27FC236}">
                  <a16:creationId xmlns:a16="http://schemas.microsoft.com/office/drawing/2014/main" id="{46A8413C-6EE5-4F63-A2D1-5CE157382D5C}"/>
                </a:ext>
              </a:extLst>
            </p:cNvPr>
            <p:cNvSpPr/>
            <p:nvPr/>
          </p:nvSpPr>
          <p:spPr>
            <a:xfrm>
              <a:off x="6131659" y="2498833"/>
              <a:ext cx="1807867" cy="430541"/>
            </a:xfrm>
            <a:custGeom>
              <a:avLst/>
              <a:gdLst>
                <a:gd name="connsiteX0" fmla="*/ 0 w 1807867"/>
                <a:gd name="connsiteY0" fmla="*/ 38880 h 388799"/>
                <a:gd name="connsiteX1" fmla="*/ 38880 w 1807867"/>
                <a:gd name="connsiteY1" fmla="*/ 0 h 388799"/>
                <a:gd name="connsiteX2" fmla="*/ 1768987 w 1807867"/>
                <a:gd name="connsiteY2" fmla="*/ 0 h 388799"/>
                <a:gd name="connsiteX3" fmla="*/ 1807867 w 1807867"/>
                <a:gd name="connsiteY3" fmla="*/ 38880 h 388799"/>
                <a:gd name="connsiteX4" fmla="*/ 1807867 w 1807867"/>
                <a:gd name="connsiteY4" fmla="*/ 349919 h 388799"/>
                <a:gd name="connsiteX5" fmla="*/ 1768987 w 1807867"/>
                <a:gd name="connsiteY5" fmla="*/ 388799 h 388799"/>
                <a:gd name="connsiteX6" fmla="*/ 38880 w 1807867"/>
                <a:gd name="connsiteY6" fmla="*/ 388799 h 388799"/>
                <a:gd name="connsiteX7" fmla="*/ 0 w 1807867"/>
                <a:gd name="connsiteY7" fmla="*/ 349919 h 388799"/>
                <a:gd name="connsiteX8" fmla="*/ 0 w 1807867"/>
                <a:gd name="connsiteY8" fmla="*/ 38880 h 38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388799">
                  <a:moveTo>
                    <a:pt x="0" y="38880"/>
                  </a:moveTo>
                  <a:cubicBezTo>
                    <a:pt x="0" y="17407"/>
                    <a:pt x="17407" y="0"/>
                    <a:pt x="38880" y="0"/>
                  </a:cubicBezTo>
                  <a:lnTo>
                    <a:pt x="1768987" y="0"/>
                  </a:lnTo>
                  <a:cubicBezTo>
                    <a:pt x="1790460" y="0"/>
                    <a:pt x="1807867" y="17407"/>
                    <a:pt x="1807867" y="38880"/>
                  </a:cubicBezTo>
                  <a:lnTo>
                    <a:pt x="1807867" y="349919"/>
                  </a:lnTo>
                  <a:cubicBezTo>
                    <a:pt x="1807867" y="371392"/>
                    <a:pt x="1790460" y="388799"/>
                    <a:pt x="1768987" y="388799"/>
                  </a:cubicBezTo>
                  <a:lnTo>
                    <a:pt x="38880" y="388799"/>
                  </a:lnTo>
                  <a:cubicBezTo>
                    <a:pt x="17407" y="388799"/>
                    <a:pt x="0" y="371392"/>
                    <a:pt x="0" y="349919"/>
                  </a:cubicBezTo>
                  <a:lnTo>
                    <a:pt x="0" y="38880"/>
                  </a:lnTo>
                  <a:close/>
                </a:path>
              </a:pathLst>
            </a:custGeom>
            <a:solidFill>
              <a:schemeClr val="accent2"/>
            </a:solidFill>
            <a:effectLst>
              <a:outerShdw blurRad="635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4008" tIns="64008" rIns="64008" bIns="163889" numCol="1" spcCol="1270" anchor="t" anchorCtr="0">
              <a:noAutofit/>
            </a:bodyPr>
            <a:lstStyle/>
            <a:p>
              <a:pPr marL="0" marR="0" lvl="0" indent="0" algn="l" defTabSz="400050" rtl="0" eaLnBrk="1" fontAlgn="auto" latinLnBrk="0" hangingPunct="1">
                <a:lnSpc>
                  <a:spcPct val="90000"/>
                </a:lnSpc>
                <a:spcBef>
                  <a:spcPct val="0"/>
                </a:spcBef>
                <a:spcAft>
                  <a:spcPct val="35000"/>
                </a:spcAft>
                <a:buClrTx/>
                <a:buSzTx/>
                <a:buFontTx/>
                <a:buNone/>
                <a:tabLst/>
                <a:defRPr/>
              </a:pPr>
              <a:r>
                <a:rPr kumimoji="0" lang="en-US" sz="900" b="0" i="0" u="none" strike="noStrike" kern="1200" cap="none" spc="0" normalizeH="0" baseline="0" noProof="0">
                  <a:ln>
                    <a:noFill/>
                  </a:ln>
                  <a:solidFill>
                    <a:srgbClr val="FCFCFC"/>
                  </a:solidFill>
                  <a:effectLst/>
                  <a:uLnTx/>
                  <a:uFillTx/>
                  <a:latin typeface="Tahoma"/>
                  <a:ea typeface="+mn-ea"/>
                  <a:cs typeface="+mn-cs"/>
                </a:rPr>
                <a:t>Report 3.15</a:t>
              </a:r>
            </a:p>
          </p:txBody>
        </p:sp>
        <p:sp>
          <p:nvSpPr>
            <p:cNvPr id="30" name="Freeform: Shape 29">
              <a:extLst>
                <a:ext uri="{FF2B5EF4-FFF2-40B4-BE49-F238E27FC236}">
                  <a16:creationId xmlns:a16="http://schemas.microsoft.com/office/drawing/2014/main" id="{5A794152-F13D-497D-BC6C-88CE044EB952}"/>
                </a:ext>
              </a:extLst>
            </p:cNvPr>
            <p:cNvSpPr/>
            <p:nvPr/>
          </p:nvSpPr>
          <p:spPr>
            <a:xfrm>
              <a:off x="6501945" y="2785861"/>
              <a:ext cx="2195383" cy="735510"/>
            </a:xfrm>
            <a:custGeom>
              <a:avLst/>
              <a:gdLst>
                <a:gd name="connsiteX0" fmla="*/ 0 w 1807867"/>
                <a:gd name="connsiteY0" fmla="*/ 66420 h 664200"/>
                <a:gd name="connsiteX1" fmla="*/ 66420 w 1807867"/>
                <a:gd name="connsiteY1" fmla="*/ 0 h 664200"/>
                <a:gd name="connsiteX2" fmla="*/ 1741447 w 1807867"/>
                <a:gd name="connsiteY2" fmla="*/ 0 h 664200"/>
                <a:gd name="connsiteX3" fmla="*/ 1807867 w 1807867"/>
                <a:gd name="connsiteY3" fmla="*/ 66420 h 664200"/>
                <a:gd name="connsiteX4" fmla="*/ 1807867 w 1807867"/>
                <a:gd name="connsiteY4" fmla="*/ 597780 h 664200"/>
                <a:gd name="connsiteX5" fmla="*/ 1741447 w 1807867"/>
                <a:gd name="connsiteY5" fmla="*/ 664200 h 664200"/>
                <a:gd name="connsiteX6" fmla="*/ 66420 w 1807867"/>
                <a:gd name="connsiteY6" fmla="*/ 664200 h 664200"/>
                <a:gd name="connsiteX7" fmla="*/ 0 w 1807867"/>
                <a:gd name="connsiteY7" fmla="*/ 597780 h 664200"/>
                <a:gd name="connsiteX8" fmla="*/ 0 w 1807867"/>
                <a:gd name="connsiteY8" fmla="*/ 66420 h 66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664200">
                  <a:moveTo>
                    <a:pt x="0" y="66420"/>
                  </a:moveTo>
                  <a:cubicBezTo>
                    <a:pt x="0" y="29737"/>
                    <a:pt x="29737" y="0"/>
                    <a:pt x="66420" y="0"/>
                  </a:cubicBezTo>
                  <a:lnTo>
                    <a:pt x="1741447" y="0"/>
                  </a:lnTo>
                  <a:cubicBezTo>
                    <a:pt x="1778130" y="0"/>
                    <a:pt x="1807867" y="29737"/>
                    <a:pt x="1807867" y="66420"/>
                  </a:cubicBezTo>
                  <a:lnTo>
                    <a:pt x="1807867" y="597780"/>
                  </a:lnTo>
                  <a:cubicBezTo>
                    <a:pt x="1807867" y="634463"/>
                    <a:pt x="1778130" y="664200"/>
                    <a:pt x="1741447" y="664200"/>
                  </a:cubicBezTo>
                  <a:lnTo>
                    <a:pt x="66420" y="664200"/>
                  </a:lnTo>
                  <a:cubicBezTo>
                    <a:pt x="29737" y="664200"/>
                    <a:pt x="0" y="634463"/>
                    <a:pt x="0" y="597780"/>
                  </a:cubicBezTo>
                  <a:lnTo>
                    <a:pt x="0" y="6642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3462" tIns="83462" rIns="83462" bIns="83462" numCol="1" spcCol="1270" anchor="t" anchorCtr="0">
              <a:noAutofit/>
            </a:bodyPr>
            <a:lstStyle/>
            <a:p>
              <a:pPr marL="57150" marR="0" lvl="1" indent="-57150" algn="l" defTabSz="400050" rtl="0" eaLnBrk="1" fontAlgn="auto" latinLnBrk="0" hangingPunct="1">
                <a:lnSpc>
                  <a:spcPct val="90000"/>
                </a:lnSpc>
                <a:spcBef>
                  <a:spcPct val="0"/>
                </a:spcBef>
                <a:spcAft>
                  <a:spcPct val="15000"/>
                </a:spcAft>
                <a:buClrTx/>
                <a:buSzTx/>
                <a:buFontTx/>
                <a:buChar char="•"/>
                <a:tabLst/>
                <a:defRPr/>
              </a:pPr>
              <a:r>
                <a:rPr kumimoji="0" lang="en-US" sz="1000" b="0" i="0" u="none" strike="noStrike" kern="1200" cap="none" spc="0" normalizeH="0" baseline="0" noProof="0">
                  <a:ln>
                    <a:noFill/>
                  </a:ln>
                  <a:solidFill>
                    <a:prstClr val="black">
                      <a:hueOff val="0"/>
                      <a:satOff val="0"/>
                      <a:lumOff val="0"/>
                      <a:alphaOff val="0"/>
                    </a:prstClr>
                  </a:solidFill>
                  <a:effectLst/>
                  <a:uLnTx/>
                  <a:uFillTx/>
                  <a:latin typeface="Tahoma"/>
                  <a:ea typeface="+mn-ea"/>
                  <a:cs typeface="+mn-cs"/>
                  <a:hlinkClick r:id="rId9"/>
                </a:rPr>
                <a:t>Career Technical Education Noncompleter Participants– Student List</a:t>
              </a:r>
              <a:endParaRPr kumimoji="0" lang="en-US" sz="1000" b="0" i="0" u="none" strike="noStrike" kern="1200" cap="none" spc="0" normalizeH="0" baseline="0" noProof="0">
                <a:ln>
                  <a:noFill/>
                </a:ln>
                <a:solidFill>
                  <a:prstClr val="black">
                    <a:hueOff val="0"/>
                    <a:satOff val="0"/>
                    <a:lumOff val="0"/>
                    <a:alphaOff val="0"/>
                  </a:prstClr>
                </a:solidFill>
                <a:effectLst/>
                <a:uLnTx/>
                <a:uFillTx/>
                <a:latin typeface="Tahoma"/>
                <a:ea typeface="+mn-ea"/>
                <a:cs typeface="+mn-cs"/>
              </a:endParaRPr>
            </a:p>
          </p:txBody>
        </p:sp>
        <p:sp>
          <p:nvSpPr>
            <p:cNvPr id="36" name="Rectangle 35">
              <a:extLst>
                <a:ext uri="{FF2B5EF4-FFF2-40B4-BE49-F238E27FC236}">
                  <a16:creationId xmlns:a16="http://schemas.microsoft.com/office/drawing/2014/main" id="{5C43050D-11CA-4DD2-8F7D-C83150ECF48D}"/>
                </a:ext>
              </a:extLst>
            </p:cNvPr>
            <p:cNvSpPr/>
            <p:nvPr/>
          </p:nvSpPr>
          <p:spPr>
            <a:xfrm>
              <a:off x="3225608" y="3799302"/>
              <a:ext cx="7994370" cy="1074803"/>
            </a:xfrm>
            <a:prstGeom prst="rect">
              <a:avLst/>
            </a:prstGeom>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37" name="Freeform: Shape 36">
              <a:extLst>
                <a:ext uri="{FF2B5EF4-FFF2-40B4-BE49-F238E27FC236}">
                  <a16:creationId xmlns:a16="http://schemas.microsoft.com/office/drawing/2014/main" id="{5C8D7EAE-CDDC-4722-B498-B02A523A0B45}"/>
                </a:ext>
              </a:extLst>
            </p:cNvPr>
            <p:cNvSpPr/>
            <p:nvPr/>
          </p:nvSpPr>
          <p:spPr>
            <a:xfrm>
              <a:off x="3229584" y="3803897"/>
              <a:ext cx="1807867" cy="393457"/>
            </a:xfrm>
            <a:custGeom>
              <a:avLst/>
              <a:gdLst>
                <a:gd name="connsiteX0" fmla="*/ 0 w 1807867"/>
                <a:gd name="connsiteY0" fmla="*/ 47520 h 475200"/>
                <a:gd name="connsiteX1" fmla="*/ 47520 w 1807867"/>
                <a:gd name="connsiteY1" fmla="*/ 0 h 475200"/>
                <a:gd name="connsiteX2" fmla="*/ 1760347 w 1807867"/>
                <a:gd name="connsiteY2" fmla="*/ 0 h 475200"/>
                <a:gd name="connsiteX3" fmla="*/ 1807867 w 1807867"/>
                <a:gd name="connsiteY3" fmla="*/ 47520 h 475200"/>
                <a:gd name="connsiteX4" fmla="*/ 1807867 w 1807867"/>
                <a:gd name="connsiteY4" fmla="*/ 427680 h 475200"/>
                <a:gd name="connsiteX5" fmla="*/ 1760347 w 1807867"/>
                <a:gd name="connsiteY5" fmla="*/ 475200 h 475200"/>
                <a:gd name="connsiteX6" fmla="*/ 47520 w 1807867"/>
                <a:gd name="connsiteY6" fmla="*/ 475200 h 475200"/>
                <a:gd name="connsiteX7" fmla="*/ 0 w 1807867"/>
                <a:gd name="connsiteY7" fmla="*/ 427680 h 475200"/>
                <a:gd name="connsiteX8" fmla="*/ 0 w 1807867"/>
                <a:gd name="connsiteY8" fmla="*/ 47520 h 4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475200">
                  <a:moveTo>
                    <a:pt x="0" y="47520"/>
                  </a:moveTo>
                  <a:cubicBezTo>
                    <a:pt x="0" y="21275"/>
                    <a:pt x="21275" y="0"/>
                    <a:pt x="47520" y="0"/>
                  </a:cubicBezTo>
                  <a:lnTo>
                    <a:pt x="1760347" y="0"/>
                  </a:lnTo>
                  <a:cubicBezTo>
                    <a:pt x="1786592" y="0"/>
                    <a:pt x="1807867" y="21275"/>
                    <a:pt x="1807867" y="47520"/>
                  </a:cubicBezTo>
                  <a:lnTo>
                    <a:pt x="1807867" y="427680"/>
                  </a:lnTo>
                  <a:cubicBezTo>
                    <a:pt x="1807867" y="453925"/>
                    <a:pt x="1786592" y="475200"/>
                    <a:pt x="1760347" y="475200"/>
                  </a:cubicBezTo>
                  <a:lnTo>
                    <a:pt x="47520" y="475200"/>
                  </a:lnTo>
                  <a:cubicBezTo>
                    <a:pt x="21275" y="475200"/>
                    <a:pt x="0" y="453925"/>
                    <a:pt x="0" y="427680"/>
                  </a:cubicBezTo>
                  <a:lnTo>
                    <a:pt x="0" y="47520"/>
                  </a:lnTo>
                  <a:close/>
                </a:path>
              </a:pathLst>
            </a:cu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p:spPr>
          <p:txBody>
            <a:bodyPr spcFirstLastPara="0" vert="horz" wrap="square" lIns="71120" tIns="71120" rIns="71120" bIns="38100" numCol="1" spcCol="1270" anchor="t" anchorCtr="0">
              <a:noAutofit/>
            </a:bodyPr>
            <a:lstStyle/>
            <a:p>
              <a:pPr marL="0" marR="0" lvl="0" indent="0" algn="l" defTabSz="444500"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a:ea typeface="+mn-ea"/>
                  <a:cs typeface="+mn-cs"/>
                </a:rPr>
                <a:t>Report 3.19</a:t>
              </a:r>
            </a:p>
          </p:txBody>
        </p:sp>
        <p:sp>
          <p:nvSpPr>
            <p:cNvPr id="38" name="Freeform: Shape 37">
              <a:extLst>
                <a:ext uri="{FF2B5EF4-FFF2-40B4-BE49-F238E27FC236}">
                  <a16:creationId xmlns:a16="http://schemas.microsoft.com/office/drawing/2014/main" id="{0FD7D260-511F-402C-9A9F-462E086C2F9C}"/>
                </a:ext>
              </a:extLst>
            </p:cNvPr>
            <p:cNvSpPr/>
            <p:nvPr/>
          </p:nvSpPr>
          <p:spPr>
            <a:xfrm>
              <a:off x="3599870" y="4066201"/>
              <a:ext cx="1881461" cy="555292"/>
            </a:xfrm>
            <a:custGeom>
              <a:avLst/>
              <a:gdLst>
                <a:gd name="connsiteX0" fmla="*/ 0 w 1807867"/>
                <a:gd name="connsiteY0" fmla="*/ 97020 h 970200"/>
                <a:gd name="connsiteX1" fmla="*/ 97020 w 1807867"/>
                <a:gd name="connsiteY1" fmla="*/ 0 h 970200"/>
                <a:gd name="connsiteX2" fmla="*/ 1710847 w 1807867"/>
                <a:gd name="connsiteY2" fmla="*/ 0 h 970200"/>
                <a:gd name="connsiteX3" fmla="*/ 1807867 w 1807867"/>
                <a:gd name="connsiteY3" fmla="*/ 97020 h 970200"/>
                <a:gd name="connsiteX4" fmla="*/ 1807867 w 1807867"/>
                <a:gd name="connsiteY4" fmla="*/ 873180 h 970200"/>
                <a:gd name="connsiteX5" fmla="*/ 1710847 w 1807867"/>
                <a:gd name="connsiteY5" fmla="*/ 970200 h 970200"/>
                <a:gd name="connsiteX6" fmla="*/ 97020 w 1807867"/>
                <a:gd name="connsiteY6" fmla="*/ 970200 h 970200"/>
                <a:gd name="connsiteX7" fmla="*/ 0 w 1807867"/>
                <a:gd name="connsiteY7" fmla="*/ 873180 h 970200"/>
                <a:gd name="connsiteX8" fmla="*/ 0 w 1807867"/>
                <a:gd name="connsiteY8" fmla="*/ 97020 h 97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970200">
                  <a:moveTo>
                    <a:pt x="0" y="97020"/>
                  </a:moveTo>
                  <a:cubicBezTo>
                    <a:pt x="0" y="43437"/>
                    <a:pt x="43437" y="0"/>
                    <a:pt x="97020" y="0"/>
                  </a:cubicBezTo>
                  <a:lnTo>
                    <a:pt x="1710847" y="0"/>
                  </a:lnTo>
                  <a:cubicBezTo>
                    <a:pt x="1764430" y="0"/>
                    <a:pt x="1807867" y="43437"/>
                    <a:pt x="1807867" y="97020"/>
                  </a:cubicBezTo>
                  <a:lnTo>
                    <a:pt x="1807867" y="873180"/>
                  </a:lnTo>
                  <a:cubicBezTo>
                    <a:pt x="1807867" y="926763"/>
                    <a:pt x="1764430" y="970200"/>
                    <a:pt x="1710847" y="970200"/>
                  </a:cubicBezTo>
                  <a:lnTo>
                    <a:pt x="97020" y="970200"/>
                  </a:lnTo>
                  <a:cubicBezTo>
                    <a:pt x="43437" y="970200"/>
                    <a:pt x="0" y="926763"/>
                    <a:pt x="0" y="873180"/>
                  </a:cubicBezTo>
                  <a:lnTo>
                    <a:pt x="0" y="97020"/>
                  </a:lnTo>
                  <a:close/>
                </a:path>
              </a:pathLst>
            </a:custGeom>
            <a:ln>
              <a:solidFill>
                <a:srgbClr val="3DC1BD"/>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648" tIns="106648" rIns="106648" bIns="106648" numCol="1" spcCol="1270" anchor="t" anchorCtr="0">
              <a:noAutofit/>
            </a:bodyPr>
            <a:lstStyle/>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000" b="0" i="0" u="none" strike="noStrike" kern="1200" cap="none" spc="0" normalizeH="0" baseline="0" noProof="0">
                  <a:ln>
                    <a:noFill/>
                  </a:ln>
                  <a:solidFill>
                    <a:prstClr val="black">
                      <a:hueOff val="0"/>
                      <a:satOff val="0"/>
                      <a:lumOff val="0"/>
                      <a:alphaOff val="0"/>
                    </a:prstClr>
                  </a:solidFill>
                  <a:effectLst/>
                  <a:uLnTx/>
                  <a:uFillTx/>
                  <a:latin typeface="Tahoma"/>
                  <a:ea typeface="+mn-ea"/>
                  <a:cs typeface="+mn-cs"/>
                  <a:hlinkClick r:id="rId10"/>
                </a:rPr>
                <a:t>Career Technical Education Completers – Count by Pathway</a:t>
              </a:r>
              <a:endParaRPr kumimoji="0" lang="en-US" sz="1000" b="0" i="0" u="none" strike="noStrike" kern="1200" cap="none" spc="0" normalizeH="0" baseline="0" noProof="0">
                <a:ln>
                  <a:noFill/>
                </a:ln>
                <a:solidFill>
                  <a:prstClr val="black">
                    <a:hueOff val="0"/>
                    <a:satOff val="0"/>
                    <a:lumOff val="0"/>
                    <a:alphaOff val="0"/>
                  </a:prstClr>
                </a:solidFill>
                <a:effectLst/>
                <a:uLnTx/>
                <a:uFillTx/>
                <a:latin typeface="Tahoma"/>
                <a:ea typeface="+mn-ea"/>
                <a:cs typeface="+mn-cs"/>
              </a:endParaRPr>
            </a:p>
            <a:p>
              <a:pPr marL="57150" marR="0" lvl="1" indent="-57150" algn="l" defTabSz="488950" rtl="0" eaLnBrk="1" fontAlgn="auto" latinLnBrk="0" hangingPunct="1">
                <a:lnSpc>
                  <a:spcPct val="90000"/>
                </a:lnSpc>
                <a:spcBef>
                  <a:spcPct val="0"/>
                </a:spcBef>
                <a:spcAft>
                  <a:spcPct val="15000"/>
                </a:spcAft>
                <a:buClrTx/>
                <a:buSzTx/>
                <a:buFontTx/>
                <a:buChar char="•"/>
                <a:tabLst/>
                <a:defRPr/>
              </a:pPr>
              <a:endParaRPr kumimoji="0" lang="en-US" sz="900" b="0" i="0" u="none" strike="noStrike" kern="1200" cap="none" spc="0" normalizeH="0" baseline="0" noProof="0">
                <a:ln>
                  <a:noFill/>
                </a:ln>
                <a:solidFill>
                  <a:prstClr val="black">
                    <a:hueOff val="0"/>
                    <a:satOff val="0"/>
                    <a:lumOff val="0"/>
                    <a:alphaOff val="0"/>
                  </a:prstClr>
                </a:solidFill>
                <a:effectLst/>
                <a:uLnTx/>
                <a:uFillTx/>
                <a:latin typeface="Tahoma"/>
                <a:ea typeface="+mn-ea"/>
                <a:cs typeface="+mn-cs"/>
              </a:endParaRPr>
            </a:p>
          </p:txBody>
        </p:sp>
        <p:sp>
          <p:nvSpPr>
            <p:cNvPr id="40" name="Freeform: Shape 39">
              <a:extLst>
                <a:ext uri="{FF2B5EF4-FFF2-40B4-BE49-F238E27FC236}">
                  <a16:creationId xmlns:a16="http://schemas.microsoft.com/office/drawing/2014/main" id="{BA8257C4-E8A0-46AF-874C-E0B2D6B70F34}"/>
                </a:ext>
              </a:extLst>
            </p:cNvPr>
            <p:cNvSpPr/>
            <p:nvPr/>
          </p:nvSpPr>
          <p:spPr>
            <a:xfrm>
              <a:off x="6133716" y="3803897"/>
              <a:ext cx="1807867" cy="393457"/>
            </a:xfrm>
            <a:custGeom>
              <a:avLst/>
              <a:gdLst>
                <a:gd name="connsiteX0" fmla="*/ 0 w 1807867"/>
                <a:gd name="connsiteY0" fmla="*/ 47520 h 475200"/>
                <a:gd name="connsiteX1" fmla="*/ 47520 w 1807867"/>
                <a:gd name="connsiteY1" fmla="*/ 0 h 475200"/>
                <a:gd name="connsiteX2" fmla="*/ 1760347 w 1807867"/>
                <a:gd name="connsiteY2" fmla="*/ 0 h 475200"/>
                <a:gd name="connsiteX3" fmla="*/ 1807867 w 1807867"/>
                <a:gd name="connsiteY3" fmla="*/ 47520 h 475200"/>
                <a:gd name="connsiteX4" fmla="*/ 1807867 w 1807867"/>
                <a:gd name="connsiteY4" fmla="*/ 427680 h 475200"/>
                <a:gd name="connsiteX5" fmla="*/ 1760347 w 1807867"/>
                <a:gd name="connsiteY5" fmla="*/ 475200 h 475200"/>
                <a:gd name="connsiteX6" fmla="*/ 47520 w 1807867"/>
                <a:gd name="connsiteY6" fmla="*/ 475200 h 475200"/>
                <a:gd name="connsiteX7" fmla="*/ 0 w 1807867"/>
                <a:gd name="connsiteY7" fmla="*/ 427680 h 475200"/>
                <a:gd name="connsiteX8" fmla="*/ 0 w 1807867"/>
                <a:gd name="connsiteY8" fmla="*/ 47520 h 4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475200">
                  <a:moveTo>
                    <a:pt x="0" y="47520"/>
                  </a:moveTo>
                  <a:cubicBezTo>
                    <a:pt x="0" y="21275"/>
                    <a:pt x="21275" y="0"/>
                    <a:pt x="47520" y="0"/>
                  </a:cubicBezTo>
                  <a:lnTo>
                    <a:pt x="1760347" y="0"/>
                  </a:lnTo>
                  <a:cubicBezTo>
                    <a:pt x="1786592" y="0"/>
                    <a:pt x="1807867" y="21275"/>
                    <a:pt x="1807867" y="47520"/>
                  </a:cubicBezTo>
                  <a:lnTo>
                    <a:pt x="1807867" y="427680"/>
                  </a:lnTo>
                  <a:cubicBezTo>
                    <a:pt x="1807867" y="453925"/>
                    <a:pt x="1786592" y="475200"/>
                    <a:pt x="1760347" y="475200"/>
                  </a:cubicBezTo>
                  <a:lnTo>
                    <a:pt x="47520" y="475200"/>
                  </a:lnTo>
                  <a:cubicBezTo>
                    <a:pt x="21275" y="475200"/>
                    <a:pt x="0" y="453925"/>
                    <a:pt x="0" y="427680"/>
                  </a:cubicBezTo>
                  <a:lnTo>
                    <a:pt x="0" y="47520"/>
                  </a:lnTo>
                  <a:close/>
                </a:path>
              </a:pathLst>
            </a:custGeom>
            <a:solidFill>
              <a:schemeClr val="accent2"/>
            </a:solidFill>
            <a:effectLst>
              <a:outerShdw blurRad="635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232" tIns="78232" rIns="78232" bIns="200310" numCol="1" spcCol="1270" anchor="t" anchorCtr="0">
              <a:no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900" b="0" i="0" u="none" strike="noStrike" kern="1200" cap="none" spc="0" normalizeH="0" baseline="0" noProof="0">
                  <a:ln>
                    <a:noFill/>
                  </a:ln>
                  <a:solidFill>
                    <a:srgbClr val="FCFCFC"/>
                  </a:solidFill>
                  <a:effectLst/>
                  <a:uLnTx/>
                  <a:uFillTx/>
                  <a:latin typeface="Tahoma"/>
                  <a:ea typeface="+mn-ea"/>
                  <a:cs typeface="+mn-cs"/>
                </a:rPr>
                <a:t>Report  3.20</a:t>
              </a:r>
            </a:p>
          </p:txBody>
        </p:sp>
        <p:sp>
          <p:nvSpPr>
            <p:cNvPr id="41" name="Freeform: Shape 40">
              <a:extLst>
                <a:ext uri="{FF2B5EF4-FFF2-40B4-BE49-F238E27FC236}">
                  <a16:creationId xmlns:a16="http://schemas.microsoft.com/office/drawing/2014/main" id="{E60F9463-2993-460C-AA4E-BE7AB329BEFB}"/>
                </a:ext>
              </a:extLst>
            </p:cNvPr>
            <p:cNvSpPr/>
            <p:nvPr/>
          </p:nvSpPr>
          <p:spPr>
            <a:xfrm>
              <a:off x="6509010" y="4070796"/>
              <a:ext cx="2292490" cy="550698"/>
            </a:xfrm>
            <a:custGeom>
              <a:avLst/>
              <a:gdLst>
                <a:gd name="connsiteX0" fmla="*/ 0 w 1807867"/>
                <a:gd name="connsiteY0" fmla="*/ 97020 h 970200"/>
                <a:gd name="connsiteX1" fmla="*/ 97020 w 1807867"/>
                <a:gd name="connsiteY1" fmla="*/ 0 h 970200"/>
                <a:gd name="connsiteX2" fmla="*/ 1710847 w 1807867"/>
                <a:gd name="connsiteY2" fmla="*/ 0 h 970200"/>
                <a:gd name="connsiteX3" fmla="*/ 1807867 w 1807867"/>
                <a:gd name="connsiteY3" fmla="*/ 97020 h 970200"/>
                <a:gd name="connsiteX4" fmla="*/ 1807867 w 1807867"/>
                <a:gd name="connsiteY4" fmla="*/ 873180 h 970200"/>
                <a:gd name="connsiteX5" fmla="*/ 1710847 w 1807867"/>
                <a:gd name="connsiteY5" fmla="*/ 970200 h 970200"/>
                <a:gd name="connsiteX6" fmla="*/ 97020 w 1807867"/>
                <a:gd name="connsiteY6" fmla="*/ 970200 h 970200"/>
                <a:gd name="connsiteX7" fmla="*/ 0 w 1807867"/>
                <a:gd name="connsiteY7" fmla="*/ 873180 h 970200"/>
                <a:gd name="connsiteX8" fmla="*/ 0 w 1807867"/>
                <a:gd name="connsiteY8" fmla="*/ 97020 h 97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970200">
                  <a:moveTo>
                    <a:pt x="0" y="97020"/>
                  </a:moveTo>
                  <a:cubicBezTo>
                    <a:pt x="0" y="43437"/>
                    <a:pt x="43437" y="0"/>
                    <a:pt x="97020" y="0"/>
                  </a:cubicBezTo>
                  <a:lnTo>
                    <a:pt x="1710847" y="0"/>
                  </a:lnTo>
                  <a:cubicBezTo>
                    <a:pt x="1764430" y="0"/>
                    <a:pt x="1807867" y="43437"/>
                    <a:pt x="1807867" y="97020"/>
                  </a:cubicBezTo>
                  <a:lnTo>
                    <a:pt x="1807867" y="873180"/>
                  </a:lnTo>
                  <a:cubicBezTo>
                    <a:pt x="1807867" y="926763"/>
                    <a:pt x="1764430" y="970200"/>
                    <a:pt x="1710847" y="970200"/>
                  </a:cubicBezTo>
                  <a:lnTo>
                    <a:pt x="97020" y="970200"/>
                  </a:lnTo>
                  <a:cubicBezTo>
                    <a:pt x="43437" y="970200"/>
                    <a:pt x="0" y="926763"/>
                    <a:pt x="0" y="873180"/>
                  </a:cubicBezTo>
                  <a:lnTo>
                    <a:pt x="0" y="9702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648" tIns="106648" rIns="106648" bIns="106648" numCol="1" spcCol="1270" anchor="t" anchorCtr="0">
              <a:noAutofit/>
            </a:bodyPr>
            <a:lstStyle/>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000" b="0" i="0" u="none" strike="noStrike" kern="1200" cap="none" spc="0" normalizeH="0" baseline="0" noProof="0">
                  <a:ln>
                    <a:noFill/>
                  </a:ln>
                  <a:solidFill>
                    <a:prstClr val="black">
                      <a:hueOff val="0"/>
                      <a:satOff val="0"/>
                      <a:lumOff val="0"/>
                      <a:alphaOff val="0"/>
                    </a:prstClr>
                  </a:solidFill>
                  <a:effectLst/>
                  <a:uLnTx/>
                  <a:uFillTx/>
                  <a:latin typeface="Tahoma"/>
                  <a:ea typeface="+mn-ea"/>
                  <a:cs typeface="+mn-cs"/>
                  <a:hlinkClick r:id="rId11"/>
                </a:rPr>
                <a:t>Career Technical Education Completers</a:t>
              </a:r>
              <a:r>
                <a:rPr kumimoji="0" lang="fr-FR" sz="1000" b="0" i="0" u="none" strike="noStrike" kern="1200" cap="none" spc="0" normalizeH="0" baseline="0" noProof="0">
                  <a:ln>
                    <a:noFill/>
                  </a:ln>
                  <a:solidFill>
                    <a:prstClr val="black">
                      <a:hueOff val="0"/>
                      <a:satOff val="0"/>
                      <a:lumOff val="0"/>
                      <a:alphaOff val="0"/>
                    </a:prstClr>
                  </a:solidFill>
                  <a:effectLst/>
                  <a:uLnTx/>
                  <a:uFillTx/>
                  <a:latin typeface="Tahoma"/>
                  <a:ea typeface="+mn-ea"/>
                  <a:cs typeface="+mn-cs"/>
                  <a:hlinkClick r:id="rId11"/>
                </a:rPr>
                <a:t>– Student List</a:t>
              </a:r>
              <a:endParaRPr kumimoji="0" lang="en-US" sz="1000" b="0" i="0" u="none" strike="noStrike" kern="1200" cap="none" spc="0" normalizeH="0" baseline="0" noProof="0">
                <a:ln>
                  <a:noFill/>
                </a:ln>
                <a:solidFill>
                  <a:prstClr val="black">
                    <a:hueOff val="0"/>
                    <a:satOff val="0"/>
                    <a:lumOff val="0"/>
                    <a:alphaOff val="0"/>
                  </a:prstClr>
                </a:solidFill>
                <a:effectLst/>
                <a:uLnTx/>
                <a:uFillTx/>
                <a:latin typeface="Tahoma"/>
                <a:ea typeface="+mn-ea"/>
                <a:cs typeface="+mn-cs"/>
              </a:endParaRPr>
            </a:p>
            <a:p>
              <a:pPr marL="57150" marR="0" lvl="1" indent="-57150" algn="l" defTabSz="488950" rtl="0" eaLnBrk="1" fontAlgn="auto" latinLnBrk="0" hangingPunct="1">
                <a:lnSpc>
                  <a:spcPct val="90000"/>
                </a:lnSpc>
                <a:spcBef>
                  <a:spcPct val="0"/>
                </a:spcBef>
                <a:spcAft>
                  <a:spcPct val="15000"/>
                </a:spcAft>
                <a:buClrTx/>
                <a:buSzTx/>
                <a:buFontTx/>
                <a:buChar char="•"/>
                <a:tabLst/>
                <a:defRPr/>
              </a:pPr>
              <a:endParaRPr kumimoji="0" lang="en-US" sz="900" b="0" i="0" u="none" strike="noStrike" kern="1200" cap="none" spc="0" normalizeH="0" baseline="0" noProof="0">
                <a:ln>
                  <a:noFill/>
                </a:ln>
                <a:solidFill>
                  <a:prstClr val="black">
                    <a:hueOff val="0"/>
                    <a:satOff val="0"/>
                    <a:lumOff val="0"/>
                    <a:alphaOff val="0"/>
                  </a:prstClr>
                </a:solidFill>
                <a:effectLst/>
                <a:uLnTx/>
                <a:uFillTx/>
                <a:latin typeface="Tahoma"/>
                <a:ea typeface="+mn-ea"/>
                <a:cs typeface="+mn-cs"/>
              </a:endParaRPr>
            </a:p>
          </p:txBody>
        </p:sp>
        <p:graphicFrame>
          <p:nvGraphicFramePr>
            <p:cNvPr id="20" name="Diagram 19" descr="report 3.16 drill to report 3.11">
              <a:extLst>
                <a:ext uri="{FF2B5EF4-FFF2-40B4-BE49-F238E27FC236}">
                  <a16:creationId xmlns:a16="http://schemas.microsoft.com/office/drawing/2014/main" id="{A1183759-35D5-422F-BE0E-B456ECF8DCCF}"/>
                </a:ext>
              </a:extLst>
            </p:cNvPr>
            <p:cNvGraphicFramePr/>
            <p:nvPr/>
          </p:nvGraphicFramePr>
          <p:xfrm>
            <a:off x="9143265" y="2211462"/>
            <a:ext cx="2195383" cy="106219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45" name="Freeform: Shape 44">
              <a:extLst>
                <a:ext uri="{FF2B5EF4-FFF2-40B4-BE49-F238E27FC236}">
                  <a16:creationId xmlns:a16="http://schemas.microsoft.com/office/drawing/2014/main" id="{C4E8E692-FE7D-4B8E-919D-67546986BC4B}"/>
                </a:ext>
                <a:ext uri="{C183D7F6-B498-43B3-948B-1728B52AA6E4}">
                  <adec:decorative xmlns:adec="http://schemas.microsoft.com/office/drawing/2017/decorative" val="1"/>
                </a:ext>
              </a:extLst>
            </p:cNvPr>
            <p:cNvSpPr/>
            <p:nvPr/>
          </p:nvSpPr>
          <p:spPr>
            <a:xfrm rot="16200000">
              <a:off x="10760489" y="2014786"/>
              <a:ext cx="495361" cy="419783"/>
            </a:xfrm>
            <a:custGeom>
              <a:avLst/>
              <a:gdLst>
                <a:gd name="connsiteX0" fmla="*/ 0 w 581020"/>
                <a:gd name="connsiteY0" fmla="*/ 90021 h 450106"/>
                <a:gd name="connsiteX1" fmla="*/ 355967 w 581020"/>
                <a:gd name="connsiteY1" fmla="*/ 90021 h 450106"/>
                <a:gd name="connsiteX2" fmla="*/ 355967 w 581020"/>
                <a:gd name="connsiteY2" fmla="*/ 0 h 450106"/>
                <a:gd name="connsiteX3" fmla="*/ 581020 w 581020"/>
                <a:gd name="connsiteY3" fmla="*/ 225053 h 450106"/>
                <a:gd name="connsiteX4" fmla="*/ 355967 w 581020"/>
                <a:gd name="connsiteY4" fmla="*/ 450106 h 450106"/>
                <a:gd name="connsiteX5" fmla="*/ 355967 w 581020"/>
                <a:gd name="connsiteY5" fmla="*/ 360085 h 450106"/>
                <a:gd name="connsiteX6" fmla="*/ 0 w 581020"/>
                <a:gd name="connsiteY6" fmla="*/ 360085 h 450106"/>
                <a:gd name="connsiteX7" fmla="*/ 0 w 581020"/>
                <a:gd name="connsiteY7" fmla="*/ 90021 h 45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1020" h="450106">
                  <a:moveTo>
                    <a:pt x="0" y="90021"/>
                  </a:moveTo>
                  <a:lnTo>
                    <a:pt x="355967" y="90021"/>
                  </a:lnTo>
                  <a:lnTo>
                    <a:pt x="355967" y="0"/>
                  </a:lnTo>
                  <a:lnTo>
                    <a:pt x="581020" y="225053"/>
                  </a:lnTo>
                  <a:lnTo>
                    <a:pt x="355967" y="450106"/>
                  </a:lnTo>
                  <a:lnTo>
                    <a:pt x="355967" y="360085"/>
                  </a:lnTo>
                  <a:lnTo>
                    <a:pt x="0" y="360085"/>
                  </a:lnTo>
                  <a:lnTo>
                    <a:pt x="0" y="9002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90021" rIns="135032" bIns="90021"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endParaRPr kumimoji="0" lang="en-US" sz="900" b="0" i="0" u="none" strike="noStrike" kern="1200" cap="none" spc="0" normalizeH="0" baseline="0" noProof="0">
                <a:ln>
                  <a:noFill/>
                </a:ln>
                <a:solidFill>
                  <a:srgbClr val="FCFCFC"/>
                </a:solidFill>
                <a:effectLst/>
                <a:uLnTx/>
                <a:uFillTx/>
                <a:latin typeface="Tahoma"/>
                <a:ea typeface="+mn-ea"/>
                <a:cs typeface="+mn-cs"/>
              </a:endParaRPr>
            </a:p>
          </p:txBody>
        </p:sp>
        <p:sp>
          <p:nvSpPr>
            <p:cNvPr id="9" name="Rectangle 8">
              <a:extLst>
                <a:ext uri="{FF2B5EF4-FFF2-40B4-BE49-F238E27FC236}">
                  <a16:creationId xmlns:a16="http://schemas.microsoft.com/office/drawing/2014/main" id="{DC3E42EC-770B-CF7A-1270-FC61C6C1DDB0}"/>
                </a:ext>
              </a:extLst>
            </p:cNvPr>
            <p:cNvSpPr/>
            <p:nvPr/>
          </p:nvSpPr>
          <p:spPr>
            <a:xfrm>
              <a:off x="3365911" y="5051166"/>
              <a:ext cx="7994370" cy="931530"/>
            </a:xfrm>
            <a:prstGeom prst="rect">
              <a:avLst/>
            </a:prstGeom>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 name="Freeform: Shape 9">
              <a:extLst>
                <a:ext uri="{FF2B5EF4-FFF2-40B4-BE49-F238E27FC236}">
                  <a16:creationId xmlns:a16="http://schemas.microsoft.com/office/drawing/2014/main" id="{57A5703C-5734-659E-70AA-F7CB534FDD3C}"/>
                </a:ext>
              </a:extLst>
            </p:cNvPr>
            <p:cNvSpPr/>
            <p:nvPr/>
          </p:nvSpPr>
          <p:spPr>
            <a:xfrm>
              <a:off x="3369887" y="5055148"/>
              <a:ext cx="1807867" cy="341009"/>
            </a:xfrm>
            <a:custGeom>
              <a:avLst/>
              <a:gdLst>
                <a:gd name="connsiteX0" fmla="*/ 0 w 1807867"/>
                <a:gd name="connsiteY0" fmla="*/ 47520 h 475200"/>
                <a:gd name="connsiteX1" fmla="*/ 47520 w 1807867"/>
                <a:gd name="connsiteY1" fmla="*/ 0 h 475200"/>
                <a:gd name="connsiteX2" fmla="*/ 1760347 w 1807867"/>
                <a:gd name="connsiteY2" fmla="*/ 0 h 475200"/>
                <a:gd name="connsiteX3" fmla="*/ 1807867 w 1807867"/>
                <a:gd name="connsiteY3" fmla="*/ 47520 h 475200"/>
                <a:gd name="connsiteX4" fmla="*/ 1807867 w 1807867"/>
                <a:gd name="connsiteY4" fmla="*/ 427680 h 475200"/>
                <a:gd name="connsiteX5" fmla="*/ 1760347 w 1807867"/>
                <a:gd name="connsiteY5" fmla="*/ 475200 h 475200"/>
                <a:gd name="connsiteX6" fmla="*/ 47520 w 1807867"/>
                <a:gd name="connsiteY6" fmla="*/ 475200 h 475200"/>
                <a:gd name="connsiteX7" fmla="*/ 0 w 1807867"/>
                <a:gd name="connsiteY7" fmla="*/ 427680 h 475200"/>
                <a:gd name="connsiteX8" fmla="*/ 0 w 1807867"/>
                <a:gd name="connsiteY8" fmla="*/ 47520 h 4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475200">
                  <a:moveTo>
                    <a:pt x="0" y="47520"/>
                  </a:moveTo>
                  <a:cubicBezTo>
                    <a:pt x="0" y="21275"/>
                    <a:pt x="21275" y="0"/>
                    <a:pt x="47520" y="0"/>
                  </a:cubicBezTo>
                  <a:lnTo>
                    <a:pt x="1760347" y="0"/>
                  </a:lnTo>
                  <a:cubicBezTo>
                    <a:pt x="1786592" y="0"/>
                    <a:pt x="1807867" y="21275"/>
                    <a:pt x="1807867" y="47520"/>
                  </a:cubicBezTo>
                  <a:lnTo>
                    <a:pt x="1807867" y="427680"/>
                  </a:lnTo>
                  <a:cubicBezTo>
                    <a:pt x="1807867" y="453925"/>
                    <a:pt x="1786592" y="475200"/>
                    <a:pt x="1760347" y="475200"/>
                  </a:cubicBezTo>
                  <a:lnTo>
                    <a:pt x="47520" y="475200"/>
                  </a:lnTo>
                  <a:cubicBezTo>
                    <a:pt x="21275" y="475200"/>
                    <a:pt x="0" y="453925"/>
                    <a:pt x="0" y="427680"/>
                  </a:cubicBezTo>
                  <a:lnTo>
                    <a:pt x="0" y="47520"/>
                  </a:lnTo>
                  <a:close/>
                </a:path>
              </a:pathLst>
            </a:cu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p:spPr>
          <p:txBody>
            <a:bodyPr spcFirstLastPara="0" vert="horz" wrap="square" lIns="71120" tIns="71120" rIns="71120" bIns="38100" numCol="1" spcCol="1270" anchor="t" anchorCtr="0">
              <a:noAutofit/>
            </a:bodyPr>
            <a:lstStyle/>
            <a:p>
              <a:pPr marL="0" marR="0" lvl="0" indent="0" algn="l" defTabSz="444500"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a:ea typeface="+mn-ea"/>
                  <a:cs typeface="+mn-cs"/>
                </a:rPr>
                <a:t>Report 18.1</a:t>
              </a:r>
            </a:p>
          </p:txBody>
        </p:sp>
        <p:sp>
          <p:nvSpPr>
            <p:cNvPr id="11" name="Freeform: Shape 10">
              <a:extLst>
                <a:ext uri="{FF2B5EF4-FFF2-40B4-BE49-F238E27FC236}">
                  <a16:creationId xmlns:a16="http://schemas.microsoft.com/office/drawing/2014/main" id="{BBC9700A-5305-02A1-D302-6A8E44BFEC28}"/>
                </a:ext>
              </a:extLst>
            </p:cNvPr>
            <p:cNvSpPr/>
            <p:nvPr/>
          </p:nvSpPr>
          <p:spPr>
            <a:xfrm>
              <a:off x="3599870" y="5257375"/>
              <a:ext cx="1881461" cy="526703"/>
            </a:xfrm>
            <a:custGeom>
              <a:avLst/>
              <a:gdLst>
                <a:gd name="connsiteX0" fmla="*/ 0 w 1807867"/>
                <a:gd name="connsiteY0" fmla="*/ 97020 h 970200"/>
                <a:gd name="connsiteX1" fmla="*/ 97020 w 1807867"/>
                <a:gd name="connsiteY1" fmla="*/ 0 h 970200"/>
                <a:gd name="connsiteX2" fmla="*/ 1710847 w 1807867"/>
                <a:gd name="connsiteY2" fmla="*/ 0 h 970200"/>
                <a:gd name="connsiteX3" fmla="*/ 1807867 w 1807867"/>
                <a:gd name="connsiteY3" fmla="*/ 97020 h 970200"/>
                <a:gd name="connsiteX4" fmla="*/ 1807867 w 1807867"/>
                <a:gd name="connsiteY4" fmla="*/ 873180 h 970200"/>
                <a:gd name="connsiteX5" fmla="*/ 1710847 w 1807867"/>
                <a:gd name="connsiteY5" fmla="*/ 970200 h 970200"/>
                <a:gd name="connsiteX6" fmla="*/ 97020 w 1807867"/>
                <a:gd name="connsiteY6" fmla="*/ 970200 h 970200"/>
                <a:gd name="connsiteX7" fmla="*/ 0 w 1807867"/>
                <a:gd name="connsiteY7" fmla="*/ 873180 h 970200"/>
                <a:gd name="connsiteX8" fmla="*/ 0 w 1807867"/>
                <a:gd name="connsiteY8" fmla="*/ 97020 h 97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970200">
                  <a:moveTo>
                    <a:pt x="0" y="97020"/>
                  </a:moveTo>
                  <a:cubicBezTo>
                    <a:pt x="0" y="43437"/>
                    <a:pt x="43437" y="0"/>
                    <a:pt x="97020" y="0"/>
                  </a:cubicBezTo>
                  <a:lnTo>
                    <a:pt x="1710847" y="0"/>
                  </a:lnTo>
                  <a:cubicBezTo>
                    <a:pt x="1764430" y="0"/>
                    <a:pt x="1807867" y="43437"/>
                    <a:pt x="1807867" y="97020"/>
                  </a:cubicBezTo>
                  <a:lnTo>
                    <a:pt x="1807867" y="873180"/>
                  </a:lnTo>
                  <a:cubicBezTo>
                    <a:pt x="1807867" y="926763"/>
                    <a:pt x="1764430" y="970200"/>
                    <a:pt x="1710847" y="970200"/>
                  </a:cubicBezTo>
                  <a:lnTo>
                    <a:pt x="97020" y="970200"/>
                  </a:lnTo>
                  <a:cubicBezTo>
                    <a:pt x="43437" y="970200"/>
                    <a:pt x="0" y="926763"/>
                    <a:pt x="0" y="873180"/>
                  </a:cubicBezTo>
                  <a:lnTo>
                    <a:pt x="0" y="97020"/>
                  </a:lnTo>
                  <a:close/>
                </a:path>
              </a:pathLst>
            </a:custGeom>
            <a:ln>
              <a:solidFill>
                <a:srgbClr val="3DC1BD"/>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648" tIns="106648" rIns="106648" bIns="106648" numCol="1" spcCol="1270" anchor="t" anchorCtr="0">
              <a:noAutofit/>
            </a:bodyPr>
            <a:lstStyle/>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000" b="0" i="0" u="none" strike="noStrike" kern="1200" cap="none" spc="0" normalizeH="0" baseline="0" noProof="0">
                  <a:ln>
                    <a:noFill/>
                  </a:ln>
                  <a:solidFill>
                    <a:prstClr val="black">
                      <a:hueOff val="0"/>
                      <a:satOff val="0"/>
                      <a:lumOff val="0"/>
                      <a:alphaOff val="0"/>
                    </a:prstClr>
                  </a:solidFill>
                  <a:effectLst/>
                  <a:uLnTx/>
                  <a:uFillTx/>
                  <a:latin typeface="Tahoma"/>
                  <a:ea typeface="+mn-ea"/>
                  <a:cs typeface="+mn-cs"/>
                  <a:hlinkClick r:id="rId17"/>
                </a:rPr>
                <a:t>Work-Based Learning -Count</a:t>
              </a:r>
              <a:endParaRPr kumimoji="0" lang="en-US" sz="900" b="0" i="0" u="none" strike="noStrike" kern="1200" cap="none" spc="0" normalizeH="0" baseline="0" noProof="0">
                <a:ln>
                  <a:noFill/>
                </a:ln>
                <a:solidFill>
                  <a:prstClr val="black">
                    <a:hueOff val="0"/>
                    <a:satOff val="0"/>
                    <a:lumOff val="0"/>
                    <a:alphaOff val="0"/>
                  </a:prstClr>
                </a:solidFill>
                <a:effectLst/>
                <a:uLnTx/>
                <a:uFillTx/>
                <a:latin typeface="Tahoma"/>
                <a:ea typeface="+mn-ea"/>
                <a:cs typeface="+mn-cs"/>
              </a:endParaRPr>
            </a:p>
          </p:txBody>
        </p:sp>
        <p:sp>
          <p:nvSpPr>
            <p:cNvPr id="13" name="Freeform: Shape 12">
              <a:extLst>
                <a:ext uri="{FF2B5EF4-FFF2-40B4-BE49-F238E27FC236}">
                  <a16:creationId xmlns:a16="http://schemas.microsoft.com/office/drawing/2014/main" id="{530C8BB2-8BE5-CEFF-2909-F417DA52EA4C}"/>
                </a:ext>
              </a:extLst>
            </p:cNvPr>
            <p:cNvSpPr/>
            <p:nvPr/>
          </p:nvSpPr>
          <p:spPr>
            <a:xfrm>
              <a:off x="6274019" y="5055148"/>
              <a:ext cx="1807867" cy="341009"/>
            </a:xfrm>
            <a:custGeom>
              <a:avLst/>
              <a:gdLst>
                <a:gd name="connsiteX0" fmla="*/ 0 w 1807867"/>
                <a:gd name="connsiteY0" fmla="*/ 47520 h 475200"/>
                <a:gd name="connsiteX1" fmla="*/ 47520 w 1807867"/>
                <a:gd name="connsiteY1" fmla="*/ 0 h 475200"/>
                <a:gd name="connsiteX2" fmla="*/ 1760347 w 1807867"/>
                <a:gd name="connsiteY2" fmla="*/ 0 h 475200"/>
                <a:gd name="connsiteX3" fmla="*/ 1807867 w 1807867"/>
                <a:gd name="connsiteY3" fmla="*/ 47520 h 475200"/>
                <a:gd name="connsiteX4" fmla="*/ 1807867 w 1807867"/>
                <a:gd name="connsiteY4" fmla="*/ 427680 h 475200"/>
                <a:gd name="connsiteX5" fmla="*/ 1760347 w 1807867"/>
                <a:gd name="connsiteY5" fmla="*/ 475200 h 475200"/>
                <a:gd name="connsiteX6" fmla="*/ 47520 w 1807867"/>
                <a:gd name="connsiteY6" fmla="*/ 475200 h 475200"/>
                <a:gd name="connsiteX7" fmla="*/ 0 w 1807867"/>
                <a:gd name="connsiteY7" fmla="*/ 427680 h 475200"/>
                <a:gd name="connsiteX8" fmla="*/ 0 w 1807867"/>
                <a:gd name="connsiteY8" fmla="*/ 47520 h 4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475200">
                  <a:moveTo>
                    <a:pt x="0" y="47520"/>
                  </a:moveTo>
                  <a:cubicBezTo>
                    <a:pt x="0" y="21275"/>
                    <a:pt x="21275" y="0"/>
                    <a:pt x="47520" y="0"/>
                  </a:cubicBezTo>
                  <a:lnTo>
                    <a:pt x="1760347" y="0"/>
                  </a:lnTo>
                  <a:cubicBezTo>
                    <a:pt x="1786592" y="0"/>
                    <a:pt x="1807867" y="21275"/>
                    <a:pt x="1807867" y="47520"/>
                  </a:cubicBezTo>
                  <a:lnTo>
                    <a:pt x="1807867" y="427680"/>
                  </a:lnTo>
                  <a:cubicBezTo>
                    <a:pt x="1807867" y="453925"/>
                    <a:pt x="1786592" y="475200"/>
                    <a:pt x="1760347" y="475200"/>
                  </a:cubicBezTo>
                  <a:lnTo>
                    <a:pt x="47520" y="475200"/>
                  </a:lnTo>
                  <a:cubicBezTo>
                    <a:pt x="21275" y="475200"/>
                    <a:pt x="0" y="453925"/>
                    <a:pt x="0" y="427680"/>
                  </a:cubicBezTo>
                  <a:lnTo>
                    <a:pt x="0" y="47520"/>
                  </a:lnTo>
                  <a:close/>
                </a:path>
              </a:pathLst>
            </a:custGeom>
            <a:solidFill>
              <a:schemeClr val="accent2"/>
            </a:solidFill>
            <a:effectLst>
              <a:outerShdw blurRad="635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232" tIns="78232" rIns="78232" bIns="200310" numCol="1" spcCol="1270" anchor="t" anchorCtr="0">
              <a:no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900" b="0" i="0" u="none" strike="noStrike" kern="1200" cap="none" spc="0" normalizeH="0" baseline="0" noProof="0">
                  <a:ln>
                    <a:noFill/>
                  </a:ln>
                  <a:solidFill>
                    <a:srgbClr val="FCFCFC"/>
                  </a:solidFill>
                  <a:effectLst/>
                  <a:uLnTx/>
                  <a:uFillTx/>
                  <a:latin typeface="Tahoma"/>
                  <a:ea typeface="+mn-ea"/>
                  <a:cs typeface="+mn-cs"/>
                </a:rPr>
                <a:t>Report 18.2</a:t>
              </a:r>
            </a:p>
          </p:txBody>
        </p:sp>
        <p:sp>
          <p:nvSpPr>
            <p:cNvPr id="14" name="Freeform: Shape 13">
              <a:extLst>
                <a:ext uri="{FF2B5EF4-FFF2-40B4-BE49-F238E27FC236}">
                  <a16:creationId xmlns:a16="http://schemas.microsoft.com/office/drawing/2014/main" id="{4206248F-9AA2-6238-30D7-49675FC2BD62}"/>
                </a:ext>
              </a:extLst>
            </p:cNvPr>
            <p:cNvSpPr/>
            <p:nvPr/>
          </p:nvSpPr>
          <p:spPr>
            <a:xfrm>
              <a:off x="6649313" y="5286469"/>
              <a:ext cx="2292490" cy="457564"/>
            </a:xfrm>
            <a:custGeom>
              <a:avLst/>
              <a:gdLst>
                <a:gd name="connsiteX0" fmla="*/ 0 w 1807867"/>
                <a:gd name="connsiteY0" fmla="*/ 97020 h 970200"/>
                <a:gd name="connsiteX1" fmla="*/ 97020 w 1807867"/>
                <a:gd name="connsiteY1" fmla="*/ 0 h 970200"/>
                <a:gd name="connsiteX2" fmla="*/ 1710847 w 1807867"/>
                <a:gd name="connsiteY2" fmla="*/ 0 h 970200"/>
                <a:gd name="connsiteX3" fmla="*/ 1807867 w 1807867"/>
                <a:gd name="connsiteY3" fmla="*/ 97020 h 970200"/>
                <a:gd name="connsiteX4" fmla="*/ 1807867 w 1807867"/>
                <a:gd name="connsiteY4" fmla="*/ 873180 h 970200"/>
                <a:gd name="connsiteX5" fmla="*/ 1710847 w 1807867"/>
                <a:gd name="connsiteY5" fmla="*/ 970200 h 970200"/>
                <a:gd name="connsiteX6" fmla="*/ 97020 w 1807867"/>
                <a:gd name="connsiteY6" fmla="*/ 970200 h 970200"/>
                <a:gd name="connsiteX7" fmla="*/ 0 w 1807867"/>
                <a:gd name="connsiteY7" fmla="*/ 873180 h 970200"/>
                <a:gd name="connsiteX8" fmla="*/ 0 w 1807867"/>
                <a:gd name="connsiteY8" fmla="*/ 97020 h 97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970200">
                  <a:moveTo>
                    <a:pt x="0" y="97020"/>
                  </a:moveTo>
                  <a:cubicBezTo>
                    <a:pt x="0" y="43437"/>
                    <a:pt x="43437" y="0"/>
                    <a:pt x="97020" y="0"/>
                  </a:cubicBezTo>
                  <a:lnTo>
                    <a:pt x="1710847" y="0"/>
                  </a:lnTo>
                  <a:cubicBezTo>
                    <a:pt x="1764430" y="0"/>
                    <a:pt x="1807867" y="43437"/>
                    <a:pt x="1807867" y="97020"/>
                  </a:cubicBezTo>
                  <a:lnTo>
                    <a:pt x="1807867" y="873180"/>
                  </a:lnTo>
                  <a:cubicBezTo>
                    <a:pt x="1807867" y="926763"/>
                    <a:pt x="1764430" y="970200"/>
                    <a:pt x="1710847" y="970200"/>
                  </a:cubicBezTo>
                  <a:lnTo>
                    <a:pt x="97020" y="970200"/>
                  </a:lnTo>
                  <a:cubicBezTo>
                    <a:pt x="43437" y="970200"/>
                    <a:pt x="0" y="926763"/>
                    <a:pt x="0" y="873180"/>
                  </a:cubicBezTo>
                  <a:lnTo>
                    <a:pt x="0" y="9702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648" tIns="106648" rIns="106648" bIns="106648" numCol="1" spcCol="1270" anchor="t" anchorCtr="0">
              <a:noAutofit/>
            </a:bodyPr>
            <a:lstStyle/>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fr-FR" sz="1000" b="0" i="0" u="none" strike="noStrike" kern="1200" cap="none" spc="0" normalizeH="0" baseline="0" noProof="0">
                  <a:ln>
                    <a:noFill/>
                  </a:ln>
                  <a:solidFill>
                    <a:prstClr val="black">
                      <a:hueOff val="0"/>
                      <a:satOff val="0"/>
                      <a:lumOff val="0"/>
                      <a:alphaOff val="0"/>
                    </a:prstClr>
                  </a:solidFill>
                  <a:effectLst/>
                  <a:uLnTx/>
                  <a:uFillTx/>
                  <a:latin typeface="Tahoma"/>
                  <a:ea typeface="+mn-ea"/>
                  <a:cs typeface="+mn-cs"/>
                  <a:hlinkClick r:id="rId18"/>
                </a:rPr>
                <a:t>Work-Based Learning – </a:t>
              </a:r>
              <a:r>
                <a:rPr kumimoji="0" lang="en-US" sz="1000" b="0" i="0" u="none" strike="noStrike" kern="1200" cap="none" spc="0" normalizeH="0" baseline="0" noProof="0">
                  <a:ln>
                    <a:noFill/>
                  </a:ln>
                  <a:solidFill>
                    <a:prstClr val="black">
                      <a:hueOff val="0"/>
                      <a:satOff val="0"/>
                      <a:lumOff val="0"/>
                      <a:alphaOff val="0"/>
                    </a:prstClr>
                  </a:solidFill>
                  <a:effectLst/>
                  <a:uLnTx/>
                  <a:uFillTx/>
                  <a:latin typeface="Tahoma"/>
                  <a:ea typeface="+mn-ea"/>
                  <a:cs typeface="+mn-cs"/>
                  <a:hlinkClick r:id="rId18"/>
                </a:rPr>
                <a:t>Student</a:t>
              </a:r>
              <a:r>
                <a:rPr kumimoji="0" lang="fr-FR" sz="1000" b="0" i="0" u="none" strike="noStrike" kern="1200" cap="none" spc="0" normalizeH="0" baseline="0" noProof="0">
                  <a:ln>
                    <a:noFill/>
                  </a:ln>
                  <a:solidFill>
                    <a:prstClr val="black">
                      <a:hueOff val="0"/>
                      <a:satOff val="0"/>
                      <a:lumOff val="0"/>
                      <a:alphaOff val="0"/>
                    </a:prstClr>
                  </a:solidFill>
                  <a:effectLst/>
                  <a:uLnTx/>
                  <a:uFillTx/>
                  <a:latin typeface="Tahoma"/>
                  <a:ea typeface="+mn-ea"/>
                  <a:cs typeface="+mn-cs"/>
                  <a:hlinkClick r:id="rId18"/>
                </a:rPr>
                <a:t> List</a:t>
              </a:r>
              <a:endParaRPr kumimoji="0" lang="en-US" sz="900" b="0" i="0" u="none" strike="noStrike" kern="1200" cap="none" spc="0" normalizeH="0" baseline="0" noProof="0">
                <a:ln>
                  <a:noFill/>
                </a:ln>
                <a:solidFill>
                  <a:prstClr val="black">
                    <a:hueOff val="0"/>
                    <a:satOff val="0"/>
                    <a:lumOff val="0"/>
                    <a:alphaOff val="0"/>
                  </a:prstClr>
                </a:solidFill>
                <a:effectLst/>
                <a:uLnTx/>
                <a:uFillTx/>
                <a:latin typeface="Tahoma"/>
                <a:ea typeface="+mn-ea"/>
                <a:cs typeface="+mn-cs"/>
              </a:endParaRPr>
            </a:p>
          </p:txBody>
        </p:sp>
        <p:grpSp>
          <p:nvGrpSpPr>
            <p:cNvPr id="7" name="Group 6">
              <a:extLst>
                <a:ext uri="{FF2B5EF4-FFF2-40B4-BE49-F238E27FC236}">
                  <a16:creationId xmlns:a16="http://schemas.microsoft.com/office/drawing/2014/main" id="{DD18F7A6-5E2D-B31B-DF4B-EA746CD07578}"/>
                </a:ext>
              </a:extLst>
            </p:cNvPr>
            <p:cNvGrpSpPr/>
            <p:nvPr/>
          </p:nvGrpSpPr>
          <p:grpSpPr>
            <a:xfrm>
              <a:off x="874894" y="3398765"/>
              <a:ext cx="1074720" cy="2349720"/>
              <a:chOff x="191932" y="3710445"/>
              <a:chExt cx="1074720" cy="2349720"/>
            </a:xfrm>
          </p:grpSpPr>
          <p:sp>
            <p:nvSpPr>
              <p:cNvPr id="16" name="Rectangle: Rounded Corners 15">
                <a:extLst>
                  <a:ext uri="{FF2B5EF4-FFF2-40B4-BE49-F238E27FC236}">
                    <a16:creationId xmlns:a16="http://schemas.microsoft.com/office/drawing/2014/main" id="{80FE42B0-2044-4D4A-3940-5214DDC823A1}"/>
                  </a:ext>
                </a:extLst>
              </p:cNvPr>
              <p:cNvSpPr/>
              <p:nvPr/>
            </p:nvSpPr>
            <p:spPr>
              <a:xfrm>
                <a:off x="233190" y="3710445"/>
                <a:ext cx="1033462" cy="2349720"/>
              </a:xfrm>
              <a:prstGeom prst="roundRect">
                <a:avLst>
                  <a:gd name="adj" fmla="val 6016"/>
                </a:avLst>
              </a:prstGeom>
              <a:solidFill>
                <a:srgbClr val="FFFFFF"/>
              </a:solidFill>
              <a:ln w="12700" cap="flat" cmpd="sng" algn="ctr">
                <a:noFill/>
                <a:prstDash val="solid"/>
                <a:miter lim="800000"/>
              </a:ln>
              <a:effectLst>
                <a:outerShdw blurRad="63500" algn="ctr" rotWithShape="0">
                  <a:prstClr val="black">
                    <a:alpha val="40000"/>
                  </a:prstClr>
                </a:outerShdw>
              </a:effectLst>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161569"/>
                  </a:solidFill>
                  <a:effectLst/>
                  <a:uLnTx/>
                  <a:uFillTx/>
                  <a:latin typeface="Arial" panose="020B0604020202020204"/>
                  <a:ea typeface="+mn-ea"/>
                  <a:cs typeface="+mn-cs"/>
                </a:endParaRPr>
              </a:p>
            </p:txBody>
          </p:sp>
          <p:sp>
            <p:nvSpPr>
              <p:cNvPr id="18" name="AutoShape 2">
                <a:extLst>
                  <a:ext uri="{FF2B5EF4-FFF2-40B4-BE49-F238E27FC236}">
                    <a16:creationId xmlns:a16="http://schemas.microsoft.com/office/drawing/2014/main" id="{CF181443-136E-43CE-E604-9C0AE8F2F3E7}"/>
                  </a:ext>
                </a:extLst>
              </p:cNvPr>
              <p:cNvSpPr txBox="1">
                <a:spLocks noChangeArrowheads="1"/>
              </p:cNvSpPr>
              <p:nvPr/>
            </p:nvSpPr>
            <p:spPr>
              <a:xfrm>
                <a:off x="191932" y="3710445"/>
                <a:ext cx="1074720" cy="436756"/>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161569"/>
                    </a:solidFill>
                    <a:effectLst/>
                    <a:uLnTx/>
                    <a:uFillTx/>
                    <a:latin typeface="Arial" panose="020B0604020202020204" pitchFamily="34" charset="0"/>
                    <a:ea typeface="+mj-ea"/>
                    <a:cs typeface="Arial" panose="020B0604020202020204" pitchFamily="34" charset="0"/>
                  </a:rPr>
                  <a:t>Legend</a:t>
                </a:r>
                <a:endParaRPr kumimoji="0" lang="en-US" sz="1100" b="0" i="0" u="none" strike="noStrike" kern="1200" cap="none" spc="0" normalizeH="0" baseline="0" noProof="0">
                  <a:ln>
                    <a:noFill/>
                  </a:ln>
                  <a:solidFill>
                    <a:srgbClr val="161569"/>
                  </a:solidFill>
                  <a:effectLst/>
                  <a:uLnTx/>
                  <a:uFillTx/>
                  <a:latin typeface="Arial" panose="020B0604020202020204" pitchFamily="34" charset="0"/>
                  <a:ea typeface="+mj-ea"/>
                  <a:cs typeface="Arial" panose="020B0604020202020204" pitchFamily="34" charset="0"/>
                </a:endParaRPr>
              </a:p>
            </p:txBody>
          </p:sp>
          <p:graphicFrame>
            <p:nvGraphicFramePr>
              <p:cNvPr id="19" name="Diagram 18">
                <a:extLst>
                  <a:ext uri="{FF2B5EF4-FFF2-40B4-BE49-F238E27FC236}">
                    <a16:creationId xmlns:a16="http://schemas.microsoft.com/office/drawing/2014/main" id="{218852A6-469B-5BD8-26EE-048C417699EE}"/>
                  </a:ext>
                </a:extLst>
              </p:cNvPr>
              <p:cNvGraphicFramePr/>
              <p:nvPr/>
            </p:nvGraphicFramePr>
            <p:xfrm>
              <a:off x="406821" y="4147201"/>
              <a:ext cx="686200" cy="1727095"/>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grpSp>
        <p:grpSp>
          <p:nvGrpSpPr>
            <p:cNvPr id="21" name="Group 20">
              <a:extLst>
                <a:ext uri="{FF2B5EF4-FFF2-40B4-BE49-F238E27FC236}">
                  <a16:creationId xmlns:a16="http://schemas.microsoft.com/office/drawing/2014/main" id="{049E023E-5B11-A1FC-CB84-17BF6A5204DA}"/>
                </a:ext>
              </a:extLst>
            </p:cNvPr>
            <p:cNvGrpSpPr/>
            <p:nvPr/>
          </p:nvGrpSpPr>
          <p:grpSpPr>
            <a:xfrm>
              <a:off x="5236512" y="2449548"/>
              <a:ext cx="690756" cy="376924"/>
              <a:chOff x="1918692" y="18493"/>
              <a:chExt cx="690756" cy="376924"/>
            </a:xfrm>
          </p:grpSpPr>
          <p:sp>
            <p:nvSpPr>
              <p:cNvPr id="22" name="Arrow: Right 21">
                <a:extLst>
                  <a:ext uri="{FF2B5EF4-FFF2-40B4-BE49-F238E27FC236}">
                    <a16:creationId xmlns:a16="http://schemas.microsoft.com/office/drawing/2014/main" id="{C53B2C07-660A-D423-337F-06CB8A1AEE5C}"/>
                  </a:ext>
                </a:extLst>
              </p:cNvPr>
              <p:cNvSpPr/>
              <p:nvPr/>
            </p:nvSpPr>
            <p:spPr>
              <a:xfrm rot="21586996">
                <a:off x="1918692" y="18493"/>
                <a:ext cx="690756" cy="376924"/>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3" name="Arrow: Right 4">
                <a:extLst>
                  <a:ext uri="{FF2B5EF4-FFF2-40B4-BE49-F238E27FC236}">
                    <a16:creationId xmlns:a16="http://schemas.microsoft.com/office/drawing/2014/main" id="{4EB0665F-1E4F-0554-F435-DDE373BE0A16}"/>
                  </a:ext>
                </a:extLst>
              </p:cNvPr>
              <p:cNvSpPr txBox="1"/>
              <p:nvPr/>
            </p:nvSpPr>
            <p:spPr>
              <a:xfrm rot="21586996">
                <a:off x="1918692" y="94092"/>
                <a:ext cx="577679" cy="2261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endParaRPr kumimoji="0" lang="en-US" sz="600" b="0" i="0" u="none" strike="noStrike" kern="1200" cap="none" spc="0" normalizeH="0" baseline="0" noProof="0">
                  <a:ln>
                    <a:noFill/>
                  </a:ln>
                  <a:solidFill>
                    <a:srgbClr val="FCFCFC"/>
                  </a:solidFill>
                  <a:effectLst/>
                  <a:uLnTx/>
                  <a:uFillTx/>
                  <a:latin typeface="Tahoma"/>
                  <a:ea typeface="+mn-ea"/>
                  <a:cs typeface="+mn-cs"/>
                </a:endParaRPr>
              </a:p>
            </p:txBody>
          </p:sp>
        </p:grpSp>
        <p:grpSp>
          <p:nvGrpSpPr>
            <p:cNvPr id="24" name="Group 23">
              <a:extLst>
                <a:ext uri="{FF2B5EF4-FFF2-40B4-BE49-F238E27FC236}">
                  <a16:creationId xmlns:a16="http://schemas.microsoft.com/office/drawing/2014/main" id="{1394AD61-232D-1B9B-25AD-BCA47BE06BEE}"/>
                </a:ext>
              </a:extLst>
            </p:cNvPr>
            <p:cNvGrpSpPr/>
            <p:nvPr/>
          </p:nvGrpSpPr>
          <p:grpSpPr>
            <a:xfrm>
              <a:off x="5229431" y="3723598"/>
              <a:ext cx="690756" cy="376924"/>
              <a:chOff x="1918692" y="18493"/>
              <a:chExt cx="690756" cy="376924"/>
            </a:xfrm>
          </p:grpSpPr>
          <p:sp>
            <p:nvSpPr>
              <p:cNvPr id="25" name="Arrow: Right 24">
                <a:extLst>
                  <a:ext uri="{FF2B5EF4-FFF2-40B4-BE49-F238E27FC236}">
                    <a16:creationId xmlns:a16="http://schemas.microsoft.com/office/drawing/2014/main" id="{78379631-3299-B8AB-6A6D-EA208F8FD215}"/>
                  </a:ext>
                </a:extLst>
              </p:cNvPr>
              <p:cNvSpPr/>
              <p:nvPr/>
            </p:nvSpPr>
            <p:spPr>
              <a:xfrm rot="21586996">
                <a:off x="1918692" y="18493"/>
                <a:ext cx="690756" cy="376924"/>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6" name="Arrow: Right 4">
                <a:extLst>
                  <a:ext uri="{FF2B5EF4-FFF2-40B4-BE49-F238E27FC236}">
                    <a16:creationId xmlns:a16="http://schemas.microsoft.com/office/drawing/2014/main" id="{E4500003-2A4A-6982-931C-94EFFDE4A79B}"/>
                  </a:ext>
                </a:extLst>
              </p:cNvPr>
              <p:cNvSpPr txBox="1"/>
              <p:nvPr/>
            </p:nvSpPr>
            <p:spPr>
              <a:xfrm rot="21586996">
                <a:off x="1918692" y="94092"/>
                <a:ext cx="577679" cy="2261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endParaRPr kumimoji="0" lang="en-US" sz="600" b="0" i="0" u="none" strike="noStrike" kern="1200" cap="none" spc="0" normalizeH="0" baseline="0" noProof="0">
                  <a:ln>
                    <a:noFill/>
                  </a:ln>
                  <a:solidFill>
                    <a:srgbClr val="FCFCFC"/>
                  </a:solidFill>
                  <a:effectLst/>
                  <a:uLnTx/>
                  <a:uFillTx/>
                  <a:latin typeface="Tahoma"/>
                  <a:ea typeface="+mn-ea"/>
                  <a:cs typeface="+mn-cs"/>
                </a:endParaRPr>
              </a:p>
            </p:txBody>
          </p:sp>
        </p:grpSp>
        <p:grpSp>
          <p:nvGrpSpPr>
            <p:cNvPr id="27" name="Group 26">
              <a:extLst>
                <a:ext uri="{FF2B5EF4-FFF2-40B4-BE49-F238E27FC236}">
                  <a16:creationId xmlns:a16="http://schemas.microsoft.com/office/drawing/2014/main" id="{A164A856-F042-0B25-935D-25FF6DEA5EF9}"/>
                </a:ext>
              </a:extLst>
            </p:cNvPr>
            <p:cNvGrpSpPr/>
            <p:nvPr/>
          </p:nvGrpSpPr>
          <p:grpSpPr>
            <a:xfrm>
              <a:off x="5228720" y="4936772"/>
              <a:ext cx="690756" cy="376924"/>
              <a:chOff x="1918692" y="18493"/>
              <a:chExt cx="690756" cy="376924"/>
            </a:xfrm>
          </p:grpSpPr>
          <p:sp>
            <p:nvSpPr>
              <p:cNvPr id="28" name="Arrow: Right 27">
                <a:extLst>
                  <a:ext uri="{FF2B5EF4-FFF2-40B4-BE49-F238E27FC236}">
                    <a16:creationId xmlns:a16="http://schemas.microsoft.com/office/drawing/2014/main" id="{DBAA97AD-79B1-A977-BBBA-81A40DAE348D}"/>
                  </a:ext>
                </a:extLst>
              </p:cNvPr>
              <p:cNvSpPr/>
              <p:nvPr/>
            </p:nvSpPr>
            <p:spPr>
              <a:xfrm rot="21586996">
                <a:off x="1918692" y="18493"/>
                <a:ext cx="690756" cy="376924"/>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9" name="Arrow: Right 4">
                <a:extLst>
                  <a:ext uri="{FF2B5EF4-FFF2-40B4-BE49-F238E27FC236}">
                    <a16:creationId xmlns:a16="http://schemas.microsoft.com/office/drawing/2014/main" id="{E0EB3D07-22A6-BDE2-1994-E91069A782DD}"/>
                  </a:ext>
                </a:extLst>
              </p:cNvPr>
              <p:cNvSpPr txBox="1"/>
              <p:nvPr/>
            </p:nvSpPr>
            <p:spPr>
              <a:xfrm rot="21586996">
                <a:off x="1918692" y="94092"/>
                <a:ext cx="577679" cy="2261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endParaRPr kumimoji="0" lang="en-US" sz="600" b="0" i="0" u="none" strike="noStrike" kern="1200" cap="none" spc="0" normalizeH="0" baseline="0" noProof="0">
                  <a:ln>
                    <a:noFill/>
                  </a:ln>
                  <a:solidFill>
                    <a:srgbClr val="FCFCFC"/>
                  </a:solidFill>
                  <a:effectLst/>
                  <a:uLnTx/>
                  <a:uFillTx/>
                  <a:latin typeface="Tahoma"/>
                  <a:ea typeface="+mn-ea"/>
                  <a:cs typeface="+mn-cs"/>
                </a:endParaRPr>
              </a:p>
            </p:txBody>
          </p:sp>
        </p:grpSp>
      </p:grpSp>
      <p:sp>
        <p:nvSpPr>
          <p:cNvPr id="5" name="Footer Placeholder 4">
            <a:extLst>
              <a:ext uri="{FF2B5EF4-FFF2-40B4-BE49-F238E27FC236}">
                <a16:creationId xmlns:a16="http://schemas.microsoft.com/office/drawing/2014/main" id="{70C1425F-3218-D57C-5215-0D1B948300A1}"/>
              </a:ext>
            </a:extLst>
          </p:cNvPr>
          <p:cNvSpPr>
            <a:spLocks noGrp="1"/>
          </p:cNvSpPr>
          <p:nvPr>
            <p:ph type="ftr" sz="quarter" idx="10"/>
          </p:nvPr>
        </p:nvSpPr>
        <p:spPr/>
        <p:txBody>
          <a:bodyPr/>
          <a:lstStyle/>
          <a:p>
            <a:r>
              <a:rPr lang="en-US" noProof="0"/>
              <a:t>EOY - Advanced Reporting and Certification v1.1 May 5, 2025</a:t>
            </a:r>
            <a:endParaRPr lang="en-US" noProof="0" dirty="0"/>
          </a:p>
        </p:txBody>
      </p:sp>
      <p:sp>
        <p:nvSpPr>
          <p:cNvPr id="8" name="Slide Number Placeholder 7">
            <a:extLst>
              <a:ext uri="{FF2B5EF4-FFF2-40B4-BE49-F238E27FC236}">
                <a16:creationId xmlns:a16="http://schemas.microsoft.com/office/drawing/2014/main" id="{B4D7CC4D-1804-6FDC-E23C-71733757C2FD}"/>
              </a:ext>
            </a:extLst>
          </p:cNvPr>
          <p:cNvSpPr>
            <a:spLocks noGrp="1"/>
          </p:cNvSpPr>
          <p:nvPr>
            <p:ph type="sldNum" sz="quarter" idx="11"/>
          </p:nvPr>
        </p:nvSpPr>
        <p:spPr/>
        <p:txBody>
          <a:bodyPr/>
          <a:lstStyle/>
          <a:p>
            <a:fld id="{4B73C415-D670-4716-A5EC-CC4D52CA2BAC}" type="slidenum">
              <a:rPr lang="en-US" noProof="0" smtClean="0"/>
              <a:pPr/>
              <a:t>18</a:t>
            </a:fld>
            <a:endParaRPr lang="en-US" noProof="0" dirty="0"/>
          </a:p>
        </p:txBody>
      </p:sp>
    </p:spTree>
    <p:extLst>
      <p:ext uri="{BB962C8B-B14F-4D97-AF65-F5344CB8AC3E}">
        <p14:creationId xmlns:p14="http://schemas.microsoft.com/office/powerpoint/2010/main" val="32410797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9C2D5D-36CF-565F-B484-607463848851}"/>
              </a:ext>
            </a:extLst>
          </p:cNvPr>
          <p:cNvSpPr>
            <a:spLocks noGrp="1"/>
          </p:cNvSpPr>
          <p:nvPr>
            <p:ph type="title"/>
          </p:nvPr>
        </p:nvSpPr>
        <p:spPr>
          <a:xfrm>
            <a:off x="1005085" y="567764"/>
            <a:ext cx="11340000" cy="432000"/>
          </a:xfrm>
        </p:spPr>
        <p:txBody>
          <a:bodyPr/>
          <a:lstStyle/>
          <a:p>
            <a:r>
              <a:rPr lang="en-US" dirty="0"/>
              <a:t>Identify Completers or Misaligned Pathways</a:t>
            </a:r>
          </a:p>
        </p:txBody>
      </p:sp>
      <p:sp>
        <p:nvSpPr>
          <p:cNvPr id="5" name="Content Placeholder 4">
            <a:extLst>
              <a:ext uri="{FF2B5EF4-FFF2-40B4-BE49-F238E27FC236}">
                <a16:creationId xmlns:a16="http://schemas.microsoft.com/office/drawing/2014/main" id="{BF9D0DEA-D816-5B36-FEBD-110D99AB7668}"/>
              </a:ext>
            </a:extLst>
          </p:cNvPr>
          <p:cNvSpPr>
            <a:spLocks noGrp="1"/>
          </p:cNvSpPr>
          <p:nvPr>
            <p:ph idx="1"/>
          </p:nvPr>
        </p:nvSpPr>
        <p:spPr>
          <a:xfrm>
            <a:off x="1830233" y="1375802"/>
            <a:ext cx="8531527" cy="412431"/>
          </a:xfrm>
        </p:spPr>
        <p:txBody>
          <a:bodyPr/>
          <a:lstStyle/>
          <a:p>
            <a:pPr marL="0" indent="0">
              <a:buNone/>
            </a:pPr>
            <a:r>
              <a:rPr lang="en-US" dirty="0"/>
              <a:t>Submit  SCSC and SCTE files to estimate completer counts prior to EOY </a:t>
            </a:r>
          </a:p>
        </p:txBody>
      </p:sp>
      <p:sp>
        <p:nvSpPr>
          <p:cNvPr id="3" name="Slide Number Placeholder 2">
            <a:extLst>
              <a:ext uri="{FF2B5EF4-FFF2-40B4-BE49-F238E27FC236}">
                <a16:creationId xmlns:a16="http://schemas.microsoft.com/office/drawing/2014/main" id="{4C04FAC6-4616-BC2A-9BD9-A0F1E4C09A6E}"/>
              </a:ext>
            </a:extLst>
          </p:cNvPr>
          <p:cNvSpPr>
            <a:spLocks noGrp="1"/>
          </p:cNvSpPr>
          <p:nvPr>
            <p:ph type="sldNum" sz="quarter" idx="11"/>
          </p:nvPr>
        </p:nvSpPr>
        <p:spPr/>
        <p:txBody>
          <a:bodyPr/>
          <a:lstStyle/>
          <a:p>
            <a:fld id="{4B73C415-D670-4716-A5EC-CC4D52CA2BAC}" type="slidenum">
              <a:rPr lang="en-US" noProof="0" smtClean="0"/>
              <a:pPr/>
              <a:t>19</a:t>
            </a:fld>
            <a:endParaRPr lang="en-US" noProof="0" dirty="0"/>
          </a:p>
        </p:txBody>
      </p:sp>
      <p:pic>
        <p:nvPicPr>
          <p:cNvPr id="2050" name="Picture 2" descr="SCreen Shot of the CALPADS User Manual">
            <a:extLst>
              <a:ext uri="{FF2B5EF4-FFF2-40B4-BE49-F238E27FC236}">
                <a16:creationId xmlns:a16="http://schemas.microsoft.com/office/drawing/2014/main" id="{FA528222-D7A1-FCAA-23E1-3ACD3F82AE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085" y="1768136"/>
            <a:ext cx="10181825" cy="389773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E848480B-AF46-63D1-B10B-B2733F25208A}"/>
              </a:ext>
            </a:extLst>
          </p:cNvPr>
          <p:cNvSpPr>
            <a:spLocks noGrp="1"/>
          </p:cNvSpPr>
          <p:nvPr>
            <p:ph type="ftr" sz="quarter" idx="10"/>
          </p:nvPr>
        </p:nvSpPr>
        <p:spPr/>
        <p:txBody>
          <a:bodyPr/>
          <a:lstStyle/>
          <a:p>
            <a:r>
              <a:rPr lang="en-US" noProof="0"/>
              <a:t>EOY - Advanced Reporting and Certification v1.1 May 5, 2025</a:t>
            </a:r>
            <a:endParaRPr lang="en-US" noProof="0" dirty="0"/>
          </a:p>
        </p:txBody>
      </p:sp>
    </p:spTree>
    <p:extLst>
      <p:ext uri="{BB962C8B-B14F-4D97-AF65-F5344CB8AC3E}">
        <p14:creationId xmlns:p14="http://schemas.microsoft.com/office/powerpoint/2010/main" val="2057573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FC752-8839-4E09-BF0D-CFD2F234BA41}"/>
              </a:ext>
            </a:extLst>
          </p:cNvPr>
          <p:cNvSpPr>
            <a:spLocks noGrp="1"/>
          </p:cNvSpPr>
          <p:nvPr>
            <p:ph type="title"/>
          </p:nvPr>
        </p:nvSpPr>
        <p:spPr>
          <a:xfrm>
            <a:off x="426000" y="341017"/>
            <a:ext cx="11340000" cy="432000"/>
          </a:xfrm>
        </p:spPr>
        <p:txBody>
          <a:bodyPr/>
          <a:lstStyle/>
          <a:p>
            <a:r>
              <a:rPr lang="en-US" dirty="0"/>
              <a:t>CALPADS Training Road Map</a:t>
            </a:r>
          </a:p>
        </p:txBody>
      </p:sp>
      <p:graphicFrame>
        <p:nvGraphicFramePr>
          <p:cNvPr id="5" name="Diagram 4" descr="Wireframe diagram of the Sequence of CALPADS training courses.">
            <a:extLst>
              <a:ext uri="{FF2B5EF4-FFF2-40B4-BE49-F238E27FC236}">
                <a16:creationId xmlns:a16="http://schemas.microsoft.com/office/drawing/2014/main" id="{49136E88-6286-4AC2-BFCD-9EFC7965D54A}"/>
              </a:ext>
            </a:extLst>
          </p:cNvPr>
          <p:cNvGraphicFramePr/>
          <p:nvPr>
            <p:extLst>
              <p:ext uri="{D42A27DB-BD31-4B8C-83A1-F6EECF244321}">
                <p14:modId xmlns:p14="http://schemas.microsoft.com/office/powerpoint/2010/main" val="1553869724"/>
              </p:ext>
            </p:extLst>
          </p:nvPr>
        </p:nvGraphicFramePr>
        <p:xfrm>
          <a:off x="426000" y="974887"/>
          <a:ext cx="11340000" cy="5279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09D3F570-AB76-41C5-B17D-E4E25D3BF1C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 Advanced Reporting and Certification v1.1 May 5,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4" name="Slide Number Placeholder 3">
            <a:extLst>
              <a:ext uri="{FF2B5EF4-FFF2-40B4-BE49-F238E27FC236}">
                <a16:creationId xmlns:a16="http://schemas.microsoft.com/office/drawing/2014/main" id="{F8805412-EA67-4A35-9025-AD252BF73C02}"/>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B4C87F9-946B-4B3C-9482-D9DBAFCB5320}"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2785897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09E5DBA-9D4A-1760-D472-E8EC27EDBF64}"/>
              </a:ext>
            </a:extLst>
          </p:cNvPr>
          <p:cNvSpPr txBox="1"/>
          <p:nvPr/>
        </p:nvSpPr>
        <p:spPr>
          <a:xfrm>
            <a:off x="266409" y="4576412"/>
            <a:ext cx="5218200" cy="1785104"/>
          </a:xfrm>
          <a:prstGeom prst="rect">
            <a:avLst/>
          </a:prstGeom>
          <a:noFill/>
        </p:spPr>
        <p:txBody>
          <a:bodyPr wrap="square" rtlCol="0">
            <a:spAutoFit/>
          </a:bodyPr>
          <a:lstStyle/>
          <a:p>
            <a:r>
              <a:rPr lang="en-US" sz="2000" dirty="0"/>
              <a:t>Other Information</a:t>
            </a:r>
          </a:p>
          <a:p>
            <a:pPr marL="285750" indent="-285750">
              <a:buClr>
                <a:schemeClr val="tx1"/>
              </a:buClr>
              <a:buFont typeface="Arial" panose="020B0604020202020204" pitchFamily="34" charset="0"/>
              <a:buChar char="•"/>
            </a:pPr>
            <a:r>
              <a:rPr lang="en-US" b="0" i="0" u="sng" dirty="0">
                <a:solidFill>
                  <a:srgbClr val="CC9933"/>
                </a:solidFill>
                <a:effectLst/>
                <a:latin typeface="Helvetica Neue"/>
                <a:hlinkClick r:id="rId3"/>
              </a:rPr>
              <a:t>CALPADS Update Flash #229</a:t>
            </a:r>
            <a:r>
              <a:rPr lang="en-US" b="0" i="0" u="sng" dirty="0">
                <a:solidFill>
                  <a:srgbClr val="CC9933"/>
                </a:solidFill>
                <a:effectLst/>
                <a:latin typeface="Helvetica Neue"/>
              </a:rPr>
              <a:t> </a:t>
            </a:r>
            <a:r>
              <a:rPr lang="en-US" b="0" i="0" dirty="0">
                <a:effectLst/>
                <a:latin typeface="Helvetica Neue"/>
              </a:rPr>
              <a:t>(WBLR)</a:t>
            </a:r>
          </a:p>
          <a:p>
            <a:pPr marL="285750" indent="-285750">
              <a:buClr>
                <a:schemeClr val="tx1"/>
              </a:buClr>
              <a:buFont typeface="Arial" panose="020B0604020202020204" pitchFamily="34" charset="0"/>
              <a:buChar char="•"/>
            </a:pPr>
            <a:r>
              <a:rPr lang="en-US" u="sng" dirty="0">
                <a:solidFill>
                  <a:srgbClr val="CC9933"/>
                </a:solidFill>
                <a:latin typeface="Helvetica Neue"/>
                <a:hlinkClick r:id="rId4"/>
              </a:rPr>
              <a:t>SCTE FAQ</a:t>
            </a:r>
            <a:endParaRPr lang="en-US" u="sng" dirty="0">
              <a:solidFill>
                <a:srgbClr val="CC9933"/>
              </a:solidFill>
              <a:latin typeface="Helvetica Neue"/>
            </a:endParaRPr>
          </a:p>
          <a:p>
            <a:pPr marL="285750" indent="-285750">
              <a:buClr>
                <a:schemeClr val="tx1"/>
              </a:buClr>
              <a:buFont typeface="Arial" panose="020B0604020202020204" pitchFamily="34" charset="0"/>
              <a:buChar char="•"/>
            </a:pPr>
            <a:r>
              <a:rPr lang="en-US" b="0" i="0" u="sng" dirty="0">
                <a:solidFill>
                  <a:srgbClr val="CC9933"/>
                </a:solidFill>
                <a:effectLst/>
                <a:latin typeface="Helvetica Neue"/>
                <a:hlinkClick r:id="rId5"/>
              </a:rPr>
              <a:t>CTE FAQ</a:t>
            </a:r>
            <a:endParaRPr lang="en-US" b="0" i="0" u="sng" dirty="0">
              <a:solidFill>
                <a:srgbClr val="CC9933"/>
              </a:solidFill>
              <a:effectLst/>
              <a:latin typeface="Helvetica Neue"/>
            </a:endParaRPr>
          </a:p>
          <a:p>
            <a:pPr marL="285750" indent="-285750">
              <a:buClr>
                <a:schemeClr val="tx1"/>
              </a:buClr>
              <a:buFont typeface="Arial" panose="020B0604020202020204" pitchFamily="34" charset="0"/>
              <a:buChar char="•"/>
            </a:pPr>
            <a:r>
              <a:rPr lang="en-US" u="sng" dirty="0">
                <a:solidFill>
                  <a:srgbClr val="CC9933"/>
                </a:solidFill>
                <a:latin typeface="Helvetica Neue"/>
                <a:hlinkClick r:id="rId6"/>
              </a:rPr>
              <a:t>Course Completion FAQ</a:t>
            </a:r>
            <a:endParaRPr lang="en-US" u="sng" dirty="0">
              <a:solidFill>
                <a:srgbClr val="CC9933"/>
              </a:solidFill>
              <a:latin typeface="Helvetica Neue"/>
            </a:endParaRPr>
          </a:p>
          <a:p>
            <a:endParaRPr lang="en-US" dirty="0"/>
          </a:p>
        </p:txBody>
      </p:sp>
      <p:sp>
        <p:nvSpPr>
          <p:cNvPr id="13" name="TextBox 12">
            <a:extLst>
              <a:ext uri="{FF2B5EF4-FFF2-40B4-BE49-F238E27FC236}">
                <a16:creationId xmlns:a16="http://schemas.microsoft.com/office/drawing/2014/main" id="{51C00146-4474-4E3C-03EC-00359672499C}"/>
              </a:ext>
            </a:extLst>
          </p:cNvPr>
          <p:cNvSpPr txBox="1"/>
          <p:nvPr/>
        </p:nvSpPr>
        <p:spPr>
          <a:xfrm>
            <a:off x="305608" y="3821032"/>
            <a:ext cx="4704777" cy="1323439"/>
          </a:xfrm>
          <a:prstGeom prst="rect">
            <a:avLst/>
          </a:prstGeom>
          <a:noFill/>
        </p:spPr>
        <p:txBody>
          <a:bodyPr wrap="square" rtlCol="0">
            <a:spAutoFit/>
          </a:bodyPr>
          <a:lstStyle/>
          <a:p>
            <a:r>
              <a:rPr lang="en-US" sz="2000" dirty="0"/>
              <a:t>CSIS YouTube Training Channel</a:t>
            </a:r>
          </a:p>
          <a:p>
            <a:pPr marL="342900" indent="-342900">
              <a:buFont typeface="Arial" panose="020B0604020202020204" pitchFamily="34" charset="0"/>
              <a:buChar char="•"/>
            </a:pPr>
            <a:r>
              <a:rPr lang="en-US" sz="2000" b="0" i="0" dirty="0">
                <a:effectLst/>
                <a:latin typeface="Roboto" panose="02000000000000000000" pitchFamily="2" charset="0"/>
                <a:hlinkClick r:id="rId7"/>
              </a:rPr>
              <a:t>End of Year (EOY) Trainings</a:t>
            </a:r>
            <a:endParaRPr lang="en-US" sz="2000" b="0" i="0" dirty="0">
              <a:effectLst/>
              <a:latin typeface="Roboto" panose="02000000000000000000" pitchFamily="2" charset="0"/>
            </a:endParaRPr>
          </a:p>
          <a:p>
            <a:endParaRPr lang="en-US" sz="2000" dirty="0"/>
          </a:p>
          <a:p>
            <a:endParaRPr lang="en-US" sz="2000" dirty="0"/>
          </a:p>
        </p:txBody>
      </p:sp>
      <p:sp>
        <p:nvSpPr>
          <p:cNvPr id="15" name="TextBox 14">
            <a:extLst>
              <a:ext uri="{FF2B5EF4-FFF2-40B4-BE49-F238E27FC236}">
                <a16:creationId xmlns:a16="http://schemas.microsoft.com/office/drawing/2014/main" id="{6A561098-200C-9985-1863-2F052D6C6C2C}"/>
              </a:ext>
            </a:extLst>
          </p:cNvPr>
          <p:cNvSpPr txBox="1"/>
          <p:nvPr/>
        </p:nvSpPr>
        <p:spPr>
          <a:xfrm>
            <a:off x="305609" y="1865325"/>
            <a:ext cx="5218200" cy="2062103"/>
          </a:xfrm>
          <a:prstGeom prst="rect">
            <a:avLst/>
          </a:prstGeom>
          <a:noFill/>
        </p:spPr>
        <p:txBody>
          <a:bodyPr wrap="square" rtlCol="0">
            <a:spAutoFit/>
          </a:bodyPr>
          <a:lstStyle/>
          <a:p>
            <a:r>
              <a:rPr lang="en-US" sz="2000" dirty="0"/>
              <a:t>CALPADS User Manual</a:t>
            </a:r>
          </a:p>
          <a:p>
            <a:pPr marL="285750" indent="-285750">
              <a:buFont typeface="Arial" panose="020B0604020202020204" pitchFamily="34" charset="0"/>
              <a:buChar char="•"/>
            </a:pPr>
            <a:r>
              <a:rPr lang="en-US" dirty="0">
                <a:hlinkClick r:id="rId8"/>
              </a:rPr>
              <a:t>EOY Road Map</a:t>
            </a:r>
            <a:endParaRPr lang="en-US" dirty="0"/>
          </a:p>
          <a:p>
            <a:pPr marL="285750" indent="-285750">
              <a:buFont typeface="Arial" panose="020B0604020202020204" pitchFamily="34" charset="0"/>
              <a:buChar char="•"/>
            </a:pPr>
            <a:r>
              <a:rPr lang="en-US" dirty="0">
                <a:hlinkClick r:id="rId9"/>
              </a:rPr>
              <a:t>Staff Demographics</a:t>
            </a:r>
            <a:endParaRPr lang="en-US" dirty="0"/>
          </a:p>
          <a:p>
            <a:pPr marL="285750" indent="-285750">
              <a:buFont typeface="Arial" panose="020B0604020202020204" pitchFamily="34" charset="0"/>
              <a:buChar char="•"/>
            </a:pPr>
            <a:r>
              <a:rPr lang="en-US" dirty="0">
                <a:hlinkClick r:id="rId10"/>
              </a:rPr>
              <a:t>Student Course Section</a:t>
            </a:r>
            <a:endParaRPr lang="en-US" dirty="0"/>
          </a:p>
          <a:p>
            <a:pPr marL="285750" indent="-285750">
              <a:buFont typeface="Arial" panose="020B0604020202020204" pitchFamily="34" charset="0"/>
              <a:buChar char="•"/>
            </a:pPr>
            <a:r>
              <a:rPr lang="en-US" dirty="0">
                <a:hlinkClick r:id="rId11"/>
              </a:rPr>
              <a:t>Student Career Technical Education</a:t>
            </a:r>
            <a:endParaRPr lang="en-US" dirty="0"/>
          </a:p>
          <a:p>
            <a:pPr marL="285750" indent="-285750">
              <a:buFont typeface="Arial" panose="020B0604020202020204" pitchFamily="34" charset="0"/>
              <a:buChar char="•"/>
            </a:pPr>
            <a:r>
              <a:rPr lang="en-US" dirty="0">
                <a:hlinkClick r:id="rId12"/>
              </a:rPr>
              <a:t>Work-based Learning</a:t>
            </a:r>
            <a:endParaRPr lang="en-US" dirty="0"/>
          </a:p>
          <a:p>
            <a:endParaRPr lang="en-US" dirty="0"/>
          </a:p>
        </p:txBody>
      </p:sp>
      <p:sp>
        <p:nvSpPr>
          <p:cNvPr id="17" name="Slide Number Placeholder 2">
            <a:extLst>
              <a:ext uri="{FF2B5EF4-FFF2-40B4-BE49-F238E27FC236}">
                <a16:creationId xmlns:a16="http://schemas.microsoft.com/office/drawing/2014/main" id="{3E0B9E25-2BCA-2398-74D3-DE03D5847348}"/>
              </a:ext>
            </a:extLst>
          </p:cNvPr>
          <p:cNvSpPr>
            <a:spLocks noGrp="1"/>
          </p:cNvSpPr>
          <p:nvPr>
            <p:ph type="sldNum" sz="quarter" idx="11"/>
          </p:nvPr>
        </p:nvSpPr>
        <p:spPr>
          <a:xfrm>
            <a:off x="11772000" y="6365363"/>
            <a:ext cx="420000" cy="421200"/>
          </a:xfrm>
        </p:spPr>
        <p:txBody>
          <a:bodyPr/>
          <a:lstStyle/>
          <a:p>
            <a:fld id="{4B73C415-D670-4716-A5EC-CC4D52CA2BAC}" type="slidenum">
              <a:rPr lang="en-US" noProof="0" smtClean="0"/>
              <a:pPr/>
              <a:t>20</a:t>
            </a:fld>
            <a:endParaRPr lang="en-US" noProof="0" dirty="0"/>
          </a:p>
        </p:txBody>
      </p:sp>
      <p:pic>
        <p:nvPicPr>
          <p:cNvPr id="24" name="Picture 2" descr="Thought For the Day: Before Anything Else, Preparation Is the Key To  Success | ALOHA PROMISES FOREVER">
            <a:extLst>
              <a:ext uri="{FF2B5EF4-FFF2-40B4-BE49-F238E27FC236}">
                <a16:creationId xmlns:a16="http://schemas.microsoft.com/office/drawing/2014/main" id="{B21E6ED2-EBC1-95E6-903D-F6BC6864437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10386" y="0"/>
            <a:ext cx="7181613" cy="63615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B46633B-F09E-3738-8A85-5B9928B68A1C}"/>
              </a:ext>
            </a:extLst>
          </p:cNvPr>
          <p:cNvSpPr>
            <a:spLocks noGrp="1"/>
          </p:cNvSpPr>
          <p:nvPr>
            <p:ph type="title"/>
          </p:nvPr>
        </p:nvSpPr>
        <p:spPr>
          <a:xfrm>
            <a:off x="432000" y="284663"/>
            <a:ext cx="11340000" cy="432000"/>
          </a:xfrm>
        </p:spPr>
        <p:txBody>
          <a:bodyPr/>
          <a:lstStyle/>
          <a:p>
            <a:pPr marL="0" marR="0" lvl="0" indent="0" defTabSz="914400" rtl="0" eaLnBrk="1" fontAlgn="auto" latinLnBrk="0" hangingPunct="1">
              <a:lnSpc>
                <a:spcPct val="90000"/>
              </a:lnSpc>
              <a:spcBef>
                <a:spcPct val="0"/>
              </a:spcBef>
              <a:spcAft>
                <a:spcPts val="0"/>
              </a:spcAft>
              <a:tabLst/>
              <a:defRPr/>
            </a:pPr>
            <a:r>
              <a:rPr kumimoji="0" lang="en-US" sz="3200" b="0" i="0" u="none" strike="noStrike" kern="1200" cap="none" spc="0" normalizeH="0" baseline="0" noProof="0" dirty="0">
                <a:ln>
                  <a:noFill/>
                </a:ln>
                <a:effectLst/>
                <a:uLnTx/>
                <a:uFillTx/>
                <a:latin typeface="Arial Black"/>
                <a:ea typeface="+mj-ea"/>
                <a:cs typeface="+mj-cs"/>
              </a:rPr>
              <a:t>Available </a:t>
            </a:r>
            <a:br>
              <a:rPr kumimoji="0" lang="en-US" sz="3200" b="0" i="0" u="none" strike="noStrike" kern="1200" cap="none" spc="0" normalizeH="0" baseline="0" noProof="0" dirty="0">
                <a:ln>
                  <a:noFill/>
                </a:ln>
                <a:effectLst/>
                <a:uLnTx/>
                <a:uFillTx/>
                <a:latin typeface="Arial Black"/>
                <a:ea typeface="+mj-ea"/>
                <a:cs typeface="+mj-cs"/>
              </a:rPr>
            </a:br>
            <a:r>
              <a:rPr kumimoji="0" lang="en-US" sz="3200" b="0" i="0" u="none" strike="noStrike" kern="1200" cap="none" spc="0" normalizeH="0" baseline="0" noProof="0" dirty="0">
                <a:ln>
                  <a:noFill/>
                </a:ln>
                <a:effectLst/>
                <a:uLnTx/>
                <a:uFillTx/>
                <a:latin typeface="Arial Black"/>
                <a:ea typeface="+mj-ea"/>
                <a:cs typeface="+mj-cs"/>
              </a:rPr>
              <a:t>EOY 1 Training</a:t>
            </a:r>
            <a:br>
              <a:rPr kumimoji="0" lang="en-US" sz="3200" b="0" i="0" u="none" strike="noStrike" kern="1200" cap="none" spc="0" normalizeH="0" baseline="0" noProof="0" dirty="0">
                <a:ln>
                  <a:noFill/>
                </a:ln>
                <a:solidFill>
                  <a:sysClr val="windowText" lastClr="000000"/>
                </a:solidFill>
                <a:effectLst/>
                <a:uLnTx/>
                <a:uFillTx/>
                <a:latin typeface="Arial Black"/>
                <a:ea typeface="+mj-ea"/>
                <a:cs typeface="+mj-cs"/>
              </a:rPr>
            </a:br>
            <a:endParaRPr lang="en-US" dirty="0"/>
          </a:p>
        </p:txBody>
      </p:sp>
      <p:sp>
        <p:nvSpPr>
          <p:cNvPr id="3" name="Footer Placeholder 2">
            <a:extLst>
              <a:ext uri="{FF2B5EF4-FFF2-40B4-BE49-F238E27FC236}">
                <a16:creationId xmlns:a16="http://schemas.microsoft.com/office/drawing/2014/main" id="{AEDBE62A-08D4-2982-DB9C-3C6478A06D36}"/>
              </a:ext>
            </a:extLst>
          </p:cNvPr>
          <p:cNvSpPr>
            <a:spLocks noGrp="1"/>
          </p:cNvSpPr>
          <p:nvPr>
            <p:ph type="ftr" sz="quarter" idx="10"/>
          </p:nvPr>
        </p:nvSpPr>
        <p:spPr/>
        <p:txBody>
          <a:bodyPr/>
          <a:lstStyle/>
          <a:p>
            <a:r>
              <a:rPr lang="en-US" noProof="0"/>
              <a:t>EOY - Advanced Reporting and Certification v1.1 May 5, 2025</a:t>
            </a:r>
            <a:endParaRPr lang="en-US" noProof="0" dirty="0"/>
          </a:p>
        </p:txBody>
      </p:sp>
    </p:spTree>
    <p:extLst>
      <p:ext uri="{BB962C8B-B14F-4D97-AF65-F5344CB8AC3E}">
        <p14:creationId xmlns:p14="http://schemas.microsoft.com/office/powerpoint/2010/main" val="12673906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9159" y="-1"/>
            <a:ext cx="11732841" cy="6365363"/>
          </a:xfrm>
          <a:prstGeom prst="rect">
            <a:avLst/>
          </a:prstGeom>
          <a:gradFill>
            <a:gsLst>
              <a:gs pos="36000">
                <a:schemeClr val="bg1">
                  <a:lumMod val="0"/>
                  <a:lumOff val="100000"/>
                  <a:alpha val="0"/>
                </a:schemeClr>
              </a:gs>
              <a:gs pos="100000">
                <a:schemeClr val="bg1"/>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4165456"/>
            <a:ext cx="6299682" cy="711344"/>
          </a:xfrm>
        </p:spPr>
        <p:txBody>
          <a:bodyPr/>
          <a:lstStyle/>
          <a:p>
            <a:r>
              <a:rPr lang="en-US">
                <a:solidFill>
                  <a:schemeClr val="tx1"/>
                </a:solidFill>
              </a:rPr>
              <a:t>EOY 2</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vert="horz" lIns="0" tIns="0" rIns="0" bIns="0" rtlCol="0" anchor="t">
            <a:noAutofit/>
          </a:bodyPr>
          <a:lstStyle/>
          <a:p>
            <a:r>
              <a:rPr lang="en-US" sz="2400">
                <a:effectLst/>
                <a:latin typeface="Arial" panose="020B0604020202020204" pitchFamily="34" charset="0"/>
                <a:ea typeface="Calibri" panose="020F0502020204030204" pitchFamily="34" charset="0"/>
                <a:cs typeface="Times New Roman" panose="02020603050405020304" pitchFamily="18" charset="0"/>
              </a:rPr>
              <a:t>Program Participation p</a:t>
            </a:r>
            <a:r>
              <a:rPr lang="en-US"/>
              <a:t>reparation</a:t>
            </a:r>
          </a:p>
          <a:p>
            <a:endParaRPr lang="en-US"/>
          </a:p>
        </p:txBody>
      </p:sp>
      <p:sp>
        <p:nvSpPr>
          <p:cNvPr id="6" name="Slide Number Placeholder 5">
            <a:extLst>
              <a:ext uri="{FF2B5EF4-FFF2-40B4-BE49-F238E27FC236}">
                <a16:creationId xmlns:a16="http://schemas.microsoft.com/office/drawing/2014/main" id="{E704827E-E165-4122-B5E4-5914E11709D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BB8DAA4F-BBB9-31DA-1EB5-2D41F2AD97C3}"/>
              </a:ext>
            </a:extLst>
          </p:cNvPr>
          <p:cNvSpPr>
            <a:spLocks noGrp="1"/>
          </p:cNvSpPr>
          <p:nvPr>
            <p:ph type="ftr" sz="quarter" idx="13"/>
          </p:nvPr>
        </p:nvSpPr>
        <p:spPr/>
        <p:txBody>
          <a:bodyPr/>
          <a:lstStyle/>
          <a:p>
            <a:r>
              <a:rPr lang="en-US" noProof="0"/>
              <a:t>EOY - Advanced Reporting and Certification v1.1 May 5, 2025</a:t>
            </a:r>
          </a:p>
        </p:txBody>
      </p:sp>
    </p:spTree>
    <p:extLst>
      <p:ext uri="{BB962C8B-B14F-4D97-AF65-F5344CB8AC3E}">
        <p14:creationId xmlns:p14="http://schemas.microsoft.com/office/powerpoint/2010/main" val="257319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4" fill="hold" grpId="0" nodeType="afterEffect">
                                  <p:stCondLst>
                                    <p:cond delay="0"/>
                                  </p:stCondLst>
                                  <p:childTnLst>
                                    <p:anim calcmode="lin" valueType="num">
                                      <p:cBhvr additive="base">
                                        <p:cTn id="11" dur="500"/>
                                        <p:tgtEl>
                                          <p:spTgt spid="30"/>
                                        </p:tgtEl>
                                        <p:attrNameLst>
                                          <p:attrName>ppt_x</p:attrName>
                                        </p:attrNameLst>
                                      </p:cBhvr>
                                      <p:tavLst>
                                        <p:tav tm="0">
                                          <p:val>
                                            <p:strVal val="ppt_x"/>
                                          </p:val>
                                        </p:tav>
                                        <p:tav tm="100000">
                                          <p:val>
                                            <p:strVal val="ppt_x"/>
                                          </p:val>
                                        </p:tav>
                                      </p:tavLst>
                                    </p:anim>
                                    <p:anim calcmode="lin" valueType="num">
                                      <p:cBhvr additive="base">
                                        <p:cTn id="12" dur="500"/>
                                        <p:tgtEl>
                                          <p:spTgt spid="30"/>
                                        </p:tgtEl>
                                        <p:attrNameLst>
                                          <p:attrName>ppt_y</p:attrName>
                                        </p:attrNameLst>
                                      </p:cBhvr>
                                      <p:tavLst>
                                        <p:tav tm="0">
                                          <p:val>
                                            <p:strVal val="ppt_y"/>
                                          </p:val>
                                        </p:tav>
                                        <p:tav tm="100000">
                                          <p:val>
                                            <p:strVal val="1+ppt_h/2"/>
                                          </p:val>
                                        </p:tav>
                                      </p:tavLst>
                                    </p:anim>
                                    <p:set>
                                      <p:cBhvr>
                                        <p:cTn id="1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6399BB8-ACC8-4E5F-8905-4E36F6C8086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7E74DE32-424C-4E4C-810F-6B7A6BD01020}"/>
              </a:ext>
            </a:extLst>
          </p:cNvPr>
          <p:cNvSpPr>
            <a:spLocks noGrp="1"/>
          </p:cNvSpPr>
          <p:nvPr>
            <p:ph type="title" idx="4294967295"/>
          </p:nvPr>
        </p:nvSpPr>
        <p:spPr>
          <a:xfrm>
            <a:off x="1184481" y="429565"/>
            <a:ext cx="10515600" cy="660400"/>
          </a:xfrm>
        </p:spPr>
        <p:txBody>
          <a:bodyPr>
            <a:normAutofit/>
          </a:bodyPr>
          <a:lstStyle/>
          <a:p>
            <a:r>
              <a:rPr lang="en-US" sz="3600"/>
              <a:t>EOY  2 Data Collection</a:t>
            </a:r>
            <a:endParaRPr lang="en-US" sz="3600" b="0"/>
          </a:p>
        </p:txBody>
      </p:sp>
      <p:graphicFrame>
        <p:nvGraphicFramePr>
          <p:cNvPr id="3" name="Diagram 2">
            <a:extLst>
              <a:ext uri="{FF2B5EF4-FFF2-40B4-BE49-F238E27FC236}">
                <a16:creationId xmlns:a16="http://schemas.microsoft.com/office/drawing/2014/main" id="{B1EFA5C0-D214-A432-7621-6C2384BFF827}"/>
              </a:ext>
              <a:ext uri="{C183D7F6-B498-43B3-948B-1728B52AA6E4}">
                <adec:decorative xmlns:adec="http://schemas.microsoft.com/office/drawing/2017/decorative" val="1"/>
              </a:ext>
            </a:extLst>
          </p:cNvPr>
          <p:cNvGraphicFramePr/>
          <p:nvPr/>
        </p:nvGraphicFramePr>
        <p:xfrm>
          <a:off x="-23268" y="1693117"/>
          <a:ext cx="6382535" cy="4109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181ABEDF-B7E7-B082-2031-B3EDCF20051A}"/>
              </a:ext>
            </a:extLst>
          </p:cNvPr>
          <p:cNvSpPr txBox="1"/>
          <p:nvPr/>
        </p:nvSpPr>
        <p:spPr>
          <a:xfrm>
            <a:off x="3911759" y="2129785"/>
            <a:ext cx="3575407" cy="830997"/>
          </a:xfrm>
          <a:prstGeom prst="rect">
            <a:avLst/>
          </a:prstGeom>
          <a:noFill/>
        </p:spPr>
        <p:txBody>
          <a:bodyPr wrap="square" rtlCol="0">
            <a:spAutoFit/>
          </a:bodyPr>
          <a:lstStyle/>
          <a:p>
            <a:r>
              <a:rPr lang="en-US" sz="2400" b="1"/>
              <a:t>Data</a:t>
            </a:r>
          </a:p>
          <a:p>
            <a:r>
              <a:rPr lang="en-US" sz="2400" b="1"/>
              <a:t> Submitted</a:t>
            </a:r>
          </a:p>
        </p:txBody>
      </p:sp>
      <p:graphicFrame>
        <p:nvGraphicFramePr>
          <p:cNvPr id="4" name="Diagram 3">
            <a:extLst>
              <a:ext uri="{FF2B5EF4-FFF2-40B4-BE49-F238E27FC236}">
                <a16:creationId xmlns:a16="http://schemas.microsoft.com/office/drawing/2014/main" id="{96DEA888-EF6C-26DE-AA88-AEDED5E403BA}"/>
              </a:ext>
              <a:ext uri="{C183D7F6-B498-43B3-948B-1728B52AA6E4}">
                <adec:decorative xmlns:adec="http://schemas.microsoft.com/office/drawing/2017/decorative" val="1"/>
              </a:ext>
            </a:extLst>
          </p:cNvPr>
          <p:cNvGraphicFramePr/>
          <p:nvPr/>
        </p:nvGraphicFramePr>
        <p:xfrm>
          <a:off x="7005017" y="3747711"/>
          <a:ext cx="4766983" cy="200087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5" name="Diagram 4">
            <a:extLst>
              <a:ext uri="{FF2B5EF4-FFF2-40B4-BE49-F238E27FC236}">
                <a16:creationId xmlns:a16="http://schemas.microsoft.com/office/drawing/2014/main" id="{670E484C-CB67-C71A-CA63-494BEF895E91}"/>
              </a:ext>
              <a:ext uri="{C183D7F6-B498-43B3-948B-1728B52AA6E4}">
                <adec:decorative xmlns:adec="http://schemas.microsoft.com/office/drawing/2017/decorative" val="1"/>
              </a:ext>
            </a:extLst>
          </p:cNvPr>
          <p:cNvGraphicFramePr/>
          <p:nvPr/>
        </p:nvGraphicFramePr>
        <p:xfrm>
          <a:off x="6933098" y="1212381"/>
          <a:ext cx="4766983" cy="96147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7" name="Diagram 6">
            <a:extLst>
              <a:ext uri="{FF2B5EF4-FFF2-40B4-BE49-F238E27FC236}">
                <a16:creationId xmlns:a16="http://schemas.microsoft.com/office/drawing/2014/main" id="{799DCD3E-EEBA-D875-FE2B-6D210CE09FA2}"/>
              </a:ext>
              <a:ext uri="{C183D7F6-B498-43B3-948B-1728B52AA6E4}">
                <adec:decorative xmlns:adec="http://schemas.microsoft.com/office/drawing/2017/decorative" val="1"/>
              </a:ext>
            </a:extLst>
          </p:cNvPr>
          <p:cNvGraphicFramePr/>
          <p:nvPr/>
        </p:nvGraphicFramePr>
        <p:xfrm>
          <a:off x="6933097" y="2480046"/>
          <a:ext cx="4766983" cy="961472"/>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8" name="Footer Placeholder 7">
            <a:extLst>
              <a:ext uri="{FF2B5EF4-FFF2-40B4-BE49-F238E27FC236}">
                <a16:creationId xmlns:a16="http://schemas.microsoft.com/office/drawing/2014/main" id="{C17615AD-A353-C7BC-24E2-A03B74120138}"/>
              </a:ext>
            </a:extLst>
          </p:cNvPr>
          <p:cNvSpPr>
            <a:spLocks noGrp="1"/>
          </p:cNvSpPr>
          <p:nvPr>
            <p:ph type="ftr" sz="quarter" idx="10"/>
          </p:nvPr>
        </p:nvSpPr>
        <p:spPr/>
        <p:txBody>
          <a:bodyPr/>
          <a:lstStyle/>
          <a:p>
            <a:r>
              <a:rPr lang="en-US" noProof="0"/>
              <a:t>EOY - Advanced Reporting and Certification v1.1 May 5, 2025</a:t>
            </a:r>
          </a:p>
        </p:txBody>
      </p:sp>
    </p:spTree>
    <p:extLst>
      <p:ext uri="{BB962C8B-B14F-4D97-AF65-F5344CB8AC3E}">
        <p14:creationId xmlns:p14="http://schemas.microsoft.com/office/powerpoint/2010/main" val="34421036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655F26F-BD89-DDA6-31C6-A601448C5AC9}"/>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EEA70622-D4EA-F038-3C17-F838668A6B6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 Advanced Reporting and Certification v1.1 May 5, 2025</a:t>
            </a:r>
          </a:p>
        </p:txBody>
      </p:sp>
      <p:sp>
        <p:nvSpPr>
          <p:cNvPr id="4" name="Slide Number Placeholder 3">
            <a:extLst>
              <a:ext uri="{FF2B5EF4-FFF2-40B4-BE49-F238E27FC236}">
                <a16:creationId xmlns:a16="http://schemas.microsoft.com/office/drawing/2014/main" id="{EC6A0E4F-A1BD-7975-5FFE-BB2B7207D7D2}"/>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8" name="Title 7">
            <a:extLst>
              <a:ext uri="{FF2B5EF4-FFF2-40B4-BE49-F238E27FC236}">
                <a16:creationId xmlns:a16="http://schemas.microsoft.com/office/drawing/2014/main" id="{9E035C29-35FA-7A9F-C317-3FAFC78FC3C5}"/>
              </a:ext>
            </a:extLst>
          </p:cNvPr>
          <p:cNvSpPr>
            <a:spLocks noGrp="1"/>
          </p:cNvSpPr>
          <p:nvPr>
            <p:ph type="title"/>
          </p:nvPr>
        </p:nvSpPr>
        <p:spPr>
          <a:xfrm>
            <a:off x="397777" y="341008"/>
            <a:ext cx="11092022" cy="498019"/>
          </a:xfrm>
        </p:spPr>
        <p:txBody>
          <a:bodyPr/>
          <a:lstStyle/>
          <a:p>
            <a:r>
              <a:rPr lang="en-US"/>
              <a:t>EOY  2 Programs Reported</a:t>
            </a:r>
          </a:p>
        </p:txBody>
      </p:sp>
      <p:graphicFrame>
        <p:nvGraphicFramePr>
          <p:cNvPr id="16" name="Table 15">
            <a:extLst>
              <a:ext uri="{FF2B5EF4-FFF2-40B4-BE49-F238E27FC236}">
                <a16:creationId xmlns:a16="http://schemas.microsoft.com/office/drawing/2014/main" id="{CEE076EC-806E-A531-B65E-0A5385C413F9}"/>
              </a:ext>
            </a:extLst>
          </p:cNvPr>
          <p:cNvGraphicFramePr>
            <a:graphicFrameLocks noGrp="1"/>
          </p:cNvGraphicFramePr>
          <p:nvPr>
            <p:extLst>
              <p:ext uri="{D42A27DB-BD31-4B8C-83A1-F6EECF244321}">
                <p14:modId xmlns:p14="http://schemas.microsoft.com/office/powerpoint/2010/main" val="667904196"/>
              </p:ext>
            </p:extLst>
          </p:nvPr>
        </p:nvGraphicFramePr>
        <p:xfrm>
          <a:off x="316523" y="1156447"/>
          <a:ext cx="11519255" cy="5024257"/>
        </p:xfrm>
        <a:graphic>
          <a:graphicData uri="http://schemas.openxmlformats.org/drawingml/2006/table">
            <a:tbl>
              <a:tblPr firstRow="1" bandRow="1">
                <a:tableStyleId>{5C22544A-7EE6-4342-B048-85BDC9FD1C3A}</a:tableStyleId>
              </a:tblPr>
              <a:tblGrid>
                <a:gridCol w="2361812">
                  <a:extLst>
                    <a:ext uri="{9D8B030D-6E8A-4147-A177-3AD203B41FA5}">
                      <a16:colId xmlns:a16="http://schemas.microsoft.com/office/drawing/2014/main" val="20000"/>
                    </a:ext>
                  </a:extLst>
                </a:gridCol>
                <a:gridCol w="6516341">
                  <a:extLst>
                    <a:ext uri="{9D8B030D-6E8A-4147-A177-3AD203B41FA5}">
                      <a16:colId xmlns:a16="http://schemas.microsoft.com/office/drawing/2014/main" val="20001"/>
                    </a:ext>
                  </a:extLst>
                </a:gridCol>
                <a:gridCol w="2641102">
                  <a:extLst>
                    <a:ext uri="{9D8B030D-6E8A-4147-A177-3AD203B41FA5}">
                      <a16:colId xmlns:a16="http://schemas.microsoft.com/office/drawing/2014/main" val="20002"/>
                    </a:ext>
                  </a:extLst>
                </a:gridCol>
              </a:tblGrid>
              <a:tr h="470483">
                <a:tc>
                  <a:txBody>
                    <a:bodyPr/>
                    <a:lstStyle/>
                    <a:p>
                      <a:pPr algn="ctr"/>
                      <a:r>
                        <a:rPr lang="en-US" sz="2000"/>
                        <a:t>Code</a:t>
                      </a:r>
                      <a:endParaRPr lang="en-US" sz="2000">
                        <a:solidFill>
                          <a:schemeClr val="tx1"/>
                        </a:solidFill>
                      </a:endParaRPr>
                    </a:p>
                  </a:txBody>
                  <a:tcPr marL="182880" marR="182880" marT="91440" marB="91440"/>
                </a:tc>
                <a:tc>
                  <a:txBody>
                    <a:bodyPr/>
                    <a:lstStyle/>
                    <a:p>
                      <a:pPr algn="ctr"/>
                      <a:r>
                        <a:rPr lang="en-US" sz="2000" baseline="0"/>
                        <a:t>Program</a:t>
                      </a:r>
                      <a:endParaRPr lang="en-US" sz="2000">
                        <a:solidFill>
                          <a:schemeClr val="tx1"/>
                        </a:solidFill>
                      </a:endParaRPr>
                    </a:p>
                  </a:txBody>
                  <a:tcPr marL="182880" marR="182880" marT="91440" marB="91440"/>
                </a:tc>
                <a:tc>
                  <a:txBody>
                    <a:bodyPr/>
                    <a:lstStyle/>
                    <a:p>
                      <a:pPr algn="ctr"/>
                      <a:r>
                        <a:rPr lang="en-US" sz="2000"/>
                        <a:t>Type</a:t>
                      </a:r>
                      <a:endParaRPr lang="en-US" sz="2000">
                        <a:solidFill>
                          <a:schemeClr val="tx1"/>
                        </a:solidFill>
                      </a:endParaRPr>
                    </a:p>
                  </a:txBody>
                  <a:tcPr marL="182880" marR="182880" marT="91440" marB="91440"/>
                </a:tc>
                <a:extLst>
                  <a:ext uri="{0D108BD9-81ED-4DB2-BD59-A6C34878D82A}">
                    <a16:rowId xmlns:a16="http://schemas.microsoft.com/office/drawing/2014/main" val="10000"/>
                  </a:ext>
                </a:extLst>
              </a:tr>
              <a:tr h="589757">
                <a:tc>
                  <a:txBody>
                    <a:bodyPr/>
                    <a:lstStyle/>
                    <a:p>
                      <a:pPr lvl="0" algn="ctr"/>
                      <a:r>
                        <a:rPr lang="en-US" sz="2000"/>
                        <a:t>122</a:t>
                      </a:r>
                    </a:p>
                  </a:txBody>
                  <a:tcPr marL="182880" marR="182880" marT="91440" marB="91440"/>
                </a:tc>
                <a:tc>
                  <a:txBody>
                    <a:bodyPr/>
                    <a:lstStyle/>
                    <a:p>
                      <a:pPr lvl="0"/>
                      <a:r>
                        <a:rPr lang="en-US" sz="2000" baseline="0"/>
                        <a:t>Title I Part A Basic Targeted</a:t>
                      </a:r>
                      <a:endParaRPr lang="en-US" sz="2000"/>
                    </a:p>
                  </a:txBody>
                  <a:tcPr marL="182880" marR="182880" marT="91440" marB="91440"/>
                </a:tc>
                <a:tc>
                  <a:txBody>
                    <a:bodyPr/>
                    <a:lstStyle/>
                    <a:p>
                      <a:pPr lvl="0" algn="ctr"/>
                      <a:r>
                        <a:rPr lang="en-US" sz="2000"/>
                        <a:t>Federal</a:t>
                      </a:r>
                    </a:p>
                  </a:txBody>
                  <a:tcPr marL="182880" marR="182880" marT="91440" marB="91440"/>
                </a:tc>
                <a:extLst>
                  <a:ext uri="{0D108BD9-81ED-4DB2-BD59-A6C34878D82A}">
                    <a16:rowId xmlns:a16="http://schemas.microsoft.com/office/drawing/2014/main" val="10001"/>
                  </a:ext>
                </a:extLst>
              </a:tr>
              <a:tr h="470483">
                <a:tc>
                  <a:txBody>
                    <a:bodyPr/>
                    <a:lstStyle/>
                    <a:p>
                      <a:pPr lvl="0" algn="ctr"/>
                      <a:r>
                        <a:rPr lang="en-US" sz="2000"/>
                        <a:t>174</a:t>
                      </a:r>
                    </a:p>
                  </a:txBody>
                  <a:tcPr marL="182880" marR="182880" marT="91440" marB="91440"/>
                </a:tc>
                <a:tc>
                  <a:txBody>
                    <a:bodyPr/>
                    <a:lstStyle/>
                    <a:p>
                      <a:pPr lvl="0"/>
                      <a:r>
                        <a:rPr lang="en-US" sz="2000" baseline="0"/>
                        <a:t>Title I Part A Neglected</a:t>
                      </a:r>
                      <a:endParaRPr lang="en-US" sz="2000"/>
                    </a:p>
                  </a:txBody>
                  <a:tcPr marL="182880" marR="182880" marT="91440" marB="9144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t>Federal</a:t>
                      </a:r>
                    </a:p>
                  </a:txBody>
                  <a:tcPr marL="182880" marR="182880" marT="91440" marB="91440"/>
                </a:tc>
                <a:extLst>
                  <a:ext uri="{0D108BD9-81ED-4DB2-BD59-A6C34878D82A}">
                    <a16:rowId xmlns:a16="http://schemas.microsoft.com/office/drawing/2014/main" val="10002"/>
                  </a:ext>
                </a:extLst>
              </a:tr>
              <a:tr h="5897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t>192</a:t>
                      </a:r>
                    </a:p>
                  </a:txBody>
                  <a:tcPr marL="182880" marR="182880" marT="91440" marB="9144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t>Armed Forces Family Member</a:t>
                      </a:r>
                    </a:p>
                  </a:txBody>
                  <a:tcPr marL="182880" marR="182880" marT="91440" marB="9144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t>Federal</a:t>
                      </a:r>
                    </a:p>
                  </a:txBody>
                  <a:tcPr marL="182880" marR="182880" marT="91440" marB="91440"/>
                </a:tc>
                <a:extLst>
                  <a:ext uri="{0D108BD9-81ED-4DB2-BD59-A6C34878D82A}">
                    <a16:rowId xmlns:a16="http://schemas.microsoft.com/office/drawing/2014/main" val="705502779"/>
                  </a:ext>
                </a:extLst>
              </a:tr>
              <a:tr h="4704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t>193</a:t>
                      </a:r>
                    </a:p>
                  </a:txBody>
                  <a:tcPr marL="182880" marR="182880" marT="91440" marB="9144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t>Tribal Foster youth</a:t>
                      </a:r>
                    </a:p>
                  </a:txBody>
                  <a:tcPr marL="182880" marR="182880" marT="91440" marB="9144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t>Federal</a:t>
                      </a:r>
                    </a:p>
                  </a:txBody>
                  <a:tcPr marL="182880" marR="182880" marT="91440" marB="91440"/>
                </a:tc>
                <a:extLst>
                  <a:ext uri="{0D108BD9-81ED-4DB2-BD59-A6C34878D82A}">
                    <a16:rowId xmlns:a16="http://schemas.microsoft.com/office/drawing/2014/main" val="3491988390"/>
                  </a:ext>
                </a:extLst>
              </a:tr>
              <a:tr h="470483">
                <a:tc>
                  <a:txBody>
                    <a:bodyPr/>
                    <a:lstStyle/>
                    <a:p>
                      <a:pPr lvl="0" algn="ctr"/>
                      <a:r>
                        <a:rPr lang="en-US" sz="2000"/>
                        <a:t>101</a:t>
                      </a:r>
                    </a:p>
                  </a:txBody>
                  <a:tcPr marL="182880" marR="182880" marT="91440" marB="91440"/>
                </a:tc>
                <a:tc>
                  <a:txBody>
                    <a:bodyPr/>
                    <a:lstStyle/>
                    <a:p>
                      <a:pPr lvl="0"/>
                      <a:r>
                        <a:rPr lang="en-US" sz="2000"/>
                        <a:t>504 Accommodation</a:t>
                      </a:r>
                      <a:r>
                        <a:rPr lang="en-US" sz="2000" baseline="0"/>
                        <a:t> Plan</a:t>
                      </a:r>
                      <a:endParaRPr lang="en-US" sz="2000"/>
                    </a:p>
                  </a:txBody>
                  <a:tcPr marL="182880" marR="182880" marT="91440" marB="9144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t>State</a:t>
                      </a:r>
                    </a:p>
                  </a:txBody>
                  <a:tcPr marL="182880" marR="182880" marT="91440" marB="91440"/>
                </a:tc>
                <a:extLst>
                  <a:ext uri="{0D108BD9-81ED-4DB2-BD59-A6C34878D82A}">
                    <a16:rowId xmlns:a16="http://schemas.microsoft.com/office/drawing/2014/main" val="10004"/>
                  </a:ext>
                </a:extLst>
              </a:tr>
              <a:tr h="470483">
                <a:tc>
                  <a:txBody>
                    <a:bodyPr/>
                    <a:lstStyle/>
                    <a:p>
                      <a:pPr lvl="0" algn="ctr"/>
                      <a:r>
                        <a:rPr lang="en-US" sz="2000"/>
                        <a:t>108</a:t>
                      </a:r>
                    </a:p>
                  </a:txBody>
                  <a:tcPr marL="182880" marR="182880" marT="91440" marB="91440"/>
                </a:tc>
                <a:tc>
                  <a:txBody>
                    <a:bodyPr/>
                    <a:lstStyle/>
                    <a:p>
                      <a:pPr lvl="0"/>
                      <a:r>
                        <a:rPr lang="en-US" sz="2000"/>
                        <a:t>Opportunity Program</a:t>
                      </a:r>
                    </a:p>
                  </a:txBody>
                  <a:tcPr marL="182880" marR="182880" marT="91440" marB="9144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t>State</a:t>
                      </a:r>
                    </a:p>
                  </a:txBody>
                  <a:tcPr marL="182880" marR="182880" marT="91440" marB="91440"/>
                </a:tc>
                <a:extLst>
                  <a:ext uri="{0D108BD9-81ED-4DB2-BD59-A6C34878D82A}">
                    <a16:rowId xmlns:a16="http://schemas.microsoft.com/office/drawing/2014/main" val="10005"/>
                  </a:ext>
                </a:extLst>
              </a:tr>
              <a:tr h="589757">
                <a:tc>
                  <a:txBody>
                    <a:bodyPr/>
                    <a:lstStyle/>
                    <a:p>
                      <a:pPr lvl="0" algn="ctr"/>
                      <a:r>
                        <a:rPr lang="en-US" sz="2000"/>
                        <a:t>113</a:t>
                      </a:r>
                    </a:p>
                  </a:txBody>
                  <a:tcPr marL="182880" marR="182880" marT="91440" marB="91440"/>
                </a:tc>
                <a:tc>
                  <a:txBody>
                    <a:bodyPr/>
                    <a:lstStyle/>
                    <a:p>
                      <a:pPr lvl="0"/>
                      <a:r>
                        <a:rPr lang="en-US" sz="2000"/>
                        <a:t>California Partnership Academy</a:t>
                      </a:r>
                    </a:p>
                  </a:txBody>
                  <a:tcPr marL="182880" marR="182880" marT="91440" marB="9144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t>State</a:t>
                      </a:r>
                    </a:p>
                  </a:txBody>
                  <a:tcPr marL="182880" marR="182880" marT="91440" marB="91440"/>
                </a:tc>
                <a:extLst>
                  <a:ext uri="{0D108BD9-81ED-4DB2-BD59-A6C34878D82A}">
                    <a16:rowId xmlns:a16="http://schemas.microsoft.com/office/drawing/2014/main" val="10006"/>
                  </a:ext>
                </a:extLst>
              </a:tr>
              <a:tr h="816586">
                <a:tc>
                  <a:txBody>
                    <a:bodyPr/>
                    <a:lstStyle/>
                    <a:p>
                      <a:pPr lvl="0" algn="ctr"/>
                      <a:r>
                        <a:rPr lang="en-US" sz="2000"/>
                        <a:t>162</a:t>
                      </a:r>
                    </a:p>
                  </a:txBody>
                  <a:tcPr marL="182880" marR="182880" marT="91440" marB="91440"/>
                </a:tc>
                <a:tc>
                  <a:txBody>
                    <a:bodyPr/>
                    <a:lstStyle/>
                    <a:p>
                      <a:pPr lvl="0"/>
                      <a:r>
                        <a:rPr lang="en-US" sz="2000"/>
                        <a:t>Pregnant</a:t>
                      </a:r>
                      <a:r>
                        <a:rPr lang="en-US" sz="2000" baseline="0"/>
                        <a:t> or Parenting Programs (formerly Cal-SAFE)</a:t>
                      </a:r>
                      <a:endParaRPr lang="en-US" sz="2000"/>
                    </a:p>
                  </a:txBody>
                  <a:tcPr marL="182880" marR="182880" marT="91440" marB="9144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t>State</a:t>
                      </a:r>
                    </a:p>
                  </a:txBody>
                  <a:tcPr marL="182880" marR="182880" marT="91440" marB="9144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485120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6399BB8-ACC8-4E5F-8905-4E36F6C8086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7E74DE32-424C-4E4C-810F-6B7A6BD01020}"/>
              </a:ext>
            </a:extLst>
          </p:cNvPr>
          <p:cNvSpPr>
            <a:spLocks noGrp="1"/>
          </p:cNvSpPr>
          <p:nvPr>
            <p:ph type="title" idx="4294967295"/>
          </p:nvPr>
        </p:nvSpPr>
        <p:spPr>
          <a:xfrm>
            <a:off x="646200" y="470221"/>
            <a:ext cx="10515600" cy="660400"/>
          </a:xfrm>
        </p:spPr>
        <p:txBody>
          <a:bodyPr>
            <a:normAutofit/>
          </a:bodyPr>
          <a:lstStyle/>
          <a:p>
            <a:r>
              <a:rPr lang="en-US" sz="3600"/>
              <a:t>EOY  2 Pre-snapshot Submission Activities</a:t>
            </a:r>
            <a:endParaRPr lang="en-US" sz="3600" b="0"/>
          </a:p>
        </p:txBody>
      </p:sp>
      <p:graphicFrame>
        <p:nvGraphicFramePr>
          <p:cNvPr id="18" name="Table 18">
            <a:extLst>
              <a:ext uri="{FF2B5EF4-FFF2-40B4-BE49-F238E27FC236}">
                <a16:creationId xmlns:a16="http://schemas.microsoft.com/office/drawing/2014/main" id="{A34C873A-C20B-4A8C-F5AE-BF4B9087E8D2}"/>
              </a:ext>
            </a:extLst>
          </p:cNvPr>
          <p:cNvGraphicFramePr>
            <a:graphicFrameLocks noGrp="1"/>
          </p:cNvGraphicFramePr>
          <p:nvPr/>
        </p:nvGraphicFramePr>
        <p:xfrm>
          <a:off x="471520" y="2073849"/>
          <a:ext cx="11248960" cy="2154486"/>
        </p:xfrm>
        <a:graphic>
          <a:graphicData uri="http://schemas.openxmlformats.org/drawingml/2006/table">
            <a:tbl>
              <a:tblPr firstRow="1" bandRow="1">
                <a:tableStyleId>{0660B408-B3CF-4A94-85FC-2B1E0A45F4A2}</a:tableStyleId>
              </a:tblPr>
              <a:tblGrid>
                <a:gridCol w="990400">
                  <a:extLst>
                    <a:ext uri="{9D8B030D-6E8A-4147-A177-3AD203B41FA5}">
                      <a16:colId xmlns:a16="http://schemas.microsoft.com/office/drawing/2014/main" val="143209940"/>
                    </a:ext>
                  </a:extLst>
                </a:gridCol>
                <a:gridCol w="1066800">
                  <a:extLst>
                    <a:ext uri="{9D8B030D-6E8A-4147-A177-3AD203B41FA5}">
                      <a16:colId xmlns:a16="http://schemas.microsoft.com/office/drawing/2014/main" val="2664703339"/>
                    </a:ext>
                  </a:extLst>
                </a:gridCol>
                <a:gridCol w="4085008">
                  <a:extLst>
                    <a:ext uri="{9D8B030D-6E8A-4147-A177-3AD203B41FA5}">
                      <a16:colId xmlns:a16="http://schemas.microsoft.com/office/drawing/2014/main" val="1885614069"/>
                    </a:ext>
                  </a:extLst>
                </a:gridCol>
                <a:gridCol w="1352393">
                  <a:extLst>
                    <a:ext uri="{9D8B030D-6E8A-4147-A177-3AD203B41FA5}">
                      <a16:colId xmlns:a16="http://schemas.microsoft.com/office/drawing/2014/main" val="515714399"/>
                    </a:ext>
                  </a:extLst>
                </a:gridCol>
                <a:gridCol w="3754359">
                  <a:extLst>
                    <a:ext uri="{9D8B030D-6E8A-4147-A177-3AD203B41FA5}">
                      <a16:colId xmlns:a16="http://schemas.microsoft.com/office/drawing/2014/main" val="4009324086"/>
                    </a:ext>
                  </a:extLst>
                </a:gridCol>
              </a:tblGrid>
              <a:tr h="569526">
                <a:tc>
                  <a:txBody>
                    <a:bodyPr/>
                    <a:lstStyle/>
                    <a:p>
                      <a:r>
                        <a:rPr lang="en-US" sz="1400"/>
                        <a:t>Record Type</a:t>
                      </a:r>
                    </a:p>
                  </a:txBody>
                  <a:tcPr/>
                </a:tc>
                <a:tc>
                  <a:txBody>
                    <a:bodyPr/>
                    <a:lstStyle/>
                    <a:p>
                      <a:r>
                        <a:rPr lang="en-US" sz="1400"/>
                        <a:t>Activity</a:t>
                      </a:r>
                    </a:p>
                  </a:txBody>
                  <a:tcPr/>
                </a:tc>
                <a:tc>
                  <a:txBody>
                    <a:bodyPr/>
                    <a:lstStyle/>
                    <a:p>
                      <a:r>
                        <a:rPr lang="en-US" sz="1400"/>
                        <a:t>Reasoning</a:t>
                      </a:r>
                    </a:p>
                  </a:txBody>
                  <a:tcPr/>
                </a:tc>
                <a:tc>
                  <a:txBody>
                    <a:bodyPr/>
                    <a:lstStyle/>
                    <a:p>
                      <a:r>
                        <a:rPr lang="en-US" sz="1400"/>
                        <a:t>Processing Method</a:t>
                      </a:r>
                    </a:p>
                  </a:txBody>
                  <a:tcPr/>
                </a:tc>
                <a:tc>
                  <a:txBody>
                    <a:bodyPr/>
                    <a:lstStyle/>
                    <a:p>
                      <a:r>
                        <a:rPr lang="en-US" sz="1400"/>
                        <a:t>Record Operational Keys</a:t>
                      </a:r>
                    </a:p>
                  </a:txBody>
                  <a:tcPr/>
                </a:tc>
                <a:extLst>
                  <a:ext uri="{0D108BD9-81ED-4DB2-BD59-A6C34878D82A}">
                    <a16:rowId xmlns:a16="http://schemas.microsoft.com/office/drawing/2014/main" val="2391109839"/>
                  </a:ext>
                </a:extLst>
              </a:tr>
              <a:tr h="0">
                <a:tc>
                  <a:txBody>
                    <a:bodyPr/>
                    <a:lstStyle/>
                    <a:p>
                      <a:r>
                        <a:rPr lang="en-US" sz="1400"/>
                        <a:t>SPRG</a:t>
                      </a:r>
                    </a:p>
                  </a:txBody>
                  <a:tcPr/>
                </a:tc>
                <a:tc>
                  <a:txBody>
                    <a:bodyPr/>
                    <a:lstStyle/>
                    <a:p>
                      <a:r>
                        <a:rPr lang="en-US" sz="1400"/>
                        <a:t>Ongoing</a:t>
                      </a:r>
                    </a:p>
                  </a:txBody>
                  <a:tcPr/>
                </a:tc>
                <a:tc>
                  <a:txBody>
                    <a:bodyPr/>
                    <a:lstStyle/>
                    <a:p>
                      <a:r>
                        <a:rPr lang="en-US" sz="1400"/>
                        <a:t>Program data should be updated as students start and end participation with a particular school. Most records should have been submitted prior to the EOY submission. Certify the schoolwide status in CARS</a:t>
                      </a:r>
                    </a:p>
                  </a:txBody>
                  <a:tcPr/>
                </a:tc>
                <a:tc>
                  <a:txBody>
                    <a:bodyPr/>
                    <a:lstStyle/>
                    <a:p>
                      <a:r>
                        <a:rPr lang="en-US" sz="1400"/>
                        <a:t>Transaction</a:t>
                      </a:r>
                    </a:p>
                  </a:txBody>
                  <a:tcPr/>
                </a:tc>
                <a:tc>
                  <a:txBody>
                    <a:bodyPr/>
                    <a:lstStyle/>
                    <a:p>
                      <a:r>
                        <a:rPr lang="en-US" sz="1400"/>
                        <a:t>School of Attendance</a:t>
                      </a:r>
                    </a:p>
                    <a:p>
                      <a:r>
                        <a:rPr lang="en-US" sz="1400"/>
                        <a:t>SSID</a:t>
                      </a:r>
                    </a:p>
                    <a:p>
                      <a:r>
                        <a:rPr lang="en-US" sz="1400"/>
                        <a:t>Education Program Code</a:t>
                      </a:r>
                    </a:p>
                    <a:p>
                      <a:r>
                        <a:rPr lang="en-US" sz="1400"/>
                        <a:t>Education Program Membership Start Date</a:t>
                      </a:r>
                    </a:p>
                    <a:p>
                      <a:r>
                        <a:rPr lang="en-US" sz="1400"/>
                        <a:t>Education Service Academic Year</a:t>
                      </a:r>
                    </a:p>
                    <a:p>
                      <a:r>
                        <a:rPr lang="en-US" sz="1400"/>
                        <a:t>Education Service Code</a:t>
                      </a:r>
                    </a:p>
                    <a:p>
                      <a:endParaRPr lang="en-US" sz="1400"/>
                    </a:p>
                  </a:txBody>
                  <a:tcPr/>
                </a:tc>
                <a:extLst>
                  <a:ext uri="{0D108BD9-81ED-4DB2-BD59-A6C34878D82A}">
                    <a16:rowId xmlns:a16="http://schemas.microsoft.com/office/drawing/2014/main" val="175164722"/>
                  </a:ext>
                </a:extLst>
              </a:tr>
            </a:tbl>
          </a:graphicData>
        </a:graphic>
      </p:graphicFrame>
      <p:sp>
        <p:nvSpPr>
          <p:cNvPr id="3" name="Footer Placeholder 2">
            <a:extLst>
              <a:ext uri="{FF2B5EF4-FFF2-40B4-BE49-F238E27FC236}">
                <a16:creationId xmlns:a16="http://schemas.microsoft.com/office/drawing/2014/main" id="{680422EF-5AEA-67F8-BECE-F348840C919B}"/>
              </a:ext>
            </a:extLst>
          </p:cNvPr>
          <p:cNvSpPr>
            <a:spLocks noGrp="1"/>
          </p:cNvSpPr>
          <p:nvPr>
            <p:ph type="ftr" sz="quarter" idx="10"/>
          </p:nvPr>
        </p:nvSpPr>
        <p:spPr/>
        <p:txBody>
          <a:bodyPr/>
          <a:lstStyle/>
          <a:p>
            <a:r>
              <a:rPr lang="en-US" noProof="0"/>
              <a:t>EOY - Advanced Reporting and Certification v1.1 May 5, 2025</a:t>
            </a:r>
          </a:p>
        </p:txBody>
      </p:sp>
    </p:spTree>
    <p:extLst>
      <p:ext uri="{BB962C8B-B14F-4D97-AF65-F5344CB8AC3E}">
        <p14:creationId xmlns:p14="http://schemas.microsoft.com/office/powerpoint/2010/main" val="40607170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3E67AD2-09AA-430C-BD1D-1B5105B8622E}"/>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8" name="Title 7">
            <a:extLst>
              <a:ext uri="{FF2B5EF4-FFF2-40B4-BE49-F238E27FC236}">
                <a16:creationId xmlns:a16="http://schemas.microsoft.com/office/drawing/2014/main" id="{F554CB4E-0A05-4BFF-8978-6778E8019F63}"/>
              </a:ext>
            </a:extLst>
          </p:cNvPr>
          <p:cNvSpPr>
            <a:spLocks noGrp="1"/>
          </p:cNvSpPr>
          <p:nvPr>
            <p:ph type="title"/>
          </p:nvPr>
        </p:nvSpPr>
        <p:spPr>
          <a:xfrm>
            <a:off x="610832" y="416872"/>
            <a:ext cx="11092022" cy="961021"/>
          </a:xfrm>
        </p:spPr>
        <p:txBody>
          <a:bodyPr/>
          <a:lstStyle/>
          <a:p>
            <a:r>
              <a:rPr lang="en-US"/>
              <a:t>Pain Points</a:t>
            </a:r>
            <a:br>
              <a:rPr lang="en-US"/>
            </a:br>
            <a:r>
              <a:rPr lang="en-US" sz="2400"/>
              <a:t>Consolidated Application and Reporting System</a:t>
            </a:r>
          </a:p>
        </p:txBody>
      </p:sp>
      <p:pic>
        <p:nvPicPr>
          <p:cNvPr id="5" name="Picture 4" descr="Screen SHot of the Consolidated Application and Reporting System">
            <a:extLst>
              <a:ext uri="{FF2B5EF4-FFF2-40B4-BE49-F238E27FC236}">
                <a16:creationId xmlns:a16="http://schemas.microsoft.com/office/drawing/2014/main" id="{74CA15C9-A934-8FDE-F9CF-F15442C90EFC}"/>
              </a:ext>
            </a:extLst>
          </p:cNvPr>
          <p:cNvPicPr>
            <a:picLocks noChangeAspect="1"/>
          </p:cNvPicPr>
          <p:nvPr/>
        </p:nvPicPr>
        <p:blipFill>
          <a:blip r:embed="rId3"/>
          <a:stretch>
            <a:fillRect/>
          </a:stretch>
        </p:blipFill>
        <p:spPr>
          <a:xfrm>
            <a:off x="5226667" y="1377893"/>
            <a:ext cx="5686054" cy="4773477"/>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75E7EF4D-DF29-0CB1-63B1-CF0232EDF29F}"/>
              </a:ext>
            </a:extLst>
          </p:cNvPr>
          <p:cNvSpPr txBox="1"/>
          <p:nvPr/>
        </p:nvSpPr>
        <p:spPr>
          <a:xfrm>
            <a:off x="702202" y="1843950"/>
            <a:ext cx="3734332" cy="4093428"/>
          </a:xfrm>
          <a:prstGeom prst="rect">
            <a:avLst/>
          </a:prstGeom>
          <a:noFill/>
        </p:spPr>
        <p:txBody>
          <a:bodyPr wrap="square">
            <a:spAutoFit/>
          </a:bodyPr>
          <a:lstStyle/>
          <a:p>
            <a:r>
              <a:rPr lang="en-US" sz="2000"/>
              <a:t>A Local Education Agency (LEA) that receives Title I, Part A funds operates one of two programs: </a:t>
            </a:r>
          </a:p>
          <a:p>
            <a:pPr>
              <a:buFont typeface="Arial" panose="020B0604020202020204" pitchFamily="34" charset="0"/>
              <a:buChar char="•"/>
            </a:pPr>
            <a:r>
              <a:rPr lang="en-US" sz="2000"/>
              <a:t>Targeted assistance school (TAS) program,</a:t>
            </a:r>
          </a:p>
          <a:p>
            <a:pPr lvl="1">
              <a:buFont typeface="Arial" panose="020B0604020202020204" pitchFamily="34" charset="0"/>
              <a:buChar char="•"/>
            </a:pPr>
            <a:r>
              <a:rPr lang="en-US" sz="2000"/>
              <a:t>Must identify and submit student program records</a:t>
            </a:r>
          </a:p>
          <a:p>
            <a:r>
              <a:rPr lang="en-US" sz="2000"/>
              <a:t> or</a:t>
            </a:r>
          </a:p>
          <a:p>
            <a:pPr>
              <a:buFont typeface="Arial" panose="020B0604020202020204" pitchFamily="34" charset="0"/>
              <a:buChar char="•"/>
            </a:pPr>
            <a:r>
              <a:rPr lang="en-US" sz="2000"/>
              <a:t>Schoolwide program (SWP)</a:t>
            </a:r>
          </a:p>
          <a:p>
            <a:pPr lvl="1">
              <a:buFont typeface="Arial" panose="020B0604020202020204" pitchFamily="34" charset="0"/>
              <a:buChar char="•"/>
            </a:pPr>
            <a:r>
              <a:rPr lang="en-US" sz="2000"/>
              <a:t>Not required to identify individual students or submit records</a:t>
            </a:r>
          </a:p>
        </p:txBody>
      </p:sp>
      <p:sp>
        <p:nvSpPr>
          <p:cNvPr id="9" name="TextBox 8">
            <a:extLst>
              <a:ext uri="{FF2B5EF4-FFF2-40B4-BE49-F238E27FC236}">
                <a16:creationId xmlns:a16="http://schemas.microsoft.com/office/drawing/2014/main" id="{7D04A472-F41C-30FA-84F1-F40F360C2046}"/>
              </a:ext>
            </a:extLst>
          </p:cNvPr>
          <p:cNvSpPr txBox="1"/>
          <p:nvPr/>
        </p:nvSpPr>
        <p:spPr>
          <a:xfrm>
            <a:off x="9121349" y="4273208"/>
            <a:ext cx="2581505" cy="1323439"/>
          </a:xfrm>
          <a:prstGeom prst="rect">
            <a:avLst/>
          </a:prstGeom>
          <a:solidFill>
            <a:schemeClr val="accent3">
              <a:lumMod val="60000"/>
              <a:lumOff val="40000"/>
            </a:schemeClr>
          </a:solidFill>
        </p:spPr>
        <p:txBody>
          <a:bodyPr wrap="square" rtlCol="0">
            <a:spAutoFit/>
          </a:bodyPr>
          <a:lstStyle/>
          <a:p>
            <a:pPr algn="ctr"/>
            <a:r>
              <a:rPr lang="en-US" sz="1600">
                <a:solidFill>
                  <a:schemeClr val="bg1"/>
                </a:solidFill>
              </a:rPr>
              <a:t>To be identified in CALPADS, schools operating schoolwide programs must be CERTIFIED in CARS</a:t>
            </a:r>
          </a:p>
        </p:txBody>
      </p:sp>
      <p:sp>
        <p:nvSpPr>
          <p:cNvPr id="2" name="Footer Placeholder 1">
            <a:extLst>
              <a:ext uri="{FF2B5EF4-FFF2-40B4-BE49-F238E27FC236}">
                <a16:creationId xmlns:a16="http://schemas.microsoft.com/office/drawing/2014/main" id="{A2D5558D-CA98-50C0-1417-8E41280084EE}"/>
              </a:ext>
            </a:extLst>
          </p:cNvPr>
          <p:cNvSpPr>
            <a:spLocks noGrp="1"/>
          </p:cNvSpPr>
          <p:nvPr>
            <p:ph type="ftr" sz="quarter" idx="10"/>
          </p:nvPr>
        </p:nvSpPr>
        <p:spPr>
          <a:xfrm>
            <a:off x="1105239" y="6365363"/>
            <a:ext cx="6273600" cy="412431"/>
          </a:xfrm>
        </p:spPr>
        <p:txBody>
          <a:bodyPr/>
          <a:lstStyle/>
          <a:p>
            <a:pPr>
              <a:defRPr/>
            </a:pPr>
            <a:r>
              <a:rPr lang="en-US"/>
              <a:t>EOY - Advanced Reporting and Certification v1.1 May 5, 2025</a:t>
            </a:r>
          </a:p>
        </p:txBody>
      </p:sp>
    </p:spTree>
    <p:extLst>
      <p:ext uri="{BB962C8B-B14F-4D97-AF65-F5344CB8AC3E}">
        <p14:creationId xmlns:p14="http://schemas.microsoft.com/office/powerpoint/2010/main" val="30868623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7503D06-760C-0065-D2FE-3AB6B00D2F41}"/>
              </a:ext>
            </a:extLst>
          </p:cNvPr>
          <p:cNvSpPr>
            <a:spLocks noGrp="1"/>
          </p:cNvSpPr>
          <p:nvPr>
            <p:ph type="title"/>
          </p:nvPr>
        </p:nvSpPr>
        <p:spPr/>
        <p:txBody>
          <a:bodyPr/>
          <a:lstStyle/>
          <a:p>
            <a:r>
              <a:rPr lang="en-US"/>
              <a:t>Early Program Counts</a:t>
            </a:r>
          </a:p>
        </p:txBody>
      </p:sp>
      <p:sp>
        <p:nvSpPr>
          <p:cNvPr id="3" name="Slide Number Placeholder 2">
            <a:extLst>
              <a:ext uri="{FF2B5EF4-FFF2-40B4-BE49-F238E27FC236}">
                <a16:creationId xmlns:a16="http://schemas.microsoft.com/office/drawing/2014/main" id="{E7591B05-C50B-FE4C-42D4-36703C96C416}"/>
              </a:ext>
            </a:extLst>
          </p:cNvPr>
          <p:cNvSpPr>
            <a:spLocks noGrp="1"/>
          </p:cNvSpPr>
          <p:nvPr>
            <p:ph type="sldNum" sz="quarter" idx="11"/>
          </p:nvPr>
        </p:nvSpPr>
        <p:spPr/>
        <p:txBody>
          <a:bodyPr/>
          <a:lstStyle/>
          <a:p>
            <a:fld id="{4B73C415-D670-4716-A5EC-CC4D52CA2BAC}" type="slidenum">
              <a:rPr lang="en-US" noProof="0" smtClean="0"/>
              <a:pPr/>
              <a:t>26</a:t>
            </a:fld>
            <a:endParaRPr lang="en-US" noProof="0"/>
          </a:p>
        </p:txBody>
      </p:sp>
      <p:pic>
        <p:nvPicPr>
          <p:cNvPr id="5" name="Picture 4" descr="Screen shot of The CALPADS User Manual, report 5.1 Program Participants Count">
            <a:extLst>
              <a:ext uri="{FF2B5EF4-FFF2-40B4-BE49-F238E27FC236}">
                <a16:creationId xmlns:a16="http://schemas.microsoft.com/office/drawing/2014/main" id="{075794E4-3735-ABC2-FE67-7989E11925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5326" y="1441975"/>
            <a:ext cx="11541347" cy="4049486"/>
          </a:xfrm>
          <a:prstGeom prst="rect">
            <a:avLst/>
          </a:prstGeom>
          <a:ln>
            <a:noFill/>
          </a:ln>
          <a:effectLst>
            <a:outerShdw blurRad="292100" dist="139700" dir="2700000" algn="tl" rotWithShape="0">
              <a:srgbClr val="333333">
                <a:alpha val="65000"/>
              </a:srgbClr>
            </a:outerShdw>
          </a:effectLst>
        </p:spPr>
      </p:pic>
      <p:sp>
        <p:nvSpPr>
          <p:cNvPr id="4" name="Footer Placeholder 3">
            <a:extLst>
              <a:ext uri="{FF2B5EF4-FFF2-40B4-BE49-F238E27FC236}">
                <a16:creationId xmlns:a16="http://schemas.microsoft.com/office/drawing/2014/main" id="{AA0538E8-C870-6A23-893C-7C596D512829}"/>
              </a:ext>
            </a:extLst>
          </p:cNvPr>
          <p:cNvSpPr>
            <a:spLocks noGrp="1"/>
          </p:cNvSpPr>
          <p:nvPr>
            <p:ph type="ftr" sz="quarter" idx="10"/>
          </p:nvPr>
        </p:nvSpPr>
        <p:spPr/>
        <p:txBody>
          <a:bodyPr/>
          <a:lstStyle/>
          <a:p>
            <a:r>
              <a:rPr lang="en-US" noProof="0"/>
              <a:t>EOY - Advanced Reporting and Certification v1.1 May 5, 2025</a:t>
            </a:r>
          </a:p>
        </p:txBody>
      </p:sp>
    </p:spTree>
    <p:extLst>
      <p:ext uri="{BB962C8B-B14F-4D97-AF65-F5344CB8AC3E}">
        <p14:creationId xmlns:p14="http://schemas.microsoft.com/office/powerpoint/2010/main" val="21970303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7" name="Diagram 16" descr="report 5.1 drill to reports 5.2 and 5.3">
            <a:extLst>
              <a:ext uri="{FF2B5EF4-FFF2-40B4-BE49-F238E27FC236}">
                <a16:creationId xmlns:a16="http://schemas.microsoft.com/office/drawing/2014/main" id="{56715B47-C39C-4B38-87F3-F4D40E4CB77C}"/>
              </a:ext>
            </a:extLst>
          </p:cNvPr>
          <p:cNvGraphicFramePr/>
          <p:nvPr/>
        </p:nvGraphicFramePr>
        <p:xfrm>
          <a:off x="2757884" y="2815253"/>
          <a:ext cx="2845675" cy="14412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0" name="Diagram 19">
            <a:extLst>
              <a:ext uri="{FF2B5EF4-FFF2-40B4-BE49-F238E27FC236}">
                <a16:creationId xmlns:a16="http://schemas.microsoft.com/office/drawing/2014/main" id="{A1183759-35D5-422F-BE0E-B456ECF8DCCF}"/>
              </a:ext>
              <a:ext uri="{C183D7F6-B498-43B3-948B-1728B52AA6E4}">
                <adec:decorative xmlns:adec="http://schemas.microsoft.com/office/drawing/2017/decorative" val="1"/>
              </a:ext>
            </a:extLst>
          </p:cNvPr>
          <p:cNvGraphicFramePr/>
          <p:nvPr/>
        </p:nvGraphicFramePr>
        <p:xfrm>
          <a:off x="7037128" y="1925671"/>
          <a:ext cx="3413158" cy="144124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6" name="Title 1">
            <a:extLst>
              <a:ext uri="{FF2B5EF4-FFF2-40B4-BE49-F238E27FC236}">
                <a16:creationId xmlns:a16="http://schemas.microsoft.com/office/drawing/2014/main" id="{7561012F-ABF4-405C-9196-071C5CDDDFC8}"/>
              </a:ext>
            </a:extLst>
          </p:cNvPr>
          <p:cNvSpPr txBox="1">
            <a:spLocks noGrp="1"/>
          </p:cNvSpPr>
          <p:nvPr>
            <p:ph type="title" idx="4294967295"/>
          </p:nvPr>
        </p:nvSpPr>
        <p:spPr>
          <a:xfrm>
            <a:off x="880991" y="626720"/>
            <a:ext cx="8927556" cy="175790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kern="1200">
                <a:solidFill>
                  <a:srgbClr val="16156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100" i="0" u="none" strike="noStrike" kern="1200" cap="none" spc="0" normalizeH="0" baseline="0" noProof="0">
                <a:ln>
                  <a:noFill/>
                </a:ln>
                <a:solidFill>
                  <a:schemeClr val="tx1">
                    <a:lumMod val="75000"/>
                    <a:lumOff val="25000"/>
                  </a:schemeClr>
                </a:solidFill>
                <a:effectLst/>
                <a:uLnTx/>
                <a:uFillTx/>
                <a:latin typeface="+mj-lt"/>
                <a:ea typeface="+mn-ea"/>
                <a:cs typeface="Arial" charset="0"/>
              </a:rPr>
              <a:t>EOY 2 Reports  </a:t>
            </a:r>
            <a:r>
              <a:rPr kumimoji="0" lang="en-US" sz="2100" i="0" u="none" strike="noStrike" kern="1200" cap="none" spc="0" normalizeH="0" baseline="0" noProof="0">
                <a:ln>
                  <a:noFill/>
                </a:ln>
                <a:solidFill>
                  <a:schemeClr val="tx1">
                    <a:lumMod val="75000"/>
                    <a:lumOff val="25000"/>
                  </a:schemeClr>
                </a:solidFill>
                <a:effectLst/>
                <a:uLnTx/>
                <a:uFillTx/>
                <a:latin typeface="+mj-lt"/>
                <a:ea typeface="+mn-ea"/>
                <a:cs typeface="Arial" charset="0"/>
              </a:rPr>
              <a:t>Program Participation</a:t>
            </a:r>
          </a:p>
        </p:txBody>
      </p:sp>
      <p:graphicFrame>
        <p:nvGraphicFramePr>
          <p:cNvPr id="8" name="Diagram 7">
            <a:extLst>
              <a:ext uri="{FF2B5EF4-FFF2-40B4-BE49-F238E27FC236}">
                <a16:creationId xmlns:a16="http://schemas.microsoft.com/office/drawing/2014/main" id="{88BDA9A2-5E9A-6E4E-17F3-0C4F75C2394E}"/>
              </a:ext>
              <a:ext uri="{C183D7F6-B498-43B3-948B-1728B52AA6E4}">
                <adec:decorative xmlns:adec="http://schemas.microsoft.com/office/drawing/2017/decorative" val="1"/>
              </a:ext>
            </a:extLst>
          </p:cNvPr>
          <p:cNvGraphicFramePr/>
          <p:nvPr/>
        </p:nvGraphicFramePr>
        <p:xfrm>
          <a:off x="7037129" y="3726866"/>
          <a:ext cx="3227018" cy="155899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nvGrpSpPr>
          <p:cNvPr id="9" name="Group 8">
            <a:extLst>
              <a:ext uri="{FF2B5EF4-FFF2-40B4-BE49-F238E27FC236}">
                <a16:creationId xmlns:a16="http://schemas.microsoft.com/office/drawing/2014/main" id="{1C36F042-4E07-F8F9-252C-3DE12E0727CB}"/>
              </a:ext>
              <a:ext uri="{C183D7F6-B498-43B3-948B-1728B52AA6E4}">
                <adec:decorative xmlns:adec="http://schemas.microsoft.com/office/drawing/2017/decorative" val="1"/>
              </a:ext>
            </a:extLst>
          </p:cNvPr>
          <p:cNvGrpSpPr/>
          <p:nvPr/>
        </p:nvGrpSpPr>
        <p:grpSpPr>
          <a:xfrm rot="1926181">
            <a:off x="5729114" y="3481686"/>
            <a:ext cx="1091541" cy="440904"/>
            <a:chOff x="2039882" y="-48682"/>
            <a:chExt cx="570252" cy="440904"/>
          </a:xfrm>
          <a:solidFill>
            <a:schemeClr val="accent1">
              <a:lumMod val="40000"/>
              <a:lumOff val="60000"/>
            </a:schemeClr>
          </a:solidFill>
        </p:grpSpPr>
        <p:sp>
          <p:nvSpPr>
            <p:cNvPr id="10" name="Arrow: Right 9">
              <a:extLst>
                <a:ext uri="{FF2B5EF4-FFF2-40B4-BE49-F238E27FC236}">
                  <a16:creationId xmlns:a16="http://schemas.microsoft.com/office/drawing/2014/main" id="{6442A8B7-403A-B95C-0E62-76CBA3798CA7}"/>
                </a:ext>
              </a:extLst>
            </p:cNvPr>
            <p:cNvSpPr/>
            <p:nvPr/>
          </p:nvSpPr>
          <p:spPr>
            <a:xfrm rot="21570006">
              <a:off x="2039882" y="-48682"/>
              <a:ext cx="570252" cy="440904"/>
            </a:xfrm>
            <a:prstGeom prst="rightArrow">
              <a:avLst>
                <a:gd name="adj1" fmla="val 60000"/>
                <a:gd name="adj2" fmla="val 50000"/>
              </a:avLst>
            </a:prstGeom>
            <a:grpFill/>
          </p:spPr>
          <p:style>
            <a:lnRef idx="0">
              <a:schemeClr val="accent1">
                <a:tint val="60000"/>
                <a:hueOff val="0"/>
                <a:satOff val="0"/>
                <a:lumOff val="0"/>
                <a:alphaOff val="0"/>
              </a:schemeClr>
            </a:lnRef>
            <a:fillRef idx="1">
              <a:scrgbClr r="0" g="0" b="0"/>
            </a:fillRef>
            <a:effectRef idx="1">
              <a:schemeClr val="accent1">
                <a:tint val="60000"/>
                <a:hueOff val="0"/>
                <a:satOff val="0"/>
                <a:lumOff val="0"/>
                <a:alphaOff val="0"/>
              </a:schemeClr>
            </a:effectRef>
            <a:fontRef idx="minor">
              <a:schemeClr val="lt1"/>
            </a:fontRef>
          </p:style>
          <p:txBody>
            <a:bodyPr/>
            <a:lstStyle/>
            <a:p>
              <a:endParaRPr lang="en-US"/>
            </a:p>
          </p:txBody>
        </p:sp>
        <p:sp>
          <p:nvSpPr>
            <p:cNvPr id="11" name="Arrow: Right 4">
              <a:extLst>
                <a:ext uri="{FF2B5EF4-FFF2-40B4-BE49-F238E27FC236}">
                  <a16:creationId xmlns:a16="http://schemas.microsoft.com/office/drawing/2014/main" id="{75B1FEF3-9C68-AEFA-B2B7-BC016842BDA5}"/>
                </a:ext>
              </a:extLst>
            </p:cNvPr>
            <p:cNvSpPr txBox="1"/>
            <p:nvPr/>
          </p:nvSpPr>
          <p:spPr>
            <a:xfrm rot="21570006">
              <a:off x="2039885" y="40076"/>
              <a:ext cx="437981" cy="26454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p:txBody>
        </p:sp>
      </p:grpSp>
      <p:grpSp>
        <p:nvGrpSpPr>
          <p:cNvPr id="2" name="Group 1">
            <a:extLst>
              <a:ext uri="{FF2B5EF4-FFF2-40B4-BE49-F238E27FC236}">
                <a16:creationId xmlns:a16="http://schemas.microsoft.com/office/drawing/2014/main" id="{5EA869F4-209C-1F0E-562C-546733E17C43}"/>
              </a:ext>
              <a:ext uri="{C183D7F6-B498-43B3-948B-1728B52AA6E4}">
                <adec:decorative xmlns:adec="http://schemas.microsoft.com/office/drawing/2017/decorative" val="1"/>
              </a:ext>
            </a:extLst>
          </p:cNvPr>
          <p:cNvGrpSpPr/>
          <p:nvPr/>
        </p:nvGrpSpPr>
        <p:grpSpPr>
          <a:xfrm rot="19804054">
            <a:off x="5727211" y="2721698"/>
            <a:ext cx="1095346" cy="440904"/>
            <a:chOff x="2039882" y="-48682"/>
            <a:chExt cx="570252" cy="440904"/>
          </a:xfrm>
          <a:solidFill>
            <a:schemeClr val="accent1">
              <a:lumMod val="40000"/>
              <a:lumOff val="60000"/>
            </a:schemeClr>
          </a:solidFill>
        </p:grpSpPr>
        <p:sp>
          <p:nvSpPr>
            <p:cNvPr id="3" name="Arrow: Right 2">
              <a:extLst>
                <a:ext uri="{FF2B5EF4-FFF2-40B4-BE49-F238E27FC236}">
                  <a16:creationId xmlns:a16="http://schemas.microsoft.com/office/drawing/2014/main" id="{D2633D4A-E387-8847-3F78-B1CA42B8D93A}"/>
                </a:ext>
              </a:extLst>
            </p:cNvPr>
            <p:cNvSpPr/>
            <p:nvPr/>
          </p:nvSpPr>
          <p:spPr>
            <a:xfrm rot="21570006">
              <a:off x="2039882" y="-48682"/>
              <a:ext cx="570252" cy="440904"/>
            </a:xfrm>
            <a:prstGeom prst="rightArrow">
              <a:avLst>
                <a:gd name="adj1" fmla="val 60000"/>
                <a:gd name="adj2" fmla="val 50000"/>
              </a:avLst>
            </a:prstGeom>
            <a:grpFill/>
          </p:spPr>
          <p:style>
            <a:lnRef idx="0">
              <a:schemeClr val="accent1">
                <a:tint val="60000"/>
                <a:hueOff val="0"/>
                <a:satOff val="0"/>
                <a:lumOff val="0"/>
                <a:alphaOff val="0"/>
              </a:schemeClr>
            </a:lnRef>
            <a:fillRef idx="1">
              <a:scrgbClr r="0" g="0" b="0"/>
            </a:fillRef>
            <a:effectRef idx="1">
              <a:schemeClr val="accent1">
                <a:tint val="60000"/>
                <a:hueOff val="0"/>
                <a:satOff val="0"/>
                <a:lumOff val="0"/>
                <a:alphaOff val="0"/>
              </a:schemeClr>
            </a:effectRef>
            <a:fontRef idx="minor">
              <a:schemeClr val="lt1"/>
            </a:fontRef>
          </p:style>
          <p:txBody>
            <a:bodyPr/>
            <a:lstStyle/>
            <a:p>
              <a:endParaRPr lang="en-US"/>
            </a:p>
          </p:txBody>
        </p:sp>
        <p:sp>
          <p:nvSpPr>
            <p:cNvPr id="4" name="Arrow: Right 4">
              <a:extLst>
                <a:ext uri="{FF2B5EF4-FFF2-40B4-BE49-F238E27FC236}">
                  <a16:creationId xmlns:a16="http://schemas.microsoft.com/office/drawing/2014/main" id="{E2915665-CB2E-26A9-D92F-971E56727C56}"/>
                </a:ext>
              </a:extLst>
            </p:cNvPr>
            <p:cNvSpPr txBox="1"/>
            <p:nvPr/>
          </p:nvSpPr>
          <p:spPr>
            <a:xfrm rot="21570006">
              <a:off x="2039885" y="40076"/>
              <a:ext cx="437981" cy="26454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p:txBody>
        </p:sp>
      </p:grpSp>
      <p:grpSp>
        <p:nvGrpSpPr>
          <p:cNvPr id="6" name="Group 5">
            <a:extLst>
              <a:ext uri="{FF2B5EF4-FFF2-40B4-BE49-F238E27FC236}">
                <a16:creationId xmlns:a16="http://schemas.microsoft.com/office/drawing/2014/main" id="{5775D8AB-4C7A-EDEB-B47C-384E2876E729}"/>
              </a:ext>
              <a:ext uri="{C183D7F6-B498-43B3-948B-1728B52AA6E4}">
                <adec:decorative xmlns:adec="http://schemas.microsoft.com/office/drawing/2017/decorative" val="1"/>
              </a:ext>
            </a:extLst>
          </p:cNvPr>
          <p:cNvGrpSpPr/>
          <p:nvPr/>
        </p:nvGrpSpPr>
        <p:grpSpPr>
          <a:xfrm>
            <a:off x="880991" y="2108918"/>
            <a:ext cx="1074720" cy="2349720"/>
            <a:chOff x="191932" y="3710445"/>
            <a:chExt cx="1074720" cy="2349720"/>
          </a:xfrm>
        </p:grpSpPr>
        <p:sp>
          <p:nvSpPr>
            <p:cNvPr id="7" name="Rectangle: Rounded Corners 6">
              <a:extLst>
                <a:ext uri="{FF2B5EF4-FFF2-40B4-BE49-F238E27FC236}">
                  <a16:creationId xmlns:a16="http://schemas.microsoft.com/office/drawing/2014/main" id="{40C96AB9-7A03-5922-7F9E-4F1BF313AF1B}"/>
                </a:ext>
              </a:extLst>
            </p:cNvPr>
            <p:cNvSpPr/>
            <p:nvPr/>
          </p:nvSpPr>
          <p:spPr>
            <a:xfrm>
              <a:off x="233190" y="3710445"/>
              <a:ext cx="1033462" cy="2349720"/>
            </a:xfrm>
            <a:prstGeom prst="roundRect">
              <a:avLst>
                <a:gd name="adj" fmla="val 6016"/>
              </a:avLst>
            </a:prstGeom>
            <a:solidFill>
              <a:srgbClr val="FFFFFF"/>
            </a:solidFill>
            <a:ln w="12700" cap="flat" cmpd="sng" algn="ctr">
              <a:noFill/>
              <a:prstDash val="solid"/>
              <a:miter lim="800000"/>
            </a:ln>
            <a:effectLst>
              <a:outerShdw blurRad="63500" algn="ctr" rotWithShape="0">
                <a:prstClr val="black">
                  <a:alpha val="40000"/>
                </a:prstClr>
              </a:outerShdw>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161569"/>
                </a:solidFill>
                <a:effectLst/>
                <a:uLnTx/>
                <a:uFillTx/>
                <a:latin typeface="Arial" panose="020B0604020202020204"/>
                <a:ea typeface="+mn-ea"/>
                <a:cs typeface="+mn-cs"/>
              </a:endParaRPr>
            </a:p>
          </p:txBody>
        </p:sp>
        <p:sp>
          <p:nvSpPr>
            <p:cNvPr id="12" name="AutoShape 2">
              <a:extLst>
                <a:ext uri="{FF2B5EF4-FFF2-40B4-BE49-F238E27FC236}">
                  <a16:creationId xmlns:a16="http://schemas.microsoft.com/office/drawing/2014/main" id="{A8317F09-A4E7-A8EC-105B-44FC21CC4127}"/>
                </a:ext>
              </a:extLst>
            </p:cNvPr>
            <p:cNvSpPr txBox="1">
              <a:spLocks noChangeArrowheads="1"/>
            </p:cNvSpPr>
            <p:nvPr/>
          </p:nvSpPr>
          <p:spPr>
            <a:xfrm>
              <a:off x="191932" y="3710445"/>
              <a:ext cx="1074720" cy="436756"/>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spc="0" normalizeH="0" noProof="0">
                  <a:ln>
                    <a:noFill/>
                  </a:ln>
                  <a:solidFill>
                    <a:srgbClr val="161569"/>
                  </a:solidFill>
                  <a:effectLst/>
                  <a:uLnTx/>
                  <a:uFillTx/>
                  <a:latin typeface="Arial" panose="020B0604020202020204" pitchFamily="34" charset="0"/>
                  <a:cs typeface="Arial" panose="020B0604020202020204" pitchFamily="34" charset="0"/>
                </a:rPr>
                <a:t>Legend</a:t>
              </a:r>
              <a:endParaRPr kumimoji="0" lang="en-US" sz="1100" b="0" i="0" u="none" strike="noStrike" kern="1200" spc="0" normalizeH="0" noProof="0">
                <a:ln>
                  <a:noFill/>
                </a:ln>
                <a:solidFill>
                  <a:srgbClr val="161569"/>
                </a:solidFill>
                <a:effectLst/>
                <a:uLnTx/>
                <a:uFillTx/>
                <a:latin typeface="Arial" panose="020B0604020202020204" pitchFamily="34" charset="0"/>
                <a:cs typeface="Arial" panose="020B0604020202020204" pitchFamily="34" charset="0"/>
              </a:endParaRPr>
            </a:p>
          </p:txBody>
        </p:sp>
        <p:graphicFrame>
          <p:nvGraphicFramePr>
            <p:cNvPr id="13" name="Diagram 12">
              <a:extLst>
                <a:ext uri="{FF2B5EF4-FFF2-40B4-BE49-F238E27FC236}">
                  <a16:creationId xmlns:a16="http://schemas.microsoft.com/office/drawing/2014/main" id="{32E225C8-AB21-81BF-A315-530E47D7E8A1}"/>
                </a:ext>
              </a:extLst>
            </p:cNvPr>
            <p:cNvGraphicFramePr/>
            <p:nvPr/>
          </p:nvGraphicFramePr>
          <p:xfrm>
            <a:off x="406821" y="4147201"/>
            <a:ext cx="686200" cy="1727095"/>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pSp>
      <p:sp>
        <p:nvSpPr>
          <p:cNvPr id="14" name="Isosceles Triangle 13">
            <a:extLst>
              <a:ext uri="{FF2B5EF4-FFF2-40B4-BE49-F238E27FC236}">
                <a16:creationId xmlns:a16="http://schemas.microsoft.com/office/drawing/2014/main" id="{77B74487-C933-9A35-2085-B588BB94B61F}"/>
              </a:ext>
              <a:ext uri="{C183D7F6-B498-43B3-948B-1728B52AA6E4}">
                <adec:decorative xmlns:adec="http://schemas.microsoft.com/office/drawing/2017/decorative" val="1"/>
              </a:ext>
            </a:extLst>
          </p:cNvPr>
          <p:cNvSpPr/>
          <p:nvPr/>
        </p:nvSpPr>
        <p:spPr>
          <a:xfrm rot="19817588">
            <a:off x="5628648" y="3069602"/>
            <a:ext cx="388501" cy="421261"/>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67E4A68E-ED92-EE37-805A-3D3B5A670B38}"/>
              </a:ext>
              <a:ext uri="{C183D7F6-B498-43B3-948B-1728B52AA6E4}">
                <adec:decorative xmlns:adec="http://schemas.microsoft.com/office/drawing/2017/decorative" val="1"/>
              </a:ext>
            </a:extLst>
          </p:cNvPr>
          <p:cNvSpPr/>
          <p:nvPr/>
        </p:nvSpPr>
        <p:spPr>
          <a:xfrm rot="16200000">
            <a:off x="5863185" y="3150339"/>
            <a:ext cx="275951" cy="363991"/>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741D8178-8767-1684-4F5E-CDB6D0D7D500}"/>
              </a:ext>
            </a:extLst>
          </p:cNvPr>
          <p:cNvSpPr>
            <a:spLocks noGrp="1"/>
          </p:cNvSpPr>
          <p:nvPr>
            <p:ph type="ftr" sz="quarter" idx="10"/>
          </p:nvPr>
        </p:nvSpPr>
        <p:spPr/>
        <p:txBody>
          <a:bodyPr/>
          <a:lstStyle/>
          <a:p>
            <a:r>
              <a:rPr lang="en-US" noProof="0"/>
              <a:t>EOY - Advanced Reporting and Certification v1.1 May 5, 2025</a:t>
            </a:r>
          </a:p>
        </p:txBody>
      </p:sp>
      <p:sp>
        <p:nvSpPr>
          <p:cNvPr id="18" name="Slide Number Placeholder 17">
            <a:extLst>
              <a:ext uri="{FF2B5EF4-FFF2-40B4-BE49-F238E27FC236}">
                <a16:creationId xmlns:a16="http://schemas.microsoft.com/office/drawing/2014/main" id="{910CA196-6414-D137-C0F8-7973BF0B3C01}"/>
              </a:ext>
            </a:extLst>
          </p:cNvPr>
          <p:cNvSpPr>
            <a:spLocks noGrp="1"/>
          </p:cNvSpPr>
          <p:nvPr>
            <p:ph type="sldNum" sz="quarter" idx="11"/>
          </p:nvPr>
        </p:nvSpPr>
        <p:spPr/>
        <p:txBody>
          <a:bodyPr/>
          <a:lstStyle/>
          <a:p>
            <a:fld id="{4B73C415-D670-4716-A5EC-CC4D52CA2BAC}" type="slidenum">
              <a:rPr lang="en-US" noProof="0" smtClean="0"/>
              <a:pPr/>
              <a:t>27</a:t>
            </a:fld>
            <a:endParaRPr lang="en-US" noProof="0"/>
          </a:p>
        </p:txBody>
      </p:sp>
    </p:spTree>
    <p:extLst>
      <p:ext uri="{BB962C8B-B14F-4D97-AF65-F5344CB8AC3E}">
        <p14:creationId xmlns:p14="http://schemas.microsoft.com/office/powerpoint/2010/main" val="20633209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1E2461E-5BC0-4021-AD9F-409F3FCA7964}"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2" name="Title 1"/>
          <p:cNvSpPr>
            <a:spLocks noGrp="1"/>
          </p:cNvSpPr>
          <p:nvPr>
            <p:ph type="title" idx="4294967295"/>
          </p:nvPr>
        </p:nvSpPr>
        <p:spPr>
          <a:xfrm>
            <a:off x="579917" y="423173"/>
            <a:ext cx="6172200" cy="685800"/>
          </a:xfrm>
        </p:spPr>
        <p:txBody>
          <a:bodyPr anchor="ctr">
            <a:normAutofit/>
          </a:bodyPr>
          <a:lstStyle/>
          <a:p>
            <a:r>
              <a:rPr lang="en-US"/>
              <a:t>EOY 2 Training</a:t>
            </a:r>
          </a:p>
        </p:txBody>
      </p:sp>
      <p:sp>
        <p:nvSpPr>
          <p:cNvPr id="4" name="TextBox 3">
            <a:extLst>
              <a:ext uri="{FF2B5EF4-FFF2-40B4-BE49-F238E27FC236}">
                <a16:creationId xmlns:a16="http://schemas.microsoft.com/office/drawing/2014/main" id="{B6EF9555-ED3D-3DC6-16B1-B0089AE628A3}"/>
              </a:ext>
            </a:extLst>
          </p:cNvPr>
          <p:cNvSpPr txBox="1"/>
          <p:nvPr/>
        </p:nvSpPr>
        <p:spPr>
          <a:xfrm>
            <a:off x="579917" y="1629239"/>
            <a:ext cx="5218200" cy="954107"/>
          </a:xfrm>
          <a:prstGeom prst="rect">
            <a:avLst/>
          </a:prstGeom>
          <a:noFill/>
        </p:spPr>
        <p:txBody>
          <a:bodyPr wrap="square" rtlCol="0">
            <a:spAutoFit/>
          </a:bodyPr>
          <a:lstStyle/>
          <a:p>
            <a:r>
              <a:rPr lang="en-US" sz="2000"/>
              <a:t>CALPADS User Manual</a:t>
            </a:r>
          </a:p>
          <a:p>
            <a:pPr marL="285750" indent="-285750">
              <a:buFont typeface="Arial" panose="020B0604020202020204" pitchFamily="34" charset="0"/>
              <a:buChar char="•"/>
            </a:pPr>
            <a:r>
              <a:rPr lang="en-US">
                <a:hlinkClick r:id="rId3"/>
              </a:rPr>
              <a:t>EOY Road Map</a:t>
            </a:r>
            <a:endParaRPr lang="en-US"/>
          </a:p>
          <a:p>
            <a:pPr marL="285750" indent="-285750">
              <a:buFont typeface="Arial" panose="020B0604020202020204" pitchFamily="34" charset="0"/>
              <a:buChar char="•"/>
            </a:pPr>
            <a:r>
              <a:rPr lang="en-US">
                <a:hlinkClick r:id="rId4"/>
              </a:rPr>
              <a:t>Student Programs</a:t>
            </a:r>
            <a:endParaRPr lang="en-US"/>
          </a:p>
        </p:txBody>
      </p:sp>
      <p:sp>
        <p:nvSpPr>
          <p:cNvPr id="17" name="TextBox 16">
            <a:extLst>
              <a:ext uri="{FF2B5EF4-FFF2-40B4-BE49-F238E27FC236}">
                <a16:creationId xmlns:a16="http://schemas.microsoft.com/office/drawing/2014/main" id="{DB5D9F44-B24E-A6FE-E970-916120BEA74B}"/>
              </a:ext>
            </a:extLst>
          </p:cNvPr>
          <p:cNvSpPr txBox="1"/>
          <p:nvPr/>
        </p:nvSpPr>
        <p:spPr>
          <a:xfrm>
            <a:off x="579917" y="2747460"/>
            <a:ext cx="4704777" cy="1938992"/>
          </a:xfrm>
          <a:prstGeom prst="rect">
            <a:avLst/>
          </a:prstGeom>
          <a:noFill/>
        </p:spPr>
        <p:txBody>
          <a:bodyPr wrap="square" rtlCol="0">
            <a:spAutoFit/>
          </a:bodyPr>
          <a:lstStyle/>
          <a:p>
            <a:r>
              <a:rPr lang="en-US" sz="2000"/>
              <a:t>CSIS YouTube Training Channel</a:t>
            </a:r>
          </a:p>
          <a:p>
            <a:pPr marL="342900" indent="-342900">
              <a:buFont typeface="Arial" panose="020B0604020202020204" pitchFamily="34" charset="0"/>
              <a:buChar char="•"/>
            </a:pPr>
            <a:r>
              <a:rPr lang="en-US" sz="2000">
                <a:hlinkClick r:id="rId5"/>
              </a:rPr>
              <a:t>Student Program (SPRG) Data Population</a:t>
            </a:r>
            <a:endParaRPr lang="en-US" sz="2000"/>
          </a:p>
          <a:p>
            <a:pPr marL="342900" indent="-342900">
              <a:buFont typeface="Arial" panose="020B0604020202020204" pitchFamily="34" charset="0"/>
              <a:buChar char="•"/>
            </a:pPr>
            <a:r>
              <a:rPr lang="en-US" sz="2000" b="0" i="0">
                <a:effectLst/>
                <a:latin typeface="Roboto" panose="02000000000000000000" pitchFamily="2" charset="0"/>
                <a:hlinkClick r:id="rId6"/>
              </a:rPr>
              <a:t>End of Year (EOY) Trainings</a:t>
            </a:r>
            <a:endParaRPr lang="en-US" sz="2000"/>
          </a:p>
          <a:p>
            <a:pPr marL="342900" indent="-342900">
              <a:buFont typeface="Arial" panose="020B0604020202020204" pitchFamily="34" charset="0"/>
              <a:buChar char="•"/>
            </a:pPr>
            <a:endParaRPr lang="en-US" sz="2000"/>
          </a:p>
          <a:p>
            <a:endParaRPr lang="en-US" sz="2000"/>
          </a:p>
        </p:txBody>
      </p:sp>
      <p:sp>
        <p:nvSpPr>
          <p:cNvPr id="3" name="TextBox 2">
            <a:extLst>
              <a:ext uri="{FF2B5EF4-FFF2-40B4-BE49-F238E27FC236}">
                <a16:creationId xmlns:a16="http://schemas.microsoft.com/office/drawing/2014/main" id="{A9FF5266-CD3F-353C-6CE9-0C092266B404}"/>
              </a:ext>
            </a:extLst>
          </p:cNvPr>
          <p:cNvSpPr txBox="1"/>
          <p:nvPr/>
        </p:nvSpPr>
        <p:spPr>
          <a:xfrm>
            <a:off x="579917" y="4221833"/>
            <a:ext cx="5218200" cy="1508105"/>
          </a:xfrm>
          <a:prstGeom prst="rect">
            <a:avLst/>
          </a:prstGeom>
          <a:noFill/>
        </p:spPr>
        <p:txBody>
          <a:bodyPr wrap="square" rtlCol="0">
            <a:spAutoFit/>
          </a:bodyPr>
          <a:lstStyle/>
          <a:p>
            <a:r>
              <a:rPr lang="en-US" sz="2000"/>
              <a:t>Other Information</a:t>
            </a:r>
          </a:p>
          <a:p>
            <a:pPr marL="285750" indent="-285750">
              <a:buClr>
                <a:schemeClr val="tx1"/>
              </a:buClr>
              <a:buFont typeface="Arial" panose="020B0604020202020204" pitchFamily="34" charset="0"/>
              <a:buChar char="•"/>
            </a:pPr>
            <a:r>
              <a:rPr lang="en-US" b="0" i="0" u="sng">
                <a:solidFill>
                  <a:srgbClr val="CC9933"/>
                </a:solidFill>
                <a:effectLst/>
                <a:latin typeface="Helvetica Neue"/>
                <a:hlinkClick r:id="rId7"/>
              </a:rPr>
              <a:t>CALPADS Update Flash #228</a:t>
            </a:r>
            <a:r>
              <a:rPr lang="en-US" b="0" i="0" u="sng">
                <a:solidFill>
                  <a:srgbClr val="CC9933"/>
                </a:solidFill>
                <a:effectLst/>
                <a:latin typeface="Helvetica Neue"/>
              </a:rPr>
              <a:t> </a:t>
            </a:r>
            <a:r>
              <a:rPr lang="en-US" b="0" i="0">
                <a:effectLst/>
                <a:latin typeface="Helvetica Neue"/>
              </a:rPr>
              <a:t>(TK)</a:t>
            </a:r>
          </a:p>
          <a:p>
            <a:pPr marL="285750" indent="-285750">
              <a:buClr>
                <a:schemeClr val="tx1"/>
              </a:buClr>
              <a:buFont typeface="Arial" panose="020B0604020202020204" pitchFamily="34" charset="0"/>
              <a:buChar char="•"/>
            </a:pPr>
            <a:r>
              <a:rPr lang="en-US" b="0" i="0" u="sng">
                <a:solidFill>
                  <a:srgbClr val="CC9933"/>
                </a:solidFill>
                <a:effectLst/>
                <a:latin typeface="Helvetica Neue"/>
                <a:hlinkClick r:id="rId8"/>
              </a:rPr>
              <a:t>CALPADS Data Guide v11.0</a:t>
            </a:r>
            <a:endParaRPr lang="en-US" u="sng">
              <a:solidFill>
                <a:srgbClr val="CC9933"/>
              </a:solidFill>
              <a:latin typeface="Helvetica Neue"/>
            </a:endParaRPr>
          </a:p>
          <a:p>
            <a:pPr marL="742950" lvl="1" indent="-285750">
              <a:buClr>
                <a:schemeClr val="tx1"/>
              </a:buClr>
              <a:buFont typeface="Arial" panose="020B0604020202020204" pitchFamily="34" charset="0"/>
              <a:buChar char="•"/>
            </a:pPr>
            <a:r>
              <a:rPr lang="en-US" b="0" i="0">
                <a:effectLst/>
                <a:latin typeface="Helvetica Neue"/>
              </a:rPr>
              <a:t>Section 2.1.3 Student program</a:t>
            </a:r>
          </a:p>
          <a:p>
            <a:pPr marL="285750" indent="-285750">
              <a:buClr>
                <a:schemeClr val="tx1"/>
              </a:buClr>
              <a:buFont typeface="Arial" panose="020B0604020202020204" pitchFamily="34" charset="0"/>
              <a:buChar char="•"/>
            </a:pPr>
            <a:endParaRPr lang="en-US"/>
          </a:p>
        </p:txBody>
      </p:sp>
      <p:sp>
        <p:nvSpPr>
          <p:cNvPr id="6" name="Footer Placeholder 5">
            <a:extLst>
              <a:ext uri="{FF2B5EF4-FFF2-40B4-BE49-F238E27FC236}">
                <a16:creationId xmlns:a16="http://schemas.microsoft.com/office/drawing/2014/main" id="{B743DA1D-1C78-BC98-544B-917BEB74DC2A}"/>
              </a:ext>
            </a:extLst>
          </p:cNvPr>
          <p:cNvSpPr>
            <a:spLocks noGrp="1"/>
          </p:cNvSpPr>
          <p:nvPr>
            <p:ph type="ftr" sz="quarter" idx="10"/>
          </p:nvPr>
        </p:nvSpPr>
        <p:spPr/>
        <p:txBody>
          <a:bodyPr/>
          <a:lstStyle/>
          <a:p>
            <a:r>
              <a:rPr lang="en-US" noProof="0"/>
              <a:t>EOY - Advanced Reporting and Certification v1.1 May 5, 2025</a:t>
            </a:r>
          </a:p>
        </p:txBody>
      </p:sp>
      <p:grpSp>
        <p:nvGrpSpPr>
          <p:cNvPr id="11" name="Group 10">
            <a:extLst>
              <a:ext uri="{FF2B5EF4-FFF2-40B4-BE49-F238E27FC236}">
                <a16:creationId xmlns:a16="http://schemas.microsoft.com/office/drawing/2014/main" id="{2723132F-3835-B596-23C9-89D8DE894CCC}"/>
              </a:ext>
              <a:ext uri="{C183D7F6-B498-43B3-948B-1728B52AA6E4}">
                <adec:decorative xmlns:adec="http://schemas.microsoft.com/office/drawing/2017/decorative" val="1"/>
              </a:ext>
            </a:extLst>
          </p:cNvPr>
          <p:cNvGrpSpPr/>
          <p:nvPr/>
        </p:nvGrpSpPr>
        <p:grpSpPr>
          <a:xfrm>
            <a:off x="4883983" y="-1"/>
            <a:ext cx="7308018" cy="6365363"/>
            <a:chOff x="4883983" y="-1"/>
            <a:chExt cx="7308018" cy="6365363"/>
          </a:xfrm>
        </p:grpSpPr>
        <p:pic>
          <p:nvPicPr>
            <p:cNvPr id="8" name="Picture 7" descr="A couple of people sitting at a desk with a computer&#10;&#10;AI-generated content may be incorrect.">
              <a:extLst>
                <a:ext uri="{FF2B5EF4-FFF2-40B4-BE49-F238E27FC236}">
                  <a16:creationId xmlns:a16="http://schemas.microsoft.com/office/drawing/2014/main" id="{04A2D9CB-7438-5731-E378-2C7AB464447A}"/>
                </a:ext>
              </a:extLst>
            </p:cNvPr>
            <p:cNvPicPr>
              <a:picLocks noChangeAspect="1"/>
            </p:cNvPicPr>
            <p:nvPr/>
          </p:nvPicPr>
          <p:blipFill>
            <a:blip r:embed="rId9">
              <a:extLst>
                <a:ext uri="{28A0092B-C50C-407E-A947-70E740481C1C}">
                  <a14:useLocalDpi xmlns:a14="http://schemas.microsoft.com/office/drawing/2010/main" val="0"/>
                </a:ext>
              </a:extLst>
            </a:blip>
            <a:srcRect t="16003" b="17207"/>
            <a:stretch/>
          </p:blipFill>
          <p:spPr>
            <a:xfrm>
              <a:off x="4883983" y="-1"/>
              <a:ext cx="7308018" cy="6365363"/>
            </a:xfrm>
            <a:prstGeom prst="rect">
              <a:avLst/>
            </a:prstGeom>
          </p:spPr>
        </p:pic>
        <p:pic>
          <p:nvPicPr>
            <p:cNvPr id="10" name="Picture 9" descr="A diagram of a data collection&#10;&#10;AI-generated content may be incorrect.">
              <a:extLst>
                <a:ext uri="{FF2B5EF4-FFF2-40B4-BE49-F238E27FC236}">
                  <a16:creationId xmlns:a16="http://schemas.microsoft.com/office/drawing/2014/main" id="{5AB75C94-0C91-8C7C-FA20-BE8E4CEF2935}"/>
                </a:ext>
              </a:extLst>
            </p:cNvPr>
            <p:cNvPicPr preferRelativeResize="0">
              <a:picLocks/>
            </p:cNvPicPr>
            <p:nvPr/>
          </p:nvPicPr>
          <p:blipFill>
            <a:blip r:embed="rId10">
              <a:extLst>
                <a:ext uri="{28A0092B-C50C-407E-A947-70E740481C1C}">
                  <a14:useLocalDpi xmlns:a14="http://schemas.microsoft.com/office/drawing/2010/main" val="0"/>
                </a:ext>
              </a:extLst>
            </a:blip>
            <a:stretch>
              <a:fillRect/>
            </a:stretch>
          </p:blipFill>
          <p:spPr>
            <a:xfrm rot="21480000">
              <a:off x="7900738" y="380667"/>
              <a:ext cx="2903557" cy="1657002"/>
            </a:xfrm>
            <a:prstGeom prst="rect">
              <a:avLst/>
            </a:prstGeom>
          </p:spPr>
        </p:pic>
      </p:grpSp>
    </p:spTree>
    <p:extLst>
      <p:ext uri="{BB962C8B-B14F-4D97-AF65-F5344CB8AC3E}">
        <p14:creationId xmlns:p14="http://schemas.microsoft.com/office/powerpoint/2010/main" val="18807361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9159" y="0"/>
            <a:ext cx="11732841" cy="6365363"/>
          </a:xfrm>
          <a:prstGeom prst="rect">
            <a:avLst/>
          </a:prstGeom>
          <a:gradFill>
            <a:gsLst>
              <a:gs pos="36000">
                <a:schemeClr val="bg1">
                  <a:lumMod val="0"/>
                  <a:lumOff val="100000"/>
                  <a:alpha val="0"/>
                </a:schemeClr>
              </a:gs>
              <a:gs pos="100000">
                <a:schemeClr val="bg1"/>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2371725"/>
            <a:ext cx="6299682" cy="2392875"/>
          </a:xfrm>
        </p:spPr>
        <p:txBody>
          <a:bodyPr/>
          <a:lstStyle/>
          <a:p>
            <a:r>
              <a:rPr lang="en-US"/>
              <a:t>EOY 3</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962525"/>
            <a:ext cx="4841767" cy="1219200"/>
          </a:xfrm>
        </p:spPr>
        <p:txBody>
          <a:bodyPr/>
          <a:lstStyle/>
          <a:p>
            <a:r>
              <a:rPr lang="en-US"/>
              <a:t>Behavioral Incidents, Absenteeism, Cumulative Enrollment preparation</a:t>
            </a:r>
          </a:p>
        </p:txBody>
      </p:sp>
      <p:sp>
        <p:nvSpPr>
          <p:cNvPr id="6" name="Slide Number Placeholder 5">
            <a:extLst>
              <a:ext uri="{FF2B5EF4-FFF2-40B4-BE49-F238E27FC236}">
                <a16:creationId xmlns:a16="http://schemas.microsoft.com/office/drawing/2014/main" id="{E704827E-E165-4122-B5E4-5914E11709D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B4B07411-1C96-E741-7254-A56E840FC385}"/>
              </a:ext>
            </a:extLst>
          </p:cNvPr>
          <p:cNvSpPr>
            <a:spLocks noGrp="1"/>
          </p:cNvSpPr>
          <p:nvPr>
            <p:ph type="ftr" sz="quarter" idx="13"/>
          </p:nvPr>
        </p:nvSpPr>
        <p:spPr/>
        <p:txBody>
          <a:bodyPr/>
          <a:lstStyle/>
          <a:p>
            <a:r>
              <a:rPr lang="en-US" noProof="0"/>
              <a:t>EOY - Advanced Reporting and Certification v1.1 May 5, 2025</a:t>
            </a:r>
          </a:p>
        </p:txBody>
      </p:sp>
    </p:spTree>
    <p:extLst>
      <p:ext uri="{BB962C8B-B14F-4D97-AF65-F5344CB8AC3E}">
        <p14:creationId xmlns:p14="http://schemas.microsoft.com/office/powerpoint/2010/main" val="61870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4" fill="hold" grpId="0" nodeType="afterEffect">
                                  <p:stCondLst>
                                    <p:cond delay="0"/>
                                  </p:stCondLst>
                                  <p:childTnLst>
                                    <p:anim calcmode="lin" valueType="num">
                                      <p:cBhvr additive="base">
                                        <p:cTn id="11" dur="500"/>
                                        <p:tgtEl>
                                          <p:spTgt spid="30"/>
                                        </p:tgtEl>
                                        <p:attrNameLst>
                                          <p:attrName>ppt_x</p:attrName>
                                        </p:attrNameLst>
                                      </p:cBhvr>
                                      <p:tavLst>
                                        <p:tav tm="0">
                                          <p:val>
                                            <p:strVal val="ppt_x"/>
                                          </p:val>
                                        </p:tav>
                                        <p:tav tm="100000">
                                          <p:val>
                                            <p:strVal val="ppt_x"/>
                                          </p:val>
                                        </p:tav>
                                      </p:tavLst>
                                    </p:anim>
                                    <p:anim calcmode="lin" valueType="num">
                                      <p:cBhvr additive="base">
                                        <p:cTn id="12" dur="500"/>
                                        <p:tgtEl>
                                          <p:spTgt spid="30"/>
                                        </p:tgtEl>
                                        <p:attrNameLst>
                                          <p:attrName>ppt_y</p:attrName>
                                        </p:attrNameLst>
                                      </p:cBhvr>
                                      <p:tavLst>
                                        <p:tav tm="0">
                                          <p:val>
                                            <p:strVal val="ppt_y"/>
                                          </p:val>
                                        </p:tav>
                                        <p:tav tm="100000">
                                          <p:val>
                                            <p:strVal val="1+ppt_h/2"/>
                                          </p:val>
                                        </p:tav>
                                      </p:tavLst>
                                    </p:anim>
                                    <p:set>
                                      <p:cBhvr>
                                        <p:cTn id="1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432000" y="315722"/>
            <a:ext cx="11214100" cy="587375"/>
          </a:xfrm>
        </p:spPr>
        <p:txBody>
          <a:bodyPr>
            <a:normAutofit/>
          </a:bodyPr>
          <a:lstStyle/>
          <a:p>
            <a:r>
              <a:rPr lang="en-US" dirty="0"/>
              <a:t>Target Audience</a:t>
            </a:r>
          </a:p>
        </p:txBody>
      </p:sp>
      <p:grpSp>
        <p:nvGrpSpPr>
          <p:cNvPr id="4" name="Group 3">
            <a:extLst>
              <a:ext uri="{FF2B5EF4-FFF2-40B4-BE49-F238E27FC236}">
                <a16:creationId xmlns:a16="http://schemas.microsoft.com/office/drawing/2014/main" id="{B755907B-6796-4CD3-9731-07FC21DACD45}"/>
              </a:ext>
              <a:ext uri="{C183D7F6-B498-43B3-948B-1728B52AA6E4}">
                <adec:decorative xmlns:adec="http://schemas.microsoft.com/office/drawing/2017/decorative" val="1"/>
              </a:ext>
            </a:extLst>
          </p:cNvPr>
          <p:cNvGrpSpPr/>
          <p:nvPr/>
        </p:nvGrpSpPr>
        <p:grpSpPr>
          <a:xfrm>
            <a:off x="1865805" y="1746348"/>
            <a:ext cx="3639705" cy="3953246"/>
            <a:chOff x="1865805" y="1746348"/>
            <a:chExt cx="3639705" cy="3953246"/>
          </a:xfrm>
        </p:grpSpPr>
        <p:sp>
          <p:nvSpPr>
            <p:cNvPr id="9" name="TextBox 8"/>
            <p:cNvSpPr txBox="1">
              <a:spLocks noChangeArrowheads="1"/>
            </p:cNvSpPr>
            <p:nvPr/>
          </p:nvSpPr>
          <p:spPr bwMode="auto">
            <a:xfrm>
              <a:off x="1865805" y="4868597"/>
              <a:ext cx="363970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charset="0"/>
                  <a:cs typeface="Arial" charset="0"/>
                </a:defRPr>
              </a:lvl1pPr>
              <a:lvl2pPr marL="742950" indent="-285750">
                <a:defRPr sz="1600">
                  <a:solidFill>
                    <a:schemeClr val="tx1"/>
                  </a:solidFill>
                  <a:latin typeface="Arial" charset="0"/>
                  <a:cs typeface="Arial" charset="0"/>
                </a:defRPr>
              </a:lvl2pPr>
              <a:lvl3pPr marL="1143000" indent="-228600">
                <a:defRPr sz="1600">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600">
                  <a:solidFill>
                    <a:schemeClr val="tx1"/>
                  </a:solidFill>
                  <a:latin typeface="Arial" charset="0"/>
                  <a:cs typeface="Arial" charset="0"/>
                </a:defRPr>
              </a:lvl5pPr>
              <a:lvl6pPr marL="2514600" indent="-228600" algn="ctr" eaLnBrk="0" fontAlgn="base" hangingPunct="0">
                <a:spcBef>
                  <a:spcPct val="0"/>
                </a:spcBef>
                <a:spcAft>
                  <a:spcPct val="0"/>
                </a:spcAft>
                <a:defRPr sz="1600">
                  <a:solidFill>
                    <a:schemeClr val="tx1"/>
                  </a:solidFill>
                  <a:latin typeface="Arial" charset="0"/>
                  <a:cs typeface="Arial" charset="0"/>
                </a:defRPr>
              </a:lvl6pPr>
              <a:lvl7pPr marL="2971800" indent="-228600" algn="ctr" eaLnBrk="0" fontAlgn="base" hangingPunct="0">
                <a:spcBef>
                  <a:spcPct val="0"/>
                </a:spcBef>
                <a:spcAft>
                  <a:spcPct val="0"/>
                </a:spcAft>
                <a:defRPr sz="1600">
                  <a:solidFill>
                    <a:schemeClr val="tx1"/>
                  </a:solidFill>
                  <a:latin typeface="Arial" charset="0"/>
                  <a:cs typeface="Arial" charset="0"/>
                </a:defRPr>
              </a:lvl7pPr>
              <a:lvl8pPr marL="3429000" indent="-228600" algn="ctr" eaLnBrk="0" fontAlgn="base" hangingPunct="0">
                <a:spcBef>
                  <a:spcPct val="0"/>
                </a:spcBef>
                <a:spcAft>
                  <a:spcPct val="0"/>
                </a:spcAft>
                <a:defRPr sz="1600">
                  <a:solidFill>
                    <a:schemeClr val="tx1"/>
                  </a:solidFill>
                  <a:latin typeface="Arial" charset="0"/>
                  <a:cs typeface="Arial" charset="0"/>
                </a:defRPr>
              </a:lvl8pPr>
              <a:lvl9pPr marL="3886200" indent="-228600" algn="ctr" eaLnBrk="0" fontAlgn="base" hangingPunct="0">
                <a:spcBef>
                  <a:spcPct val="0"/>
                </a:spcBef>
                <a:spcAft>
                  <a:spcPct val="0"/>
                </a:spcAft>
                <a:defRPr sz="1600">
                  <a:solidFill>
                    <a:schemeClr val="tx1"/>
                  </a:solidFill>
                  <a:latin typeface="Arial" charset="0"/>
                  <a:cs typeface="Arial" charset="0"/>
                </a:defRPr>
              </a:lvl9pPr>
            </a:lstStyle>
            <a:p>
              <a:pPr algn="ctr"/>
              <a:r>
                <a:rPr lang="en-US" sz="2400" b="1" dirty="0">
                  <a:solidFill>
                    <a:srgbClr val="FE7864"/>
                  </a:solidFill>
                  <a:latin typeface="+mn-lt"/>
                </a:rPr>
                <a:t>Experienced CALPADS</a:t>
              </a:r>
            </a:p>
            <a:p>
              <a:pPr algn="ctr"/>
              <a:r>
                <a:rPr lang="en-US" sz="2400" b="1" dirty="0">
                  <a:solidFill>
                    <a:srgbClr val="FE7864"/>
                  </a:solidFill>
                  <a:latin typeface="+mn-lt"/>
                </a:rPr>
                <a:t>Users</a:t>
              </a:r>
            </a:p>
          </p:txBody>
        </p:sp>
        <p:pic>
          <p:nvPicPr>
            <p:cNvPr id="1026" name="Picture 2" descr="Ministerio de Trabajo y Promoción del Empleo del Perú GIF">
              <a:extLst>
                <a:ext uri="{FF2B5EF4-FFF2-40B4-BE49-F238E27FC236}">
                  <a16:creationId xmlns:a16="http://schemas.microsoft.com/office/drawing/2014/main" id="{4288AE3B-5056-46CB-ADF9-2E6082ABBC3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05925" y="1746348"/>
              <a:ext cx="2959467" cy="2959467"/>
            </a:xfrm>
            <a:prstGeom prst="rect">
              <a:avLst/>
            </a:prstGeom>
            <a:noFill/>
            <a:effectLst>
              <a:outerShdw blurRad="635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40E44781-C56F-8649-87C0-00C67186C967}"/>
              </a:ext>
              <a:ext uri="{C183D7F6-B498-43B3-948B-1728B52AA6E4}">
                <adec:decorative xmlns:adec="http://schemas.microsoft.com/office/drawing/2017/decorative" val="1"/>
              </a:ext>
            </a:extLst>
          </p:cNvPr>
          <p:cNvGrpSpPr/>
          <p:nvPr/>
        </p:nvGrpSpPr>
        <p:grpSpPr>
          <a:xfrm>
            <a:off x="6125397" y="1746348"/>
            <a:ext cx="4235455" cy="3839720"/>
            <a:chOff x="6125397" y="1791748"/>
            <a:chExt cx="4235455" cy="3839720"/>
          </a:xfrm>
        </p:grpSpPr>
        <p:sp>
          <p:nvSpPr>
            <p:cNvPr id="17" name="TextBox 8">
              <a:extLst>
                <a:ext uri="{FF2B5EF4-FFF2-40B4-BE49-F238E27FC236}">
                  <a16:creationId xmlns:a16="http://schemas.microsoft.com/office/drawing/2014/main" id="{09722D46-C876-6D42-BAB1-33808E254F1E}"/>
                </a:ext>
              </a:extLst>
            </p:cNvPr>
            <p:cNvSpPr txBox="1">
              <a:spLocks noChangeArrowheads="1"/>
            </p:cNvSpPr>
            <p:nvPr/>
          </p:nvSpPr>
          <p:spPr bwMode="auto">
            <a:xfrm>
              <a:off x="6125397" y="4800471"/>
              <a:ext cx="423545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cs typeface="Arial" charset="0"/>
                </a:defRPr>
              </a:lvl1pPr>
              <a:lvl2pPr marL="742950" indent="-285750">
                <a:defRPr sz="1600">
                  <a:solidFill>
                    <a:schemeClr val="tx1"/>
                  </a:solidFill>
                  <a:latin typeface="Arial" charset="0"/>
                  <a:cs typeface="Arial" charset="0"/>
                </a:defRPr>
              </a:lvl2pPr>
              <a:lvl3pPr marL="1143000" indent="-228600">
                <a:defRPr sz="1600">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600">
                  <a:solidFill>
                    <a:schemeClr val="tx1"/>
                  </a:solidFill>
                  <a:latin typeface="Arial" charset="0"/>
                  <a:cs typeface="Arial" charset="0"/>
                </a:defRPr>
              </a:lvl5pPr>
              <a:lvl6pPr marL="2514600" indent="-228600" algn="ctr" eaLnBrk="0" fontAlgn="base" hangingPunct="0">
                <a:spcBef>
                  <a:spcPct val="0"/>
                </a:spcBef>
                <a:spcAft>
                  <a:spcPct val="0"/>
                </a:spcAft>
                <a:defRPr sz="1600">
                  <a:solidFill>
                    <a:schemeClr val="tx1"/>
                  </a:solidFill>
                  <a:latin typeface="Arial" charset="0"/>
                  <a:cs typeface="Arial" charset="0"/>
                </a:defRPr>
              </a:lvl6pPr>
              <a:lvl7pPr marL="2971800" indent="-228600" algn="ctr" eaLnBrk="0" fontAlgn="base" hangingPunct="0">
                <a:spcBef>
                  <a:spcPct val="0"/>
                </a:spcBef>
                <a:spcAft>
                  <a:spcPct val="0"/>
                </a:spcAft>
                <a:defRPr sz="1600">
                  <a:solidFill>
                    <a:schemeClr val="tx1"/>
                  </a:solidFill>
                  <a:latin typeface="Arial" charset="0"/>
                  <a:cs typeface="Arial" charset="0"/>
                </a:defRPr>
              </a:lvl7pPr>
              <a:lvl8pPr marL="3429000" indent="-228600" algn="ctr" eaLnBrk="0" fontAlgn="base" hangingPunct="0">
                <a:spcBef>
                  <a:spcPct val="0"/>
                </a:spcBef>
                <a:spcAft>
                  <a:spcPct val="0"/>
                </a:spcAft>
                <a:defRPr sz="1600">
                  <a:solidFill>
                    <a:schemeClr val="tx1"/>
                  </a:solidFill>
                  <a:latin typeface="Arial" charset="0"/>
                  <a:cs typeface="Arial" charset="0"/>
                </a:defRPr>
              </a:lvl8pPr>
              <a:lvl9pPr marL="3886200" indent="-228600" algn="ctr" eaLnBrk="0" fontAlgn="base" hangingPunct="0">
                <a:spcBef>
                  <a:spcPct val="0"/>
                </a:spcBef>
                <a:spcAft>
                  <a:spcPct val="0"/>
                </a:spcAft>
                <a:defRPr sz="1600">
                  <a:solidFill>
                    <a:schemeClr val="tx1"/>
                  </a:solidFill>
                  <a:latin typeface="Arial" charset="0"/>
                  <a:cs typeface="Arial" charset="0"/>
                </a:defRPr>
              </a:lvl9pPr>
            </a:lstStyle>
            <a:p>
              <a:pPr algn="ctr"/>
              <a:r>
                <a:rPr lang="en-US" sz="2400" b="1" dirty="0">
                  <a:solidFill>
                    <a:srgbClr val="555FAD"/>
                  </a:solidFill>
                  <a:latin typeface="+mn-lt"/>
                </a:rPr>
                <a:t>New to CALPADS?</a:t>
              </a:r>
            </a:p>
            <a:p>
              <a:pPr algn="ctr"/>
              <a:r>
                <a:rPr lang="en-US" sz="2400" b="1" dirty="0">
                  <a:solidFill>
                    <a:srgbClr val="555FAD"/>
                  </a:solidFill>
                  <a:latin typeface="+mn-lt"/>
                </a:rPr>
                <a:t>Attend EOY R&amp;C Trainings</a:t>
              </a:r>
            </a:p>
          </p:txBody>
        </p:sp>
        <p:pic>
          <p:nvPicPr>
            <p:cNvPr id="18" name="Picture 17">
              <a:extLst>
                <a:ext uri="{FF2B5EF4-FFF2-40B4-BE49-F238E27FC236}">
                  <a16:creationId xmlns:a16="http://schemas.microsoft.com/office/drawing/2014/main" id="{B6BE6580-5D6B-0C49-AAE7-714A33FE35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1227" y="1791748"/>
              <a:ext cx="3883792" cy="2912844"/>
            </a:xfrm>
            <a:prstGeom prst="rect">
              <a:avLst/>
            </a:prstGeom>
            <a:effectLst>
              <a:outerShdw blurRad="63500" algn="ctr" rotWithShape="0">
                <a:prstClr val="black">
                  <a:alpha val="40000"/>
                </a:prstClr>
              </a:outerShdw>
            </a:effectLst>
          </p:spPr>
        </p:pic>
      </p:grpSp>
      <p:sp>
        <p:nvSpPr>
          <p:cNvPr id="13" name="Footer Placeholder 12"/>
          <p:cNvSpPr>
            <a:spLocks noGrp="1"/>
          </p:cNvSpPr>
          <p:nvPr>
            <p:ph type="ftr" sz="quarter" idx="10"/>
          </p:nvPr>
        </p:nvSpPr>
        <p:spPr/>
        <p:txBody>
          <a:bodyPr/>
          <a:lstStyle/>
          <a:p>
            <a:r>
              <a:rPr lang="en-US"/>
              <a:t>EOY - Advanced Reporting and Certification v1.1 May 5, 2025</a:t>
            </a:r>
            <a:endParaRPr lang="en-US" dirty="0"/>
          </a:p>
        </p:txBody>
      </p:sp>
      <p:sp>
        <p:nvSpPr>
          <p:cNvPr id="14" name="Slide Number Placeholder 13"/>
          <p:cNvSpPr>
            <a:spLocks noGrp="1"/>
          </p:cNvSpPr>
          <p:nvPr>
            <p:ph type="sldNum" sz="quarter" idx="11"/>
          </p:nvPr>
        </p:nvSpPr>
        <p:spPr/>
        <p:txBody>
          <a:bodyPr/>
          <a:lstStyle/>
          <a:p>
            <a:fld id="{84E91884-CAC6-40C5-8951-05CEBB3430F4}" type="slidenum">
              <a:rPr lang="en-US" smtClean="0"/>
              <a:pPr/>
              <a:t>3</a:t>
            </a:fld>
            <a:endParaRPr lang="en-US" dirty="0"/>
          </a:p>
        </p:txBody>
      </p:sp>
    </p:spTree>
    <p:extLst>
      <p:ext uri="{BB962C8B-B14F-4D97-AF65-F5344CB8AC3E}">
        <p14:creationId xmlns:p14="http://schemas.microsoft.com/office/powerpoint/2010/main" val="5964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6399BB8-ACC8-4E5F-8905-4E36F6C8086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7E74DE32-424C-4E4C-810F-6B7A6BD01020}"/>
              </a:ext>
            </a:extLst>
          </p:cNvPr>
          <p:cNvSpPr>
            <a:spLocks noGrp="1"/>
          </p:cNvSpPr>
          <p:nvPr>
            <p:ph type="title" idx="4294967295"/>
          </p:nvPr>
        </p:nvSpPr>
        <p:spPr>
          <a:xfrm>
            <a:off x="1184481" y="429565"/>
            <a:ext cx="10515600" cy="660400"/>
          </a:xfrm>
        </p:spPr>
        <p:txBody>
          <a:bodyPr>
            <a:normAutofit/>
          </a:bodyPr>
          <a:lstStyle/>
          <a:p>
            <a:r>
              <a:rPr lang="en-US" sz="3600" dirty="0"/>
              <a:t>EOY 3 Data Collection</a:t>
            </a:r>
            <a:endParaRPr lang="en-US" sz="3600" b="0" dirty="0"/>
          </a:p>
        </p:txBody>
      </p:sp>
      <p:graphicFrame>
        <p:nvGraphicFramePr>
          <p:cNvPr id="3" name="Diagram 2">
            <a:extLst>
              <a:ext uri="{FF2B5EF4-FFF2-40B4-BE49-F238E27FC236}">
                <a16:creationId xmlns:a16="http://schemas.microsoft.com/office/drawing/2014/main" id="{B1EFA5C0-D214-A432-7621-6C2384BFF827}"/>
              </a:ext>
              <a:ext uri="{C183D7F6-B498-43B3-948B-1728B52AA6E4}">
                <adec:decorative xmlns:adec="http://schemas.microsoft.com/office/drawing/2017/decorative" val="1"/>
              </a:ext>
            </a:extLst>
          </p:cNvPr>
          <p:cNvGraphicFramePr/>
          <p:nvPr/>
        </p:nvGraphicFramePr>
        <p:xfrm>
          <a:off x="491919" y="1501817"/>
          <a:ext cx="6844546" cy="4467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181ABEDF-B7E7-B082-2031-B3EDCF20051A}"/>
              </a:ext>
            </a:extLst>
          </p:cNvPr>
          <p:cNvSpPr txBox="1"/>
          <p:nvPr/>
        </p:nvSpPr>
        <p:spPr>
          <a:xfrm>
            <a:off x="2046547" y="1501817"/>
            <a:ext cx="3575407" cy="461665"/>
          </a:xfrm>
          <a:prstGeom prst="rect">
            <a:avLst/>
          </a:prstGeom>
          <a:noFill/>
        </p:spPr>
        <p:txBody>
          <a:bodyPr wrap="square" rtlCol="0">
            <a:spAutoFit/>
          </a:bodyPr>
          <a:lstStyle/>
          <a:p>
            <a:r>
              <a:rPr lang="en-US" sz="2400" b="1" dirty="0"/>
              <a:t>Data Submitted</a:t>
            </a:r>
          </a:p>
        </p:txBody>
      </p:sp>
      <p:graphicFrame>
        <p:nvGraphicFramePr>
          <p:cNvPr id="4" name="Diagram 3">
            <a:extLst>
              <a:ext uri="{FF2B5EF4-FFF2-40B4-BE49-F238E27FC236}">
                <a16:creationId xmlns:a16="http://schemas.microsoft.com/office/drawing/2014/main" id="{C71F4115-F97A-02BE-5F39-FC7E38CCA8C9}"/>
              </a:ext>
              <a:ext uri="{C183D7F6-B498-43B3-948B-1728B52AA6E4}">
                <adec:decorative xmlns:adec="http://schemas.microsoft.com/office/drawing/2017/decorative" val="1"/>
              </a:ext>
            </a:extLst>
          </p:cNvPr>
          <p:cNvGraphicFramePr/>
          <p:nvPr/>
        </p:nvGraphicFramePr>
        <p:xfrm>
          <a:off x="7785461" y="3406985"/>
          <a:ext cx="3986539" cy="278224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5" name="Diagram 4">
            <a:extLst>
              <a:ext uri="{FF2B5EF4-FFF2-40B4-BE49-F238E27FC236}">
                <a16:creationId xmlns:a16="http://schemas.microsoft.com/office/drawing/2014/main" id="{3C14124C-B84C-C6F8-E204-3856E5CBF85D}"/>
              </a:ext>
              <a:ext uri="{C183D7F6-B498-43B3-948B-1728B52AA6E4}">
                <adec:decorative xmlns:adec="http://schemas.microsoft.com/office/drawing/2017/decorative" val="1"/>
              </a:ext>
            </a:extLst>
          </p:cNvPr>
          <p:cNvGraphicFramePr/>
          <p:nvPr/>
        </p:nvGraphicFramePr>
        <p:xfrm>
          <a:off x="7785460" y="455465"/>
          <a:ext cx="3986539" cy="278224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8" name="Footer Placeholder 7">
            <a:extLst>
              <a:ext uri="{FF2B5EF4-FFF2-40B4-BE49-F238E27FC236}">
                <a16:creationId xmlns:a16="http://schemas.microsoft.com/office/drawing/2014/main" id="{D6542C2B-A002-9D13-E930-B9E28279ACED}"/>
              </a:ext>
            </a:extLst>
          </p:cNvPr>
          <p:cNvSpPr>
            <a:spLocks noGrp="1"/>
          </p:cNvSpPr>
          <p:nvPr>
            <p:ph type="ftr" sz="quarter" idx="10"/>
          </p:nvPr>
        </p:nvSpPr>
        <p:spPr/>
        <p:txBody>
          <a:bodyPr/>
          <a:lstStyle/>
          <a:p>
            <a:r>
              <a:rPr lang="en-US" noProof="0"/>
              <a:t>EOY - Advanced Reporting and Certification v1.1 May 5, 2025</a:t>
            </a:r>
            <a:endParaRPr lang="en-US" noProof="0" dirty="0"/>
          </a:p>
        </p:txBody>
      </p:sp>
    </p:spTree>
    <p:extLst>
      <p:ext uri="{BB962C8B-B14F-4D97-AF65-F5344CB8AC3E}">
        <p14:creationId xmlns:p14="http://schemas.microsoft.com/office/powerpoint/2010/main" val="14870562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6399BB8-ACC8-4E5F-8905-4E36F6C8086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7E74DE32-424C-4E4C-810F-6B7A6BD01020}"/>
              </a:ext>
            </a:extLst>
          </p:cNvPr>
          <p:cNvSpPr>
            <a:spLocks noGrp="1"/>
          </p:cNvSpPr>
          <p:nvPr>
            <p:ph type="title" idx="4294967295"/>
          </p:nvPr>
        </p:nvSpPr>
        <p:spPr>
          <a:xfrm>
            <a:off x="646200" y="470221"/>
            <a:ext cx="10515600" cy="660400"/>
          </a:xfrm>
        </p:spPr>
        <p:txBody>
          <a:bodyPr>
            <a:normAutofit/>
          </a:bodyPr>
          <a:lstStyle/>
          <a:p>
            <a:r>
              <a:rPr lang="en-US" sz="3600" dirty="0"/>
              <a:t>EOY  3 Pre-snapshot Submission Activities</a:t>
            </a:r>
            <a:endParaRPr lang="en-US" sz="3600" b="0" dirty="0"/>
          </a:p>
        </p:txBody>
      </p:sp>
      <p:graphicFrame>
        <p:nvGraphicFramePr>
          <p:cNvPr id="18" name="Table 18">
            <a:extLst>
              <a:ext uri="{FF2B5EF4-FFF2-40B4-BE49-F238E27FC236}">
                <a16:creationId xmlns:a16="http://schemas.microsoft.com/office/drawing/2014/main" id="{A34C873A-C20B-4A8C-F5AE-BF4B9087E8D2}"/>
              </a:ext>
            </a:extLst>
          </p:cNvPr>
          <p:cNvGraphicFramePr>
            <a:graphicFrameLocks noGrp="1"/>
          </p:cNvGraphicFramePr>
          <p:nvPr/>
        </p:nvGraphicFramePr>
        <p:xfrm>
          <a:off x="523040" y="1513557"/>
          <a:ext cx="11248960" cy="3830886"/>
        </p:xfrm>
        <a:graphic>
          <a:graphicData uri="http://schemas.openxmlformats.org/drawingml/2006/table">
            <a:tbl>
              <a:tblPr firstRow="1" bandRow="1">
                <a:tableStyleId>{0660B408-B3CF-4A94-85FC-2B1E0A45F4A2}</a:tableStyleId>
              </a:tblPr>
              <a:tblGrid>
                <a:gridCol w="1436856">
                  <a:extLst>
                    <a:ext uri="{9D8B030D-6E8A-4147-A177-3AD203B41FA5}">
                      <a16:colId xmlns:a16="http://schemas.microsoft.com/office/drawing/2014/main" val="143209940"/>
                    </a:ext>
                  </a:extLst>
                </a:gridCol>
                <a:gridCol w="1167138">
                  <a:extLst>
                    <a:ext uri="{9D8B030D-6E8A-4147-A177-3AD203B41FA5}">
                      <a16:colId xmlns:a16="http://schemas.microsoft.com/office/drawing/2014/main" val="2664703339"/>
                    </a:ext>
                  </a:extLst>
                </a:gridCol>
                <a:gridCol w="3538214">
                  <a:extLst>
                    <a:ext uri="{9D8B030D-6E8A-4147-A177-3AD203B41FA5}">
                      <a16:colId xmlns:a16="http://schemas.microsoft.com/office/drawing/2014/main" val="1885614069"/>
                    </a:ext>
                  </a:extLst>
                </a:gridCol>
                <a:gridCol w="1352393">
                  <a:extLst>
                    <a:ext uri="{9D8B030D-6E8A-4147-A177-3AD203B41FA5}">
                      <a16:colId xmlns:a16="http://schemas.microsoft.com/office/drawing/2014/main" val="515714399"/>
                    </a:ext>
                  </a:extLst>
                </a:gridCol>
                <a:gridCol w="3754359">
                  <a:extLst>
                    <a:ext uri="{9D8B030D-6E8A-4147-A177-3AD203B41FA5}">
                      <a16:colId xmlns:a16="http://schemas.microsoft.com/office/drawing/2014/main" val="4009324086"/>
                    </a:ext>
                  </a:extLst>
                </a:gridCol>
              </a:tblGrid>
              <a:tr h="569526">
                <a:tc>
                  <a:txBody>
                    <a:bodyPr/>
                    <a:lstStyle/>
                    <a:p>
                      <a:r>
                        <a:rPr lang="en-US" sz="1400" dirty="0"/>
                        <a:t>Record Type</a:t>
                      </a:r>
                    </a:p>
                  </a:txBody>
                  <a:tcPr/>
                </a:tc>
                <a:tc>
                  <a:txBody>
                    <a:bodyPr/>
                    <a:lstStyle/>
                    <a:p>
                      <a:r>
                        <a:rPr lang="en-US" sz="1400" dirty="0"/>
                        <a:t>Activity</a:t>
                      </a:r>
                    </a:p>
                  </a:txBody>
                  <a:tcPr/>
                </a:tc>
                <a:tc>
                  <a:txBody>
                    <a:bodyPr/>
                    <a:lstStyle/>
                    <a:p>
                      <a:r>
                        <a:rPr lang="en-US" sz="1400" dirty="0"/>
                        <a:t>Reasoning</a:t>
                      </a:r>
                    </a:p>
                  </a:txBody>
                  <a:tcPr/>
                </a:tc>
                <a:tc>
                  <a:txBody>
                    <a:bodyPr/>
                    <a:lstStyle/>
                    <a:p>
                      <a:r>
                        <a:rPr lang="en-US" sz="1400" dirty="0"/>
                        <a:t>Processing Method</a:t>
                      </a:r>
                    </a:p>
                  </a:txBody>
                  <a:tcPr/>
                </a:tc>
                <a:tc>
                  <a:txBody>
                    <a:bodyPr/>
                    <a:lstStyle/>
                    <a:p>
                      <a:r>
                        <a:rPr lang="en-US" sz="1400" dirty="0"/>
                        <a:t>Record Operational Keys</a:t>
                      </a:r>
                    </a:p>
                  </a:txBody>
                  <a:tcPr/>
                </a:tc>
                <a:extLst>
                  <a:ext uri="{0D108BD9-81ED-4DB2-BD59-A6C34878D82A}">
                    <a16:rowId xmlns:a16="http://schemas.microsoft.com/office/drawing/2014/main" val="2391109839"/>
                  </a:ext>
                </a:extLst>
              </a:tr>
              <a:tr h="919779">
                <a:tc>
                  <a:txBody>
                    <a:bodyPr/>
                    <a:lstStyle/>
                    <a:p>
                      <a:r>
                        <a:rPr lang="en-US" sz="1400" dirty="0"/>
                        <a:t>SENR</a:t>
                      </a:r>
                    </a:p>
                  </a:txBody>
                  <a:tcPr/>
                </a:tc>
                <a:tc>
                  <a:txBody>
                    <a:bodyPr/>
                    <a:lstStyle/>
                    <a:p>
                      <a:r>
                        <a:rPr lang="en-US" sz="1400" dirty="0"/>
                        <a:t>Ongoing</a:t>
                      </a:r>
                    </a:p>
                  </a:txBody>
                  <a:tcPr/>
                </a:tc>
                <a:tc>
                  <a:txBody>
                    <a:bodyPr/>
                    <a:lstStyle/>
                    <a:p>
                      <a:r>
                        <a:rPr lang="en-US" sz="1400" dirty="0"/>
                        <a:t>Enrollments records are used to determine cumulative enrollments and every student should be exited by the end of the AY</a:t>
                      </a:r>
                    </a:p>
                  </a:txBody>
                  <a:tcPr/>
                </a:tc>
                <a:tc>
                  <a:txBody>
                    <a:bodyPr/>
                    <a:lstStyle/>
                    <a:p>
                      <a:r>
                        <a:rPr lang="en-US" sz="1400" dirty="0"/>
                        <a:t>Transaction</a:t>
                      </a:r>
                    </a:p>
                  </a:txBody>
                  <a:tcPr/>
                </a:tc>
                <a:tc>
                  <a:txBody>
                    <a:bodyPr/>
                    <a:lstStyle/>
                    <a:p>
                      <a:r>
                        <a:rPr lang="en-US" sz="1400" dirty="0"/>
                        <a:t>School of Attendance</a:t>
                      </a:r>
                    </a:p>
                    <a:p>
                      <a:r>
                        <a:rPr lang="en-US" sz="1400" dirty="0"/>
                        <a:t>SSID</a:t>
                      </a:r>
                    </a:p>
                    <a:p>
                      <a:r>
                        <a:rPr lang="en-US" sz="1400" dirty="0"/>
                        <a:t>Enrollment Start Date</a:t>
                      </a:r>
                    </a:p>
                    <a:p>
                      <a:endParaRPr lang="en-US" sz="1400" dirty="0"/>
                    </a:p>
                  </a:txBody>
                  <a:tcPr/>
                </a:tc>
                <a:extLst>
                  <a:ext uri="{0D108BD9-81ED-4DB2-BD59-A6C34878D82A}">
                    <a16:rowId xmlns:a16="http://schemas.microsoft.com/office/drawing/2014/main" val="1467497692"/>
                  </a:ext>
                </a:extLst>
              </a:tr>
              <a:tr h="712087">
                <a:tc>
                  <a:txBody>
                    <a:bodyPr/>
                    <a:lstStyle/>
                    <a:p>
                      <a:r>
                        <a:rPr lang="en-US" sz="1400" dirty="0"/>
                        <a:t>SELA</a:t>
                      </a:r>
                    </a:p>
                  </a:txBody>
                  <a:tcPr/>
                </a:tc>
                <a:tc>
                  <a:txBody>
                    <a:bodyPr/>
                    <a:lstStyle/>
                    <a:p>
                      <a:r>
                        <a:rPr lang="en-US" sz="1400" dirty="0"/>
                        <a:t>Ongoing</a:t>
                      </a:r>
                    </a:p>
                  </a:txBody>
                  <a:tcPr/>
                </a:tc>
                <a:tc>
                  <a:txBody>
                    <a:bodyPr/>
                    <a:lstStyle/>
                    <a:p>
                      <a:r>
                        <a:rPr lang="en-US" sz="1400" dirty="0"/>
                        <a:t>Reclassified EL students should have their status updated withing an enrollment period</a:t>
                      </a:r>
                    </a:p>
                  </a:txBody>
                  <a:tcPr/>
                </a:tc>
                <a:tc>
                  <a:txBody>
                    <a:bodyPr/>
                    <a:lstStyle/>
                    <a:p>
                      <a:r>
                        <a:rPr lang="en-US" sz="1400" dirty="0"/>
                        <a:t>Transaction</a:t>
                      </a:r>
                    </a:p>
                  </a:txBody>
                  <a:tcPr/>
                </a:tc>
                <a:tc>
                  <a:txBody>
                    <a:bodyPr/>
                    <a:lstStyle/>
                    <a:p>
                      <a:r>
                        <a:rPr lang="en-US" sz="1400" dirty="0"/>
                        <a:t>Effective Start Date</a:t>
                      </a:r>
                    </a:p>
                    <a:p>
                      <a:r>
                        <a:rPr lang="en-US" sz="1400" dirty="0"/>
                        <a:t>SSID</a:t>
                      </a:r>
                    </a:p>
                    <a:p>
                      <a:endParaRPr lang="en-US" sz="1400" dirty="0"/>
                    </a:p>
                  </a:txBody>
                  <a:tcPr/>
                </a:tc>
                <a:extLst>
                  <a:ext uri="{0D108BD9-81ED-4DB2-BD59-A6C34878D82A}">
                    <a16:rowId xmlns:a16="http://schemas.microsoft.com/office/drawing/2014/main" val="883184704"/>
                  </a:ext>
                </a:extLst>
              </a:tr>
              <a:tr h="0">
                <a:tc>
                  <a:txBody>
                    <a:bodyPr/>
                    <a:lstStyle/>
                    <a:p>
                      <a:r>
                        <a:rPr lang="en-US" sz="1400" dirty="0"/>
                        <a:t>SPRG</a:t>
                      </a:r>
                    </a:p>
                  </a:txBody>
                  <a:tcPr/>
                </a:tc>
                <a:tc>
                  <a:txBody>
                    <a:bodyPr/>
                    <a:lstStyle/>
                    <a:p>
                      <a:r>
                        <a:rPr lang="en-US" sz="1400" dirty="0"/>
                        <a:t>Ongoing</a:t>
                      </a:r>
                    </a:p>
                  </a:txBody>
                  <a:tcPr/>
                </a:tc>
                <a:tc>
                  <a:txBody>
                    <a:bodyPr/>
                    <a:lstStyle/>
                    <a:p>
                      <a:r>
                        <a:rPr lang="en-US" sz="1400" dirty="0"/>
                        <a:t>Homeless student data should be verified annually and updated when the student is rehoused</a:t>
                      </a:r>
                    </a:p>
                  </a:txBody>
                  <a:tcPr/>
                </a:tc>
                <a:tc>
                  <a:txBody>
                    <a:bodyPr/>
                    <a:lstStyle/>
                    <a:p>
                      <a:r>
                        <a:rPr lang="en-US" sz="1400" dirty="0"/>
                        <a:t>Transaction</a:t>
                      </a:r>
                    </a:p>
                  </a:txBody>
                  <a:tcPr/>
                </a:tc>
                <a:tc>
                  <a:txBody>
                    <a:bodyPr/>
                    <a:lstStyle/>
                    <a:p>
                      <a:r>
                        <a:rPr lang="en-US" sz="1400" dirty="0"/>
                        <a:t>School of Attendance</a:t>
                      </a:r>
                    </a:p>
                    <a:p>
                      <a:r>
                        <a:rPr lang="en-US" sz="1400" dirty="0"/>
                        <a:t>SSID</a:t>
                      </a:r>
                    </a:p>
                    <a:p>
                      <a:r>
                        <a:rPr lang="en-US" sz="1400" dirty="0"/>
                        <a:t>Education Program Code</a:t>
                      </a:r>
                    </a:p>
                    <a:p>
                      <a:r>
                        <a:rPr lang="en-US" sz="1400" dirty="0"/>
                        <a:t>Education Program Membership Start Date</a:t>
                      </a:r>
                    </a:p>
                    <a:p>
                      <a:r>
                        <a:rPr lang="en-US" sz="1400" dirty="0"/>
                        <a:t>Education Service Academic Year</a:t>
                      </a:r>
                    </a:p>
                    <a:p>
                      <a:r>
                        <a:rPr lang="en-US" sz="1400" dirty="0"/>
                        <a:t>Education Service Code</a:t>
                      </a:r>
                    </a:p>
                    <a:p>
                      <a:endParaRPr lang="en-US" sz="1400" dirty="0"/>
                    </a:p>
                  </a:txBody>
                  <a:tcPr/>
                </a:tc>
                <a:extLst>
                  <a:ext uri="{0D108BD9-81ED-4DB2-BD59-A6C34878D82A}">
                    <a16:rowId xmlns:a16="http://schemas.microsoft.com/office/drawing/2014/main" val="175164722"/>
                  </a:ext>
                </a:extLst>
              </a:tr>
            </a:tbl>
          </a:graphicData>
        </a:graphic>
      </p:graphicFrame>
      <p:sp>
        <p:nvSpPr>
          <p:cNvPr id="4" name="Footer Placeholder 3">
            <a:extLst>
              <a:ext uri="{FF2B5EF4-FFF2-40B4-BE49-F238E27FC236}">
                <a16:creationId xmlns:a16="http://schemas.microsoft.com/office/drawing/2014/main" id="{F1B031DB-BCB6-95C9-760F-268C45F6B48C}"/>
              </a:ext>
            </a:extLst>
          </p:cNvPr>
          <p:cNvSpPr>
            <a:spLocks noGrp="1"/>
          </p:cNvSpPr>
          <p:nvPr>
            <p:ph type="ftr" sz="quarter" idx="10"/>
          </p:nvPr>
        </p:nvSpPr>
        <p:spPr/>
        <p:txBody>
          <a:bodyPr/>
          <a:lstStyle/>
          <a:p>
            <a:r>
              <a:rPr lang="en-US" noProof="0"/>
              <a:t>EOY - Advanced Reporting and Certification v1.1 May 5, 2025</a:t>
            </a:r>
            <a:endParaRPr lang="en-US" noProof="0" dirty="0"/>
          </a:p>
        </p:txBody>
      </p:sp>
    </p:spTree>
    <p:extLst>
      <p:ext uri="{BB962C8B-B14F-4D97-AF65-F5344CB8AC3E}">
        <p14:creationId xmlns:p14="http://schemas.microsoft.com/office/powerpoint/2010/main" val="27591371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6399BB8-ACC8-4E5F-8905-4E36F6C8086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7E74DE32-424C-4E4C-810F-6B7A6BD01020}"/>
              </a:ext>
            </a:extLst>
          </p:cNvPr>
          <p:cNvSpPr>
            <a:spLocks noGrp="1"/>
          </p:cNvSpPr>
          <p:nvPr>
            <p:ph type="title" idx="4294967295"/>
          </p:nvPr>
        </p:nvSpPr>
        <p:spPr>
          <a:xfrm>
            <a:off x="523040" y="362949"/>
            <a:ext cx="10515600" cy="660400"/>
          </a:xfrm>
        </p:spPr>
        <p:txBody>
          <a:bodyPr>
            <a:normAutofit/>
          </a:bodyPr>
          <a:lstStyle/>
          <a:p>
            <a:r>
              <a:rPr lang="en-US" sz="3600" dirty="0"/>
              <a:t>More Pre-snapshot Submission Activities</a:t>
            </a:r>
            <a:endParaRPr lang="en-US" sz="3600" b="0" dirty="0"/>
          </a:p>
        </p:txBody>
      </p:sp>
      <p:graphicFrame>
        <p:nvGraphicFramePr>
          <p:cNvPr id="18" name="Table 18">
            <a:extLst>
              <a:ext uri="{FF2B5EF4-FFF2-40B4-BE49-F238E27FC236}">
                <a16:creationId xmlns:a16="http://schemas.microsoft.com/office/drawing/2014/main" id="{A34C873A-C20B-4A8C-F5AE-BF4B9087E8D2}"/>
              </a:ext>
            </a:extLst>
          </p:cNvPr>
          <p:cNvGraphicFramePr>
            <a:graphicFrameLocks noGrp="1"/>
          </p:cNvGraphicFramePr>
          <p:nvPr/>
        </p:nvGraphicFramePr>
        <p:xfrm>
          <a:off x="523040" y="1366417"/>
          <a:ext cx="11248960" cy="4780337"/>
        </p:xfrm>
        <a:graphic>
          <a:graphicData uri="http://schemas.openxmlformats.org/drawingml/2006/table">
            <a:tbl>
              <a:tblPr firstRow="1" bandRow="1">
                <a:tableStyleId>{0660B408-B3CF-4A94-85FC-2B1E0A45F4A2}</a:tableStyleId>
              </a:tblPr>
              <a:tblGrid>
                <a:gridCol w="1436856">
                  <a:extLst>
                    <a:ext uri="{9D8B030D-6E8A-4147-A177-3AD203B41FA5}">
                      <a16:colId xmlns:a16="http://schemas.microsoft.com/office/drawing/2014/main" val="143209940"/>
                    </a:ext>
                  </a:extLst>
                </a:gridCol>
                <a:gridCol w="1167138">
                  <a:extLst>
                    <a:ext uri="{9D8B030D-6E8A-4147-A177-3AD203B41FA5}">
                      <a16:colId xmlns:a16="http://schemas.microsoft.com/office/drawing/2014/main" val="2664703339"/>
                    </a:ext>
                  </a:extLst>
                </a:gridCol>
                <a:gridCol w="3538214">
                  <a:extLst>
                    <a:ext uri="{9D8B030D-6E8A-4147-A177-3AD203B41FA5}">
                      <a16:colId xmlns:a16="http://schemas.microsoft.com/office/drawing/2014/main" val="1885614069"/>
                    </a:ext>
                  </a:extLst>
                </a:gridCol>
                <a:gridCol w="1352393">
                  <a:extLst>
                    <a:ext uri="{9D8B030D-6E8A-4147-A177-3AD203B41FA5}">
                      <a16:colId xmlns:a16="http://schemas.microsoft.com/office/drawing/2014/main" val="515714399"/>
                    </a:ext>
                  </a:extLst>
                </a:gridCol>
                <a:gridCol w="3754359">
                  <a:extLst>
                    <a:ext uri="{9D8B030D-6E8A-4147-A177-3AD203B41FA5}">
                      <a16:colId xmlns:a16="http://schemas.microsoft.com/office/drawing/2014/main" val="4009324086"/>
                    </a:ext>
                  </a:extLst>
                </a:gridCol>
              </a:tblGrid>
              <a:tr h="569526">
                <a:tc>
                  <a:txBody>
                    <a:bodyPr/>
                    <a:lstStyle/>
                    <a:p>
                      <a:r>
                        <a:rPr lang="en-US" sz="1400" dirty="0"/>
                        <a:t>Record Type</a:t>
                      </a:r>
                    </a:p>
                  </a:txBody>
                  <a:tcPr/>
                </a:tc>
                <a:tc>
                  <a:txBody>
                    <a:bodyPr/>
                    <a:lstStyle/>
                    <a:p>
                      <a:r>
                        <a:rPr lang="en-US" sz="1400" dirty="0"/>
                        <a:t>Activity</a:t>
                      </a:r>
                    </a:p>
                  </a:txBody>
                  <a:tcPr/>
                </a:tc>
                <a:tc>
                  <a:txBody>
                    <a:bodyPr/>
                    <a:lstStyle/>
                    <a:p>
                      <a:r>
                        <a:rPr lang="en-US" sz="1400" dirty="0"/>
                        <a:t>Reasoning</a:t>
                      </a:r>
                    </a:p>
                  </a:txBody>
                  <a:tcPr/>
                </a:tc>
                <a:tc>
                  <a:txBody>
                    <a:bodyPr/>
                    <a:lstStyle/>
                    <a:p>
                      <a:r>
                        <a:rPr lang="en-US" sz="1400" dirty="0"/>
                        <a:t>Processing Method</a:t>
                      </a:r>
                    </a:p>
                  </a:txBody>
                  <a:tcPr/>
                </a:tc>
                <a:tc>
                  <a:txBody>
                    <a:bodyPr/>
                    <a:lstStyle/>
                    <a:p>
                      <a:r>
                        <a:rPr lang="en-US" sz="1400" dirty="0"/>
                        <a:t>Record Operational Keys</a:t>
                      </a:r>
                    </a:p>
                  </a:txBody>
                  <a:tcPr/>
                </a:tc>
                <a:extLst>
                  <a:ext uri="{0D108BD9-81ED-4DB2-BD59-A6C34878D82A}">
                    <a16:rowId xmlns:a16="http://schemas.microsoft.com/office/drawing/2014/main" val="2391109839"/>
                  </a:ext>
                </a:extLst>
              </a:tr>
              <a:tr h="919779">
                <a:tc>
                  <a:txBody>
                    <a:bodyPr/>
                    <a:lstStyle/>
                    <a:p>
                      <a:r>
                        <a:rPr lang="en-US" sz="1400" dirty="0"/>
                        <a:t>STAS</a:t>
                      </a:r>
                    </a:p>
                  </a:txBody>
                  <a:tcPr/>
                </a:tc>
                <a:tc>
                  <a:txBody>
                    <a:bodyPr/>
                    <a:lstStyle/>
                    <a:p>
                      <a:r>
                        <a:rPr lang="en-US" sz="1400" dirty="0"/>
                        <a:t>End of Year</a:t>
                      </a:r>
                    </a:p>
                  </a:txBody>
                  <a:tcPr/>
                </a:tc>
                <a:tc>
                  <a:txBody>
                    <a:bodyPr/>
                    <a:lstStyle/>
                    <a:p>
                      <a:r>
                        <a:rPr lang="en-US" sz="1400" dirty="0"/>
                        <a:t>Stas is calculated from attendance. Students may need exit dates to extract the data</a:t>
                      </a:r>
                    </a:p>
                  </a:txBody>
                  <a:tcPr/>
                </a:tc>
                <a:tc>
                  <a:txBody>
                    <a:bodyPr/>
                    <a:lstStyle/>
                    <a:p>
                      <a:r>
                        <a:rPr lang="en-US" sz="1400" dirty="0"/>
                        <a:t>Replacement</a:t>
                      </a:r>
                    </a:p>
                  </a:txBody>
                  <a:tcPr/>
                </a:tc>
                <a:tc>
                  <a:txBody>
                    <a:bodyPr/>
                    <a:lstStyle/>
                    <a:p>
                      <a:r>
                        <a:rPr lang="en-US" sz="1400" dirty="0"/>
                        <a:t>School of Attendance</a:t>
                      </a:r>
                    </a:p>
                    <a:p>
                      <a:r>
                        <a:rPr lang="en-US" sz="1400" dirty="0"/>
                        <a:t>Academic Year ID</a:t>
                      </a:r>
                    </a:p>
                    <a:p>
                      <a:r>
                        <a:rPr lang="en-US" sz="1400" dirty="0"/>
                        <a:t>SSID</a:t>
                      </a:r>
                    </a:p>
                    <a:p>
                      <a:endParaRPr lang="en-US" sz="1400" dirty="0"/>
                    </a:p>
                  </a:txBody>
                  <a:tcPr/>
                </a:tc>
                <a:extLst>
                  <a:ext uri="{0D108BD9-81ED-4DB2-BD59-A6C34878D82A}">
                    <a16:rowId xmlns:a16="http://schemas.microsoft.com/office/drawing/2014/main" val="1467497692"/>
                  </a:ext>
                </a:extLst>
              </a:tr>
              <a:tr h="712087">
                <a:tc>
                  <a:txBody>
                    <a:bodyPr/>
                    <a:lstStyle/>
                    <a:p>
                      <a:r>
                        <a:rPr lang="en-US" sz="1400" dirty="0"/>
                        <a:t>SINC</a:t>
                      </a:r>
                    </a:p>
                  </a:txBody>
                  <a:tcPr/>
                </a:tc>
                <a:tc>
                  <a:txBody>
                    <a:bodyPr/>
                    <a:lstStyle/>
                    <a:p>
                      <a:r>
                        <a:rPr lang="en-US" sz="1400" dirty="0"/>
                        <a:t>Now</a:t>
                      </a:r>
                    </a:p>
                  </a:txBody>
                  <a:tcPr/>
                </a:tc>
                <a:tc rowSpan="3">
                  <a:txBody>
                    <a:bodyPr/>
                    <a:lstStyle/>
                    <a:p>
                      <a:r>
                        <a:rPr lang="en-US" sz="1400" dirty="0"/>
                        <a:t>SINC, SIRS and SOFF must be posted in succession and completely, but there is benefit to submitting them prior to school ending to resolve the majority of errors that may arise. Files submission can be completed by school if schools have different end dates or by incident if Q allows for only new incidents to be extracted</a:t>
                      </a:r>
                    </a:p>
                  </a:txBody>
                  <a:tcPr/>
                </a:tc>
                <a:tc>
                  <a:txBody>
                    <a:bodyPr/>
                    <a:lstStyle/>
                    <a:p>
                      <a:r>
                        <a:rPr lang="en-US" sz="1400" dirty="0"/>
                        <a:t>Replacement</a:t>
                      </a:r>
                    </a:p>
                  </a:txBody>
                  <a:tcPr/>
                </a:tc>
                <a:tc>
                  <a:txBody>
                    <a:bodyPr/>
                    <a:lstStyle/>
                    <a:p>
                      <a:r>
                        <a:rPr lang="en-US" sz="1400" dirty="0"/>
                        <a:t>School of Attendance</a:t>
                      </a:r>
                    </a:p>
                    <a:p>
                      <a:r>
                        <a:rPr lang="en-US" sz="1400" dirty="0"/>
                        <a:t>Academic Year ID</a:t>
                      </a:r>
                    </a:p>
                    <a:p>
                      <a:r>
                        <a:rPr lang="en-US" sz="1400" dirty="0"/>
                        <a:t>Incident ID Local</a:t>
                      </a:r>
                    </a:p>
                    <a:p>
                      <a:endParaRPr lang="en-US" sz="1400" dirty="0"/>
                    </a:p>
                  </a:txBody>
                  <a:tcPr/>
                </a:tc>
                <a:extLst>
                  <a:ext uri="{0D108BD9-81ED-4DB2-BD59-A6C34878D82A}">
                    <a16:rowId xmlns:a16="http://schemas.microsoft.com/office/drawing/2014/main" val="883184704"/>
                  </a:ext>
                </a:extLst>
              </a:tr>
              <a:tr h="919779">
                <a:tc>
                  <a:txBody>
                    <a:bodyPr/>
                    <a:lstStyle/>
                    <a:p>
                      <a:r>
                        <a:rPr lang="en-US" sz="1400" dirty="0"/>
                        <a:t>SIRS</a:t>
                      </a:r>
                    </a:p>
                  </a:txBody>
                  <a:tcPr/>
                </a:tc>
                <a:tc>
                  <a:txBody>
                    <a:bodyPr/>
                    <a:lstStyle/>
                    <a:p>
                      <a:r>
                        <a:rPr lang="en-US" sz="1400" dirty="0"/>
                        <a:t>Now</a:t>
                      </a:r>
                    </a:p>
                  </a:txBody>
                  <a:tcPr/>
                </a:tc>
                <a:tc vMerge="1">
                  <a:txBody>
                    <a:bodyPr/>
                    <a:lstStyle/>
                    <a:p>
                      <a:endParaRPr lang="en-US" sz="1400" dirty="0"/>
                    </a:p>
                  </a:txBody>
                  <a:tcPr/>
                </a:tc>
                <a:tc>
                  <a:txBody>
                    <a:bodyPr/>
                    <a:lstStyle/>
                    <a:p>
                      <a:r>
                        <a:rPr lang="en-US" sz="1400" dirty="0"/>
                        <a:t>Replacement</a:t>
                      </a:r>
                    </a:p>
                  </a:txBody>
                  <a:tcPr/>
                </a:tc>
                <a:tc>
                  <a:txBody>
                    <a:bodyPr/>
                    <a:lstStyle/>
                    <a:p>
                      <a:r>
                        <a:rPr lang="en-US" sz="1400" dirty="0"/>
                        <a:t>School of Attendance</a:t>
                      </a:r>
                    </a:p>
                    <a:p>
                      <a:r>
                        <a:rPr lang="en-US" sz="1400" dirty="0"/>
                        <a:t>Academic Year ID</a:t>
                      </a:r>
                    </a:p>
                    <a:p>
                      <a:r>
                        <a:rPr lang="en-US" sz="1400" dirty="0"/>
                        <a:t>Incident Local ID</a:t>
                      </a:r>
                    </a:p>
                    <a:p>
                      <a:endParaRPr lang="en-US" sz="1400" dirty="0"/>
                    </a:p>
                  </a:txBody>
                  <a:tcPr/>
                </a:tc>
                <a:extLst>
                  <a:ext uri="{0D108BD9-81ED-4DB2-BD59-A6C34878D82A}">
                    <a16:rowId xmlns:a16="http://schemas.microsoft.com/office/drawing/2014/main" val="175164722"/>
                  </a:ext>
                </a:extLst>
              </a:tr>
              <a:tr h="1376171">
                <a:tc>
                  <a:txBody>
                    <a:bodyPr/>
                    <a:lstStyle/>
                    <a:p>
                      <a:r>
                        <a:rPr lang="en-US" sz="1400" dirty="0"/>
                        <a:t>SOFF</a:t>
                      </a:r>
                    </a:p>
                  </a:txBody>
                  <a:tcPr/>
                </a:tc>
                <a:tc>
                  <a:txBody>
                    <a:bodyPr/>
                    <a:lstStyle/>
                    <a:p>
                      <a:r>
                        <a:rPr lang="en-US" sz="1400" dirty="0"/>
                        <a:t>Now</a:t>
                      </a:r>
                    </a:p>
                  </a:txBody>
                  <a:tcPr/>
                </a:tc>
                <a:tc vMerge="1">
                  <a:txBody>
                    <a:bodyPr/>
                    <a:lstStyle/>
                    <a:p>
                      <a:endParaRPr lang="en-US" sz="1400" b="1" dirty="0"/>
                    </a:p>
                  </a:txBody>
                  <a:tcPr/>
                </a:tc>
                <a:tc>
                  <a:txBody>
                    <a:bodyPr/>
                    <a:lstStyle/>
                    <a:p>
                      <a:r>
                        <a:rPr lang="en-US" sz="1400" dirty="0"/>
                        <a:t>Replacement</a:t>
                      </a:r>
                    </a:p>
                  </a:txBody>
                  <a:tcPr/>
                </a:tc>
                <a:tc>
                  <a:txBody>
                    <a:bodyPr/>
                    <a:lstStyle/>
                    <a:p>
                      <a:r>
                        <a:rPr lang="en-US" sz="1400" dirty="0"/>
                        <a:t>School of Attendance</a:t>
                      </a:r>
                    </a:p>
                    <a:p>
                      <a:r>
                        <a:rPr lang="en-US" sz="1400" dirty="0"/>
                        <a:t>Academic Year ID</a:t>
                      </a:r>
                    </a:p>
                    <a:p>
                      <a:r>
                        <a:rPr lang="en-US" sz="1400" dirty="0"/>
                        <a:t>Incident ID Local </a:t>
                      </a:r>
                    </a:p>
                    <a:p>
                      <a:endParaRPr lang="en-US" sz="1400" dirty="0"/>
                    </a:p>
                  </a:txBody>
                  <a:tcPr/>
                </a:tc>
                <a:extLst>
                  <a:ext uri="{0D108BD9-81ED-4DB2-BD59-A6C34878D82A}">
                    <a16:rowId xmlns:a16="http://schemas.microsoft.com/office/drawing/2014/main" val="42467062"/>
                  </a:ext>
                </a:extLst>
              </a:tr>
            </a:tbl>
          </a:graphicData>
        </a:graphic>
      </p:graphicFrame>
      <p:sp>
        <p:nvSpPr>
          <p:cNvPr id="3" name="Footer Placeholder 2">
            <a:extLst>
              <a:ext uri="{FF2B5EF4-FFF2-40B4-BE49-F238E27FC236}">
                <a16:creationId xmlns:a16="http://schemas.microsoft.com/office/drawing/2014/main" id="{B0262C9A-9204-84BB-96A1-6AF33DA94302}"/>
              </a:ext>
            </a:extLst>
          </p:cNvPr>
          <p:cNvSpPr txBox="1">
            <a:spLocks/>
          </p:cNvSpPr>
          <p:nvPr/>
        </p:nvSpPr>
        <p:spPr>
          <a:xfrm>
            <a:off x="432000" y="6365363"/>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lumMod val="75000"/>
                    <a:lumOff val="25000"/>
                  </a:prstClr>
                </a:solidFill>
                <a:latin typeface="Tahoma"/>
              </a:rPr>
              <a:t>EOY Primer v1.0 AY 2023-24</a:t>
            </a:r>
          </a:p>
        </p:txBody>
      </p:sp>
      <p:sp>
        <p:nvSpPr>
          <p:cNvPr id="4" name="Footer Placeholder 3">
            <a:extLst>
              <a:ext uri="{FF2B5EF4-FFF2-40B4-BE49-F238E27FC236}">
                <a16:creationId xmlns:a16="http://schemas.microsoft.com/office/drawing/2014/main" id="{C4872E25-3CC9-847B-99ED-7D1FCA7E0FC8}"/>
              </a:ext>
            </a:extLst>
          </p:cNvPr>
          <p:cNvSpPr>
            <a:spLocks noGrp="1"/>
          </p:cNvSpPr>
          <p:nvPr>
            <p:ph type="ftr" sz="quarter" idx="10"/>
          </p:nvPr>
        </p:nvSpPr>
        <p:spPr/>
        <p:txBody>
          <a:bodyPr/>
          <a:lstStyle/>
          <a:p>
            <a:r>
              <a:rPr lang="en-US" noProof="0"/>
              <a:t>EOY - Advanced Reporting and Certification v1.1 May 5, 2025</a:t>
            </a:r>
            <a:endParaRPr lang="en-US" noProof="0" dirty="0"/>
          </a:p>
        </p:txBody>
      </p:sp>
    </p:spTree>
    <p:extLst>
      <p:ext uri="{BB962C8B-B14F-4D97-AF65-F5344CB8AC3E}">
        <p14:creationId xmlns:p14="http://schemas.microsoft.com/office/powerpoint/2010/main" val="40753474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6A53771-4AEF-4DC3-B874-8D77C0ACDB1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1BC35-1C62-4C5F-83DB-5D5BBAD424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A9A91DB-891A-433B-9737-33FB4CA7A841}"/>
              </a:ext>
            </a:extLst>
          </p:cNvPr>
          <p:cNvSpPr>
            <a:spLocks noGrp="1"/>
          </p:cNvSpPr>
          <p:nvPr>
            <p:ph type="title" idx="4294967295"/>
          </p:nvPr>
        </p:nvSpPr>
        <p:spPr>
          <a:xfrm>
            <a:off x="782149" y="524200"/>
            <a:ext cx="11339512" cy="431800"/>
          </a:xfrm>
        </p:spPr>
        <p:txBody>
          <a:bodyPr>
            <a:normAutofit fontScale="90000"/>
          </a:bodyPr>
          <a:lstStyle/>
          <a:p>
            <a:r>
              <a:rPr lang="en-US" sz="3600" kern="1700" spc="230" dirty="0">
                <a:latin typeface="Arial Black" panose="020B0A04020102020204" pitchFamily="34" charset="0"/>
              </a:rPr>
              <a:t>Pain Points</a:t>
            </a:r>
            <a:br>
              <a:rPr lang="en-US" kern="1700" spc="230" dirty="0">
                <a:latin typeface="Arial Black" panose="020B0A04020102020204" pitchFamily="34" charset="0"/>
              </a:rPr>
            </a:br>
            <a:r>
              <a:rPr lang="en-US" sz="2700" kern="1700" spc="230" dirty="0">
                <a:latin typeface="Arial Black" panose="020B0A04020102020204" pitchFamily="34" charset="0"/>
              </a:rPr>
              <a:t>NPS School Incident Reporting</a:t>
            </a:r>
            <a:br>
              <a:rPr lang="en-US" sz="2700" kern="1700" spc="230" dirty="0">
                <a:solidFill>
                  <a:srgbClr val="FFFFFF"/>
                </a:solidFill>
                <a:latin typeface="Arial Black" panose="020B0A04020102020204" pitchFamily="34" charset="0"/>
              </a:rPr>
            </a:br>
            <a:endParaRPr lang="en-US" sz="2700" dirty="0">
              <a:solidFill>
                <a:srgbClr val="FFFFFF"/>
              </a:solidFill>
            </a:endParaRPr>
          </a:p>
        </p:txBody>
      </p:sp>
      <p:sp>
        <p:nvSpPr>
          <p:cNvPr id="3" name="Content Placeholder 2">
            <a:extLst>
              <a:ext uri="{FF2B5EF4-FFF2-40B4-BE49-F238E27FC236}">
                <a16:creationId xmlns:a16="http://schemas.microsoft.com/office/drawing/2014/main" id="{714D4B6F-2676-4768-B732-3F4C438692C0}"/>
              </a:ext>
            </a:extLst>
          </p:cNvPr>
          <p:cNvSpPr>
            <a:spLocks noGrp="1"/>
          </p:cNvSpPr>
          <p:nvPr>
            <p:ph idx="4294967295"/>
          </p:nvPr>
        </p:nvSpPr>
        <p:spPr>
          <a:xfrm>
            <a:off x="7687363" y="1716559"/>
            <a:ext cx="4084637" cy="4351338"/>
          </a:xfrm>
        </p:spPr>
        <p:txBody>
          <a:bodyPr anchor="ctr">
            <a:normAutofit/>
          </a:bodyPr>
          <a:lstStyle/>
          <a:p>
            <a:r>
              <a:rPr lang="en-US" sz="2000" dirty="0">
                <a:solidFill>
                  <a:schemeClr val="tx1">
                    <a:lumMod val="75000"/>
                    <a:lumOff val="25000"/>
                  </a:schemeClr>
                </a:solidFill>
              </a:rPr>
              <a:t>LEAs and NPS schools must have policies and procedures in place to identify, document, and report incidents involving restraint and seclusion for students with disabilities</a:t>
            </a:r>
          </a:p>
          <a:p>
            <a:r>
              <a:rPr lang="en-US" sz="2000" dirty="0">
                <a:solidFill>
                  <a:schemeClr val="tx1">
                    <a:lumMod val="75000"/>
                    <a:lumOff val="25000"/>
                  </a:schemeClr>
                </a:solidFill>
              </a:rPr>
              <a:t>LEAs have the burden of submission, therefore must facilitate data collection and verify completeness prior to submission</a:t>
            </a:r>
          </a:p>
        </p:txBody>
      </p:sp>
      <p:pic>
        <p:nvPicPr>
          <p:cNvPr id="6" name="Picture 2" descr="A picture containing container, box, table">
            <a:extLst>
              <a:ext uri="{FF2B5EF4-FFF2-40B4-BE49-F238E27FC236}">
                <a16:creationId xmlns:a16="http://schemas.microsoft.com/office/drawing/2014/main" id="{C18C5CDE-B57F-4A99-8F12-E0F270CDBC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3147"/>
          <a:stretch/>
        </p:blipFill>
        <p:spPr bwMode="auto">
          <a:xfrm>
            <a:off x="339469" y="170519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4D839CB6-9AE2-A4E5-1E5C-AC50082E1EBB}"/>
              </a:ext>
            </a:extLst>
          </p:cNvPr>
          <p:cNvSpPr>
            <a:spLocks noGrp="1"/>
          </p:cNvSpPr>
          <p:nvPr>
            <p:ph type="ftr" sz="quarter" idx="10"/>
          </p:nvPr>
        </p:nvSpPr>
        <p:spPr/>
        <p:txBody>
          <a:bodyPr/>
          <a:lstStyle/>
          <a:p>
            <a:pPr>
              <a:defRPr/>
            </a:pPr>
            <a:r>
              <a:rPr lang="en-US"/>
              <a:t>EOY - Advanced Reporting and Certification v1.1 May 5, 2025</a:t>
            </a:r>
          </a:p>
        </p:txBody>
      </p:sp>
    </p:spTree>
    <p:extLst>
      <p:ext uri="{BB962C8B-B14F-4D97-AF65-F5344CB8AC3E}">
        <p14:creationId xmlns:p14="http://schemas.microsoft.com/office/powerpoint/2010/main" val="33729638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448D477-150B-D9B0-56C2-CD40CBF6CE69}"/>
              </a:ext>
            </a:extLst>
          </p:cNvPr>
          <p:cNvSpPr>
            <a:spLocks noGrp="1"/>
          </p:cNvSpPr>
          <p:nvPr>
            <p:ph type="ftr" sz="quarter" idx="10"/>
          </p:nvPr>
        </p:nvSpPr>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chemeClr val="tx1">
                    <a:lumMod val="85000"/>
                    <a:lumOff val="15000"/>
                  </a:schemeClr>
                </a:solidFill>
                <a:effectLst/>
                <a:uLnTx/>
                <a:uFillTx/>
                <a:latin typeface="Tahoma"/>
                <a:ea typeface="+mn-ea"/>
                <a:cs typeface="+mn-cs"/>
              </a:rPr>
              <a:t>EOY - Advanced Reporting and Certification v1.1 May 5, 2025</a:t>
            </a:r>
            <a:endParaRPr kumimoji="0" lang="en-US" sz="1200" b="0" i="0" u="none" strike="noStrike" kern="1200" cap="none" spc="0" normalizeH="0" baseline="0" noProof="0" dirty="0">
              <a:ln>
                <a:noFill/>
              </a:ln>
              <a:solidFill>
                <a:schemeClr val="tx1">
                  <a:lumMod val="85000"/>
                  <a:lumOff val="15000"/>
                </a:scheme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6EAAEAF3-3229-6F88-57CF-9A6EDD379C05}"/>
              </a:ext>
            </a:extLst>
          </p:cNvPr>
          <p:cNvSpPr>
            <a:spLocks noGrp="1"/>
          </p:cNvSpPr>
          <p:nvPr>
            <p:ph type="sldNum" sz="quarter" idx="11"/>
          </p:nvPr>
        </p:nvSpPr>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4B73C415-D670-4716-A5EC-CC4D52CA2BAC}" type="slidenum">
              <a:rPr kumimoji="0" lang="en-US" sz="1200" b="0" i="0" u="none" strike="noStrike" kern="1200" cap="none" spc="0" normalizeH="0" baseline="0" noProof="0">
                <a:ln>
                  <a:noFill/>
                </a:ln>
                <a:solidFill>
                  <a:schemeClr val="tx1">
                    <a:lumMod val="75000"/>
                    <a:lumOff val="25000"/>
                  </a:scheme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34</a:t>
            </a:fld>
            <a:endParaRPr kumimoji="0" lang="en-US" sz="1200" b="0" i="0" u="none" strike="noStrike" kern="1200" cap="none" spc="0" normalizeH="0" baseline="0" noProof="0" dirty="0">
              <a:ln>
                <a:noFill/>
              </a:ln>
              <a:solidFill>
                <a:schemeClr val="tx1">
                  <a:lumMod val="75000"/>
                  <a:lumOff val="25000"/>
                </a:schemeClr>
              </a:solidFill>
              <a:effectLst/>
              <a:uLnTx/>
              <a:uFillTx/>
              <a:latin typeface="Tahoma"/>
              <a:ea typeface="+mn-ea"/>
              <a:cs typeface="+mn-cs"/>
            </a:endParaRPr>
          </a:p>
        </p:txBody>
      </p:sp>
      <p:sp>
        <p:nvSpPr>
          <p:cNvPr id="8" name="Title 7">
            <a:extLst>
              <a:ext uri="{FF2B5EF4-FFF2-40B4-BE49-F238E27FC236}">
                <a16:creationId xmlns:a16="http://schemas.microsoft.com/office/drawing/2014/main" id="{0D91BDBC-7FF4-D836-8021-EDB7C49746BC}"/>
              </a:ext>
            </a:extLst>
          </p:cNvPr>
          <p:cNvSpPr>
            <a:spLocks noGrp="1"/>
          </p:cNvSpPr>
          <p:nvPr>
            <p:ph type="title" idx="4294967295"/>
          </p:nvPr>
        </p:nvSpPr>
        <p:spPr>
          <a:xfrm>
            <a:off x="1420813" y="365125"/>
            <a:ext cx="10771187" cy="1270000"/>
          </a:xfrm>
        </p:spPr>
        <p:txBody>
          <a:bodyPr>
            <a:normAutofit/>
          </a:bodyPr>
          <a:lstStyle/>
          <a:p>
            <a:r>
              <a:rPr lang="en-US" dirty="0"/>
              <a:t>Restraint And Seclusion</a:t>
            </a:r>
          </a:p>
        </p:txBody>
      </p:sp>
      <p:sp>
        <p:nvSpPr>
          <p:cNvPr id="10" name="Content Placeholder 2">
            <a:extLst>
              <a:ext uri="{FF2B5EF4-FFF2-40B4-BE49-F238E27FC236}">
                <a16:creationId xmlns:a16="http://schemas.microsoft.com/office/drawing/2014/main" id="{6BA0370F-41A8-7056-F223-68F178E13810}"/>
              </a:ext>
            </a:extLst>
          </p:cNvPr>
          <p:cNvSpPr>
            <a:spLocks noGrp="1"/>
          </p:cNvSpPr>
          <p:nvPr>
            <p:ph idx="4294967295"/>
          </p:nvPr>
        </p:nvSpPr>
        <p:spPr>
          <a:xfrm>
            <a:off x="5153891" y="1288755"/>
            <a:ext cx="6317673" cy="50766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10000"/>
              </a:lnSpc>
              <a:spcBef>
                <a:spcPts val="0"/>
              </a:spcBef>
              <a:buNone/>
            </a:pPr>
            <a:r>
              <a:rPr lang="en-US" sz="1800" dirty="0">
                <a:latin typeface="+mn-lt"/>
              </a:rPr>
              <a:t>T</a:t>
            </a:r>
            <a:r>
              <a:rPr lang="en-US" sz="1800" b="0" i="0" dirty="0">
                <a:effectLst/>
                <a:latin typeface="+mn-lt"/>
              </a:rPr>
              <a:t>he Special Education Division use certified Restraint and Seclusion data when making its annual monitoring determinations:</a:t>
            </a:r>
          </a:p>
          <a:p>
            <a:pPr marL="457200" indent="-457200" algn="l">
              <a:lnSpc>
                <a:spcPct val="110000"/>
              </a:lnSpc>
              <a:spcBef>
                <a:spcPts val="0"/>
              </a:spcBef>
              <a:buFont typeface="+mj-lt"/>
              <a:buAutoNum type="arabicPeriod"/>
            </a:pPr>
            <a:r>
              <a:rPr lang="en-US" sz="1800" b="0" i="0" dirty="0">
                <a:effectLst/>
                <a:latin typeface="+mn-lt"/>
              </a:rPr>
              <a:t>LEAs reporting more than 2:1 ratio of restraints or seclusion per pupil will be asked to perform student record reviews</a:t>
            </a:r>
          </a:p>
          <a:p>
            <a:pPr marL="457200" indent="-457200" algn="l">
              <a:lnSpc>
                <a:spcPct val="110000"/>
              </a:lnSpc>
              <a:spcBef>
                <a:spcPts val="0"/>
              </a:spcBef>
              <a:buFont typeface="+mj-lt"/>
              <a:buAutoNum type="arabicPeriod"/>
            </a:pPr>
            <a:r>
              <a:rPr lang="en-US" sz="1800" b="0" i="0" dirty="0">
                <a:effectLst/>
                <a:latin typeface="+mn-lt"/>
              </a:rPr>
              <a:t>LEAs that :</a:t>
            </a:r>
          </a:p>
          <a:p>
            <a:pPr marL="971550" lvl="1" indent="-514350">
              <a:lnSpc>
                <a:spcPct val="110000"/>
              </a:lnSpc>
              <a:spcBef>
                <a:spcPts val="0"/>
              </a:spcBef>
              <a:buFont typeface="+mj-lt"/>
              <a:buAutoNum type="alphaLcPeriod"/>
            </a:pPr>
            <a:r>
              <a:rPr lang="en-US" sz="1600" b="0" i="0" dirty="0">
                <a:effectLst/>
                <a:latin typeface="+mn-lt"/>
              </a:rPr>
              <a:t>Report zero incidents of restraint or seclusion and have greater than 100 students with disabilities; or</a:t>
            </a:r>
          </a:p>
          <a:p>
            <a:pPr marL="971550" lvl="1" indent="-514350">
              <a:lnSpc>
                <a:spcPct val="110000"/>
              </a:lnSpc>
              <a:spcBef>
                <a:spcPts val="0"/>
              </a:spcBef>
              <a:buFont typeface="+mj-lt"/>
              <a:buAutoNum type="alphaLcPeriod"/>
            </a:pPr>
            <a:r>
              <a:rPr lang="en-US" sz="1600" b="0" i="0" dirty="0">
                <a:effectLst/>
                <a:latin typeface="+mn-lt"/>
              </a:rPr>
              <a:t>Report zero incidents of restraint or seclusion and have greater than 100 students with disabilities enrolled at Nonpublic Nonsectarian Certified Schools (NPS); or</a:t>
            </a:r>
          </a:p>
          <a:p>
            <a:pPr marL="971550" lvl="1" indent="-514350">
              <a:lnSpc>
                <a:spcPct val="110000"/>
              </a:lnSpc>
              <a:spcBef>
                <a:spcPts val="0"/>
              </a:spcBef>
              <a:buFont typeface="+mj-lt"/>
              <a:buAutoNum type="alphaLcPeriod"/>
            </a:pPr>
            <a:r>
              <a:rPr lang="en-US" sz="1600" b="0" i="0" dirty="0">
                <a:effectLst/>
                <a:latin typeface="+mn-lt"/>
              </a:rPr>
              <a:t>Fail to certify the CALPADS EOY 3 submission</a:t>
            </a:r>
          </a:p>
          <a:p>
            <a:pPr marL="457200" lvl="1" indent="0">
              <a:lnSpc>
                <a:spcPct val="110000"/>
              </a:lnSpc>
              <a:spcBef>
                <a:spcPts val="0"/>
              </a:spcBef>
              <a:buNone/>
            </a:pPr>
            <a:r>
              <a:rPr lang="en-US" sz="1600" b="0" i="0" dirty="0">
                <a:effectLst/>
                <a:latin typeface="+mn-lt"/>
              </a:rPr>
              <a:t>will be flagged for questionable data quality and will have to complete monitoring activities associated with data quality</a:t>
            </a:r>
          </a:p>
        </p:txBody>
      </p:sp>
      <p:pic>
        <p:nvPicPr>
          <p:cNvPr id="4098" name="Picture 2" descr="Scrutiny GIFs - Find &amp; Share on GIPHY">
            <a:extLst>
              <a:ext uri="{FF2B5EF4-FFF2-40B4-BE49-F238E27FC236}">
                <a16:creationId xmlns:a16="http://schemas.microsoft.com/office/drawing/2014/main" id="{06110CFA-7E22-3FB4-A328-49D68614F5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436" y="1635125"/>
            <a:ext cx="3993573" cy="4174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5625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413678-9DAE-7157-401C-ECA6C462AEE9}"/>
              </a:ext>
            </a:extLst>
          </p:cNvPr>
          <p:cNvSpPr>
            <a:spLocks noGrp="1"/>
          </p:cNvSpPr>
          <p:nvPr>
            <p:ph type="ftr" sz="quarter" idx="10"/>
          </p:nvPr>
        </p:nvSpPr>
        <p:spPr/>
        <p:txBody>
          <a:bodyPr/>
          <a:lstStyle/>
          <a:p>
            <a:r>
              <a:rPr lang="en-US" noProof="0"/>
              <a:t>EOY - Advanced Reporting and Certification v1.1 May 5, 2025</a:t>
            </a:r>
            <a:endParaRPr lang="en-US" noProof="0" dirty="0"/>
          </a:p>
        </p:txBody>
      </p:sp>
      <p:sp>
        <p:nvSpPr>
          <p:cNvPr id="3" name="Slide Number Placeholder 2">
            <a:extLst>
              <a:ext uri="{FF2B5EF4-FFF2-40B4-BE49-F238E27FC236}">
                <a16:creationId xmlns:a16="http://schemas.microsoft.com/office/drawing/2014/main" id="{85541883-D55E-DC9B-547C-8152E5E68917}"/>
              </a:ext>
            </a:extLst>
          </p:cNvPr>
          <p:cNvSpPr>
            <a:spLocks noGrp="1"/>
          </p:cNvSpPr>
          <p:nvPr>
            <p:ph type="sldNum" sz="quarter" idx="11"/>
          </p:nvPr>
        </p:nvSpPr>
        <p:spPr/>
        <p:txBody>
          <a:bodyPr/>
          <a:lstStyle/>
          <a:p>
            <a:fld id="{4B73C415-D670-4716-A5EC-CC4D52CA2BAC}" type="slidenum">
              <a:rPr lang="en-US" noProof="0" smtClean="0"/>
              <a:pPr/>
              <a:t>35</a:t>
            </a:fld>
            <a:endParaRPr lang="en-US" noProof="0" dirty="0"/>
          </a:p>
        </p:txBody>
      </p:sp>
      <p:sp>
        <p:nvSpPr>
          <p:cNvPr id="6" name="TextBox 5">
            <a:extLst>
              <a:ext uri="{FF2B5EF4-FFF2-40B4-BE49-F238E27FC236}">
                <a16:creationId xmlns:a16="http://schemas.microsoft.com/office/drawing/2014/main" id="{0ABD0631-6416-792A-4925-352B44FCA8FD}"/>
              </a:ext>
            </a:extLst>
          </p:cNvPr>
          <p:cNvSpPr txBox="1"/>
          <p:nvPr/>
        </p:nvSpPr>
        <p:spPr>
          <a:xfrm>
            <a:off x="432001" y="1281769"/>
            <a:ext cx="5188512" cy="4824398"/>
          </a:xfrm>
          <a:prstGeom prst="rect">
            <a:avLst/>
          </a:prstGeom>
          <a:gradFill>
            <a:gsLst>
              <a:gs pos="0">
                <a:schemeClr val="accent1">
                  <a:lumMod val="5000"/>
                  <a:lumOff val="95000"/>
                </a:schemeClr>
              </a:gs>
              <a:gs pos="56000">
                <a:srgbClr val="FBFCFC">
                  <a:alpha val="4000"/>
                </a:srgbClr>
              </a:gs>
              <a:gs pos="77000">
                <a:srgbClr val="FBFCFC">
                  <a:alpha val="0"/>
                </a:srgbClr>
              </a:gs>
              <a:gs pos="91000">
                <a:srgbClr val="FBFCFC">
                  <a:alpha val="0"/>
                </a:srgbClr>
              </a:gs>
            </a:gsLst>
            <a:lin ang="21594000" scaled="0"/>
          </a:gradFill>
        </p:spPr>
        <p:txBody>
          <a:bodyPr wrap="square">
            <a:spAutoFit/>
          </a:bodyPr>
          <a:lstStyle/>
          <a:p>
            <a:pPr marL="266700" indent="-266700">
              <a:lnSpc>
                <a:spcPct val="90000"/>
              </a:lnSpc>
              <a:spcBef>
                <a:spcPts val="1000"/>
              </a:spcBef>
              <a:spcAft>
                <a:spcPts val="500"/>
              </a:spcAft>
              <a:buClr>
                <a:schemeClr val="accent1"/>
              </a:buClr>
              <a:buFont typeface="Arial" panose="020B0604020202020204" pitchFamily="34" charset="0"/>
              <a:buChar char="○"/>
            </a:pPr>
            <a:r>
              <a:rPr lang="en-US" sz="2000" dirty="0">
                <a:solidFill>
                  <a:schemeClr val="tx2"/>
                </a:solidFill>
              </a:rPr>
              <a:t>CALPADS administrators should coordinate with their local homeless liaisons to identify homeless students</a:t>
            </a:r>
          </a:p>
          <a:p>
            <a:pPr marL="266700" indent="-266700">
              <a:lnSpc>
                <a:spcPct val="90000"/>
              </a:lnSpc>
              <a:spcBef>
                <a:spcPts val="1000"/>
              </a:spcBef>
              <a:spcAft>
                <a:spcPts val="500"/>
              </a:spcAft>
              <a:buClr>
                <a:schemeClr val="accent1"/>
              </a:buClr>
              <a:buFont typeface="Arial" panose="020B0604020202020204" pitchFamily="34" charset="0"/>
              <a:buChar char="○"/>
            </a:pPr>
            <a:r>
              <a:rPr lang="en-US" sz="2000" b="0" i="0" dirty="0">
                <a:solidFill>
                  <a:srgbClr val="000000"/>
                </a:solidFill>
                <a:effectLst/>
                <a:latin typeface="Helvetica Neue"/>
              </a:rPr>
              <a:t>LEAs should submit a Student Program (SPRG) record reflecting an Education Program Code of 191 – </a:t>
            </a:r>
            <a:r>
              <a:rPr lang="en-US" sz="2000" b="0" i="1" dirty="0">
                <a:solidFill>
                  <a:srgbClr val="000000"/>
                </a:solidFill>
                <a:effectLst/>
                <a:latin typeface="Helvetica Neue"/>
              </a:rPr>
              <a:t>Homeless Program</a:t>
            </a:r>
            <a:endParaRPr lang="en-US" sz="2000" dirty="0">
              <a:solidFill>
                <a:schemeClr val="tx2"/>
              </a:solidFill>
            </a:endParaRPr>
          </a:p>
          <a:p>
            <a:pPr marL="266700" indent="-266700">
              <a:lnSpc>
                <a:spcPct val="90000"/>
              </a:lnSpc>
              <a:spcBef>
                <a:spcPts val="1000"/>
              </a:spcBef>
              <a:spcAft>
                <a:spcPts val="500"/>
              </a:spcAft>
              <a:buClr>
                <a:schemeClr val="accent1"/>
              </a:buClr>
              <a:buFont typeface="Arial" panose="020B0604020202020204" pitchFamily="34" charset="0"/>
              <a:buChar char="○"/>
            </a:pPr>
            <a:r>
              <a:rPr lang="en-US" sz="2000" dirty="0">
                <a:solidFill>
                  <a:schemeClr val="tx2"/>
                </a:solidFill>
              </a:rPr>
              <a:t>EOY cumulative homeless counts are the basis for federal funding</a:t>
            </a:r>
          </a:p>
          <a:p>
            <a:pPr marL="266700" indent="-266700">
              <a:lnSpc>
                <a:spcPct val="90000"/>
              </a:lnSpc>
              <a:spcBef>
                <a:spcPts val="1000"/>
              </a:spcBef>
              <a:spcAft>
                <a:spcPts val="500"/>
              </a:spcAft>
              <a:buClr>
                <a:schemeClr val="accent1"/>
              </a:buClr>
              <a:buFont typeface="Arial" panose="020B0604020202020204" pitchFamily="34" charset="0"/>
              <a:buChar char="○"/>
            </a:pPr>
            <a:r>
              <a:rPr lang="en-US" sz="2000" dirty="0"/>
              <a:t>Update your data in CALPADS as frequently as possible to help county and state liaisons better plan and provide support to districts experiencing significant increases in homeless student enrollment</a:t>
            </a:r>
          </a:p>
        </p:txBody>
      </p:sp>
      <p:sp>
        <p:nvSpPr>
          <p:cNvPr id="4" name="Title 3">
            <a:extLst>
              <a:ext uri="{FF2B5EF4-FFF2-40B4-BE49-F238E27FC236}">
                <a16:creationId xmlns:a16="http://schemas.microsoft.com/office/drawing/2014/main" id="{30ACA886-DFA4-A63F-F04B-EFCAA7B65096}"/>
              </a:ext>
            </a:extLst>
          </p:cNvPr>
          <p:cNvSpPr>
            <a:spLocks noGrp="1"/>
          </p:cNvSpPr>
          <p:nvPr>
            <p:ph type="title"/>
          </p:nvPr>
        </p:nvSpPr>
        <p:spPr>
          <a:xfrm>
            <a:off x="426000" y="432000"/>
            <a:ext cx="11340000" cy="432000"/>
          </a:xfrm>
        </p:spPr>
        <p:txBody>
          <a:bodyPr/>
          <a:lstStyle/>
          <a:p>
            <a:r>
              <a:rPr lang="en-US" dirty="0"/>
              <a:t>Homeless Students</a:t>
            </a:r>
          </a:p>
        </p:txBody>
      </p:sp>
      <p:grpSp>
        <p:nvGrpSpPr>
          <p:cNvPr id="11" name="Group 10" descr="Picture of a Homless kid">
            <a:extLst>
              <a:ext uri="{FF2B5EF4-FFF2-40B4-BE49-F238E27FC236}">
                <a16:creationId xmlns:a16="http://schemas.microsoft.com/office/drawing/2014/main" id="{6C04A721-D684-9B2C-D3A0-729833EBE289}"/>
              </a:ext>
            </a:extLst>
          </p:cNvPr>
          <p:cNvGrpSpPr/>
          <p:nvPr/>
        </p:nvGrpSpPr>
        <p:grpSpPr>
          <a:xfrm>
            <a:off x="5904000" y="0"/>
            <a:ext cx="6288000" cy="6365363"/>
            <a:chOff x="5904000" y="0"/>
            <a:chExt cx="6288000" cy="6365363"/>
          </a:xfrm>
        </p:grpSpPr>
        <p:pic>
          <p:nvPicPr>
            <p:cNvPr id="8" name="Picture 7">
              <a:extLst>
                <a:ext uri="{FF2B5EF4-FFF2-40B4-BE49-F238E27FC236}">
                  <a16:creationId xmlns:a16="http://schemas.microsoft.com/office/drawing/2014/main" id="{62F332EA-94D3-D01A-869F-12391686ED12}"/>
                </a:ext>
              </a:extLst>
            </p:cNvPr>
            <p:cNvPicPr>
              <a:picLocks noChangeAspect="1"/>
            </p:cNvPicPr>
            <p:nvPr/>
          </p:nvPicPr>
          <p:blipFill>
            <a:blip r:embed="rId3"/>
            <a:stretch>
              <a:fillRect/>
            </a:stretch>
          </p:blipFill>
          <p:spPr>
            <a:xfrm>
              <a:off x="5904000" y="0"/>
              <a:ext cx="6288000" cy="6365363"/>
            </a:xfrm>
            <a:prstGeom prst="rect">
              <a:avLst/>
            </a:prstGeom>
            <a:solidFill>
              <a:schemeClr val="bg1"/>
            </a:solidFill>
            <a:effectLst>
              <a:softEdge rad="0"/>
            </a:effectLst>
          </p:spPr>
        </p:pic>
        <p:sp>
          <p:nvSpPr>
            <p:cNvPr id="10" name="Rectangle 9">
              <a:extLst>
                <a:ext uri="{FF2B5EF4-FFF2-40B4-BE49-F238E27FC236}">
                  <a16:creationId xmlns:a16="http://schemas.microsoft.com/office/drawing/2014/main" id="{88D61E65-DA03-E1A8-7808-92262A6C2D8A}"/>
                </a:ext>
              </a:extLst>
            </p:cNvPr>
            <p:cNvSpPr/>
            <p:nvPr/>
          </p:nvSpPr>
          <p:spPr>
            <a:xfrm>
              <a:off x="5904000" y="0"/>
              <a:ext cx="2875548" cy="6365362"/>
            </a:xfrm>
            <a:prstGeom prst="rect">
              <a:avLst/>
            </a:prstGeom>
            <a:gradFill>
              <a:gsLst>
                <a:gs pos="0">
                  <a:schemeClr val="accent1">
                    <a:lumMod val="5000"/>
                    <a:lumOff val="95000"/>
                  </a:schemeClr>
                </a:gs>
                <a:gs pos="66000">
                  <a:srgbClr val="FBFCFC">
                    <a:alpha val="4000"/>
                  </a:srgbClr>
                </a:gs>
                <a:gs pos="78000">
                  <a:srgbClr val="FBFCFC">
                    <a:alpha val="0"/>
                  </a:srgbClr>
                </a:gs>
                <a:gs pos="94000">
                  <a:srgbClr val="FBFCFC">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159143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2B539-0C21-B615-4F91-CEFDF1087932}"/>
              </a:ext>
            </a:extLst>
          </p:cNvPr>
          <p:cNvSpPr>
            <a:spLocks noGrp="1"/>
          </p:cNvSpPr>
          <p:nvPr>
            <p:ph type="title"/>
          </p:nvPr>
        </p:nvSpPr>
        <p:spPr/>
        <p:txBody>
          <a:bodyPr/>
          <a:lstStyle/>
          <a:p>
            <a:r>
              <a:rPr lang="en-US" dirty="0"/>
              <a:t>Long Term English Learners (LTEL)</a:t>
            </a:r>
          </a:p>
        </p:txBody>
      </p:sp>
      <p:sp>
        <p:nvSpPr>
          <p:cNvPr id="3" name="Footer Placeholder 2">
            <a:extLst>
              <a:ext uri="{FF2B5EF4-FFF2-40B4-BE49-F238E27FC236}">
                <a16:creationId xmlns:a16="http://schemas.microsoft.com/office/drawing/2014/main" id="{0755A41A-AEA2-B83E-102D-DD2025147BBC}"/>
              </a:ext>
            </a:extLst>
          </p:cNvPr>
          <p:cNvSpPr>
            <a:spLocks noGrp="1"/>
          </p:cNvSpPr>
          <p:nvPr>
            <p:ph type="ftr" sz="quarter" idx="10"/>
          </p:nvPr>
        </p:nvSpPr>
        <p:spPr/>
        <p:txBody>
          <a:bodyPr/>
          <a:lstStyle/>
          <a:p>
            <a:r>
              <a:rPr lang="en-US" noProof="0"/>
              <a:t>EOY - Advanced Reporting and Certification v1.1 May 5, 2025</a:t>
            </a:r>
            <a:endParaRPr lang="en-US" noProof="0" dirty="0"/>
          </a:p>
        </p:txBody>
      </p:sp>
      <p:sp>
        <p:nvSpPr>
          <p:cNvPr id="4" name="Slide Number Placeholder 3">
            <a:extLst>
              <a:ext uri="{FF2B5EF4-FFF2-40B4-BE49-F238E27FC236}">
                <a16:creationId xmlns:a16="http://schemas.microsoft.com/office/drawing/2014/main" id="{CEAA612B-E173-81CC-DEAE-C476D9F48650}"/>
              </a:ext>
            </a:extLst>
          </p:cNvPr>
          <p:cNvSpPr>
            <a:spLocks noGrp="1"/>
          </p:cNvSpPr>
          <p:nvPr>
            <p:ph type="sldNum" sz="quarter" idx="11"/>
          </p:nvPr>
        </p:nvSpPr>
        <p:spPr/>
        <p:txBody>
          <a:bodyPr/>
          <a:lstStyle/>
          <a:p>
            <a:fld id="{4B73C415-D670-4716-A5EC-CC4D52CA2BAC}" type="slidenum">
              <a:rPr lang="en-US" noProof="0" smtClean="0"/>
              <a:pPr/>
              <a:t>36</a:t>
            </a:fld>
            <a:endParaRPr lang="en-US" noProof="0" dirty="0"/>
          </a:p>
        </p:txBody>
      </p:sp>
      <p:graphicFrame>
        <p:nvGraphicFramePr>
          <p:cNvPr id="6" name="Table 5">
            <a:extLst>
              <a:ext uri="{FF2B5EF4-FFF2-40B4-BE49-F238E27FC236}">
                <a16:creationId xmlns:a16="http://schemas.microsoft.com/office/drawing/2014/main" id="{E146A319-D374-C0D0-AEA5-71BB2B099691}"/>
              </a:ext>
            </a:extLst>
          </p:cNvPr>
          <p:cNvGraphicFramePr>
            <a:graphicFrameLocks noGrp="1"/>
          </p:cNvGraphicFramePr>
          <p:nvPr/>
        </p:nvGraphicFramePr>
        <p:xfrm>
          <a:off x="295563" y="1191521"/>
          <a:ext cx="11600874" cy="4846320"/>
        </p:xfrm>
        <a:graphic>
          <a:graphicData uri="http://schemas.openxmlformats.org/drawingml/2006/table">
            <a:tbl>
              <a:tblPr firstRow="1" bandRow="1">
                <a:tableStyleId>{5C22544A-7EE6-4342-B048-85BDC9FD1C3A}</a:tableStyleId>
              </a:tblPr>
              <a:tblGrid>
                <a:gridCol w="1708729">
                  <a:extLst>
                    <a:ext uri="{9D8B030D-6E8A-4147-A177-3AD203B41FA5}">
                      <a16:colId xmlns:a16="http://schemas.microsoft.com/office/drawing/2014/main" val="2062708862"/>
                    </a:ext>
                  </a:extLst>
                </a:gridCol>
                <a:gridCol w="2466109">
                  <a:extLst>
                    <a:ext uri="{9D8B030D-6E8A-4147-A177-3AD203B41FA5}">
                      <a16:colId xmlns:a16="http://schemas.microsoft.com/office/drawing/2014/main" val="2869950274"/>
                    </a:ext>
                  </a:extLst>
                </a:gridCol>
                <a:gridCol w="7426036">
                  <a:extLst>
                    <a:ext uri="{9D8B030D-6E8A-4147-A177-3AD203B41FA5}">
                      <a16:colId xmlns:a16="http://schemas.microsoft.com/office/drawing/2014/main" val="3398028286"/>
                    </a:ext>
                  </a:extLst>
                </a:gridCol>
              </a:tblGrid>
              <a:tr h="370840">
                <a:tc>
                  <a:txBody>
                    <a:bodyPr/>
                    <a:lstStyle/>
                    <a:p>
                      <a:r>
                        <a:rPr lang="en-US" sz="2200" dirty="0"/>
                        <a:t>Report</a:t>
                      </a:r>
                    </a:p>
                  </a:txBody>
                  <a:tcPr>
                    <a:solidFill>
                      <a:schemeClr val="accent2"/>
                    </a:solidFill>
                  </a:tcPr>
                </a:tc>
                <a:tc>
                  <a:txBody>
                    <a:bodyPr/>
                    <a:lstStyle/>
                    <a:p>
                      <a:r>
                        <a:rPr lang="en-US" sz="2200" dirty="0"/>
                        <a:t>LTEL Grade level</a:t>
                      </a:r>
                    </a:p>
                  </a:txBody>
                  <a:tcPr>
                    <a:solidFill>
                      <a:schemeClr val="accent2"/>
                    </a:solidFill>
                  </a:tcPr>
                </a:tc>
                <a:tc>
                  <a:txBody>
                    <a:bodyPr/>
                    <a:lstStyle/>
                    <a:p>
                      <a:r>
                        <a:rPr lang="en-US" sz="2200" dirty="0"/>
                        <a:t>LTEL Definition</a:t>
                      </a:r>
                    </a:p>
                  </a:txBody>
                  <a:tcPr>
                    <a:solidFill>
                      <a:schemeClr val="accent2"/>
                    </a:solidFill>
                  </a:tcPr>
                </a:tc>
                <a:extLst>
                  <a:ext uri="{0D108BD9-81ED-4DB2-BD59-A6C34878D82A}">
                    <a16:rowId xmlns:a16="http://schemas.microsoft.com/office/drawing/2014/main" val="1840418446"/>
                  </a:ext>
                </a:extLst>
              </a:tr>
              <a:tr h="370840">
                <a:tc>
                  <a:txBody>
                    <a:bodyPr/>
                    <a:lstStyle/>
                    <a:p>
                      <a:pPr algn="l" fontAlgn="t"/>
                      <a:r>
                        <a:rPr lang="en-US" sz="1800" dirty="0">
                          <a:effectLst/>
                        </a:rPr>
                        <a:t>Dashboard</a:t>
                      </a:r>
                    </a:p>
                  </a:txBody>
                  <a:tcPr marL="76200" marR="76200" marT="76200" marB="76200"/>
                </a:tc>
                <a:tc>
                  <a:txBody>
                    <a:bodyPr/>
                    <a:lstStyle/>
                    <a:p>
                      <a:pPr algn="l" fontAlgn="t"/>
                      <a:r>
                        <a:rPr lang="en-US" sz="1800" dirty="0">
                          <a:effectLst/>
                        </a:rPr>
                        <a:t>Transitional Kindergarten (TK) through grade twelve</a:t>
                      </a:r>
                    </a:p>
                  </a:txBody>
                  <a:tcPr marL="76200" marR="76200" marT="76200" marB="76200"/>
                </a:tc>
                <a:tc>
                  <a:txBody>
                    <a:bodyPr/>
                    <a:lstStyle/>
                    <a:p>
                      <a:r>
                        <a:rPr lang="en-US" sz="1800" dirty="0"/>
                        <a:t>An EL student who has not attained English language proficiency within seven years of initial classification</a:t>
                      </a:r>
                    </a:p>
                  </a:txBody>
                  <a:tcPr/>
                </a:tc>
                <a:extLst>
                  <a:ext uri="{0D108BD9-81ED-4DB2-BD59-A6C34878D82A}">
                    <a16:rowId xmlns:a16="http://schemas.microsoft.com/office/drawing/2014/main" val="412858516"/>
                  </a:ext>
                </a:extLst>
              </a:tr>
              <a:tr h="370840">
                <a:tc>
                  <a:txBody>
                    <a:bodyPr/>
                    <a:lstStyle/>
                    <a:p>
                      <a:r>
                        <a:rPr lang="en-US" sz="1800" dirty="0" err="1"/>
                        <a:t>DataQuest</a:t>
                      </a:r>
                      <a:endParaRPr lang="en-US" sz="1800" dirty="0"/>
                    </a:p>
                  </a:txBody>
                  <a:tcPr/>
                </a:tc>
                <a:tc>
                  <a:txBody>
                    <a:bodyPr/>
                    <a:lstStyle/>
                    <a:p>
                      <a:r>
                        <a:rPr lang="en-US" sz="1800" dirty="0"/>
                        <a:t>Grades six through twelve)</a:t>
                      </a:r>
                    </a:p>
                  </a:txBody>
                  <a:tcPr/>
                </a:tc>
                <a:tc>
                  <a:txBody>
                    <a:bodyPr/>
                    <a:lstStyle/>
                    <a:p>
                      <a:r>
                        <a:rPr lang="en-US" sz="1800" dirty="0"/>
                        <a:t>An EL student who meets all of the following:</a:t>
                      </a:r>
                    </a:p>
                    <a:p>
                      <a:endParaRPr lang="en-US" sz="1800" dirty="0"/>
                    </a:p>
                    <a:p>
                      <a:pPr marL="285750" indent="-285750">
                        <a:buFont typeface="Arial" panose="020B0604020202020204" pitchFamily="34" charset="0"/>
                        <a:buChar char="•"/>
                      </a:pPr>
                      <a:r>
                        <a:rPr lang="en-US" sz="1800" dirty="0"/>
                        <a:t>Enrolled on Census Day (the first Wednesday in October) in grade six through twelve, inclusive; and</a:t>
                      </a:r>
                    </a:p>
                    <a:p>
                      <a:pPr marL="285750" indent="-285750">
                        <a:buFont typeface="Arial" panose="020B0604020202020204" pitchFamily="34" charset="0"/>
                        <a:buChar char="•"/>
                      </a:pPr>
                      <a:r>
                        <a:rPr lang="en-US" sz="1800" dirty="0"/>
                        <a:t>Enrolled in a US school for six or more years; and</a:t>
                      </a:r>
                    </a:p>
                    <a:p>
                      <a:pPr marL="285750" indent="-285750">
                        <a:buFont typeface="Arial" panose="020B0604020202020204" pitchFamily="34" charset="0"/>
                        <a:buChar char="•"/>
                      </a:pPr>
                      <a:r>
                        <a:rPr lang="en-US" sz="1800" dirty="0"/>
                        <a:t>Remained at the same English language proficiency level for two or more consecutive prior years, or has regressed to a lower English language proficiency level, as determined by the ELPAC; and</a:t>
                      </a:r>
                    </a:p>
                    <a:p>
                      <a:pPr marL="285750" indent="-285750">
                        <a:buFont typeface="Arial" panose="020B0604020202020204" pitchFamily="34" charset="0"/>
                        <a:buChar char="•"/>
                      </a:pPr>
                      <a:r>
                        <a:rPr lang="en-US" sz="1800" dirty="0"/>
                        <a:t>For students enrolled in grades six through nine, inclusive:</a:t>
                      </a:r>
                    </a:p>
                    <a:p>
                      <a:pPr marL="742950" lvl="1" indent="-285750">
                        <a:buFont typeface="Arial" panose="020B0604020202020204" pitchFamily="34" charset="0"/>
                        <a:buChar char="•"/>
                      </a:pPr>
                      <a:r>
                        <a:rPr lang="en-US" sz="1800" dirty="0"/>
                        <a:t>Scored "Standard Not Met" on the previous year’s administration on the English Language Arts (ELA) CAASPP</a:t>
                      </a:r>
                    </a:p>
                  </a:txBody>
                  <a:tcPr/>
                </a:tc>
                <a:extLst>
                  <a:ext uri="{0D108BD9-81ED-4DB2-BD59-A6C34878D82A}">
                    <a16:rowId xmlns:a16="http://schemas.microsoft.com/office/drawing/2014/main" val="3248334315"/>
                  </a:ext>
                </a:extLst>
              </a:tr>
            </a:tbl>
          </a:graphicData>
        </a:graphic>
      </p:graphicFrame>
    </p:spTree>
    <p:extLst>
      <p:ext uri="{BB962C8B-B14F-4D97-AF65-F5344CB8AC3E}">
        <p14:creationId xmlns:p14="http://schemas.microsoft.com/office/powerpoint/2010/main" val="39832763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C9D4F22-EBCA-7500-38BB-1DEC1341F4ED}"/>
              </a:ext>
            </a:extLst>
          </p:cNvPr>
          <p:cNvSpPr>
            <a:spLocks noGrp="1"/>
          </p:cNvSpPr>
          <p:nvPr/>
        </p:nvSpPr>
        <p:spPr>
          <a:xfrm>
            <a:off x="432000" y="1474173"/>
            <a:ext cx="6227881" cy="4722977"/>
          </a:xfrm>
          <a:prstGeom prst="rect">
            <a:avLst/>
          </a:prstGeom>
        </p:spPr>
        <p:txBody>
          <a:bodyPr vert="horz" lIns="0" tIns="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90000"/>
              </a:lnSpc>
              <a:spcBef>
                <a:spcPts val="1000"/>
              </a:spcBef>
              <a:spcAft>
                <a:spcPts val="500"/>
              </a:spcAft>
              <a:buClr>
                <a:srgbClr val="3DC1BD"/>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3F3F3F"/>
                </a:solidFill>
                <a:effectLst/>
                <a:uLnTx/>
                <a:uFillTx/>
                <a:latin typeface="Tahoma"/>
                <a:ea typeface="+mn-ea"/>
                <a:cs typeface="Arial" panose="020B0604020202020204" pitchFamily="34" charset="0"/>
              </a:rPr>
              <a:t>It is recommended that LEAs Update RFEP Status in CALPADS by </a:t>
            </a:r>
            <a:r>
              <a:rPr kumimoji="0" lang="en-US" sz="2000" b="1" i="0" u="none" strike="noStrike" kern="1200" cap="none" spc="0" normalizeH="0" baseline="0" noProof="0" dirty="0">
                <a:ln>
                  <a:noFill/>
                </a:ln>
                <a:solidFill>
                  <a:srgbClr val="3F3F3F"/>
                </a:solidFill>
                <a:effectLst/>
                <a:uLnTx/>
                <a:uFillTx/>
                <a:latin typeface="Tahoma"/>
                <a:ea typeface="+mn-ea"/>
                <a:cs typeface="Arial" panose="020B0604020202020204" pitchFamily="34" charset="0"/>
              </a:rPr>
              <a:t>May 15, 2025</a:t>
            </a:r>
          </a:p>
          <a:p>
            <a:pPr marL="266700" marR="0" lvl="0" indent="-266700" algn="l" defTabSz="914400" rtl="0" eaLnBrk="1" fontAlgn="auto" latinLnBrk="0" hangingPunct="1">
              <a:lnSpc>
                <a:spcPct val="90000"/>
              </a:lnSpc>
              <a:spcBef>
                <a:spcPts val="1000"/>
              </a:spcBef>
              <a:spcAft>
                <a:spcPts val="500"/>
              </a:spcAft>
              <a:buClr>
                <a:srgbClr val="3DC1BD"/>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3F3F3F"/>
                </a:solidFill>
                <a:effectLst/>
                <a:uLnTx/>
                <a:uFillTx/>
                <a:latin typeface="Tahoma"/>
                <a:ea typeface="+mn-ea"/>
                <a:cs typeface="Arial" panose="020B0604020202020204" pitchFamily="34" charset="0"/>
              </a:rPr>
              <a:t>24-25 Summative ELPAC or Summative Alternate ELPAC </a:t>
            </a:r>
            <a:r>
              <a:rPr kumimoji="0" lang="en-US" sz="2000" b="1" i="0" u="none" strike="noStrike" kern="1200" cap="none" spc="0" normalizeH="0" baseline="0" noProof="0" dirty="0">
                <a:ln>
                  <a:noFill/>
                </a:ln>
                <a:solidFill>
                  <a:srgbClr val="3F3F3F"/>
                </a:solidFill>
                <a:effectLst/>
                <a:uLnTx/>
                <a:uFillTx/>
                <a:latin typeface="Tahoma"/>
                <a:ea typeface="+mn-ea"/>
                <a:cs typeface="Arial" panose="020B0604020202020204" pitchFamily="34" charset="0"/>
              </a:rPr>
              <a:t>Ends May 31, 2025</a:t>
            </a:r>
          </a:p>
          <a:p>
            <a:pPr marL="266700" marR="0" lvl="1" indent="-266700" algn="l" defTabSz="914400" rtl="0" eaLnBrk="1" fontAlgn="auto" latinLnBrk="0" hangingPunct="1">
              <a:lnSpc>
                <a:spcPct val="90000"/>
              </a:lnSpc>
              <a:spcBef>
                <a:spcPts val="1000"/>
              </a:spcBef>
              <a:spcAft>
                <a:spcPts val="500"/>
              </a:spcAft>
              <a:buClr>
                <a:srgbClr val="3DC1BD"/>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3F3F3F"/>
                </a:solidFill>
                <a:effectLst/>
                <a:uLnTx/>
                <a:uFillTx/>
                <a:latin typeface="Tahoma"/>
                <a:ea typeface="+mn-ea"/>
                <a:cs typeface="Arial" panose="020B0604020202020204" pitchFamily="34" charset="0"/>
              </a:rPr>
              <a:t>Students will no longer be able to use 2023–24 results for reclassification after May 31, 2025</a:t>
            </a:r>
          </a:p>
          <a:p>
            <a:pPr marL="723900" marR="0" lvl="2" indent="-266700" algn="l" defTabSz="914400" rtl="0" eaLnBrk="1" fontAlgn="auto" latinLnBrk="0" hangingPunct="1">
              <a:lnSpc>
                <a:spcPct val="90000"/>
              </a:lnSpc>
              <a:spcBef>
                <a:spcPts val="1000"/>
              </a:spcBef>
              <a:spcAft>
                <a:spcPts val="500"/>
              </a:spcAft>
              <a:buClr>
                <a:srgbClr val="3DC1B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3F3F3F"/>
                </a:solidFill>
                <a:effectLst/>
                <a:uLnTx/>
                <a:uFillTx/>
                <a:latin typeface="Tahoma"/>
                <a:ea typeface="+mn-ea"/>
                <a:cs typeface="Arial" panose="020B0604020202020204" pitchFamily="34" charset="0"/>
              </a:rPr>
              <a:t>For students who may be reclassified based on their 2023–24 Summative ELPAC or Summative Alternate ELPAC scores we recommend testing them no later than May 15, 2025 this will ensure that all eligible students are tested as required by law</a:t>
            </a:r>
          </a:p>
          <a:p>
            <a:pPr marL="266700" marR="0" lvl="1" indent="-266700" algn="l" defTabSz="914400" rtl="0" eaLnBrk="1" fontAlgn="auto" latinLnBrk="0" hangingPunct="1">
              <a:lnSpc>
                <a:spcPct val="90000"/>
              </a:lnSpc>
              <a:spcBef>
                <a:spcPts val="1000"/>
              </a:spcBef>
              <a:spcAft>
                <a:spcPts val="500"/>
              </a:spcAft>
              <a:buClr>
                <a:srgbClr val="3DC1BD"/>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3F3F3F"/>
                </a:solidFill>
                <a:effectLst/>
                <a:uLnTx/>
                <a:uFillTx/>
                <a:latin typeface="Tahoma"/>
                <a:ea typeface="+mn-ea"/>
                <a:cs typeface="Arial" panose="020B0604020202020204" pitchFamily="34" charset="0"/>
              </a:rPr>
              <a:t>Ensure students transferring have updated records in CALPADS within 10 days</a:t>
            </a:r>
          </a:p>
          <a:p>
            <a:pPr marL="266700" marR="0" lvl="0" indent="-266700" algn="l" defTabSz="914400" rtl="0" eaLnBrk="1" fontAlgn="auto" latinLnBrk="0" hangingPunct="1">
              <a:lnSpc>
                <a:spcPct val="90000"/>
              </a:lnSpc>
              <a:spcBef>
                <a:spcPts val="1000"/>
              </a:spcBef>
              <a:spcAft>
                <a:spcPts val="500"/>
              </a:spcAft>
              <a:buClr>
                <a:srgbClr val="3DC1BD"/>
              </a:buClr>
              <a:buSzTx/>
              <a:buFont typeface="Arial" panose="020B0604020202020204" pitchFamily="34" charset="0"/>
              <a:buChar char="○"/>
              <a:tabLst/>
              <a:defRPr/>
            </a:pPr>
            <a:endParaRPr kumimoji="0" lang="en-US" sz="900" b="0" i="0" u="none" strike="noStrike" kern="1200" cap="none" spc="0" normalizeH="0" baseline="0" noProof="0" dirty="0">
              <a:ln>
                <a:noFill/>
              </a:ln>
              <a:solidFill>
                <a:srgbClr val="3F3F3F"/>
              </a:solidFill>
              <a:effectLst/>
              <a:uLnTx/>
              <a:uFillTx/>
              <a:latin typeface="Tahoma"/>
              <a:ea typeface="+mn-ea"/>
              <a:cs typeface="Arial" panose="020B0604020202020204" pitchFamily="34" charset="0"/>
            </a:endParaRPr>
          </a:p>
          <a:p>
            <a:pPr marL="266700" marR="0" lvl="0" indent="-266700" algn="l" defTabSz="914400" rtl="0" eaLnBrk="1" fontAlgn="auto" latinLnBrk="0" hangingPunct="1">
              <a:lnSpc>
                <a:spcPct val="90000"/>
              </a:lnSpc>
              <a:spcBef>
                <a:spcPts val="1000"/>
              </a:spcBef>
              <a:spcAft>
                <a:spcPts val="500"/>
              </a:spcAft>
              <a:buClr>
                <a:srgbClr val="3DC1BD"/>
              </a:buClr>
              <a:buSzTx/>
              <a:buFont typeface="Arial" panose="020B0604020202020204" pitchFamily="34" charset="0"/>
              <a:buChar char="○"/>
              <a:tabLst/>
              <a:defRPr/>
            </a:pPr>
            <a:endParaRPr kumimoji="0" lang="en-US" sz="900" b="0" i="0" u="none" strike="noStrike" kern="1200" cap="none" spc="0" normalizeH="0" baseline="0" noProof="0" dirty="0">
              <a:ln>
                <a:noFill/>
              </a:ln>
              <a:solidFill>
                <a:srgbClr val="3F3F3F"/>
              </a:solidFill>
              <a:effectLst/>
              <a:uLnTx/>
              <a:uFillTx/>
              <a:latin typeface="Tahoma"/>
              <a:ea typeface="+mn-ea"/>
              <a:cs typeface="Arial" panose="020B0604020202020204" pitchFamily="34" charset="0"/>
            </a:endParaRPr>
          </a:p>
          <a:p>
            <a:pPr marL="266700" marR="0" lvl="0" indent="-266700" algn="l" defTabSz="914400" rtl="0" eaLnBrk="1" fontAlgn="auto" latinLnBrk="0" hangingPunct="1">
              <a:lnSpc>
                <a:spcPct val="90000"/>
              </a:lnSpc>
              <a:spcBef>
                <a:spcPts val="1000"/>
              </a:spcBef>
              <a:spcAft>
                <a:spcPts val="500"/>
              </a:spcAft>
              <a:buClr>
                <a:srgbClr val="3DC1BD"/>
              </a:buClr>
              <a:buSzTx/>
              <a:buFont typeface="Arial" panose="020B0604020202020204" pitchFamily="34" charset="0"/>
              <a:buChar char="○"/>
              <a:tabLst/>
              <a:defRPr/>
            </a:pPr>
            <a:endParaRPr kumimoji="0" lang="en-US" sz="900" b="1" i="0" u="none" strike="noStrike" kern="1200" cap="none" spc="0" normalizeH="0" baseline="0" noProof="0" dirty="0">
              <a:ln>
                <a:noFill/>
              </a:ln>
              <a:solidFill>
                <a:srgbClr val="3F3F3F"/>
              </a:solidFill>
              <a:effectLst/>
              <a:uLnTx/>
              <a:uFillTx/>
              <a:latin typeface="Tahoma"/>
              <a:ea typeface="+mn-ea"/>
              <a:cs typeface="Arial" panose="020B0604020202020204" pitchFamily="34" charset="0"/>
            </a:endParaRPr>
          </a:p>
          <a:p>
            <a:pPr marL="266700" marR="0" lvl="0" indent="-266700" algn="l" defTabSz="914400" rtl="0" eaLnBrk="1" fontAlgn="auto" latinLnBrk="0" hangingPunct="1">
              <a:lnSpc>
                <a:spcPct val="90000"/>
              </a:lnSpc>
              <a:spcBef>
                <a:spcPts val="1000"/>
              </a:spcBef>
              <a:spcAft>
                <a:spcPts val="500"/>
              </a:spcAft>
              <a:buClr>
                <a:srgbClr val="3DC1BD"/>
              </a:buClr>
              <a:buSzTx/>
              <a:buFont typeface="Arial" panose="020B0604020202020204" pitchFamily="34" charset="0"/>
              <a:buChar char="○"/>
              <a:tabLst/>
              <a:defRPr/>
            </a:pPr>
            <a:endParaRPr kumimoji="0" lang="en-US" sz="900" b="1" i="0" u="none" strike="noStrike" kern="1200" cap="none" spc="0" normalizeH="0" baseline="0" noProof="0" dirty="0">
              <a:ln>
                <a:noFill/>
              </a:ln>
              <a:solidFill>
                <a:srgbClr val="3F3F3F"/>
              </a:solidFill>
              <a:effectLst/>
              <a:uLnTx/>
              <a:uFillTx/>
              <a:latin typeface="Tahoma"/>
              <a:ea typeface="+mn-ea"/>
              <a:cs typeface="Arial" panose="020B0604020202020204" pitchFamily="34" charset="0"/>
            </a:endParaRPr>
          </a:p>
        </p:txBody>
      </p:sp>
      <p:sp>
        <p:nvSpPr>
          <p:cNvPr id="4" name="Title 3">
            <a:extLst>
              <a:ext uri="{FF2B5EF4-FFF2-40B4-BE49-F238E27FC236}">
                <a16:creationId xmlns:a16="http://schemas.microsoft.com/office/drawing/2014/main" id="{4C722BFA-314F-158B-48F5-E2B1FDD11108}"/>
              </a:ext>
            </a:extLst>
          </p:cNvPr>
          <p:cNvSpPr>
            <a:spLocks noGrp="1"/>
          </p:cNvSpPr>
          <p:nvPr>
            <p:ph type="title"/>
          </p:nvPr>
        </p:nvSpPr>
        <p:spPr>
          <a:xfrm>
            <a:off x="642000" y="444850"/>
            <a:ext cx="3914760" cy="432000"/>
          </a:xfrm>
        </p:spPr>
        <p:txBody>
          <a:bodyPr vert="horz" lIns="0" tIns="0" rIns="0" bIns="0" rtlCol="0" anchor="b">
            <a:normAutofit fontScale="90000"/>
          </a:bodyPr>
          <a:lstStyle/>
          <a:p>
            <a:r>
              <a:rPr lang="en-US" kern="1200" spc="-150" dirty="0">
                <a:latin typeface="+mj-lt"/>
                <a:ea typeface="+mj-ea"/>
                <a:cs typeface="+mj-cs"/>
              </a:rPr>
              <a:t>RFEP Students</a:t>
            </a:r>
          </a:p>
        </p:txBody>
      </p:sp>
      <p:sp>
        <p:nvSpPr>
          <p:cNvPr id="2" name="Footer Placeholder 1">
            <a:extLst>
              <a:ext uri="{FF2B5EF4-FFF2-40B4-BE49-F238E27FC236}">
                <a16:creationId xmlns:a16="http://schemas.microsoft.com/office/drawing/2014/main" id="{BD4B8B72-1433-E62D-DB42-F899929B9DB7}"/>
              </a:ext>
            </a:extLst>
          </p:cNvPr>
          <p:cNvSpPr>
            <a:spLocks noGrp="1"/>
          </p:cNvSpPr>
          <p:nvPr>
            <p:ph type="ftr" sz="quarter" idx="10"/>
          </p:nvPr>
        </p:nvSpPr>
        <p:spPr/>
        <p:txBody>
          <a:bodyPr vert="horz" lIns="0" tIns="0" rIns="0" bIns="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 Advanced Reporting and Certification v1.1 May 5,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49971E69-0DD2-5A39-A6C5-9952274A2F6B}"/>
              </a:ext>
            </a:extLst>
          </p:cNvPr>
          <p:cNvSpPr>
            <a:spLocks noGrp="1"/>
          </p:cNvSpPr>
          <p:nvPr>
            <p:ph type="sldNum" sz="quarter" idx="11"/>
          </p:nvPr>
        </p:nvSpPr>
        <p:spPr/>
        <p:txBody>
          <a:bodyPr vert="horz" lIns="0" tIns="0" rIns="0" bIns="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37</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pic>
        <p:nvPicPr>
          <p:cNvPr id="2050" name="Picture 2" descr="Clock Ticking GIFs - Find &amp; Share on GIPHY">
            <a:extLst>
              <a:ext uri="{FF2B5EF4-FFF2-40B4-BE49-F238E27FC236}">
                <a16:creationId xmlns:a16="http://schemas.microsoft.com/office/drawing/2014/main" id="{8D2E9414-F935-2040-5BCD-12BF63F99C9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311344" y="1474173"/>
            <a:ext cx="4281017" cy="4281017"/>
          </a:xfrm>
          <a:prstGeom prst="rect">
            <a:avLst/>
          </a:prstGeom>
          <a:solidFill>
            <a:srgbClr val="FFFFFF"/>
          </a:solidFill>
          <a:ln>
            <a:noFill/>
          </a:ln>
        </p:spPr>
      </p:pic>
    </p:spTree>
    <p:extLst>
      <p:ext uri="{BB962C8B-B14F-4D97-AF65-F5344CB8AC3E}">
        <p14:creationId xmlns:p14="http://schemas.microsoft.com/office/powerpoint/2010/main" val="34687282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1" name="Diagram 20" descr="report 7.15">
            <a:extLst>
              <a:ext uri="{FF2B5EF4-FFF2-40B4-BE49-F238E27FC236}">
                <a16:creationId xmlns:a16="http://schemas.microsoft.com/office/drawing/2014/main" id="{FD3BE4AF-8EF4-D319-ACB7-98D202DFF958}"/>
              </a:ext>
            </a:extLst>
          </p:cNvPr>
          <p:cNvGraphicFramePr/>
          <p:nvPr/>
        </p:nvGraphicFramePr>
        <p:xfrm>
          <a:off x="7301143" y="3355116"/>
          <a:ext cx="2180374" cy="8850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6" name="Title 1">
            <a:extLst>
              <a:ext uri="{FF2B5EF4-FFF2-40B4-BE49-F238E27FC236}">
                <a16:creationId xmlns:a16="http://schemas.microsoft.com/office/drawing/2014/main" id="{7561012F-ABF4-405C-9196-071C5CDDDFC8}"/>
              </a:ext>
            </a:extLst>
          </p:cNvPr>
          <p:cNvSpPr txBox="1">
            <a:spLocks noGrp="1"/>
          </p:cNvSpPr>
          <p:nvPr>
            <p:ph type="title"/>
          </p:nvPr>
        </p:nvSpPr>
        <p:spPr>
          <a:xfrm>
            <a:off x="248092" y="295153"/>
            <a:ext cx="1845373" cy="179361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rgbClr val="16156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i="0" u="none" strike="noStrike" kern="1200" cap="none" spc="0" normalizeH="0" baseline="0" noProof="0" dirty="0">
                <a:ln>
                  <a:noFill/>
                </a:ln>
                <a:solidFill>
                  <a:schemeClr val="tx1">
                    <a:lumMod val="75000"/>
                    <a:lumOff val="25000"/>
                  </a:schemeClr>
                </a:solidFill>
                <a:effectLst/>
                <a:uLnTx/>
                <a:uFillTx/>
                <a:latin typeface="+mj-lt"/>
                <a:ea typeface="+mn-ea"/>
                <a:cs typeface="Arial" charset="0"/>
              </a:rPr>
              <a:t>EOY 3 Reports</a:t>
            </a:r>
          </a:p>
        </p:txBody>
      </p:sp>
      <p:graphicFrame>
        <p:nvGraphicFramePr>
          <p:cNvPr id="9" name="Diagram 8" descr="report 1.21 drill to report 8.1">
            <a:extLst>
              <a:ext uri="{FF2B5EF4-FFF2-40B4-BE49-F238E27FC236}">
                <a16:creationId xmlns:a16="http://schemas.microsoft.com/office/drawing/2014/main" id="{5525FB7B-E10A-8039-9817-E97A81D76F81}"/>
              </a:ext>
            </a:extLst>
          </p:cNvPr>
          <p:cNvGraphicFramePr/>
          <p:nvPr/>
        </p:nvGraphicFramePr>
        <p:xfrm>
          <a:off x="2214712" y="442084"/>
          <a:ext cx="4862559" cy="88502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0" name="Diagram 9" descr="report 1.22 drill to report 1.23">
            <a:extLst>
              <a:ext uri="{FF2B5EF4-FFF2-40B4-BE49-F238E27FC236}">
                <a16:creationId xmlns:a16="http://schemas.microsoft.com/office/drawing/2014/main" id="{829699ED-A162-CD98-6D93-71AF22597C87}"/>
              </a:ext>
            </a:extLst>
          </p:cNvPr>
          <p:cNvGraphicFramePr/>
          <p:nvPr/>
        </p:nvGraphicFramePr>
        <p:xfrm>
          <a:off x="2233333" y="1489328"/>
          <a:ext cx="4862559" cy="88502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1" name="Diagram 10" descr="report 2.16 drill to report 2.17">
            <a:extLst>
              <a:ext uri="{FF2B5EF4-FFF2-40B4-BE49-F238E27FC236}">
                <a16:creationId xmlns:a16="http://schemas.microsoft.com/office/drawing/2014/main" id="{70DCF4EF-500D-B741-9C2A-0114E373DC0F}"/>
              </a:ext>
            </a:extLst>
          </p:cNvPr>
          <p:cNvGraphicFramePr/>
          <p:nvPr/>
        </p:nvGraphicFramePr>
        <p:xfrm>
          <a:off x="2185385" y="2608541"/>
          <a:ext cx="4862559" cy="88502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2" name="Diagram 11" descr="report 5.4 drill to report 5.5">
            <a:extLst>
              <a:ext uri="{FF2B5EF4-FFF2-40B4-BE49-F238E27FC236}">
                <a16:creationId xmlns:a16="http://schemas.microsoft.com/office/drawing/2014/main" id="{3F006A73-7D5B-EC65-221A-CF7A2C35E729}"/>
              </a:ext>
            </a:extLst>
          </p:cNvPr>
          <p:cNvGraphicFramePr/>
          <p:nvPr/>
        </p:nvGraphicFramePr>
        <p:xfrm>
          <a:off x="2154562" y="3806949"/>
          <a:ext cx="4862559" cy="885020"/>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cxnSp>
        <p:nvCxnSpPr>
          <p:cNvPr id="13" name="Straight Connector 12">
            <a:extLst>
              <a:ext uri="{FF2B5EF4-FFF2-40B4-BE49-F238E27FC236}">
                <a16:creationId xmlns:a16="http://schemas.microsoft.com/office/drawing/2014/main" id="{3831E244-3918-265B-0DB4-F7567003689F}"/>
              </a:ext>
              <a:ext uri="{C183D7F6-B498-43B3-948B-1728B52AA6E4}">
                <adec:decorative xmlns:adec="http://schemas.microsoft.com/office/drawing/2017/decorative" val="1"/>
              </a:ext>
            </a:extLst>
          </p:cNvPr>
          <p:cNvCxnSpPr/>
          <p:nvPr/>
        </p:nvCxnSpPr>
        <p:spPr>
          <a:xfrm>
            <a:off x="7198518" y="441893"/>
            <a:ext cx="0" cy="5743626"/>
          </a:xfrm>
          <a:prstGeom prst="line">
            <a:avLst/>
          </a:prstGeom>
          <a:noFill/>
          <a:ln w="19050" cap="flat" cmpd="sng" algn="ctr">
            <a:solidFill>
              <a:srgbClr val="151569"/>
            </a:solidFill>
            <a:prstDash val="solid"/>
            <a:miter lim="800000"/>
          </a:ln>
          <a:effectLst/>
        </p:spPr>
      </p:cxnSp>
      <p:graphicFrame>
        <p:nvGraphicFramePr>
          <p:cNvPr id="14" name="Diagram 13" descr="report 14.1 drill to report 14.2">
            <a:extLst>
              <a:ext uri="{FF2B5EF4-FFF2-40B4-BE49-F238E27FC236}">
                <a16:creationId xmlns:a16="http://schemas.microsoft.com/office/drawing/2014/main" id="{A906D285-4883-8668-04C3-BA3F9E211F15}"/>
              </a:ext>
            </a:extLst>
          </p:cNvPr>
          <p:cNvGraphicFramePr/>
          <p:nvPr/>
        </p:nvGraphicFramePr>
        <p:xfrm>
          <a:off x="2154563" y="4926162"/>
          <a:ext cx="4862559" cy="885020"/>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graphicFrame>
        <p:nvGraphicFramePr>
          <p:cNvPr id="15" name="Diagram 14" descr="report 7.10 drill to report 7.12">
            <a:extLst>
              <a:ext uri="{FF2B5EF4-FFF2-40B4-BE49-F238E27FC236}">
                <a16:creationId xmlns:a16="http://schemas.microsoft.com/office/drawing/2014/main" id="{ECC7CD7B-6F13-AF01-960A-C3AFD2F635D8}"/>
              </a:ext>
            </a:extLst>
          </p:cNvPr>
          <p:cNvGraphicFramePr/>
          <p:nvPr/>
        </p:nvGraphicFramePr>
        <p:xfrm>
          <a:off x="7301143" y="453037"/>
          <a:ext cx="4708112" cy="885020"/>
        </p:xfrm>
        <a:graphic>
          <a:graphicData uri="http://schemas.openxmlformats.org/drawingml/2006/diagram">
            <dgm:relIds xmlns:dgm="http://schemas.openxmlformats.org/drawingml/2006/diagram" xmlns:r="http://schemas.openxmlformats.org/officeDocument/2006/relationships" r:dm="rId33" r:lo="rId34" r:qs="rId35" r:cs="rId36"/>
          </a:graphicData>
        </a:graphic>
      </p:graphicFrame>
      <p:graphicFrame>
        <p:nvGraphicFramePr>
          <p:cNvPr id="16" name="Diagram 15" descr="report 7.11">
            <a:extLst>
              <a:ext uri="{FF2B5EF4-FFF2-40B4-BE49-F238E27FC236}">
                <a16:creationId xmlns:a16="http://schemas.microsoft.com/office/drawing/2014/main" id="{3218A6B2-3EF7-C577-C756-C464E80F925D}"/>
              </a:ext>
            </a:extLst>
          </p:cNvPr>
          <p:cNvGraphicFramePr/>
          <p:nvPr/>
        </p:nvGraphicFramePr>
        <p:xfrm>
          <a:off x="7301143" y="1415573"/>
          <a:ext cx="2079461" cy="885019"/>
        </p:xfrm>
        <a:graphic>
          <a:graphicData uri="http://schemas.openxmlformats.org/drawingml/2006/diagram">
            <dgm:relIds xmlns:dgm="http://schemas.openxmlformats.org/drawingml/2006/diagram" xmlns:r="http://schemas.openxmlformats.org/officeDocument/2006/relationships" r:dm="rId38" r:lo="rId39" r:qs="rId40" r:cs="rId41"/>
          </a:graphicData>
        </a:graphic>
      </p:graphicFrame>
      <p:graphicFrame>
        <p:nvGraphicFramePr>
          <p:cNvPr id="18" name="Diagram 17" descr="report 7.13 drill to report 7.14">
            <a:extLst>
              <a:ext uri="{FF2B5EF4-FFF2-40B4-BE49-F238E27FC236}">
                <a16:creationId xmlns:a16="http://schemas.microsoft.com/office/drawing/2014/main" id="{6F76EF9F-7323-A79A-89A6-28BB7C6E25BD}"/>
              </a:ext>
            </a:extLst>
          </p:cNvPr>
          <p:cNvGraphicFramePr/>
          <p:nvPr/>
        </p:nvGraphicFramePr>
        <p:xfrm>
          <a:off x="7301145" y="2389585"/>
          <a:ext cx="4708110" cy="885020"/>
        </p:xfrm>
        <a:graphic>
          <a:graphicData uri="http://schemas.openxmlformats.org/drawingml/2006/diagram">
            <dgm:relIds xmlns:dgm="http://schemas.openxmlformats.org/drawingml/2006/diagram" xmlns:r="http://schemas.openxmlformats.org/officeDocument/2006/relationships" r:dm="rId43" r:lo="rId44" r:qs="rId45" r:cs="rId46"/>
          </a:graphicData>
        </a:graphic>
      </p:graphicFrame>
      <p:graphicFrame>
        <p:nvGraphicFramePr>
          <p:cNvPr id="19" name="Diagram 18" descr="report 7.16 drill to report 7.18">
            <a:extLst>
              <a:ext uri="{FF2B5EF4-FFF2-40B4-BE49-F238E27FC236}">
                <a16:creationId xmlns:a16="http://schemas.microsoft.com/office/drawing/2014/main" id="{26440E78-69D8-3E42-B2F0-046BDB1880B9}"/>
              </a:ext>
            </a:extLst>
          </p:cNvPr>
          <p:cNvGraphicFramePr/>
          <p:nvPr/>
        </p:nvGraphicFramePr>
        <p:xfrm>
          <a:off x="7319766" y="4376295"/>
          <a:ext cx="4708110" cy="885020"/>
        </p:xfrm>
        <a:graphic>
          <a:graphicData uri="http://schemas.openxmlformats.org/drawingml/2006/diagram">
            <dgm:relIds xmlns:dgm="http://schemas.openxmlformats.org/drawingml/2006/diagram" xmlns:r="http://schemas.openxmlformats.org/officeDocument/2006/relationships" r:dm="rId48" r:lo="rId49" r:qs="rId50" r:cs="rId51"/>
          </a:graphicData>
        </a:graphic>
      </p:graphicFrame>
      <p:graphicFrame>
        <p:nvGraphicFramePr>
          <p:cNvPr id="22" name="Diagram 21" descr="report 7.17">
            <a:extLst>
              <a:ext uri="{FF2B5EF4-FFF2-40B4-BE49-F238E27FC236}">
                <a16:creationId xmlns:a16="http://schemas.microsoft.com/office/drawing/2014/main" id="{89234EED-44D5-3DDB-0164-7F42D14E061F}"/>
              </a:ext>
            </a:extLst>
          </p:cNvPr>
          <p:cNvGraphicFramePr/>
          <p:nvPr/>
        </p:nvGraphicFramePr>
        <p:xfrm>
          <a:off x="7349093" y="5363447"/>
          <a:ext cx="2079461" cy="885019"/>
        </p:xfrm>
        <a:graphic>
          <a:graphicData uri="http://schemas.openxmlformats.org/drawingml/2006/diagram">
            <dgm:relIds xmlns:dgm="http://schemas.openxmlformats.org/drawingml/2006/diagram" xmlns:r="http://schemas.openxmlformats.org/officeDocument/2006/relationships" r:dm="rId53" r:lo="rId54" r:qs="rId55" r:cs="rId56"/>
          </a:graphicData>
        </a:graphic>
      </p:graphicFrame>
      <p:grpSp>
        <p:nvGrpSpPr>
          <p:cNvPr id="3" name="Group 2">
            <a:extLst>
              <a:ext uri="{FF2B5EF4-FFF2-40B4-BE49-F238E27FC236}">
                <a16:creationId xmlns:a16="http://schemas.microsoft.com/office/drawing/2014/main" id="{E0208E24-2991-3597-FAAA-9C50747419C1}"/>
              </a:ext>
              <a:ext uri="{C183D7F6-B498-43B3-948B-1728B52AA6E4}">
                <adec:decorative xmlns:adec="http://schemas.microsoft.com/office/drawing/2017/decorative" val="1"/>
              </a:ext>
            </a:extLst>
          </p:cNvPr>
          <p:cNvGrpSpPr/>
          <p:nvPr/>
        </p:nvGrpSpPr>
        <p:grpSpPr>
          <a:xfrm>
            <a:off x="699680" y="2608115"/>
            <a:ext cx="1074720" cy="2349720"/>
            <a:chOff x="191932" y="3710445"/>
            <a:chExt cx="1074720" cy="2349720"/>
          </a:xfrm>
        </p:grpSpPr>
        <p:sp>
          <p:nvSpPr>
            <p:cNvPr id="4" name="Rectangle: Rounded Corners 3">
              <a:extLst>
                <a:ext uri="{FF2B5EF4-FFF2-40B4-BE49-F238E27FC236}">
                  <a16:creationId xmlns:a16="http://schemas.microsoft.com/office/drawing/2014/main" id="{3DA8CE51-B349-0C04-3FCD-DC60E075A87E}"/>
                </a:ext>
              </a:extLst>
            </p:cNvPr>
            <p:cNvSpPr/>
            <p:nvPr/>
          </p:nvSpPr>
          <p:spPr>
            <a:xfrm>
              <a:off x="233190" y="3710445"/>
              <a:ext cx="1033462" cy="2349720"/>
            </a:xfrm>
            <a:prstGeom prst="roundRect">
              <a:avLst>
                <a:gd name="adj" fmla="val 6016"/>
              </a:avLst>
            </a:prstGeom>
            <a:solidFill>
              <a:srgbClr val="FFFFFF"/>
            </a:solidFill>
            <a:ln w="12700" cap="flat" cmpd="sng" algn="ctr">
              <a:noFill/>
              <a:prstDash val="solid"/>
              <a:miter lim="800000"/>
            </a:ln>
            <a:effectLst>
              <a:outerShdw blurRad="63500" algn="ctr" rotWithShape="0">
                <a:prstClr val="black">
                  <a:alpha val="40000"/>
                </a:prstClr>
              </a:outerShdw>
            </a:effectLst>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161569"/>
                </a:solidFill>
                <a:effectLst/>
                <a:uLnTx/>
                <a:uFillTx/>
                <a:latin typeface="Arial" panose="020B0604020202020204"/>
                <a:ea typeface="+mn-ea"/>
                <a:cs typeface="+mn-cs"/>
              </a:endParaRPr>
            </a:p>
          </p:txBody>
        </p:sp>
        <p:sp>
          <p:nvSpPr>
            <p:cNvPr id="5" name="AutoShape 2">
              <a:extLst>
                <a:ext uri="{FF2B5EF4-FFF2-40B4-BE49-F238E27FC236}">
                  <a16:creationId xmlns:a16="http://schemas.microsoft.com/office/drawing/2014/main" id="{993113EA-0108-B6D2-C0E5-115CCF289092}"/>
                </a:ext>
              </a:extLst>
            </p:cNvPr>
            <p:cNvSpPr txBox="1">
              <a:spLocks noChangeArrowheads="1"/>
            </p:cNvSpPr>
            <p:nvPr/>
          </p:nvSpPr>
          <p:spPr>
            <a:xfrm>
              <a:off x="191932" y="3710445"/>
              <a:ext cx="1074720" cy="436756"/>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161569"/>
                  </a:solidFill>
                  <a:effectLst/>
                  <a:uLnTx/>
                  <a:uFillTx/>
                  <a:latin typeface="Arial" panose="020B0604020202020204" pitchFamily="34" charset="0"/>
                  <a:ea typeface="+mj-ea"/>
                  <a:cs typeface="Arial" panose="020B0604020202020204" pitchFamily="34" charset="0"/>
                </a:rPr>
                <a:t>Legend</a:t>
              </a:r>
              <a:endParaRPr kumimoji="0" lang="en-US" sz="1100" b="0" i="0" u="none" strike="noStrike" kern="1200" cap="none" spc="0" normalizeH="0" baseline="0" noProof="0">
                <a:ln>
                  <a:noFill/>
                </a:ln>
                <a:solidFill>
                  <a:srgbClr val="161569"/>
                </a:solidFill>
                <a:effectLst/>
                <a:uLnTx/>
                <a:uFillTx/>
                <a:latin typeface="Arial" panose="020B0604020202020204" pitchFamily="34" charset="0"/>
                <a:ea typeface="+mj-ea"/>
                <a:cs typeface="Arial" panose="020B0604020202020204" pitchFamily="34" charset="0"/>
              </a:endParaRPr>
            </a:p>
          </p:txBody>
        </p:sp>
        <p:graphicFrame>
          <p:nvGraphicFramePr>
            <p:cNvPr id="6" name="Diagram 5">
              <a:extLst>
                <a:ext uri="{FF2B5EF4-FFF2-40B4-BE49-F238E27FC236}">
                  <a16:creationId xmlns:a16="http://schemas.microsoft.com/office/drawing/2014/main" id="{BA4A7E36-3BC5-0B8F-AC16-296C1CE73BF8}"/>
                </a:ext>
              </a:extLst>
            </p:cNvPr>
            <p:cNvGraphicFramePr/>
            <p:nvPr/>
          </p:nvGraphicFramePr>
          <p:xfrm>
            <a:off x="406821" y="4147201"/>
            <a:ext cx="686200" cy="1727095"/>
          </p:xfrm>
          <a:graphic>
            <a:graphicData uri="http://schemas.openxmlformats.org/drawingml/2006/diagram">
              <dgm:relIds xmlns:dgm="http://schemas.openxmlformats.org/drawingml/2006/diagram" xmlns:r="http://schemas.openxmlformats.org/officeDocument/2006/relationships" r:dm="rId58" r:lo="rId59" r:qs="rId60" r:cs="rId61"/>
            </a:graphicData>
          </a:graphic>
        </p:graphicFrame>
      </p:grpSp>
      <p:sp>
        <p:nvSpPr>
          <p:cNvPr id="7" name="Slide Number Placeholder 3">
            <a:extLst>
              <a:ext uri="{FF2B5EF4-FFF2-40B4-BE49-F238E27FC236}">
                <a16:creationId xmlns:a16="http://schemas.microsoft.com/office/drawing/2014/main" id="{603478DD-C12D-E8ED-90DE-EDE8CF68901C}"/>
              </a:ext>
            </a:extLst>
          </p:cNvPr>
          <p:cNvSpPr>
            <a:spLocks noGrp="1"/>
          </p:cNvSpPr>
          <p:nvPr>
            <p:ph type="sldNum" sz="quarter" idx="11"/>
          </p:nvPr>
        </p:nvSpPr>
        <p:spPr>
          <a:xfrm>
            <a:off x="11772000" y="6365363"/>
            <a:ext cx="420000" cy="421200"/>
          </a:xfrm>
        </p:spPr>
        <p:txBody>
          <a:bodyPr/>
          <a:lstStyle/>
          <a:p>
            <a:fld id="{4B73C415-D670-4716-A5EC-CC4D52CA2BAC}" type="slidenum">
              <a:rPr lang="en-US" noProof="0" smtClean="0"/>
              <a:pPr/>
              <a:t>38</a:t>
            </a:fld>
            <a:endParaRPr lang="en-US" noProof="0" dirty="0"/>
          </a:p>
        </p:txBody>
      </p:sp>
      <p:sp>
        <p:nvSpPr>
          <p:cNvPr id="8" name="Footer Placeholder 7">
            <a:extLst>
              <a:ext uri="{FF2B5EF4-FFF2-40B4-BE49-F238E27FC236}">
                <a16:creationId xmlns:a16="http://schemas.microsoft.com/office/drawing/2014/main" id="{22F11C47-B87E-63A7-CAE8-B8325E64B0BF}"/>
              </a:ext>
            </a:extLst>
          </p:cNvPr>
          <p:cNvSpPr>
            <a:spLocks noGrp="1"/>
          </p:cNvSpPr>
          <p:nvPr>
            <p:ph type="ftr" sz="quarter" idx="10"/>
          </p:nvPr>
        </p:nvSpPr>
        <p:spPr/>
        <p:txBody>
          <a:bodyPr/>
          <a:lstStyle/>
          <a:p>
            <a:pPr>
              <a:defRPr/>
            </a:pPr>
            <a:r>
              <a:rPr lang="en-US"/>
              <a:t>EOY - Advanced Reporting and Certification v1.1 May 5, 2025</a:t>
            </a:r>
          </a:p>
        </p:txBody>
      </p:sp>
    </p:spTree>
    <p:extLst>
      <p:ext uri="{BB962C8B-B14F-4D97-AF65-F5344CB8AC3E}">
        <p14:creationId xmlns:p14="http://schemas.microsoft.com/office/powerpoint/2010/main" val="27238064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E3C46-055D-831A-D318-E37838931BE8}"/>
              </a:ext>
            </a:extLst>
          </p:cNvPr>
          <p:cNvSpPr>
            <a:spLocks noGrp="1"/>
          </p:cNvSpPr>
          <p:nvPr>
            <p:ph type="title"/>
          </p:nvPr>
        </p:nvSpPr>
        <p:spPr>
          <a:xfrm>
            <a:off x="642000" y="738843"/>
            <a:ext cx="11340000" cy="432000"/>
          </a:xfrm>
        </p:spPr>
        <p:txBody>
          <a:bodyPr/>
          <a:lstStyle/>
          <a:p>
            <a:r>
              <a:rPr lang="en-US" dirty="0"/>
              <a:t>Identify which Report Provides Pertinent Information</a:t>
            </a:r>
          </a:p>
        </p:txBody>
      </p:sp>
      <p:sp>
        <p:nvSpPr>
          <p:cNvPr id="4" name="Slide Number Placeholder 3">
            <a:extLst>
              <a:ext uri="{FF2B5EF4-FFF2-40B4-BE49-F238E27FC236}">
                <a16:creationId xmlns:a16="http://schemas.microsoft.com/office/drawing/2014/main" id="{3D92F2FC-7038-E78A-77A4-A80BB7A20C8B}"/>
              </a:ext>
            </a:extLst>
          </p:cNvPr>
          <p:cNvSpPr>
            <a:spLocks noGrp="1"/>
          </p:cNvSpPr>
          <p:nvPr>
            <p:ph type="sldNum" sz="quarter" idx="11"/>
          </p:nvPr>
        </p:nvSpPr>
        <p:spPr/>
        <p:txBody>
          <a:bodyPr/>
          <a:lstStyle/>
          <a:p>
            <a:fld id="{4B73C415-D670-4716-A5EC-CC4D52CA2BAC}" type="slidenum">
              <a:rPr lang="en-US" noProof="0" smtClean="0"/>
              <a:pPr/>
              <a:t>39</a:t>
            </a:fld>
            <a:endParaRPr lang="en-US" noProof="0" dirty="0"/>
          </a:p>
        </p:txBody>
      </p:sp>
      <p:pic>
        <p:nvPicPr>
          <p:cNvPr id="6" name="Picture 5" descr="Screen shot of the CALPADS User Manual report 7.12 Incident Results - Student List">
            <a:extLst>
              <a:ext uri="{FF2B5EF4-FFF2-40B4-BE49-F238E27FC236}">
                <a16:creationId xmlns:a16="http://schemas.microsoft.com/office/drawing/2014/main" id="{20DA15DF-BCC3-38DE-C7C1-D351AABB26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8000" y="1916153"/>
            <a:ext cx="8511442" cy="3771004"/>
          </a:xfrm>
          <a:prstGeom prst="rect">
            <a:avLst/>
          </a:prstGeom>
        </p:spPr>
      </p:pic>
      <p:sp>
        <p:nvSpPr>
          <p:cNvPr id="7" name="TextBox 6">
            <a:extLst>
              <a:ext uri="{FF2B5EF4-FFF2-40B4-BE49-F238E27FC236}">
                <a16:creationId xmlns:a16="http://schemas.microsoft.com/office/drawing/2014/main" id="{7EFF1104-2E1A-0F74-3642-CC50C2C45F39}"/>
              </a:ext>
            </a:extLst>
          </p:cNvPr>
          <p:cNvSpPr txBox="1"/>
          <p:nvPr/>
        </p:nvSpPr>
        <p:spPr>
          <a:xfrm>
            <a:off x="420000" y="2551837"/>
            <a:ext cx="2406316" cy="1754326"/>
          </a:xfrm>
          <a:prstGeom prst="rect">
            <a:avLst/>
          </a:prstGeom>
          <a:noFill/>
        </p:spPr>
        <p:txBody>
          <a:bodyPr wrap="square" rtlCol="0">
            <a:spAutoFit/>
          </a:bodyPr>
          <a:lstStyle/>
          <a:p>
            <a:pPr algn="ctr"/>
            <a:r>
              <a:rPr lang="en-US" dirty="0"/>
              <a:t>Report 7.12 can be used to count individual suspensions and expulsions as well as other results</a:t>
            </a:r>
          </a:p>
        </p:txBody>
      </p:sp>
      <p:sp>
        <p:nvSpPr>
          <p:cNvPr id="5" name="Footer Placeholder 4">
            <a:extLst>
              <a:ext uri="{FF2B5EF4-FFF2-40B4-BE49-F238E27FC236}">
                <a16:creationId xmlns:a16="http://schemas.microsoft.com/office/drawing/2014/main" id="{6730F55D-24CE-10ED-CB9B-2A32F8AC4875}"/>
              </a:ext>
            </a:extLst>
          </p:cNvPr>
          <p:cNvSpPr>
            <a:spLocks noGrp="1"/>
          </p:cNvSpPr>
          <p:nvPr>
            <p:ph type="ftr" sz="quarter" idx="10"/>
          </p:nvPr>
        </p:nvSpPr>
        <p:spPr/>
        <p:txBody>
          <a:bodyPr/>
          <a:lstStyle/>
          <a:p>
            <a:r>
              <a:rPr lang="en-US" noProof="0"/>
              <a:t>EOY - Advanced Reporting and Certification v1.1 May 5, 2025</a:t>
            </a:r>
            <a:endParaRPr lang="en-US" noProof="0" dirty="0"/>
          </a:p>
        </p:txBody>
      </p:sp>
    </p:spTree>
    <p:extLst>
      <p:ext uri="{BB962C8B-B14F-4D97-AF65-F5344CB8AC3E}">
        <p14:creationId xmlns:p14="http://schemas.microsoft.com/office/powerpoint/2010/main" val="984129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428ED-E8E6-4EBE-8C7C-8E6E2E5012C8}"/>
              </a:ext>
            </a:extLst>
          </p:cNvPr>
          <p:cNvSpPr>
            <a:spLocks noGrp="1"/>
          </p:cNvSpPr>
          <p:nvPr>
            <p:ph type="title"/>
          </p:nvPr>
        </p:nvSpPr>
        <p:spPr/>
        <p:txBody>
          <a:bodyPr/>
          <a:lstStyle/>
          <a:p>
            <a:r>
              <a:rPr lang="en-US" dirty="0"/>
              <a:t>Objective</a:t>
            </a:r>
          </a:p>
        </p:txBody>
      </p:sp>
      <p:sp>
        <p:nvSpPr>
          <p:cNvPr id="5" name="Text Placeholder 4">
            <a:extLst>
              <a:ext uri="{FF2B5EF4-FFF2-40B4-BE49-F238E27FC236}">
                <a16:creationId xmlns:a16="http://schemas.microsoft.com/office/drawing/2014/main" id="{A96AA788-5F14-43DB-B035-1BC6DA150990}"/>
              </a:ext>
            </a:extLst>
          </p:cNvPr>
          <p:cNvSpPr>
            <a:spLocks noGrp="1"/>
          </p:cNvSpPr>
          <p:nvPr>
            <p:ph type="body" sz="quarter" idx="17"/>
          </p:nvPr>
        </p:nvSpPr>
        <p:spPr>
          <a:xfrm>
            <a:off x="1321454" y="3395632"/>
            <a:ext cx="1980000" cy="360000"/>
          </a:xfrm>
        </p:spPr>
        <p:txBody>
          <a:bodyPr/>
          <a:lstStyle/>
          <a:p>
            <a:r>
              <a:rPr lang="en-US" b="1" dirty="0"/>
              <a:t>Identify</a:t>
            </a:r>
          </a:p>
        </p:txBody>
      </p:sp>
      <p:sp>
        <p:nvSpPr>
          <p:cNvPr id="6" name="Text Placeholder 5">
            <a:extLst>
              <a:ext uri="{FF2B5EF4-FFF2-40B4-BE49-F238E27FC236}">
                <a16:creationId xmlns:a16="http://schemas.microsoft.com/office/drawing/2014/main" id="{CE675343-79F8-46AA-B56E-932984AB75EE}"/>
              </a:ext>
            </a:extLst>
          </p:cNvPr>
          <p:cNvSpPr>
            <a:spLocks noGrp="1"/>
          </p:cNvSpPr>
          <p:nvPr>
            <p:ph type="body" sz="quarter" idx="18"/>
          </p:nvPr>
        </p:nvSpPr>
        <p:spPr>
          <a:xfrm>
            <a:off x="1321454" y="4030032"/>
            <a:ext cx="2024806" cy="1018794"/>
          </a:xfrm>
        </p:spPr>
        <p:txBody>
          <a:bodyPr/>
          <a:lstStyle/>
          <a:p>
            <a:r>
              <a:rPr lang="en-US" sz="1800" dirty="0"/>
              <a:t>the changes for EOY 1-4 submissions</a:t>
            </a:r>
          </a:p>
        </p:txBody>
      </p:sp>
      <p:sp>
        <p:nvSpPr>
          <p:cNvPr id="8" name="Text Placeholder 7">
            <a:extLst>
              <a:ext uri="{FF2B5EF4-FFF2-40B4-BE49-F238E27FC236}">
                <a16:creationId xmlns:a16="http://schemas.microsoft.com/office/drawing/2014/main" id="{93694D25-DE51-4F33-9ED7-7D9F4891DD93}"/>
              </a:ext>
            </a:extLst>
          </p:cNvPr>
          <p:cNvSpPr>
            <a:spLocks noGrp="1"/>
          </p:cNvSpPr>
          <p:nvPr>
            <p:ph type="body" sz="quarter" idx="33"/>
          </p:nvPr>
        </p:nvSpPr>
        <p:spPr>
          <a:xfrm>
            <a:off x="3706504" y="4030032"/>
            <a:ext cx="1980000" cy="360000"/>
          </a:xfrm>
        </p:spPr>
        <p:txBody>
          <a:bodyPr/>
          <a:lstStyle/>
          <a:p>
            <a:r>
              <a:rPr lang="en-US" dirty="0"/>
              <a:t>for system changes and local readiness &amp; establish submission strategy</a:t>
            </a:r>
          </a:p>
        </p:txBody>
      </p:sp>
      <p:sp>
        <p:nvSpPr>
          <p:cNvPr id="9" name="Text Placeholder 8">
            <a:extLst>
              <a:ext uri="{FF2B5EF4-FFF2-40B4-BE49-F238E27FC236}">
                <a16:creationId xmlns:a16="http://schemas.microsoft.com/office/drawing/2014/main" id="{2F0A8A16-8E92-40C1-913D-8CB3B9C1DDAF}"/>
              </a:ext>
            </a:extLst>
          </p:cNvPr>
          <p:cNvSpPr>
            <a:spLocks noGrp="1"/>
          </p:cNvSpPr>
          <p:nvPr>
            <p:ph type="body" sz="quarter" idx="34"/>
          </p:nvPr>
        </p:nvSpPr>
        <p:spPr>
          <a:xfrm>
            <a:off x="3661310" y="3414102"/>
            <a:ext cx="1980000" cy="720000"/>
          </a:xfrm>
        </p:spPr>
        <p:txBody>
          <a:bodyPr/>
          <a:lstStyle/>
          <a:p>
            <a:r>
              <a:rPr lang="en-US" sz="1800" b="1" dirty="0"/>
              <a:t>Prepare</a:t>
            </a:r>
          </a:p>
        </p:txBody>
      </p:sp>
      <p:sp>
        <p:nvSpPr>
          <p:cNvPr id="10" name="Text Placeholder 9">
            <a:extLst>
              <a:ext uri="{FF2B5EF4-FFF2-40B4-BE49-F238E27FC236}">
                <a16:creationId xmlns:a16="http://schemas.microsoft.com/office/drawing/2014/main" id="{CC804944-6423-4C0F-ABB0-9CF01A05FD92}"/>
              </a:ext>
            </a:extLst>
          </p:cNvPr>
          <p:cNvSpPr>
            <a:spLocks noGrp="1"/>
          </p:cNvSpPr>
          <p:nvPr>
            <p:ph type="body" sz="quarter" idx="35"/>
          </p:nvPr>
        </p:nvSpPr>
        <p:spPr>
          <a:xfrm>
            <a:off x="6024053" y="4023778"/>
            <a:ext cx="2047113" cy="360000"/>
          </a:xfrm>
        </p:spPr>
        <p:txBody>
          <a:bodyPr/>
          <a:lstStyle/>
          <a:p>
            <a:r>
              <a:rPr lang="en-US" dirty="0"/>
              <a:t>with other staff to ensure everyone is aware of new changes and certification process</a:t>
            </a:r>
          </a:p>
        </p:txBody>
      </p:sp>
      <p:sp>
        <p:nvSpPr>
          <p:cNvPr id="11" name="Text Placeholder 10">
            <a:extLst>
              <a:ext uri="{FF2B5EF4-FFF2-40B4-BE49-F238E27FC236}">
                <a16:creationId xmlns:a16="http://schemas.microsoft.com/office/drawing/2014/main" id="{3BF93F76-B979-4659-9F60-ADD378371A4D}"/>
              </a:ext>
            </a:extLst>
          </p:cNvPr>
          <p:cNvSpPr>
            <a:spLocks noGrp="1"/>
          </p:cNvSpPr>
          <p:nvPr>
            <p:ph type="body" sz="quarter" idx="36"/>
          </p:nvPr>
        </p:nvSpPr>
        <p:spPr>
          <a:xfrm>
            <a:off x="6001554" y="3414102"/>
            <a:ext cx="1980000" cy="720000"/>
          </a:xfrm>
        </p:spPr>
        <p:txBody>
          <a:bodyPr/>
          <a:lstStyle/>
          <a:p>
            <a:r>
              <a:rPr lang="en-US" sz="1800" b="1" dirty="0"/>
              <a:t>Coordinate</a:t>
            </a:r>
          </a:p>
        </p:txBody>
      </p:sp>
      <p:sp>
        <p:nvSpPr>
          <p:cNvPr id="12" name="Text Placeholder 11">
            <a:extLst>
              <a:ext uri="{FF2B5EF4-FFF2-40B4-BE49-F238E27FC236}">
                <a16:creationId xmlns:a16="http://schemas.microsoft.com/office/drawing/2014/main" id="{179E7FC2-4098-49F6-8F55-7D42A85A40B6}"/>
              </a:ext>
            </a:extLst>
          </p:cNvPr>
          <p:cNvSpPr>
            <a:spLocks noGrp="1"/>
          </p:cNvSpPr>
          <p:nvPr>
            <p:ph type="body" sz="quarter" idx="37"/>
          </p:nvPr>
        </p:nvSpPr>
        <p:spPr>
          <a:xfrm>
            <a:off x="8408717" y="4022769"/>
            <a:ext cx="1980000" cy="360000"/>
          </a:xfrm>
        </p:spPr>
        <p:txBody>
          <a:bodyPr/>
          <a:lstStyle/>
          <a:p>
            <a:r>
              <a:rPr lang="en-US" dirty="0"/>
              <a:t>EOY 1-4 on time or before the final submission deadline</a:t>
            </a:r>
          </a:p>
        </p:txBody>
      </p:sp>
      <p:sp>
        <p:nvSpPr>
          <p:cNvPr id="13" name="Text Placeholder 12">
            <a:extLst>
              <a:ext uri="{FF2B5EF4-FFF2-40B4-BE49-F238E27FC236}">
                <a16:creationId xmlns:a16="http://schemas.microsoft.com/office/drawing/2014/main" id="{B42EB40D-8479-42AF-A4AE-92D6BE6908B5}"/>
              </a:ext>
            </a:extLst>
          </p:cNvPr>
          <p:cNvSpPr>
            <a:spLocks noGrp="1"/>
          </p:cNvSpPr>
          <p:nvPr>
            <p:ph type="body" sz="quarter" idx="38"/>
          </p:nvPr>
        </p:nvSpPr>
        <p:spPr>
          <a:xfrm>
            <a:off x="8341217" y="3414102"/>
            <a:ext cx="1980000" cy="720000"/>
          </a:xfrm>
        </p:spPr>
        <p:txBody>
          <a:bodyPr/>
          <a:lstStyle/>
          <a:p>
            <a:r>
              <a:rPr lang="en-US" sz="1800" b="1" dirty="0"/>
              <a:t>Certify</a:t>
            </a:r>
          </a:p>
        </p:txBody>
      </p:sp>
      <p:pic>
        <p:nvPicPr>
          <p:cNvPr id="39" name="Picture Placeholder 38" descr="Woman looking puzzled while looking at a screen">
            <a:extLst>
              <a:ext uri="{FF2B5EF4-FFF2-40B4-BE49-F238E27FC236}">
                <a16:creationId xmlns:a16="http://schemas.microsoft.com/office/drawing/2014/main" id="{0DDAC36A-574D-4761-9BCF-874D3C265750}"/>
              </a:ext>
            </a:extLst>
          </p:cNvPr>
          <p:cNvPicPr>
            <a:picLocks noGrp="1" noChangeAspect="1"/>
          </p:cNvPicPr>
          <p:nvPr>
            <p:ph type="pic" sz="quarter" idx="42"/>
          </p:nvPr>
        </p:nvPicPr>
        <p:blipFill rotWithShape="1">
          <a:blip r:embed="rId3" cstate="screen">
            <a:extLst>
              <a:ext uri="{28A0092B-C50C-407E-A947-70E740481C1C}">
                <a14:useLocalDpi xmlns:a14="http://schemas.microsoft.com/office/drawing/2010/main"/>
              </a:ext>
            </a:extLst>
          </a:blip>
          <a:srcRect l="40" r="40"/>
          <a:stretch/>
        </p:blipFill>
        <p:spPr>
          <a:xfrm>
            <a:off x="3661504" y="1159338"/>
            <a:ext cx="1979613" cy="1981200"/>
          </a:xfrm>
        </p:spPr>
      </p:pic>
      <p:pic>
        <p:nvPicPr>
          <p:cNvPr id="41" name="Picture Placeholder 40">
            <a:extLst>
              <a:ext uri="{FF2B5EF4-FFF2-40B4-BE49-F238E27FC236}">
                <a16:creationId xmlns:a16="http://schemas.microsoft.com/office/drawing/2014/main" id="{C0339CAC-39FD-1B48-B21A-489172190FB8}"/>
              </a:ext>
              <a:ext uri="{C183D7F6-B498-43B3-948B-1728B52AA6E4}">
                <adec:decorative xmlns:adec="http://schemas.microsoft.com/office/drawing/2017/decorative" val="1"/>
              </a:ext>
            </a:extLst>
          </p:cNvPr>
          <p:cNvPicPr>
            <a:picLocks noGrp="1" noChangeAspect="1"/>
          </p:cNvPicPr>
          <p:nvPr>
            <p:ph type="pic" sz="quarter" idx="43"/>
          </p:nvPr>
        </p:nvPicPr>
        <p:blipFill>
          <a:blip r:embed="rId4">
            <a:extLst>
              <a:ext uri="{28A0092B-C50C-407E-A947-70E740481C1C}">
                <a14:useLocalDpi xmlns:a14="http://schemas.microsoft.com/office/drawing/2010/main" val="0"/>
              </a:ext>
            </a:extLst>
          </a:blip>
          <a:srcRect l="40" r="40"/>
          <a:stretch>
            <a:fillRect/>
          </a:stretch>
        </p:blipFill>
        <p:spPr>
          <a:xfrm>
            <a:off x="6001941" y="1159338"/>
            <a:ext cx="1979613" cy="1981200"/>
          </a:xfrm>
        </p:spPr>
      </p:pic>
      <p:pic>
        <p:nvPicPr>
          <p:cNvPr id="71" name="Picture Placeholder 70" descr="thumbs up image">
            <a:extLst>
              <a:ext uri="{FF2B5EF4-FFF2-40B4-BE49-F238E27FC236}">
                <a16:creationId xmlns:a16="http://schemas.microsoft.com/office/drawing/2014/main" id="{C698E7AD-8D61-4952-9F38-6E6313EE4B05}"/>
              </a:ext>
            </a:extLst>
          </p:cNvPr>
          <p:cNvPicPr>
            <a:picLocks noGrp="1" noChangeAspect="1"/>
          </p:cNvPicPr>
          <p:nvPr>
            <p:ph type="pic" sz="quarter" idx="44"/>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2913" r="2913"/>
          <a:stretch>
            <a:fillRect/>
          </a:stretch>
        </p:blipFill>
        <p:spPr>
          <a:xfrm>
            <a:off x="8341604" y="1159338"/>
            <a:ext cx="1979613" cy="1981200"/>
          </a:xfrm>
        </p:spPr>
      </p:pic>
      <p:cxnSp>
        <p:nvCxnSpPr>
          <p:cNvPr id="20" name="Straight Connector 19">
            <a:extLst>
              <a:ext uri="{FF2B5EF4-FFF2-40B4-BE49-F238E27FC236}">
                <a16:creationId xmlns:a16="http://schemas.microsoft.com/office/drawing/2014/main" id="{B674B9A6-D55C-478C-8D92-D0BFBCD7B598}"/>
              </a:ext>
              <a:ext uri="{C183D7F6-B498-43B3-948B-1728B52AA6E4}">
                <adec:decorative xmlns:adec="http://schemas.microsoft.com/office/drawing/2017/decorative" val="1"/>
              </a:ext>
            </a:extLst>
          </p:cNvPr>
          <p:cNvCxnSpPr>
            <a:cxnSpLocks/>
          </p:cNvCxnSpPr>
          <p:nvPr/>
        </p:nvCxnSpPr>
        <p:spPr>
          <a:xfrm>
            <a:off x="1501067" y="3908434"/>
            <a:ext cx="1800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A0322F4-E79A-4E4D-98CA-2DC1692F90C3}"/>
              </a:ext>
              <a:ext uri="{C183D7F6-B498-43B3-948B-1728B52AA6E4}">
                <adec:decorative xmlns:adec="http://schemas.microsoft.com/office/drawing/2017/decorative" val="1"/>
              </a:ext>
            </a:extLst>
          </p:cNvPr>
          <p:cNvCxnSpPr>
            <a:cxnSpLocks/>
          </p:cNvCxnSpPr>
          <p:nvPr/>
        </p:nvCxnSpPr>
        <p:spPr>
          <a:xfrm>
            <a:off x="3751504" y="3908434"/>
            <a:ext cx="1800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DC27E82-D5C7-4AE4-BAF3-5DBB12CA0835}"/>
              </a:ext>
              <a:ext uri="{C183D7F6-B498-43B3-948B-1728B52AA6E4}">
                <adec:decorative xmlns:adec="http://schemas.microsoft.com/office/drawing/2017/decorative" val="1"/>
              </a:ext>
            </a:extLst>
          </p:cNvPr>
          <p:cNvCxnSpPr>
            <a:cxnSpLocks/>
          </p:cNvCxnSpPr>
          <p:nvPr/>
        </p:nvCxnSpPr>
        <p:spPr>
          <a:xfrm>
            <a:off x="6091554" y="3908434"/>
            <a:ext cx="1800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3BE7D2-4C35-4BA9-9A98-1A6E17A84A71}"/>
              </a:ext>
              <a:ext uri="{C183D7F6-B498-43B3-948B-1728B52AA6E4}">
                <adec:decorative xmlns:adec="http://schemas.microsoft.com/office/drawing/2017/decorative" val="1"/>
              </a:ext>
            </a:extLst>
          </p:cNvPr>
          <p:cNvCxnSpPr>
            <a:cxnSpLocks/>
          </p:cNvCxnSpPr>
          <p:nvPr/>
        </p:nvCxnSpPr>
        <p:spPr>
          <a:xfrm>
            <a:off x="8431604" y="3908434"/>
            <a:ext cx="1800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AECDA3FD-DF09-8449-A6C6-B30ABCB9B5A8}"/>
              </a:ext>
            </a:extLst>
          </p:cNvPr>
          <p:cNvSpPr/>
          <p:nvPr/>
        </p:nvSpPr>
        <p:spPr>
          <a:xfrm>
            <a:off x="1196262" y="5642562"/>
            <a:ext cx="2281843" cy="369332"/>
          </a:xfrm>
          <a:prstGeom prst="rect">
            <a:avLst/>
          </a:prstGeom>
        </p:spPr>
        <p:txBody>
          <a:bodyPr wrap="none">
            <a:spAutoFit/>
          </a:bodyPr>
          <a:lstStyle/>
          <a:p>
            <a:r>
              <a:rPr lang="en-US" dirty="0">
                <a:solidFill>
                  <a:srgbClr val="0070C0"/>
                </a:solidFill>
              </a:rPr>
              <a:t>Project Management</a:t>
            </a:r>
          </a:p>
        </p:txBody>
      </p:sp>
      <p:sp>
        <p:nvSpPr>
          <p:cNvPr id="14" name="Rectangle 13">
            <a:extLst>
              <a:ext uri="{FF2B5EF4-FFF2-40B4-BE49-F238E27FC236}">
                <a16:creationId xmlns:a16="http://schemas.microsoft.com/office/drawing/2014/main" id="{646B06D1-5E9B-494D-88CD-55FDAD039FEF}"/>
              </a:ext>
            </a:extLst>
          </p:cNvPr>
          <p:cNvSpPr/>
          <p:nvPr/>
        </p:nvSpPr>
        <p:spPr>
          <a:xfrm>
            <a:off x="6077375" y="5650232"/>
            <a:ext cx="1940468" cy="369332"/>
          </a:xfrm>
          <a:prstGeom prst="rect">
            <a:avLst/>
          </a:prstGeom>
        </p:spPr>
        <p:txBody>
          <a:bodyPr wrap="none">
            <a:spAutoFit/>
          </a:bodyPr>
          <a:lstStyle/>
          <a:p>
            <a:r>
              <a:rPr lang="en-US" dirty="0">
                <a:solidFill>
                  <a:srgbClr val="0070C0"/>
                </a:solidFill>
              </a:rPr>
              <a:t>Coalition Building</a:t>
            </a:r>
          </a:p>
        </p:txBody>
      </p:sp>
      <p:sp>
        <p:nvSpPr>
          <p:cNvPr id="15" name="Rectangle 14">
            <a:extLst>
              <a:ext uri="{FF2B5EF4-FFF2-40B4-BE49-F238E27FC236}">
                <a16:creationId xmlns:a16="http://schemas.microsoft.com/office/drawing/2014/main" id="{853D7BBA-B657-2541-8203-80AC5717E098}"/>
              </a:ext>
            </a:extLst>
          </p:cNvPr>
          <p:cNvSpPr/>
          <p:nvPr/>
        </p:nvSpPr>
        <p:spPr>
          <a:xfrm>
            <a:off x="3706504" y="5507504"/>
            <a:ext cx="1996855" cy="646331"/>
          </a:xfrm>
          <a:prstGeom prst="rect">
            <a:avLst/>
          </a:prstGeom>
        </p:spPr>
        <p:txBody>
          <a:bodyPr wrap="square">
            <a:spAutoFit/>
          </a:bodyPr>
          <a:lstStyle/>
          <a:p>
            <a:pPr algn="ctr"/>
            <a:r>
              <a:rPr lang="en-US" dirty="0">
                <a:solidFill>
                  <a:srgbClr val="0070C0"/>
                </a:solidFill>
              </a:rPr>
              <a:t>Manage &amp; Maintain Data</a:t>
            </a:r>
          </a:p>
        </p:txBody>
      </p:sp>
      <p:sp>
        <p:nvSpPr>
          <p:cNvPr id="16" name="Rectangle 15">
            <a:extLst>
              <a:ext uri="{FF2B5EF4-FFF2-40B4-BE49-F238E27FC236}">
                <a16:creationId xmlns:a16="http://schemas.microsoft.com/office/drawing/2014/main" id="{10051C30-2F28-1A47-A212-4A5738F47995}"/>
              </a:ext>
            </a:extLst>
          </p:cNvPr>
          <p:cNvSpPr/>
          <p:nvPr/>
        </p:nvSpPr>
        <p:spPr>
          <a:xfrm>
            <a:off x="8227764" y="5642562"/>
            <a:ext cx="2341906" cy="369332"/>
          </a:xfrm>
          <a:prstGeom prst="rect">
            <a:avLst/>
          </a:prstGeom>
        </p:spPr>
        <p:txBody>
          <a:bodyPr wrap="square">
            <a:spAutoFit/>
          </a:bodyPr>
          <a:lstStyle/>
          <a:p>
            <a:pPr algn="ctr"/>
            <a:r>
              <a:rPr lang="en-US" dirty="0">
                <a:solidFill>
                  <a:srgbClr val="0070C0"/>
                </a:solidFill>
              </a:rPr>
              <a:t>Data Literacy</a:t>
            </a:r>
          </a:p>
        </p:txBody>
      </p:sp>
      <p:pic>
        <p:nvPicPr>
          <p:cNvPr id="19" name="Picture Placeholder 16" descr="Image of hands pointing to laptop screen">
            <a:extLst>
              <a:ext uri="{FF2B5EF4-FFF2-40B4-BE49-F238E27FC236}">
                <a16:creationId xmlns:a16="http://schemas.microsoft.com/office/drawing/2014/main" id="{CCDEC535-C6F1-0C06-5344-FABE192933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21067" y="1187395"/>
            <a:ext cx="1979613" cy="1979613"/>
          </a:xfrm>
          <a:prstGeom prst="rect">
            <a:avLst/>
          </a:prstGeom>
          <a:solidFill>
            <a:schemeClr val="bg1">
              <a:lumMod val="95000"/>
              <a:alpha val="70000"/>
            </a:schemeClr>
          </a:solidFill>
          <a:ln w="95250" cap="sq" cmpd="sng" algn="ctr">
            <a:solidFill>
              <a:schemeClr val="bg1">
                <a:lumMod val="95000"/>
              </a:schemeClr>
            </a:solidFill>
            <a:prstDash val="solid"/>
            <a:miter lim="800000"/>
          </a:ln>
          <a:effectLst/>
        </p:spPr>
      </p:pic>
      <p:sp>
        <p:nvSpPr>
          <p:cNvPr id="4" name="Footer Placeholder 3">
            <a:extLst>
              <a:ext uri="{FF2B5EF4-FFF2-40B4-BE49-F238E27FC236}">
                <a16:creationId xmlns:a16="http://schemas.microsoft.com/office/drawing/2014/main" id="{903F6C57-F9FE-407A-8D04-D00AA7EB2911}"/>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 Advanced Reporting and Certification v1.1 May 5,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B79F4F6B-299B-431B-AD93-01AF893D8C92}"/>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30215040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FC9A7-7AA8-FCAE-3CE7-950445585237}"/>
              </a:ext>
            </a:extLst>
          </p:cNvPr>
          <p:cNvSpPr>
            <a:spLocks noGrp="1"/>
          </p:cNvSpPr>
          <p:nvPr>
            <p:ph type="title"/>
          </p:nvPr>
        </p:nvSpPr>
        <p:spPr>
          <a:xfrm>
            <a:off x="642000" y="587001"/>
            <a:ext cx="11340000" cy="432000"/>
          </a:xfrm>
        </p:spPr>
        <p:txBody>
          <a:bodyPr/>
          <a:lstStyle/>
          <a:p>
            <a:r>
              <a:rPr lang="en-US" dirty="0"/>
              <a:t>Available EOY 3 Training</a:t>
            </a:r>
          </a:p>
        </p:txBody>
      </p:sp>
      <p:sp>
        <p:nvSpPr>
          <p:cNvPr id="4" name="Slide Number Placeholder 3">
            <a:extLst>
              <a:ext uri="{FF2B5EF4-FFF2-40B4-BE49-F238E27FC236}">
                <a16:creationId xmlns:a16="http://schemas.microsoft.com/office/drawing/2014/main" id="{D3431CBD-908B-3571-E9AA-1526436F8260}"/>
              </a:ext>
            </a:extLst>
          </p:cNvPr>
          <p:cNvSpPr>
            <a:spLocks noGrp="1"/>
          </p:cNvSpPr>
          <p:nvPr>
            <p:ph type="sldNum" sz="quarter" idx="11"/>
          </p:nvPr>
        </p:nvSpPr>
        <p:spPr/>
        <p:txBody>
          <a:bodyPr/>
          <a:lstStyle/>
          <a:p>
            <a:fld id="{4B73C415-D670-4716-A5EC-CC4D52CA2BAC}" type="slidenum">
              <a:rPr lang="en-US" noProof="0" smtClean="0"/>
              <a:pPr/>
              <a:t>40</a:t>
            </a:fld>
            <a:endParaRPr lang="en-US" noProof="0" dirty="0"/>
          </a:p>
        </p:txBody>
      </p:sp>
      <p:grpSp>
        <p:nvGrpSpPr>
          <p:cNvPr id="10" name="Group 9">
            <a:extLst>
              <a:ext uri="{FF2B5EF4-FFF2-40B4-BE49-F238E27FC236}">
                <a16:creationId xmlns:a16="http://schemas.microsoft.com/office/drawing/2014/main" id="{C2924B8E-22B7-ED7B-854B-647D1DCE7355}"/>
              </a:ext>
              <a:ext uri="{C183D7F6-B498-43B3-948B-1728B52AA6E4}">
                <adec:decorative xmlns:adec="http://schemas.microsoft.com/office/drawing/2017/decorative" val="1"/>
              </a:ext>
            </a:extLst>
          </p:cNvPr>
          <p:cNvGrpSpPr/>
          <p:nvPr/>
        </p:nvGrpSpPr>
        <p:grpSpPr>
          <a:xfrm>
            <a:off x="432000" y="1363155"/>
            <a:ext cx="5991471" cy="4907844"/>
            <a:chOff x="379725" y="1116856"/>
            <a:chExt cx="5991471" cy="4907844"/>
          </a:xfrm>
        </p:grpSpPr>
        <p:sp>
          <p:nvSpPr>
            <p:cNvPr id="6" name="TextBox 5">
              <a:extLst>
                <a:ext uri="{FF2B5EF4-FFF2-40B4-BE49-F238E27FC236}">
                  <a16:creationId xmlns:a16="http://schemas.microsoft.com/office/drawing/2014/main" id="{38606790-3E25-135B-6C71-D344CF5F1265}"/>
                </a:ext>
              </a:extLst>
            </p:cNvPr>
            <p:cNvSpPr txBox="1"/>
            <p:nvPr/>
          </p:nvSpPr>
          <p:spPr>
            <a:xfrm>
              <a:off x="432000" y="1116856"/>
              <a:ext cx="5349854" cy="2031325"/>
            </a:xfrm>
            <a:prstGeom prst="rect">
              <a:avLst/>
            </a:prstGeom>
            <a:noFill/>
          </p:spPr>
          <p:txBody>
            <a:bodyPr wrap="square" rtlCol="0">
              <a:spAutoFit/>
            </a:bodyPr>
            <a:lstStyle/>
            <a:p>
              <a:r>
                <a:rPr lang="en-US" dirty="0"/>
                <a:t>CALPADS User Manual</a:t>
              </a:r>
            </a:p>
            <a:p>
              <a:pPr marL="285750" indent="-285750">
                <a:buFont typeface="Arial" panose="020B0604020202020204" pitchFamily="34" charset="0"/>
                <a:buChar char="•"/>
              </a:pPr>
              <a:r>
                <a:rPr lang="en-US" dirty="0">
                  <a:hlinkClick r:id="rId3"/>
                </a:rPr>
                <a:t>Student Absence Summary</a:t>
              </a:r>
              <a:endParaRPr lang="en-US" dirty="0"/>
            </a:p>
            <a:p>
              <a:pPr marL="285750" indent="-285750">
                <a:buFont typeface="Arial" panose="020B0604020202020204" pitchFamily="34" charset="0"/>
                <a:buChar char="•"/>
              </a:pPr>
              <a:r>
                <a:rPr lang="en-US" dirty="0">
                  <a:hlinkClick r:id="rId4"/>
                </a:rPr>
                <a:t>Incident</a:t>
              </a:r>
              <a:endParaRPr lang="en-US" dirty="0"/>
            </a:p>
            <a:p>
              <a:pPr marL="285750" indent="-285750">
                <a:buFont typeface="Arial" panose="020B0604020202020204" pitchFamily="34" charset="0"/>
                <a:buChar char="•"/>
              </a:pPr>
              <a:r>
                <a:rPr lang="en-US" dirty="0">
                  <a:hlinkClick r:id="rId5"/>
                </a:rPr>
                <a:t>Reclassified EL</a:t>
              </a:r>
              <a:endParaRPr lang="en-US" dirty="0"/>
            </a:p>
            <a:p>
              <a:pPr marL="285750" indent="-285750">
                <a:buFont typeface="Arial" panose="020B0604020202020204" pitchFamily="34" charset="0"/>
                <a:buChar char="•"/>
              </a:pPr>
              <a:r>
                <a:rPr lang="en-US" dirty="0">
                  <a:hlinkClick r:id="rId6"/>
                </a:rPr>
                <a:t>Student Program</a:t>
              </a:r>
              <a:endParaRPr lang="en-US" dirty="0"/>
            </a:p>
            <a:p>
              <a:pPr marL="285750" indent="-285750">
                <a:buFont typeface="Arial" panose="020B0604020202020204" pitchFamily="34" charset="0"/>
                <a:buChar char="•"/>
              </a:pPr>
              <a:r>
                <a:rPr lang="en-US" dirty="0">
                  <a:hlinkClick r:id="rId7"/>
                </a:rPr>
                <a:t>Student Enrollment</a:t>
              </a:r>
              <a:endParaRPr lang="en-US" dirty="0"/>
            </a:p>
            <a:p>
              <a:endParaRPr lang="en-US" dirty="0"/>
            </a:p>
          </p:txBody>
        </p:sp>
        <p:sp>
          <p:nvSpPr>
            <p:cNvPr id="7" name="TextBox 6">
              <a:extLst>
                <a:ext uri="{FF2B5EF4-FFF2-40B4-BE49-F238E27FC236}">
                  <a16:creationId xmlns:a16="http://schemas.microsoft.com/office/drawing/2014/main" id="{B5E4AC73-BBAE-6597-67D4-C7DD47E5ACDE}"/>
                </a:ext>
              </a:extLst>
            </p:cNvPr>
            <p:cNvSpPr txBox="1"/>
            <p:nvPr/>
          </p:nvSpPr>
          <p:spPr>
            <a:xfrm>
              <a:off x="388194" y="4824371"/>
              <a:ext cx="5983002" cy="1200329"/>
            </a:xfrm>
            <a:prstGeom prst="rect">
              <a:avLst/>
            </a:prstGeom>
            <a:noFill/>
          </p:spPr>
          <p:txBody>
            <a:bodyPr wrap="square" rtlCol="0">
              <a:spAutoFit/>
            </a:bodyPr>
            <a:lstStyle/>
            <a:p>
              <a:r>
                <a:rPr lang="en-US" dirty="0"/>
                <a:t>CSIS YouTube Training Channel</a:t>
              </a:r>
            </a:p>
            <a:p>
              <a:pPr marL="285750" indent="-285750">
                <a:buFont typeface="Arial" panose="020B0604020202020204" pitchFamily="34" charset="0"/>
                <a:buChar char="•"/>
              </a:pPr>
              <a:r>
                <a:rPr lang="en-US" b="0" i="0" dirty="0">
                  <a:effectLst/>
                  <a:latin typeface="Roboto" panose="02000000000000000000" pitchFamily="2" charset="0"/>
                  <a:hlinkClick r:id="rId8"/>
                </a:rPr>
                <a:t>End of Year (EOY) Data Population Trainings</a:t>
              </a:r>
              <a:endParaRPr lang="en-US" b="0" i="0" dirty="0">
                <a:effectLst/>
                <a:latin typeface="Roboto" panose="02000000000000000000" pitchFamily="2" charset="0"/>
              </a:endParaRPr>
            </a:p>
            <a:p>
              <a:pPr marL="285750" indent="-285750">
                <a:buFont typeface="Arial" panose="020B0604020202020204" pitchFamily="34" charset="0"/>
                <a:buChar char="•"/>
              </a:pPr>
              <a:r>
                <a:rPr lang="en-US" b="0" i="0" dirty="0">
                  <a:effectLst/>
                  <a:latin typeface="Roboto" panose="02000000000000000000" pitchFamily="2" charset="0"/>
                  <a:hlinkClick r:id="rId9"/>
                </a:rPr>
                <a:t>End of Year (EOY) Reporting &amp; Certification Trainings</a:t>
              </a:r>
              <a:endParaRPr lang="en-US" dirty="0"/>
            </a:p>
            <a:p>
              <a:endParaRPr lang="en-US" dirty="0"/>
            </a:p>
          </p:txBody>
        </p:sp>
        <p:sp>
          <p:nvSpPr>
            <p:cNvPr id="5" name="TextBox 4">
              <a:extLst>
                <a:ext uri="{FF2B5EF4-FFF2-40B4-BE49-F238E27FC236}">
                  <a16:creationId xmlns:a16="http://schemas.microsoft.com/office/drawing/2014/main" id="{87D11E04-D440-AA11-1B2C-EC452DA2E7DB}"/>
                </a:ext>
              </a:extLst>
            </p:cNvPr>
            <p:cNvSpPr txBox="1"/>
            <p:nvPr/>
          </p:nvSpPr>
          <p:spPr>
            <a:xfrm>
              <a:off x="379725" y="2832092"/>
              <a:ext cx="5402130" cy="2308324"/>
            </a:xfrm>
            <a:prstGeom prst="rect">
              <a:avLst/>
            </a:prstGeom>
            <a:noFill/>
          </p:spPr>
          <p:txBody>
            <a:bodyPr wrap="square" rtlCol="0">
              <a:spAutoFit/>
            </a:bodyPr>
            <a:lstStyle/>
            <a:p>
              <a:r>
                <a:rPr lang="en-US" dirty="0"/>
                <a:t>Other Information</a:t>
              </a:r>
            </a:p>
            <a:p>
              <a:pPr marL="285750" indent="-285750">
                <a:buClr>
                  <a:schemeClr val="tx1"/>
                </a:buClr>
                <a:buFont typeface="Arial" panose="020B0604020202020204" pitchFamily="34" charset="0"/>
                <a:buChar char="•"/>
              </a:pPr>
              <a:r>
                <a:rPr lang="en-US" dirty="0">
                  <a:hlinkClick r:id="rId10"/>
                </a:rPr>
                <a:t>Relevant FAQ</a:t>
              </a:r>
              <a:endParaRPr lang="en-US" dirty="0"/>
            </a:p>
            <a:p>
              <a:pPr marL="285750" indent="-285750">
                <a:buClr>
                  <a:schemeClr val="tx1"/>
                </a:buClr>
                <a:buFont typeface="Arial" panose="020B0604020202020204" pitchFamily="34" charset="0"/>
                <a:buChar char="•"/>
              </a:pPr>
              <a:r>
                <a:rPr lang="en-US" b="0" i="0" u="sng" dirty="0">
                  <a:solidFill>
                    <a:srgbClr val="CC9933"/>
                  </a:solidFill>
                  <a:effectLst/>
                  <a:latin typeface="Helvetica Neue"/>
                  <a:hlinkClick r:id="rId11"/>
                </a:rPr>
                <a:t>CALPADS Update Flash #295</a:t>
              </a:r>
              <a:r>
                <a:rPr lang="en-US" b="0" i="0" dirty="0">
                  <a:solidFill>
                    <a:srgbClr val="CC9933"/>
                  </a:solidFill>
                  <a:effectLst/>
                  <a:latin typeface="Helvetica Neue"/>
                </a:rPr>
                <a:t> </a:t>
              </a:r>
              <a:r>
                <a:rPr lang="en-US" b="0" i="0" dirty="0">
                  <a:effectLst/>
                  <a:latin typeface="Helvetica Neue"/>
                </a:rPr>
                <a:t>(Homeless)</a:t>
              </a:r>
            </a:p>
            <a:p>
              <a:pPr marL="285750" indent="-285750">
                <a:buClr>
                  <a:schemeClr val="tx1"/>
                </a:buClr>
                <a:buFont typeface="Arial" panose="020B0604020202020204" pitchFamily="34" charset="0"/>
                <a:buChar char="•"/>
              </a:pPr>
              <a:r>
                <a:rPr lang="en-US" b="0" i="0" u="sng" dirty="0">
                  <a:solidFill>
                    <a:srgbClr val="CC9933"/>
                  </a:solidFill>
                  <a:effectLst/>
                  <a:latin typeface="Helvetica Neue"/>
                  <a:hlinkClick r:id="rId12"/>
                </a:rPr>
                <a:t>CALPADS Update Flash #277</a:t>
              </a:r>
              <a:r>
                <a:rPr lang="en-US" b="0" i="0" dirty="0">
                  <a:solidFill>
                    <a:srgbClr val="CC9933"/>
                  </a:solidFill>
                  <a:effectLst/>
                  <a:latin typeface="Helvetica Neue"/>
                </a:rPr>
                <a:t> </a:t>
              </a:r>
              <a:r>
                <a:rPr lang="en-US" b="0" i="0" dirty="0">
                  <a:effectLst/>
                  <a:latin typeface="Helvetica Neue"/>
                </a:rPr>
                <a:t>(RFEP)</a:t>
              </a:r>
            </a:p>
            <a:p>
              <a:pPr marL="285750" indent="-285750">
                <a:buClr>
                  <a:schemeClr val="tx1"/>
                </a:buClr>
                <a:buFont typeface="Arial" panose="020B0604020202020204" pitchFamily="34" charset="0"/>
                <a:buChar char="•"/>
              </a:pPr>
              <a:r>
                <a:rPr lang="en-US" b="0" i="0" u="sng" dirty="0">
                  <a:solidFill>
                    <a:srgbClr val="CC9933"/>
                  </a:solidFill>
                  <a:effectLst/>
                  <a:latin typeface="Helvetica Neue"/>
                  <a:hlinkClick r:id="rId13"/>
                </a:rPr>
                <a:t>Incident Data Collection from Nonpublic Nonsectarian Certified Schools in the California Longitudinal Pupil Achievement Data System</a:t>
              </a:r>
              <a:endParaRPr lang="en-US" i="0" u="none" strike="noStrike" dirty="0">
                <a:solidFill>
                  <a:srgbClr val="000000"/>
                </a:solidFill>
                <a:effectLst/>
                <a:latin typeface="Helvetica Neue"/>
              </a:endParaRPr>
            </a:p>
            <a:p>
              <a:endParaRPr lang="en-US" dirty="0"/>
            </a:p>
          </p:txBody>
        </p:sp>
      </p:grpSp>
      <p:pic>
        <p:nvPicPr>
          <p:cNvPr id="9" name="Picture 8" descr="Picture of a Chalkboard with the message Stay ready so you don't have to get ready">
            <a:extLst>
              <a:ext uri="{FF2B5EF4-FFF2-40B4-BE49-F238E27FC236}">
                <a16:creationId xmlns:a16="http://schemas.microsoft.com/office/drawing/2014/main" id="{B50A4F67-3A3C-E271-9086-004C5ACDB022}"/>
              </a:ext>
            </a:extLst>
          </p:cNvPr>
          <p:cNvPicPr>
            <a:picLocks noChangeAspect="1"/>
          </p:cNvPicPr>
          <p:nvPr/>
        </p:nvPicPr>
        <p:blipFill>
          <a:blip r:embed="rId14"/>
          <a:stretch>
            <a:fillRect/>
          </a:stretch>
        </p:blipFill>
        <p:spPr>
          <a:xfrm>
            <a:off x="6601767" y="1471990"/>
            <a:ext cx="5158233" cy="3478348"/>
          </a:xfrm>
          <a:prstGeom prst="rect">
            <a:avLst/>
          </a:prstGeom>
        </p:spPr>
      </p:pic>
      <p:sp>
        <p:nvSpPr>
          <p:cNvPr id="11" name="Footer Placeholder 10">
            <a:extLst>
              <a:ext uri="{FF2B5EF4-FFF2-40B4-BE49-F238E27FC236}">
                <a16:creationId xmlns:a16="http://schemas.microsoft.com/office/drawing/2014/main" id="{84538FC0-7100-286D-22CF-128B34153140}"/>
              </a:ext>
            </a:extLst>
          </p:cNvPr>
          <p:cNvSpPr>
            <a:spLocks noGrp="1"/>
          </p:cNvSpPr>
          <p:nvPr>
            <p:ph type="ftr" sz="quarter" idx="10"/>
          </p:nvPr>
        </p:nvSpPr>
        <p:spPr/>
        <p:txBody>
          <a:bodyPr/>
          <a:lstStyle/>
          <a:p>
            <a:r>
              <a:rPr lang="en-US" noProof="0"/>
              <a:t>EOY - Advanced Reporting and Certification v1.1 May 5, 2025</a:t>
            </a:r>
            <a:endParaRPr lang="en-US" noProof="0" dirty="0"/>
          </a:p>
        </p:txBody>
      </p:sp>
    </p:spTree>
    <p:extLst>
      <p:ext uri="{BB962C8B-B14F-4D97-AF65-F5344CB8AC3E}">
        <p14:creationId xmlns:p14="http://schemas.microsoft.com/office/powerpoint/2010/main" val="33216837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9159" y="0"/>
            <a:ext cx="11732841" cy="6365363"/>
          </a:xfrm>
          <a:prstGeom prst="rect">
            <a:avLst/>
          </a:prstGeom>
          <a:gradFill>
            <a:gsLst>
              <a:gs pos="36000">
                <a:schemeClr val="bg1">
                  <a:lumMod val="0"/>
                  <a:lumOff val="100000"/>
                  <a:alpha val="0"/>
                </a:schemeClr>
              </a:gs>
              <a:gs pos="100000">
                <a:schemeClr val="bg1"/>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2371725"/>
            <a:ext cx="6299682" cy="2392875"/>
          </a:xfrm>
        </p:spPr>
        <p:txBody>
          <a:bodyPr/>
          <a:lstStyle/>
          <a:p>
            <a:r>
              <a:rPr lang="en-US">
                <a:solidFill>
                  <a:srgbClr val="0070C0"/>
                </a:solidFill>
              </a:rPr>
              <a:t>EOY 4 </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962525"/>
            <a:ext cx="4324410" cy="1219200"/>
          </a:xfrm>
        </p:spPr>
        <p:txBody>
          <a:bodyPr vert="horz" lIns="0" tIns="0" rIns="0" bIns="0" rtlCol="0" anchor="t">
            <a:noAutofit/>
          </a:bodyPr>
          <a:lstStyle/>
          <a:p>
            <a:r>
              <a:rPr lang="en-US"/>
              <a:t>Special Education Program, Services, Postsecondary preparation </a:t>
            </a:r>
          </a:p>
        </p:txBody>
      </p:sp>
      <p:sp>
        <p:nvSpPr>
          <p:cNvPr id="6" name="Slide Number Placeholder 5">
            <a:extLst>
              <a:ext uri="{FF2B5EF4-FFF2-40B4-BE49-F238E27FC236}">
                <a16:creationId xmlns:a16="http://schemas.microsoft.com/office/drawing/2014/main" id="{E704827E-E165-4122-B5E4-5914E11709D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F77A3AA6-1934-304F-876D-DBA00F27E1C3}"/>
              </a:ext>
            </a:extLst>
          </p:cNvPr>
          <p:cNvSpPr>
            <a:spLocks noGrp="1"/>
          </p:cNvSpPr>
          <p:nvPr>
            <p:ph type="ftr" sz="quarter" idx="13"/>
          </p:nvPr>
        </p:nvSpPr>
        <p:spPr/>
        <p:txBody>
          <a:bodyPr/>
          <a:lstStyle/>
          <a:p>
            <a:r>
              <a:rPr lang="en-US" noProof="0"/>
              <a:t>EOY - Advanced Reporting and Certification v1.1 May 5, 2025</a:t>
            </a:r>
          </a:p>
        </p:txBody>
      </p:sp>
    </p:spTree>
    <p:extLst>
      <p:ext uri="{BB962C8B-B14F-4D97-AF65-F5344CB8AC3E}">
        <p14:creationId xmlns:p14="http://schemas.microsoft.com/office/powerpoint/2010/main" val="160964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4" fill="hold" grpId="0" nodeType="afterEffect">
                                  <p:stCondLst>
                                    <p:cond delay="0"/>
                                  </p:stCondLst>
                                  <p:childTnLst>
                                    <p:anim calcmode="lin" valueType="num">
                                      <p:cBhvr additive="base">
                                        <p:cTn id="11" dur="500"/>
                                        <p:tgtEl>
                                          <p:spTgt spid="30"/>
                                        </p:tgtEl>
                                        <p:attrNameLst>
                                          <p:attrName>ppt_x</p:attrName>
                                        </p:attrNameLst>
                                      </p:cBhvr>
                                      <p:tavLst>
                                        <p:tav tm="0">
                                          <p:val>
                                            <p:strVal val="ppt_x"/>
                                          </p:val>
                                        </p:tav>
                                        <p:tav tm="100000">
                                          <p:val>
                                            <p:strVal val="ppt_x"/>
                                          </p:val>
                                        </p:tav>
                                      </p:tavLst>
                                    </p:anim>
                                    <p:anim calcmode="lin" valueType="num">
                                      <p:cBhvr additive="base">
                                        <p:cTn id="12" dur="500"/>
                                        <p:tgtEl>
                                          <p:spTgt spid="30"/>
                                        </p:tgtEl>
                                        <p:attrNameLst>
                                          <p:attrName>ppt_y</p:attrName>
                                        </p:attrNameLst>
                                      </p:cBhvr>
                                      <p:tavLst>
                                        <p:tav tm="0">
                                          <p:val>
                                            <p:strVal val="ppt_y"/>
                                          </p:val>
                                        </p:tav>
                                        <p:tav tm="100000">
                                          <p:val>
                                            <p:strVal val="1+ppt_h/2"/>
                                          </p:val>
                                        </p:tav>
                                      </p:tavLst>
                                    </p:anim>
                                    <p:set>
                                      <p:cBhvr>
                                        <p:cTn id="1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0"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6399BB8-ACC8-4E5F-8905-4E36F6C8086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7E74DE32-424C-4E4C-810F-6B7A6BD01020}"/>
              </a:ext>
            </a:extLst>
          </p:cNvPr>
          <p:cNvSpPr>
            <a:spLocks noGrp="1"/>
          </p:cNvSpPr>
          <p:nvPr>
            <p:ph type="title" idx="4294967295"/>
          </p:nvPr>
        </p:nvSpPr>
        <p:spPr>
          <a:xfrm>
            <a:off x="1160418" y="215459"/>
            <a:ext cx="10515600" cy="660400"/>
          </a:xfrm>
        </p:spPr>
        <p:txBody>
          <a:bodyPr>
            <a:normAutofit/>
          </a:bodyPr>
          <a:lstStyle/>
          <a:p>
            <a:r>
              <a:rPr lang="en-US" sz="3600" dirty="0"/>
              <a:t>EOY 4 Data Collection</a:t>
            </a:r>
            <a:endParaRPr lang="en-US" sz="3600" b="0" dirty="0"/>
          </a:p>
        </p:txBody>
      </p:sp>
      <p:graphicFrame>
        <p:nvGraphicFramePr>
          <p:cNvPr id="3" name="Diagram 2">
            <a:extLst>
              <a:ext uri="{FF2B5EF4-FFF2-40B4-BE49-F238E27FC236}">
                <a16:creationId xmlns:a16="http://schemas.microsoft.com/office/drawing/2014/main" id="{B1EFA5C0-D214-A432-7621-6C2384BFF827}"/>
              </a:ext>
              <a:ext uri="{C183D7F6-B498-43B3-948B-1728B52AA6E4}">
                <adec:decorative xmlns:adec="http://schemas.microsoft.com/office/drawing/2017/decorative" val="1"/>
              </a:ext>
            </a:extLst>
          </p:cNvPr>
          <p:cNvGraphicFramePr/>
          <p:nvPr/>
        </p:nvGraphicFramePr>
        <p:xfrm>
          <a:off x="-266700" y="1553155"/>
          <a:ext cx="7941236" cy="46952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181ABEDF-B7E7-B082-2031-B3EDCF20051A}"/>
              </a:ext>
            </a:extLst>
          </p:cNvPr>
          <p:cNvSpPr txBox="1"/>
          <p:nvPr/>
        </p:nvSpPr>
        <p:spPr>
          <a:xfrm>
            <a:off x="2383263" y="1091490"/>
            <a:ext cx="3575407" cy="461665"/>
          </a:xfrm>
          <a:prstGeom prst="rect">
            <a:avLst/>
          </a:prstGeom>
          <a:noFill/>
        </p:spPr>
        <p:txBody>
          <a:bodyPr wrap="square" rtlCol="0">
            <a:spAutoFit/>
          </a:bodyPr>
          <a:lstStyle/>
          <a:p>
            <a:r>
              <a:rPr lang="en-US" sz="2400" b="1" dirty="0"/>
              <a:t>Data Submitted</a:t>
            </a:r>
          </a:p>
        </p:txBody>
      </p:sp>
      <p:graphicFrame>
        <p:nvGraphicFramePr>
          <p:cNvPr id="4" name="Diagram 3">
            <a:extLst>
              <a:ext uri="{FF2B5EF4-FFF2-40B4-BE49-F238E27FC236}">
                <a16:creationId xmlns:a16="http://schemas.microsoft.com/office/drawing/2014/main" id="{3A72F692-24AB-1626-49F8-A88DBA54F70E}"/>
              </a:ext>
              <a:ext uri="{C183D7F6-B498-43B3-948B-1728B52AA6E4}">
                <adec:decorative xmlns:adec="http://schemas.microsoft.com/office/drawing/2017/decorative" val="1"/>
              </a:ext>
            </a:extLst>
          </p:cNvPr>
          <p:cNvGraphicFramePr/>
          <p:nvPr/>
        </p:nvGraphicFramePr>
        <p:xfrm>
          <a:off x="7154022" y="2997702"/>
          <a:ext cx="4617978" cy="278224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5" name="Diagram 4">
            <a:extLst>
              <a:ext uri="{FF2B5EF4-FFF2-40B4-BE49-F238E27FC236}">
                <a16:creationId xmlns:a16="http://schemas.microsoft.com/office/drawing/2014/main" id="{3B5DDE25-99FB-C961-B620-654444E1FE7C}"/>
              </a:ext>
              <a:ext uri="{C183D7F6-B498-43B3-948B-1728B52AA6E4}">
                <adec:decorative xmlns:adec="http://schemas.microsoft.com/office/drawing/2017/decorative" val="1"/>
              </a:ext>
            </a:extLst>
          </p:cNvPr>
          <p:cNvGraphicFramePr/>
          <p:nvPr/>
        </p:nvGraphicFramePr>
        <p:xfrm>
          <a:off x="7157451" y="429565"/>
          <a:ext cx="4617978" cy="256813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9" name="Footer Placeholder 8">
            <a:extLst>
              <a:ext uri="{FF2B5EF4-FFF2-40B4-BE49-F238E27FC236}">
                <a16:creationId xmlns:a16="http://schemas.microsoft.com/office/drawing/2014/main" id="{8DEB6BA9-61B8-D247-F333-A242637FA252}"/>
              </a:ext>
            </a:extLst>
          </p:cNvPr>
          <p:cNvSpPr>
            <a:spLocks noGrp="1"/>
          </p:cNvSpPr>
          <p:nvPr>
            <p:ph type="ftr" sz="quarter" idx="10"/>
          </p:nvPr>
        </p:nvSpPr>
        <p:spPr/>
        <p:txBody>
          <a:bodyPr/>
          <a:lstStyle/>
          <a:p>
            <a:r>
              <a:rPr lang="en-US" noProof="0"/>
              <a:t>EOY - Advanced Reporting and Certification v1.1 May 5, 2025</a:t>
            </a:r>
            <a:endParaRPr lang="en-US" noProof="0" dirty="0"/>
          </a:p>
        </p:txBody>
      </p:sp>
    </p:spTree>
    <p:extLst>
      <p:ext uri="{BB962C8B-B14F-4D97-AF65-F5344CB8AC3E}">
        <p14:creationId xmlns:p14="http://schemas.microsoft.com/office/powerpoint/2010/main" val="41998878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6399BB8-ACC8-4E5F-8905-4E36F6C8086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7E74DE32-424C-4E4C-810F-6B7A6BD01020}"/>
              </a:ext>
            </a:extLst>
          </p:cNvPr>
          <p:cNvSpPr>
            <a:spLocks noGrp="1"/>
          </p:cNvSpPr>
          <p:nvPr>
            <p:ph type="title" idx="4294967295"/>
          </p:nvPr>
        </p:nvSpPr>
        <p:spPr>
          <a:xfrm>
            <a:off x="646200" y="470221"/>
            <a:ext cx="10515600" cy="660400"/>
          </a:xfrm>
        </p:spPr>
        <p:txBody>
          <a:bodyPr>
            <a:normAutofit/>
          </a:bodyPr>
          <a:lstStyle/>
          <a:p>
            <a:r>
              <a:rPr lang="en-US" sz="3600" dirty="0"/>
              <a:t>EOY  4 Pre-snapshot Submission Activities</a:t>
            </a:r>
            <a:endParaRPr lang="en-US" sz="3600" b="0" dirty="0"/>
          </a:p>
        </p:txBody>
      </p:sp>
      <p:graphicFrame>
        <p:nvGraphicFramePr>
          <p:cNvPr id="18" name="Table 18">
            <a:extLst>
              <a:ext uri="{FF2B5EF4-FFF2-40B4-BE49-F238E27FC236}">
                <a16:creationId xmlns:a16="http://schemas.microsoft.com/office/drawing/2014/main" id="{A34C873A-C20B-4A8C-F5AE-BF4B9087E8D2}"/>
              </a:ext>
            </a:extLst>
          </p:cNvPr>
          <p:cNvGraphicFramePr>
            <a:graphicFrameLocks noGrp="1"/>
          </p:cNvGraphicFramePr>
          <p:nvPr/>
        </p:nvGraphicFramePr>
        <p:xfrm>
          <a:off x="523040" y="1559277"/>
          <a:ext cx="11248960" cy="3739446"/>
        </p:xfrm>
        <a:graphic>
          <a:graphicData uri="http://schemas.openxmlformats.org/drawingml/2006/table">
            <a:tbl>
              <a:tblPr firstRow="1" bandRow="1">
                <a:tableStyleId>{0660B408-B3CF-4A94-85FC-2B1E0A45F4A2}</a:tableStyleId>
              </a:tblPr>
              <a:tblGrid>
                <a:gridCol w="1166060">
                  <a:extLst>
                    <a:ext uri="{9D8B030D-6E8A-4147-A177-3AD203B41FA5}">
                      <a16:colId xmlns:a16="http://schemas.microsoft.com/office/drawing/2014/main" val="143209940"/>
                    </a:ext>
                  </a:extLst>
                </a:gridCol>
                <a:gridCol w="1117600">
                  <a:extLst>
                    <a:ext uri="{9D8B030D-6E8A-4147-A177-3AD203B41FA5}">
                      <a16:colId xmlns:a16="http://schemas.microsoft.com/office/drawing/2014/main" val="2664703339"/>
                    </a:ext>
                  </a:extLst>
                </a:gridCol>
                <a:gridCol w="3858548">
                  <a:extLst>
                    <a:ext uri="{9D8B030D-6E8A-4147-A177-3AD203B41FA5}">
                      <a16:colId xmlns:a16="http://schemas.microsoft.com/office/drawing/2014/main" val="1885614069"/>
                    </a:ext>
                  </a:extLst>
                </a:gridCol>
                <a:gridCol w="1352393">
                  <a:extLst>
                    <a:ext uri="{9D8B030D-6E8A-4147-A177-3AD203B41FA5}">
                      <a16:colId xmlns:a16="http://schemas.microsoft.com/office/drawing/2014/main" val="515714399"/>
                    </a:ext>
                  </a:extLst>
                </a:gridCol>
                <a:gridCol w="3754359">
                  <a:extLst>
                    <a:ext uri="{9D8B030D-6E8A-4147-A177-3AD203B41FA5}">
                      <a16:colId xmlns:a16="http://schemas.microsoft.com/office/drawing/2014/main" val="4009324086"/>
                    </a:ext>
                  </a:extLst>
                </a:gridCol>
              </a:tblGrid>
              <a:tr h="569526">
                <a:tc>
                  <a:txBody>
                    <a:bodyPr/>
                    <a:lstStyle/>
                    <a:p>
                      <a:r>
                        <a:rPr lang="en-US" sz="1400" dirty="0"/>
                        <a:t>Record Type</a:t>
                      </a:r>
                    </a:p>
                  </a:txBody>
                  <a:tcPr/>
                </a:tc>
                <a:tc>
                  <a:txBody>
                    <a:bodyPr/>
                    <a:lstStyle/>
                    <a:p>
                      <a:r>
                        <a:rPr lang="en-US" sz="1400" dirty="0"/>
                        <a:t>Activity</a:t>
                      </a:r>
                    </a:p>
                  </a:txBody>
                  <a:tcPr/>
                </a:tc>
                <a:tc>
                  <a:txBody>
                    <a:bodyPr/>
                    <a:lstStyle/>
                    <a:p>
                      <a:r>
                        <a:rPr lang="en-US" sz="1400" dirty="0"/>
                        <a:t>Reasoning</a:t>
                      </a:r>
                    </a:p>
                  </a:txBody>
                  <a:tcPr/>
                </a:tc>
                <a:tc>
                  <a:txBody>
                    <a:bodyPr/>
                    <a:lstStyle/>
                    <a:p>
                      <a:r>
                        <a:rPr lang="en-US" sz="1400" dirty="0"/>
                        <a:t>Processing Method</a:t>
                      </a:r>
                    </a:p>
                  </a:txBody>
                  <a:tcPr/>
                </a:tc>
                <a:tc>
                  <a:txBody>
                    <a:bodyPr/>
                    <a:lstStyle/>
                    <a:p>
                      <a:r>
                        <a:rPr lang="en-US" sz="1400" dirty="0"/>
                        <a:t>Record Operational Keys</a:t>
                      </a:r>
                    </a:p>
                  </a:txBody>
                  <a:tcPr/>
                </a:tc>
                <a:extLst>
                  <a:ext uri="{0D108BD9-81ED-4DB2-BD59-A6C34878D82A}">
                    <a16:rowId xmlns:a16="http://schemas.microsoft.com/office/drawing/2014/main" val="2391109839"/>
                  </a:ext>
                </a:extLst>
              </a:tr>
              <a:tr h="919779">
                <a:tc>
                  <a:txBody>
                    <a:bodyPr/>
                    <a:lstStyle/>
                    <a:p>
                      <a:r>
                        <a:rPr lang="en-US" sz="1400" dirty="0"/>
                        <a:t>SWDS, PLAN, </a:t>
                      </a:r>
                    </a:p>
                    <a:p>
                      <a:r>
                        <a:rPr lang="en-US" sz="1400" dirty="0"/>
                        <a:t>MEET</a:t>
                      </a:r>
                    </a:p>
                  </a:txBody>
                  <a:tcPr/>
                </a:tc>
                <a:tc>
                  <a:txBody>
                    <a:bodyPr/>
                    <a:lstStyle/>
                    <a:p>
                      <a:r>
                        <a:rPr lang="en-US" sz="1400" dirty="0"/>
                        <a:t>Ongoing</a:t>
                      </a:r>
                    </a:p>
                  </a:txBody>
                  <a:tcPr/>
                </a:tc>
                <a:tc>
                  <a:txBody>
                    <a:bodyPr/>
                    <a:lstStyle/>
                    <a:p>
                      <a:r>
                        <a:rPr lang="en-US" sz="1400" dirty="0"/>
                        <a:t>Special Education data is updated as students are tested, meetings are held, records are amended, or eligibility ends. Students' records must be up to date for CAASPP and ELPAC testing</a:t>
                      </a:r>
                    </a:p>
                  </a:txBody>
                  <a:tcPr/>
                </a:tc>
                <a:tc>
                  <a:txBody>
                    <a:bodyPr/>
                    <a:lstStyle/>
                    <a:p>
                      <a:r>
                        <a:rPr lang="en-US" sz="1400" dirty="0"/>
                        <a:t>Transaction/</a:t>
                      </a:r>
                      <a:br>
                        <a:rPr lang="en-US" sz="1400" dirty="0"/>
                      </a:br>
                      <a:r>
                        <a:rPr lang="en-US" sz="1400" dirty="0"/>
                        <a:t>Effective Date</a:t>
                      </a:r>
                    </a:p>
                  </a:txBody>
                  <a:tcPr/>
                </a:tc>
                <a:tc>
                  <a:txBody>
                    <a:bodyPr/>
                    <a:lstStyle/>
                    <a:p>
                      <a:r>
                        <a:rPr lang="en-US" sz="1400" dirty="0"/>
                        <a:t>Reporting LEA (District of Service)</a:t>
                      </a:r>
                    </a:p>
                    <a:p>
                      <a:r>
                        <a:rPr lang="en-US" sz="1400" dirty="0"/>
                        <a:t>SSID</a:t>
                      </a:r>
                    </a:p>
                    <a:p>
                      <a:r>
                        <a:rPr lang="en-US" sz="1400" dirty="0"/>
                        <a:t>Reporting SELPA</a:t>
                      </a:r>
                    </a:p>
                    <a:p>
                      <a:r>
                        <a:rPr lang="en-US" sz="1400" dirty="0"/>
                        <a:t>Special Education Meeting Date</a:t>
                      </a:r>
                    </a:p>
                    <a:p>
                      <a:r>
                        <a:rPr lang="en-US" sz="1400" dirty="0"/>
                        <a:t>Student Special Education Meeting or Amendment Identifier</a:t>
                      </a:r>
                    </a:p>
                    <a:p>
                      <a:r>
                        <a:rPr lang="en-US" sz="1400" dirty="0"/>
                        <a:t>Education Plan Type</a:t>
                      </a:r>
                    </a:p>
                    <a:p>
                      <a:r>
                        <a:rPr lang="en-US" sz="1400" dirty="0"/>
                        <a:t>Education Plan Amendment Date</a:t>
                      </a:r>
                    </a:p>
                  </a:txBody>
                  <a:tcPr/>
                </a:tc>
                <a:extLst>
                  <a:ext uri="{0D108BD9-81ED-4DB2-BD59-A6C34878D82A}">
                    <a16:rowId xmlns:a16="http://schemas.microsoft.com/office/drawing/2014/main" val="1467497692"/>
                  </a:ext>
                </a:extLst>
              </a:tr>
              <a:tr h="0">
                <a:tc>
                  <a:txBody>
                    <a:bodyPr/>
                    <a:lstStyle/>
                    <a:p>
                      <a:r>
                        <a:rPr lang="en-US" sz="1400" dirty="0"/>
                        <a:t>PSTS</a:t>
                      </a:r>
                    </a:p>
                  </a:txBody>
                  <a:tcPr/>
                </a:tc>
                <a:tc>
                  <a:txBody>
                    <a:bodyPr/>
                    <a:lstStyle/>
                    <a:p>
                      <a:r>
                        <a:rPr lang="en-US" sz="1400" dirty="0"/>
                        <a:t>Now</a:t>
                      </a:r>
                    </a:p>
                  </a:txBody>
                  <a:tcPr/>
                </a:tc>
                <a:tc>
                  <a:txBody>
                    <a:bodyPr/>
                    <a:lstStyle/>
                    <a:p>
                      <a:r>
                        <a:rPr lang="en-US" sz="1400" dirty="0"/>
                        <a:t>Student surveys can be submitted as they are received. The operational key includes the SSID and status code so new records can be submitted with minimal risk to replacing others</a:t>
                      </a:r>
                    </a:p>
                  </a:txBody>
                  <a:tcPr/>
                </a:tc>
                <a:tc>
                  <a:txBody>
                    <a:bodyPr/>
                    <a:lstStyle/>
                    <a:p>
                      <a:r>
                        <a:rPr lang="en-US" sz="1400" dirty="0"/>
                        <a:t>Replacement</a:t>
                      </a:r>
                    </a:p>
                  </a:txBody>
                  <a:tcPr/>
                </a:tc>
                <a:tc>
                  <a:txBody>
                    <a:bodyPr/>
                    <a:lstStyle/>
                    <a:p>
                      <a:r>
                        <a:rPr lang="en-US" sz="1400" dirty="0"/>
                        <a:t>Academic Year ID</a:t>
                      </a:r>
                    </a:p>
                    <a:p>
                      <a:r>
                        <a:rPr lang="en-US" sz="1400" dirty="0"/>
                        <a:t>Reporting LEA</a:t>
                      </a:r>
                    </a:p>
                    <a:p>
                      <a:r>
                        <a:rPr lang="en-US" sz="1400" dirty="0"/>
                        <a:t>Education Program Participation Type</a:t>
                      </a:r>
                    </a:p>
                    <a:p>
                      <a:r>
                        <a:rPr lang="en-US" sz="1400" dirty="0"/>
                        <a:t>SSID</a:t>
                      </a:r>
                    </a:p>
                    <a:p>
                      <a:r>
                        <a:rPr lang="en-US" sz="1400" dirty="0"/>
                        <a:t>Postsecondary Status Code</a:t>
                      </a:r>
                    </a:p>
                    <a:p>
                      <a:endParaRPr lang="en-US" sz="1400" dirty="0"/>
                    </a:p>
                  </a:txBody>
                  <a:tcPr/>
                </a:tc>
                <a:extLst>
                  <a:ext uri="{0D108BD9-81ED-4DB2-BD59-A6C34878D82A}">
                    <a16:rowId xmlns:a16="http://schemas.microsoft.com/office/drawing/2014/main" val="175164722"/>
                  </a:ext>
                </a:extLst>
              </a:tr>
            </a:tbl>
          </a:graphicData>
        </a:graphic>
      </p:graphicFrame>
      <p:sp>
        <p:nvSpPr>
          <p:cNvPr id="4" name="Footer Placeholder 3">
            <a:extLst>
              <a:ext uri="{FF2B5EF4-FFF2-40B4-BE49-F238E27FC236}">
                <a16:creationId xmlns:a16="http://schemas.microsoft.com/office/drawing/2014/main" id="{D1C352EA-0480-7113-9D41-9C19A4A0EBCA}"/>
              </a:ext>
            </a:extLst>
          </p:cNvPr>
          <p:cNvSpPr>
            <a:spLocks noGrp="1"/>
          </p:cNvSpPr>
          <p:nvPr>
            <p:ph type="ftr" sz="quarter" idx="10"/>
          </p:nvPr>
        </p:nvSpPr>
        <p:spPr/>
        <p:txBody>
          <a:bodyPr/>
          <a:lstStyle/>
          <a:p>
            <a:r>
              <a:rPr lang="en-US" noProof="0"/>
              <a:t>EOY - Advanced Reporting and Certification v1.1 May 5, 2025</a:t>
            </a:r>
            <a:endParaRPr lang="en-US" noProof="0" dirty="0"/>
          </a:p>
        </p:txBody>
      </p:sp>
    </p:spTree>
    <p:extLst>
      <p:ext uri="{BB962C8B-B14F-4D97-AF65-F5344CB8AC3E}">
        <p14:creationId xmlns:p14="http://schemas.microsoft.com/office/powerpoint/2010/main" val="38828840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8E9DC0-5051-E0A0-23FD-00D46CE1D4A7}"/>
              </a:ext>
            </a:extLst>
          </p:cNvPr>
          <p:cNvSpPr>
            <a:spLocks noGrp="1"/>
          </p:cNvSpPr>
          <p:nvPr>
            <p:ph type="title"/>
          </p:nvPr>
        </p:nvSpPr>
        <p:spPr/>
        <p:txBody>
          <a:bodyPr/>
          <a:lstStyle/>
          <a:p>
            <a:r>
              <a:rPr lang="en-US" dirty="0"/>
              <a:t>SWD Enrollments</a:t>
            </a:r>
          </a:p>
        </p:txBody>
      </p:sp>
      <p:sp>
        <p:nvSpPr>
          <p:cNvPr id="5" name="Content Placeholder 4">
            <a:extLst>
              <a:ext uri="{FF2B5EF4-FFF2-40B4-BE49-F238E27FC236}">
                <a16:creationId xmlns:a16="http://schemas.microsoft.com/office/drawing/2014/main" id="{BDCC91B1-CD37-31E0-D7AD-E869FA1ECCF2}"/>
              </a:ext>
            </a:extLst>
          </p:cNvPr>
          <p:cNvSpPr>
            <a:spLocks noGrp="1"/>
          </p:cNvSpPr>
          <p:nvPr>
            <p:ph idx="1"/>
          </p:nvPr>
        </p:nvSpPr>
        <p:spPr/>
        <p:txBody>
          <a:bodyPr/>
          <a:lstStyle/>
          <a:p>
            <a:endParaRPr lang="en-US"/>
          </a:p>
        </p:txBody>
      </p:sp>
      <p:sp>
        <p:nvSpPr>
          <p:cNvPr id="2" name="Footer Placeholder 1">
            <a:extLst>
              <a:ext uri="{FF2B5EF4-FFF2-40B4-BE49-F238E27FC236}">
                <a16:creationId xmlns:a16="http://schemas.microsoft.com/office/drawing/2014/main" id="{4B97D5D8-C4B1-5EB6-2BC9-2BDF01D5F3BD}"/>
              </a:ext>
            </a:extLst>
          </p:cNvPr>
          <p:cNvSpPr>
            <a:spLocks noGrp="1"/>
          </p:cNvSpPr>
          <p:nvPr>
            <p:ph type="ftr" sz="quarter" idx="10"/>
          </p:nvPr>
        </p:nvSpPr>
        <p:spPr/>
        <p:txBody>
          <a:bodyPr/>
          <a:lstStyle/>
          <a:p>
            <a:r>
              <a:rPr lang="en-US" noProof="0"/>
              <a:t>EOY - Advanced Reporting and Certification v1.1 May 5, 2025</a:t>
            </a:r>
            <a:endParaRPr lang="en-US" noProof="0" dirty="0"/>
          </a:p>
        </p:txBody>
      </p:sp>
      <p:sp>
        <p:nvSpPr>
          <p:cNvPr id="3" name="Slide Number Placeholder 2">
            <a:extLst>
              <a:ext uri="{FF2B5EF4-FFF2-40B4-BE49-F238E27FC236}">
                <a16:creationId xmlns:a16="http://schemas.microsoft.com/office/drawing/2014/main" id="{4D0F5C04-0168-0766-B3AB-CA5AC802A443}"/>
              </a:ext>
            </a:extLst>
          </p:cNvPr>
          <p:cNvSpPr>
            <a:spLocks noGrp="1"/>
          </p:cNvSpPr>
          <p:nvPr>
            <p:ph type="sldNum" sz="quarter" idx="11"/>
          </p:nvPr>
        </p:nvSpPr>
        <p:spPr/>
        <p:txBody>
          <a:bodyPr/>
          <a:lstStyle/>
          <a:p>
            <a:fld id="{4B73C415-D670-4716-A5EC-CC4D52CA2BAC}" type="slidenum">
              <a:rPr lang="en-US" noProof="0" smtClean="0"/>
              <a:pPr/>
              <a:t>44</a:t>
            </a:fld>
            <a:endParaRPr lang="en-US" noProof="0" dirty="0"/>
          </a:p>
        </p:txBody>
      </p:sp>
      <p:graphicFrame>
        <p:nvGraphicFramePr>
          <p:cNvPr id="7" name="Table 5">
            <a:extLst>
              <a:ext uri="{FF2B5EF4-FFF2-40B4-BE49-F238E27FC236}">
                <a16:creationId xmlns:a16="http://schemas.microsoft.com/office/drawing/2014/main" id="{FB6C5D7F-4608-F48D-FAA3-01BBFF878195}"/>
              </a:ext>
            </a:extLst>
          </p:cNvPr>
          <p:cNvGraphicFramePr>
            <a:graphicFrameLocks noGrp="1"/>
          </p:cNvGraphicFramePr>
          <p:nvPr/>
        </p:nvGraphicFramePr>
        <p:xfrm>
          <a:off x="356211" y="1038419"/>
          <a:ext cx="11479577" cy="5152526"/>
        </p:xfrm>
        <a:graphic>
          <a:graphicData uri="http://schemas.openxmlformats.org/drawingml/2006/table">
            <a:tbl>
              <a:tblPr firstRow="1" bandRow="1">
                <a:tableStyleId>{5C22544A-7EE6-4342-B048-85BDC9FD1C3A}</a:tableStyleId>
              </a:tblPr>
              <a:tblGrid>
                <a:gridCol w="2501289">
                  <a:extLst>
                    <a:ext uri="{9D8B030D-6E8A-4147-A177-3AD203B41FA5}">
                      <a16:colId xmlns:a16="http://schemas.microsoft.com/office/drawing/2014/main" val="1070964861"/>
                    </a:ext>
                  </a:extLst>
                </a:gridCol>
                <a:gridCol w="1428750">
                  <a:extLst>
                    <a:ext uri="{9D8B030D-6E8A-4147-A177-3AD203B41FA5}">
                      <a16:colId xmlns:a16="http://schemas.microsoft.com/office/drawing/2014/main" val="2689650020"/>
                    </a:ext>
                  </a:extLst>
                </a:gridCol>
                <a:gridCol w="1914525">
                  <a:extLst>
                    <a:ext uri="{9D8B030D-6E8A-4147-A177-3AD203B41FA5}">
                      <a16:colId xmlns:a16="http://schemas.microsoft.com/office/drawing/2014/main" val="480057923"/>
                    </a:ext>
                  </a:extLst>
                </a:gridCol>
                <a:gridCol w="1676400">
                  <a:extLst>
                    <a:ext uri="{9D8B030D-6E8A-4147-A177-3AD203B41FA5}">
                      <a16:colId xmlns:a16="http://schemas.microsoft.com/office/drawing/2014/main" val="343321391"/>
                    </a:ext>
                  </a:extLst>
                </a:gridCol>
                <a:gridCol w="3958613">
                  <a:extLst>
                    <a:ext uri="{9D8B030D-6E8A-4147-A177-3AD203B41FA5}">
                      <a16:colId xmlns:a16="http://schemas.microsoft.com/office/drawing/2014/main" val="3946818645"/>
                    </a:ext>
                  </a:extLst>
                </a:gridCol>
              </a:tblGrid>
              <a:tr h="601776">
                <a:tc>
                  <a:txBody>
                    <a:bodyPr/>
                    <a:lstStyle/>
                    <a:p>
                      <a:r>
                        <a:rPr lang="en-US" dirty="0">
                          <a:solidFill>
                            <a:schemeClr val="tx1"/>
                          </a:solidFill>
                          <a:latin typeface="Arial" panose="020B0604020202020204" pitchFamily="34" charset="0"/>
                          <a:cs typeface="Arial" panose="020B0604020202020204" pitchFamily="34" charset="0"/>
                        </a:rPr>
                        <a:t>Age</a:t>
                      </a:r>
                    </a:p>
                  </a:txBody>
                  <a:tcPr/>
                </a:tc>
                <a:tc>
                  <a:txBody>
                    <a:bodyPr/>
                    <a:lstStyle/>
                    <a:p>
                      <a:r>
                        <a:rPr lang="en-US" dirty="0">
                          <a:solidFill>
                            <a:schemeClr val="tx1"/>
                          </a:solidFill>
                          <a:latin typeface="Arial" panose="020B0604020202020204" pitchFamily="34" charset="0"/>
                          <a:cs typeface="Arial" panose="020B0604020202020204" pitchFamily="34" charset="0"/>
                        </a:rPr>
                        <a:t>Enrollment Status</a:t>
                      </a:r>
                    </a:p>
                  </a:txBody>
                  <a:tcPr/>
                </a:tc>
                <a:tc>
                  <a:txBody>
                    <a:bodyPr/>
                    <a:lstStyle/>
                    <a:p>
                      <a:r>
                        <a:rPr lang="en-US" dirty="0">
                          <a:solidFill>
                            <a:schemeClr val="tx1"/>
                          </a:solidFill>
                          <a:latin typeface="Arial" panose="020B0604020202020204" pitchFamily="34" charset="0"/>
                          <a:cs typeface="Arial" panose="020B0604020202020204" pitchFamily="34" charset="0"/>
                        </a:rPr>
                        <a:t>Enrollment Start Date</a:t>
                      </a:r>
                    </a:p>
                  </a:txBody>
                  <a:tcPr/>
                </a:tc>
                <a:tc>
                  <a:txBody>
                    <a:bodyPr/>
                    <a:lstStyle/>
                    <a:p>
                      <a:r>
                        <a:rPr lang="en-US" dirty="0">
                          <a:solidFill>
                            <a:schemeClr val="tx1"/>
                          </a:solidFill>
                          <a:latin typeface="Arial" panose="020B0604020202020204" pitchFamily="34" charset="0"/>
                          <a:cs typeface="Arial" panose="020B0604020202020204" pitchFamily="34" charset="0"/>
                        </a:rPr>
                        <a:t>Grade Level</a:t>
                      </a:r>
                    </a:p>
                  </a:txBody>
                  <a:tcPr/>
                </a:tc>
                <a:tc>
                  <a:txBody>
                    <a:bodyPr/>
                    <a:lstStyle/>
                    <a:p>
                      <a:r>
                        <a:rPr lang="en-US" dirty="0">
                          <a:solidFill>
                            <a:schemeClr val="tx1"/>
                          </a:solidFill>
                          <a:latin typeface="Arial" panose="020B0604020202020204" pitchFamily="34" charset="0"/>
                          <a:cs typeface="Arial" panose="020B0604020202020204" pitchFamily="34" charset="0"/>
                        </a:rPr>
                        <a:t>School of Enrollment</a:t>
                      </a:r>
                    </a:p>
                  </a:txBody>
                  <a:tcPr/>
                </a:tc>
                <a:extLst>
                  <a:ext uri="{0D108BD9-81ED-4DB2-BD59-A6C34878D82A}">
                    <a16:rowId xmlns:a16="http://schemas.microsoft.com/office/drawing/2014/main" val="256971758"/>
                  </a:ext>
                </a:extLst>
              </a:tr>
              <a:tr h="429044">
                <a:tc>
                  <a:txBody>
                    <a:bodyPr/>
                    <a:lstStyle/>
                    <a:p>
                      <a:r>
                        <a:rPr lang="en-US" sz="1400" dirty="0">
                          <a:solidFill>
                            <a:schemeClr val="tx1"/>
                          </a:solidFill>
                          <a:latin typeface="Arial" panose="020B0604020202020204" pitchFamily="34" charset="0"/>
                          <a:cs typeface="Arial" panose="020B0604020202020204" pitchFamily="34" charset="0"/>
                        </a:rPr>
                        <a:t>Zero to 35 months</a:t>
                      </a:r>
                    </a:p>
                  </a:txBody>
                  <a:tcPr/>
                </a:tc>
                <a:tc>
                  <a:txBody>
                    <a:bodyPr/>
                    <a:lstStyle/>
                    <a:p>
                      <a:r>
                        <a:rPr lang="en-US" sz="1400" dirty="0">
                          <a:solidFill>
                            <a:schemeClr val="tx1"/>
                          </a:solidFill>
                          <a:latin typeface="Arial" panose="020B0604020202020204" pitchFamily="34" charset="0"/>
                          <a:cs typeface="Arial" panose="020B0604020202020204" pitchFamily="34" charset="0"/>
                        </a:rPr>
                        <a:t>50 – Non- ADA Enrollment</a:t>
                      </a:r>
                    </a:p>
                  </a:txBody>
                  <a:tcPr/>
                </a:tc>
                <a:tc>
                  <a:txBody>
                    <a:bodyPr/>
                    <a:lstStyle/>
                    <a:p>
                      <a:r>
                        <a:rPr lang="en-US" sz="1400" b="0" dirty="0">
                          <a:solidFill>
                            <a:schemeClr val="tx1"/>
                          </a:solidFill>
                          <a:latin typeface="Arial" panose="020B0604020202020204" pitchFamily="34" charset="0"/>
                          <a:cs typeface="Arial" panose="020B0604020202020204" pitchFamily="34" charset="0"/>
                        </a:rPr>
                        <a:t>Date of parental consent for Part C initial evaluation</a:t>
                      </a:r>
                    </a:p>
                  </a:txBody>
                  <a:tcPr/>
                </a:tc>
                <a:tc>
                  <a:txBody>
                    <a:bodyPr/>
                    <a:lstStyle/>
                    <a:p>
                      <a:r>
                        <a:rPr lang="en-US" sz="1400" dirty="0">
                          <a:solidFill>
                            <a:schemeClr val="tx1"/>
                          </a:solidFill>
                          <a:latin typeface="Arial" panose="020B0604020202020204" pitchFamily="34" charset="0"/>
                          <a:cs typeface="Arial" panose="020B0604020202020204" pitchFamily="34" charset="0"/>
                        </a:rPr>
                        <a:t>IN - Infant</a:t>
                      </a:r>
                    </a:p>
                  </a:txBody>
                  <a:tcPr/>
                </a:tc>
                <a:tc>
                  <a:txBody>
                    <a:bodyPr/>
                    <a:lstStyle/>
                    <a:p>
                      <a:r>
                        <a:rPr lang="en-US" sz="1400" dirty="0">
                          <a:solidFill>
                            <a:schemeClr val="tx1"/>
                          </a:solidFill>
                          <a:latin typeface="Arial" panose="020B0604020202020204" pitchFamily="34" charset="0"/>
                          <a:cs typeface="Arial" panose="020B0604020202020204" pitchFamily="34" charset="0"/>
                        </a:rPr>
                        <a:t>District-level enrollment</a:t>
                      </a:r>
                    </a:p>
                  </a:txBody>
                  <a:tcPr/>
                </a:tc>
                <a:extLst>
                  <a:ext uri="{0D108BD9-81ED-4DB2-BD59-A6C34878D82A}">
                    <a16:rowId xmlns:a16="http://schemas.microsoft.com/office/drawing/2014/main" val="2083979929"/>
                  </a:ext>
                </a:extLst>
              </a:tr>
              <a:tr h="869466">
                <a:tc>
                  <a:txBody>
                    <a:bodyPr/>
                    <a:lstStyle/>
                    <a:p>
                      <a:r>
                        <a:rPr lang="en-US" sz="1400" dirty="0">
                          <a:solidFill>
                            <a:schemeClr val="tx1"/>
                          </a:solidFill>
                          <a:latin typeface="Arial" panose="020B0604020202020204" pitchFamily="34" charset="0"/>
                          <a:cs typeface="Arial" panose="020B0604020202020204" pitchFamily="34" charset="0"/>
                        </a:rPr>
                        <a:t>3 to 5 years, public preschool OR private preschool serving preschoolers only (served by district on IEP)</a:t>
                      </a:r>
                    </a:p>
                  </a:txBody>
                  <a:tcPr/>
                </a:tc>
                <a:tc>
                  <a:txBody>
                    <a:bodyPr/>
                    <a:lstStyle/>
                    <a:p>
                      <a:r>
                        <a:rPr lang="en-US" sz="1400" dirty="0">
                          <a:solidFill>
                            <a:schemeClr val="tx1"/>
                          </a:solidFill>
                          <a:latin typeface="Arial" panose="020B0604020202020204" pitchFamily="34" charset="0"/>
                          <a:cs typeface="Arial" panose="020B0604020202020204" pitchFamily="34" charset="0"/>
                        </a:rPr>
                        <a:t>10 - Primary</a:t>
                      </a:r>
                    </a:p>
                  </a:txBody>
                  <a:tcPr/>
                </a:tc>
                <a:tc>
                  <a:txBody>
                    <a:bodyPr/>
                    <a:lstStyle/>
                    <a:p>
                      <a:r>
                        <a:rPr lang="en-US" sz="1400" b="0" dirty="0">
                          <a:solidFill>
                            <a:schemeClr val="tx1"/>
                          </a:solidFill>
                          <a:latin typeface="Arial" panose="020B0604020202020204" pitchFamily="34" charset="0"/>
                          <a:cs typeface="Arial" panose="020B0604020202020204" pitchFamily="34" charset="0"/>
                        </a:rPr>
                        <a:t>Date of child’s third birthday for infants turning 3, otherwise Parent Consent Date</a:t>
                      </a:r>
                    </a:p>
                  </a:txBody>
                  <a:tcPr/>
                </a:tc>
                <a:tc>
                  <a:txBody>
                    <a:bodyPr/>
                    <a:lstStyle/>
                    <a:p>
                      <a:r>
                        <a:rPr lang="en-US" sz="1400" dirty="0">
                          <a:solidFill>
                            <a:schemeClr val="tx1"/>
                          </a:solidFill>
                          <a:latin typeface="Arial" panose="020B0604020202020204" pitchFamily="34" charset="0"/>
                          <a:cs typeface="Arial" panose="020B0604020202020204" pitchFamily="34" charset="0"/>
                        </a:rPr>
                        <a:t>PS - Preschool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Arial" panose="020B0604020202020204" pitchFamily="34" charset="0"/>
                          <a:cs typeface="Arial" panose="020B0604020202020204" pitchFamily="34" charset="0"/>
                        </a:rPr>
                        <a:t>Preschool with specific CDS code – Enroll at preschool</a:t>
                      </a:r>
                    </a:p>
                    <a:p>
                      <a:endParaRPr lang="en-US" sz="1400" dirty="0">
                        <a:solidFill>
                          <a:schemeClr val="tx1"/>
                        </a:solidFill>
                        <a:latin typeface="Arial" panose="020B0604020202020204" pitchFamily="34" charset="0"/>
                        <a:cs typeface="Arial" panose="020B0604020202020204" pitchFamily="34" charset="0"/>
                      </a:endParaRPr>
                    </a:p>
                    <a:p>
                      <a:r>
                        <a:rPr lang="en-US" sz="1400" dirty="0">
                          <a:solidFill>
                            <a:schemeClr val="tx1"/>
                          </a:solidFill>
                          <a:latin typeface="Arial" panose="020B0604020202020204" pitchFamily="34" charset="0"/>
                          <a:cs typeface="Arial" panose="020B0604020202020204" pitchFamily="34" charset="0"/>
                        </a:rPr>
                        <a:t>If no specific preschool CDS Code - District-level enrollment</a:t>
                      </a:r>
                    </a:p>
                  </a:txBody>
                  <a:tcPr/>
                </a:tc>
                <a:extLst>
                  <a:ext uri="{0D108BD9-81ED-4DB2-BD59-A6C34878D82A}">
                    <a16:rowId xmlns:a16="http://schemas.microsoft.com/office/drawing/2014/main" val="1254140403"/>
                  </a:ext>
                </a:extLst>
              </a:tr>
              <a:tr h="897622">
                <a:tc>
                  <a:txBody>
                    <a:bodyPr/>
                    <a:lstStyle/>
                    <a:p>
                      <a:r>
                        <a:rPr lang="en-US" sz="1400" dirty="0">
                          <a:solidFill>
                            <a:schemeClr val="tx1"/>
                          </a:solidFill>
                          <a:latin typeface="Arial" panose="020B0604020202020204" pitchFamily="34" charset="0"/>
                          <a:cs typeface="Arial" panose="020B0604020202020204" pitchFamily="34" charset="0"/>
                        </a:rPr>
                        <a:t>3 to 5 years, private preschool additionally serving grades TK and higher (served by private school on ISP)</a:t>
                      </a:r>
                    </a:p>
                  </a:txBody>
                  <a:tcPr/>
                </a:tc>
                <a:tc>
                  <a:txBody>
                    <a:bodyPr/>
                    <a:lstStyle/>
                    <a:p>
                      <a:r>
                        <a:rPr lang="en-US" sz="1400" b="0" dirty="0">
                          <a:solidFill>
                            <a:schemeClr val="tx1"/>
                          </a:solidFill>
                          <a:latin typeface="Arial" panose="020B0604020202020204" pitchFamily="34" charset="0"/>
                          <a:cs typeface="Arial" panose="020B0604020202020204" pitchFamily="34" charset="0"/>
                        </a:rPr>
                        <a:t>50 – Non-ADA Enrollment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Arial" panose="020B0604020202020204" pitchFamily="34" charset="0"/>
                          <a:cs typeface="Arial" panose="020B0604020202020204" pitchFamily="34" charset="0"/>
                        </a:rPr>
                        <a:t>Date of parental consent</a:t>
                      </a:r>
                    </a:p>
                  </a:txBody>
                  <a:tcPr/>
                </a:tc>
                <a:tc>
                  <a:txBody>
                    <a:bodyPr/>
                    <a:lstStyle/>
                    <a:p>
                      <a:r>
                        <a:rPr lang="en-US" sz="1400" dirty="0">
                          <a:solidFill>
                            <a:schemeClr val="tx1"/>
                          </a:solidFill>
                          <a:latin typeface="Arial" panose="020B0604020202020204" pitchFamily="34" charset="0"/>
                          <a:cs typeface="Arial" panose="020B0604020202020204" pitchFamily="34" charset="0"/>
                        </a:rPr>
                        <a:t>PS - Preschool</a:t>
                      </a:r>
                    </a:p>
                  </a:txBody>
                  <a:tcPr/>
                </a:tc>
                <a:tc>
                  <a:txBody>
                    <a:bodyPr/>
                    <a:lstStyle/>
                    <a:p>
                      <a:r>
                        <a:rPr lang="en-US" sz="1400" dirty="0">
                          <a:solidFill>
                            <a:schemeClr val="tx1"/>
                          </a:solidFill>
                          <a:latin typeface="Arial" panose="020B0604020202020204" pitchFamily="34" charset="0"/>
                          <a:cs typeface="Arial" panose="020B0604020202020204" pitchFamily="34" charset="0"/>
                        </a:rPr>
                        <a:t>School 0000002 – Private School Group</a:t>
                      </a:r>
                    </a:p>
                  </a:txBody>
                  <a:tcPr/>
                </a:tc>
                <a:extLst>
                  <a:ext uri="{0D108BD9-81ED-4DB2-BD59-A6C34878D82A}">
                    <a16:rowId xmlns:a16="http://schemas.microsoft.com/office/drawing/2014/main" val="2287306375"/>
                  </a:ext>
                </a:extLst>
              </a:tr>
              <a:tr h="645953">
                <a:tc>
                  <a:txBody>
                    <a:bodyPr/>
                    <a:lstStyle/>
                    <a:p>
                      <a:r>
                        <a:rPr lang="en-US" sz="1400" dirty="0">
                          <a:solidFill>
                            <a:schemeClr val="tx1"/>
                          </a:solidFill>
                          <a:latin typeface="Arial" panose="020B0604020202020204" pitchFamily="34" charset="0"/>
                          <a:cs typeface="Arial" panose="020B0604020202020204" pitchFamily="34" charset="0"/>
                        </a:rPr>
                        <a:t>5-21, Kindergarten (inc. TK) through 12 (public)</a:t>
                      </a:r>
                    </a:p>
                  </a:txBody>
                  <a:tcPr/>
                </a:tc>
                <a:tc>
                  <a:txBody>
                    <a:bodyPr/>
                    <a:lstStyle/>
                    <a:p>
                      <a:r>
                        <a:rPr lang="en-US" sz="1400" dirty="0">
                          <a:solidFill>
                            <a:schemeClr val="tx1"/>
                          </a:solidFill>
                          <a:latin typeface="Arial" panose="020B0604020202020204" pitchFamily="34" charset="0"/>
                          <a:cs typeface="Arial" panose="020B0604020202020204" pitchFamily="34" charset="0"/>
                        </a:rPr>
                        <a:t>10 - Primary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Arial" panose="020B0604020202020204" pitchFamily="34" charset="0"/>
                          <a:cs typeface="Arial" panose="020B0604020202020204" pitchFamily="34" charset="0"/>
                        </a:rPr>
                        <a:t>First day of enrollment</a:t>
                      </a:r>
                    </a:p>
                  </a:txBody>
                  <a:tcPr/>
                </a:tc>
                <a:tc>
                  <a:txBody>
                    <a:bodyPr/>
                    <a:lstStyle/>
                    <a:p>
                      <a:r>
                        <a:rPr lang="en-US" sz="1400" dirty="0">
                          <a:solidFill>
                            <a:schemeClr val="tx1"/>
                          </a:solidFill>
                          <a:latin typeface="Arial" panose="020B0604020202020204" pitchFamily="34" charset="0"/>
                          <a:cs typeface="Arial" panose="020B0604020202020204" pitchFamily="34" charset="0"/>
                        </a:rPr>
                        <a:t>K-12 – Kindergarten through 12</a:t>
                      </a:r>
                    </a:p>
                  </a:txBody>
                  <a:tcPr/>
                </a:tc>
                <a:tc>
                  <a:txBody>
                    <a:bodyPr/>
                    <a:lstStyle/>
                    <a:p>
                      <a:r>
                        <a:rPr lang="en-US" sz="1400" dirty="0">
                          <a:solidFill>
                            <a:schemeClr val="tx1"/>
                          </a:solidFill>
                          <a:latin typeface="Arial" panose="020B0604020202020204" pitchFamily="34" charset="0"/>
                          <a:cs typeface="Arial" panose="020B0604020202020204" pitchFamily="34" charset="0"/>
                        </a:rPr>
                        <a:t>School of enrollment</a:t>
                      </a:r>
                    </a:p>
                  </a:txBody>
                  <a:tcPr/>
                </a:tc>
                <a:extLst>
                  <a:ext uri="{0D108BD9-81ED-4DB2-BD59-A6C34878D82A}">
                    <a16:rowId xmlns:a16="http://schemas.microsoft.com/office/drawing/2014/main" val="3886632575"/>
                  </a:ext>
                </a:extLst>
              </a:tr>
              <a:tr h="7329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Arial" panose="020B0604020202020204" pitchFamily="34" charset="0"/>
                          <a:cs typeface="Arial" panose="020B0604020202020204" pitchFamily="34" charset="0"/>
                        </a:rPr>
                        <a:t>5-21, Kindergarten (inc. TK) through 12 (private)</a:t>
                      </a:r>
                    </a:p>
                  </a:txBody>
                  <a:tcPr/>
                </a:tc>
                <a:tc>
                  <a:txBody>
                    <a:bodyPr/>
                    <a:lstStyle/>
                    <a:p>
                      <a:r>
                        <a:rPr lang="en-US" sz="1400" dirty="0">
                          <a:solidFill>
                            <a:schemeClr val="tx1"/>
                          </a:solidFill>
                          <a:latin typeface="Arial" panose="020B0604020202020204" pitchFamily="34" charset="0"/>
                          <a:cs typeface="Arial" panose="020B0604020202020204" pitchFamily="34" charset="0"/>
                        </a:rPr>
                        <a:t>50 – Non- ADA Enrollment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Arial" panose="020B0604020202020204" pitchFamily="34" charset="0"/>
                          <a:cs typeface="Arial" panose="020B0604020202020204" pitchFamily="34" charset="0"/>
                        </a:rPr>
                        <a:t>Date of parental consent</a:t>
                      </a:r>
                    </a:p>
                  </a:txBody>
                  <a:tcPr/>
                </a:tc>
                <a:tc>
                  <a:txBody>
                    <a:bodyPr/>
                    <a:lstStyle/>
                    <a:p>
                      <a:r>
                        <a:rPr lang="en-US" sz="1400" dirty="0">
                          <a:solidFill>
                            <a:schemeClr val="tx1"/>
                          </a:solidFill>
                          <a:latin typeface="Arial" panose="020B0604020202020204" pitchFamily="34" charset="0"/>
                          <a:cs typeface="Arial" panose="020B0604020202020204" pitchFamily="34" charset="0"/>
                        </a:rPr>
                        <a:t>K-12 – Kindergarten through 12</a:t>
                      </a:r>
                    </a:p>
                  </a:txBody>
                  <a:tcPr/>
                </a:tc>
                <a:tc>
                  <a:txBody>
                    <a:bodyPr/>
                    <a:lstStyle/>
                    <a:p>
                      <a:r>
                        <a:rPr lang="en-US" sz="1400" dirty="0">
                          <a:solidFill>
                            <a:schemeClr val="tx1"/>
                          </a:solidFill>
                          <a:latin typeface="Arial" panose="020B0604020202020204" pitchFamily="34" charset="0"/>
                          <a:cs typeface="Arial" panose="020B0604020202020204" pitchFamily="34" charset="0"/>
                        </a:rPr>
                        <a:t>School 0000002 – Private School Group</a:t>
                      </a:r>
                    </a:p>
                  </a:txBody>
                  <a:tcPr/>
                </a:tc>
                <a:extLst>
                  <a:ext uri="{0D108BD9-81ED-4DB2-BD59-A6C34878D82A}">
                    <a16:rowId xmlns:a16="http://schemas.microsoft.com/office/drawing/2014/main" val="3997603598"/>
                  </a:ext>
                </a:extLst>
              </a:tr>
            </a:tbl>
          </a:graphicData>
        </a:graphic>
      </p:graphicFrame>
    </p:spTree>
    <p:extLst>
      <p:ext uri="{BB962C8B-B14F-4D97-AF65-F5344CB8AC3E}">
        <p14:creationId xmlns:p14="http://schemas.microsoft.com/office/powerpoint/2010/main" val="6931391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A7B65F-DDF2-D4F5-3E6B-3494A2D7EC8A}"/>
              </a:ext>
            </a:extLst>
          </p:cNvPr>
          <p:cNvSpPr>
            <a:spLocks noGrp="1"/>
          </p:cNvSpPr>
          <p:nvPr>
            <p:ph type="title"/>
          </p:nvPr>
        </p:nvSpPr>
        <p:spPr/>
        <p:txBody>
          <a:bodyPr/>
          <a:lstStyle/>
          <a:p>
            <a:r>
              <a:rPr lang="en-US" dirty="0"/>
              <a:t>Fall 2 Is Over, Now What?</a:t>
            </a:r>
            <a:br>
              <a:rPr lang="en-US" dirty="0"/>
            </a:br>
            <a:endParaRPr lang="en-US" dirty="0"/>
          </a:p>
        </p:txBody>
      </p:sp>
      <p:sp>
        <p:nvSpPr>
          <p:cNvPr id="7" name="Content Placeholder 6">
            <a:extLst>
              <a:ext uri="{FF2B5EF4-FFF2-40B4-BE49-F238E27FC236}">
                <a16:creationId xmlns:a16="http://schemas.microsoft.com/office/drawing/2014/main" id="{51005B1B-8D9E-D6BC-247F-9A72E767AD44}"/>
              </a:ext>
            </a:extLst>
          </p:cNvPr>
          <p:cNvSpPr>
            <a:spLocks noGrp="1"/>
          </p:cNvSpPr>
          <p:nvPr>
            <p:ph idx="1"/>
          </p:nvPr>
        </p:nvSpPr>
        <p:spPr>
          <a:xfrm>
            <a:off x="4987636" y="1183722"/>
            <a:ext cx="6595929" cy="4929411"/>
          </a:xfrm>
        </p:spPr>
        <p:txBody>
          <a:bodyPr/>
          <a:lstStyle/>
          <a:p>
            <a:pPr marL="266700" lvl="1" indent="-266700">
              <a:spcBef>
                <a:spcPts val="1000"/>
              </a:spcBef>
              <a:buClr>
                <a:schemeClr val="accent1"/>
              </a:buClr>
              <a:buFont typeface="Arial" panose="020B0604020202020204" pitchFamily="34" charset="0"/>
              <a:buChar char="○"/>
            </a:pPr>
            <a:r>
              <a:rPr lang="en-US" sz="2000" dirty="0"/>
              <a:t>Resolve common/ frequently occurring errors</a:t>
            </a:r>
          </a:p>
          <a:p>
            <a:pPr lvl="2"/>
            <a:r>
              <a:rPr lang="en-US" sz="2000" dirty="0"/>
              <a:t>SENR0606E4 – Missing PLAN record for enrolled Eligible and Participating Student</a:t>
            </a:r>
          </a:p>
          <a:p>
            <a:pPr lvl="2"/>
            <a:r>
              <a:rPr lang="en-US" sz="2000" dirty="0"/>
              <a:t>PLAN0390E4-0397E4 – Missing Transition Indicators</a:t>
            </a:r>
          </a:p>
          <a:p>
            <a:pPr lvl="2"/>
            <a:r>
              <a:rPr lang="en-US" sz="2000" dirty="0"/>
              <a:t>SENR04391 - Adult Age Students with Disabilities in Transition Status is required for this record</a:t>
            </a:r>
          </a:p>
          <a:p>
            <a:r>
              <a:rPr lang="en-US" sz="2000" dirty="0"/>
              <a:t>Use Monitoring Report 16.21 to monitor timelines</a:t>
            </a:r>
          </a:p>
          <a:p>
            <a:r>
              <a:rPr lang="en-US" sz="2000" dirty="0"/>
              <a:t>Account for SWD completers</a:t>
            </a:r>
          </a:p>
          <a:p>
            <a:pPr lvl="1"/>
            <a:r>
              <a:rPr lang="en-US" sz="1800" dirty="0"/>
              <a:t>Graduates (Alternate Pathways)</a:t>
            </a:r>
          </a:p>
          <a:p>
            <a:pPr lvl="1"/>
            <a:r>
              <a:rPr lang="en-US" sz="1800" dirty="0"/>
              <a:t>Certificate of completion</a:t>
            </a:r>
          </a:p>
          <a:p>
            <a:endParaRPr lang="en-US" dirty="0"/>
          </a:p>
        </p:txBody>
      </p:sp>
      <p:sp>
        <p:nvSpPr>
          <p:cNvPr id="2" name="Footer Placeholder 1">
            <a:extLst>
              <a:ext uri="{FF2B5EF4-FFF2-40B4-BE49-F238E27FC236}">
                <a16:creationId xmlns:a16="http://schemas.microsoft.com/office/drawing/2014/main" id="{48EC888E-A6BF-F3A9-1304-CC8C753B23EA}"/>
              </a:ext>
            </a:extLst>
          </p:cNvPr>
          <p:cNvSpPr>
            <a:spLocks noGrp="1"/>
          </p:cNvSpPr>
          <p:nvPr>
            <p:ph type="ftr" sz="quarter" idx="10"/>
          </p:nvPr>
        </p:nvSpPr>
        <p:spPr/>
        <p:txBody>
          <a:bodyPr/>
          <a:lstStyle/>
          <a:p>
            <a:r>
              <a:rPr lang="en-US" noProof="0"/>
              <a:t>EOY - Advanced Reporting and Certification v1.1 May 5, 2025</a:t>
            </a:r>
            <a:endParaRPr lang="en-US" noProof="0" dirty="0"/>
          </a:p>
        </p:txBody>
      </p:sp>
      <p:sp>
        <p:nvSpPr>
          <p:cNvPr id="3" name="Slide Number Placeholder 2">
            <a:extLst>
              <a:ext uri="{FF2B5EF4-FFF2-40B4-BE49-F238E27FC236}">
                <a16:creationId xmlns:a16="http://schemas.microsoft.com/office/drawing/2014/main" id="{9C338B57-5FD6-8CC0-DFCE-BA4521A6B371}"/>
              </a:ext>
            </a:extLst>
          </p:cNvPr>
          <p:cNvSpPr>
            <a:spLocks noGrp="1"/>
          </p:cNvSpPr>
          <p:nvPr>
            <p:ph type="sldNum" sz="quarter" idx="11"/>
          </p:nvPr>
        </p:nvSpPr>
        <p:spPr/>
        <p:txBody>
          <a:bodyPr/>
          <a:lstStyle/>
          <a:p>
            <a:fld id="{4B73C415-D670-4716-A5EC-CC4D52CA2BAC}" type="slidenum">
              <a:rPr lang="en-US" noProof="0" smtClean="0"/>
              <a:pPr/>
              <a:t>45</a:t>
            </a:fld>
            <a:endParaRPr lang="en-US" noProof="0" dirty="0"/>
          </a:p>
        </p:txBody>
      </p:sp>
      <p:pic>
        <p:nvPicPr>
          <p:cNvPr id="11" name="Picture 10" descr="Picture of a woman holding a laptop">
            <a:extLst>
              <a:ext uri="{FF2B5EF4-FFF2-40B4-BE49-F238E27FC236}">
                <a16:creationId xmlns:a16="http://schemas.microsoft.com/office/drawing/2014/main" id="{B1993D47-A4B3-8E01-AB71-164885BEABA3}"/>
              </a:ext>
            </a:extLst>
          </p:cNvPr>
          <p:cNvPicPr>
            <a:picLocks noChangeAspect="1"/>
          </p:cNvPicPr>
          <p:nvPr/>
        </p:nvPicPr>
        <p:blipFill>
          <a:blip r:embed="rId3"/>
          <a:stretch>
            <a:fillRect/>
          </a:stretch>
        </p:blipFill>
        <p:spPr>
          <a:xfrm>
            <a:off x="138546" y="1183722"/>
            <a:ext cx="4631092" cy="5181641"/>
          </a:xfrm>
          <a:prstGeom prst="rect">
            <a:avLst/>
          </a:prstGeom>
        </p:spPr>
      </p:pic>
    </p:spTree>
    <p:extLst>
      <p:ext uri="{BB962C8B-B14F-4D97-AF65-F5344CB8AC3E}">
        <p14:creationId xmlns:p14="http://schemas.microsoft.com/office/powerpoint/2010/main" val="3589924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B034CE-579A-1B98-20E2-D2B2CF467789}"/>
              </a:ext>
            </a:extLst>
          </p:cNvPr>
          <p:cNvSpPr>
            <a:spLocks noGrp="1"/>
          </p:cNvSpPr>
          <p:nvPr>
            <p:ph type="sldNum" sz="quarter" idx="11"/>
          </p:nvPr>
        </p:nvSpPr>
        <p:spPr/>
        <p:txBody>
          <a:bodyPr/>
          <a:lstStyle/>
          <a:p>
            <a:fld id="{4B73C415-D670-4716-A5EC-CC4D52CA2BAC}" type="slidenum">
              <a:rPr lang="en-US" noProof="0" smtClean="0"/>
              <a:pPr/>
              <a:t>46</a:t>
            </a:fld>
            <a:endParaRPr lang="en-US" noProof="0" dirty="0"/>
          </a:p>
        </p:txBody>
      </p:sp>
      <p:pic>
        <p:nvPicPr>
          <p:cNvPr id="5" name="Picture 4" descr="Drawing of a man with a pencile writing on an agenda">
            <a:extLst>
              <a:ext uri="{FF2B5EF4-FFF2-40B4-BE49-F238E27FC236}">
                <a16:creationId xmlns:a16="http://schemas.microsoft.com/office/drawing/2014/main" id="{8CCF7ACA-A0F9-CCB2-E40A-AB53CDC4A022}"/>
              </a:ext>
            </a:extLst>
          </p:cNvPr>
          <p:cNvPicPr>
            <a:picLocks noChangeAspect="1"/>
          </p:cNvPicPr>
          <p:nvPr/>
        </p:nvPicPr>
        <p:blipFill>
          <a:blip r:embed="rId3"/>
          <a:stretch>
            <a:fillRect/>
          </a:stretch>
        </p:blipFill>
        <p:spPr>
          <a:xfrm>
            <a:off x="432000" y="1681753"/>
            <a:ext cx="4690236" cy="4227214"/>
          </a:xfrm>
          <a:prstGeom prst="rect">
            <a:avLst/>
          </a:prstGeom>
        </p:spPr>
      </p:pic>
      <p:sp>
        <p:nvSpPr>
          <p:cNvPr id="9" name="TextBox 8">
            <a:extLst>
              <a:ext uri="{FF2B5EF4-FFF2-40B4-BE49-F238E27FC236}">
                <a16:creationId xmlns:a16="http://schemas.microsoft.com/office/drawing/2014/main" id="{549719A5-B8D7-C7B4-4C26-FADBC70CA5FD}"/>
              </a:ext>
            </a:extLst>
          </p:cNvPr>
          <p:cNvSpPr txBox="1"/>
          <p:nvPr/>
        </p:nvSpPr>
        <p:spPr>
          <a:xfrm>
            <a:off x="6268453" y="1215189"/>
            <a:ext cx="5116329" cy="4647426"/>
          </a:xfrm>
          <a:prstGeom prst="rect">
            <a:avLst/>
          </a:prstGeom>
          <a:noFill/>
        </p:spPr>
        <p:txBody>
          <a:bodyPr wrap="square" rtlCol="0">
            <a:spAutoFit/>
          </a:bodyPr>
          <a:lstStyle/>
          <a:p>
            <a:r>
              <a:rPr lang="en-US" sz="2000" dirty="0"/>
              <a:t>LEAs are required to report outcomes for SWD who exited secondary education and did not re-enroll</a:t>
            </a:r>
          </a:p>
          <a:p>
            <a:pPr algn="l">
              <a:buFont typeface="Arial" panose="020B0604020202020204" pitchFamily="34" charset="0"/>
              <a:buChar char="•"/>
            </a:pPr>
            <a:endParaRPr lang="en-US" sz="2000" b="0" i="0" dirty="0">
              <a:solidFill>
                <a:srgbClr val="161F2A"/>
              </a:solidFill>
              <a:effectLst/>
              <a:latin typeface="Lato" panose="020F0502020204030203" pitchFamily="34" charset="0"/>
            </a:endParaRPr>
          </a:p>
          <a:p>
            <a:pPr marL="285750" indent="-285750">
              <a:buFont typeface="Arial" panose="020B0604020202020204" pitchFamily="34" charset="0"/>
              <a:buChar char="•"/>
            </a:pPr>
            <a:r>
              <a:rPr lang="en-US" sz="2000" dirty="0"/>
              <a:t>When must data be reported?</a:t>
            </a:r>
          </a:p>
          <a:p>
            <a:pPr marL="285750" indent="-285750">
              <a:buFont typeface="Arial" panose="020B0604020202020204" pitchFamily="34" charset="0"/>
              <a:buChar char="•"/>
            </a:pPr>
            <a:r>
              <a:rPr lang="en-US" sz="2000" dirty="0"/>
              <a:t>For whom must the data be reported?</a:t>
            </a:r>
          </a:p>
          <a:p>
            <a:pPr marL="285750" indent="-285750">
              <a:buFont typeface="Arial" panose="020B0604020202020204" pitchFamily="34" charset="0"/>
              <a:buChar char="•"/>
            </a:pPr>
            <a:r>
              <a:rPr lang="en-US" sz="2000" dirty="0"/>
              <a:t>How many outcomes can be reported for a student?</a:t>
            </a:r>
          </a:p>
          <a:p>
            <a:pPr marL="285750" indent="-285750">
              <a:buFont typeface="Arial" panose="020B0604020202020204" pitchFamily="34" charset="0"/>
              <a:buChar char="•"/>
            </a:pPr>
            <a:r>
              <a:rPr lang="en-US" sz="2000" dirty="0"/>
              <a:t>Can a student be submitted in Fall 2 and EOY 4?</a:t>
            </a:r>
          </a:p>
          <a:p>
            <a:pPr marL="285750" indent="-285750">
              <a:buFont typeface="Arial" panose="020B0604020202020204" pitchFamily="34" charset="0"/>
              <a:buChar char="•"/>
            </a:pPr>
            <a:r>
              <a:rPr lang="en-US" sz="2000" dirty="0"/>
              <a:t>Is there are hierarchy for multiple outcomes?</a:t>
            </a:r>
          </a:p>
          <a:p>
            <a:pPr marL="285750" indent="-285750">
              <a:buFont typeface="Arial" panose="020B0604020202020204" pitchFamily="34" charset="0"/>
              <a:buChar char="•"/>
            </a:pPr>
            <a:r>
              <a:rPr lang="en-US" sz="2000" dirty="0"/>
              <a:t>Are transition students reported?</a:t>
            </a:r>
          </a:p>
          <a:p>
            <a:endParaRPr lang="en-US" dirty="0"/>
          </a:p>
          <a:p>
            <a:pPr marL="285750" indent="-285750">
              <a:buFont typeface="Arial" panose="020B0604020202020204" pitchFamily="34" charset="0"/>
              <a:buChar char="•"/>
            </a:pPr>
            <a:endParaRPr lang="en-US" dirty="0"/>
          </a:p>
        </p:txBody>
      </p:sp>
      <p:sp>
        <p:nvSpPr>
          <p:cNvPr id="2" name="Title 1">
            <a:extLst>
              <a:ext uri="{FF2B5EF4-FFF2-40B4-BE49-F238E27FC236}">
                <a16:creationId xmlns:a16="http://schemas.microsoft.com/office/drawing/2014/main" id="{D56676C0-D1BB-B539-4F56-3D3EF8A71D95}"/>
              </a:ext>
            </a:extLst>
          </p:cNvPr>
          <p:cNvSpPr>
            <a:spLocks noGrp="1"/>
          </p:cNvSpPr>
          <p:nvPr>
            <p:ph type="title" idx="4294967295"/>
          </p:nvPr>
        </p:nvSpPr>
        <p:spPr/>
        <p:txBody>
          <a:bodyPr/>
          <a:lstStyle/>
          <a:p>
            <a:r>
              <a:rPr lang="en-US" dirty="0"/>
              <a:t>Pain Points </a:t>
            </a:r>
            <a:r>
              <a:rPr lang="en-US" sz="3200" dirty="0"/>
              <a:t>SWD PSTS Survey</a:t>
            </a:r>
            <a:br>
              <a:rPr lang="en-US" sz="3200" dirty="0"/>
            </a:br>
            <a:endParaRPr lang="en-US" dirty="0"/>
          </a:p>
        </p:txBody>
      </p:sp>
      <p:sp>
        <p:nvSpPr>
          <p:cNvPr id="7" name="Footer Placeholder 6">
            <a:extLst>
              <a:ext uri="{FF2B5EF4-FFF2-40B4-BE49-F238E27FC236}">
                <a16:creationId xmlns:a16="http://schemas.microsoft.com/office/drawing/2014/main" id="{02D1AEE8-7294-1682-9ED5-9C70D058420E}"/>
              </a:ext>
            </a:extLst>
          </p:cNvPr>
          <p:cNvSpPr>
            <a:spLocks noGrp="1"/>
          </p:cNvSpPr>
          <p:nvPr>
            <p:ph type="ftr" sz="quarter" idx="10"/>
          </p:nvPr>
        </p:nvSpPr>
        <p:spPr/>
        <p:txBody>
          <a:bodyPr/>
          <a:lstStyle/>
          <a:p>
            <a:r>
              <a:rPr lang="en-US" noProof="0"/>
              <a:t>EOY - Advanced Reporting and Certification v1.1 May 5, 2025</a:t>
            </a:r>
            <a:endParaRPr lang="en-US" noProof="0" dirty="0"/>
          </a:p>
        </p:txBody>
      </p:sp>
    </p:spTree>
    <p:extLst>
      <p:ext uri="{BB962C8B-B14F-4D97-AF65-F5344CB8AC3E}">
        <p14:creationId xmlns:p14="http://schemas.microsoft.com/office/powerpoint/2010/main" val="9553538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922A1A5-67FF-4ABB-D673-F2A27B30A60D}"/>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 Advanced Reporting and Certification v1.1 May 5, 2025</a:t>
            </a:r>
          </a:p>
        </p:txBody>
      </p:sp>
      <p:sp>
        <p:nvSpPr>
          <p:cNvPr id="28" name="Slide Number Placeholder 27">
            <a:extLst>
              <a:ext uri="{FF2B5EF4-FFF2-40B4-BE49-F238E27FC236}">
                <a16:creationId xmlns:a16="http://schemas.microsoft.com/office/drawing/2014/main" id="{7C0B5018-7D2B-7234-C723-BDF138350036}"/>
              </a:ext>
            </a:extLst>
          </p:cNvPr>
          <p:cNvSpPr>
            <a:spLocks noGrp="1"/>
          </p:cNvSpPr>
          <p:nvPr>
            <p:ph type="sldNum"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a:ln>
                  <a:noFill/>
                </a:ln>
                <a:solidFill>
                  <a:prstClr val="black">
                    <a:lumMod val="85000"/>
                    <a:lumOff val="15000"/>
                  </a:prstClr>
                </a:solidFill>
                <a:effectLst/>
                <a:uLnTx/>
                <a:uFillTx/>
                <a:latin typeface="Tahoma"/>
                <a:ea typeface="+mn-ea"/>
                <a:cs typeface="+mn-cs"/>
              </a:rPr>
              <a:pPr marL="0" marR="0" lvl="0" indent="0" algn="ctr" defTabSz="60963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lumMod val="85000"/>
                  <a:lumOff val="15000"/>
                </a:prstClr>
              </a:solidFill>
              <a:effectLst/>
              <a:uLnTx/>
              <a:uFillTx/>
              <a:latin typeface="Tahoma"/>
              <a:ea typeface="+mn-ea"/>
              <a:cs typeface="+mn-cs"/>
            </a:endParaRPr>
          </a:p>
        </p:txBody>
      </p:sp>
      <p:sp>
        <p:nvSpPr>
          <p:cNvPr id="4" name="TextBox 3">
            <a:extLst>
              <a:ext uri="{FF2B5EF4-FFF2-40B4-BE49-F238E27FC236}">
                <a16:creationId xmlns:a16="http://schemas.microsoft.com/office/drawing/2014/main" id="{FE7339BE-6DFF-4B40-A493-C1EB031EF5B1}"/>
              </a:ext>
            </a:extLst>
          </p:cNvPr>
          <p:cNvSpPr txBox="1"/>
          <p:nvPr/>
        </p:nvSpPr>
        <p:spPr>
          <a:xfrm>
            <a:off x="484831" y="869186"/>
            <a:ext cx="6036988" cy="369332"/>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Tahoma"/>
                <a:ea typeface="+mn-ea"/>
                <a:cs typeface="+mn-cs"/>
              </a:rPr>
              <a:t>All Reports will be available to both LEA and SELPA Users</a:t>
            </a:r>
          </a:p>
        </p:txBody>
      </p:sp>
      <p:grpSp>
        <p:nvGrpSpPr>
          <p:cNvPr id="8" name="Group 7" descr="Diagram of the connections between the EOY 4 reports.">
            <a:extLst>
              <a:ext uri="{FF2B5EF4-FFF2-40B4-BE49-F238E27FC236}">
                <a16:creationId xmlns:a16="http://schemas.microsoft.com/office/drawing/2014/main" id="{51487DEE-3ADC-4E90-99CC-FDDADA85E392}"/>
              </a:ext>
            </a:extLst>
          </p:cNvPr>
          <p:cNvGrpSpPr/>
          <p:nvPr/>
        </p:nvGrpSpPr>
        <p:grpSpPr>
          <a:xfrm>
            <a:off x="1081549" y="1189897"/>
            <a:ext cx="9324288" cy="4666086"/>
            <a:chOff x="922371" y="1393118"/>
            <a:chExt cx="9324287" cy="4666086"/>
          </a:xfrm>
        </p:grpSpPr>
        <p:graphicFrame>
          <p:nvGraphicFramePr>
            <p:cNvPr id="10" name="Diagram 9"/>
            <p:cNvGraphicFramePr/>
            <p:nvPr/>
          </p:nvGraphicFramePr>
          <p:xfrm>
            <a:off x="3343797" y="1393118"/>
            <a:ext cx="2005371" cy="21569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a:extLst>
                <a:ext uri="{FF2B5EF4-FFF2-40B4-BE49-F238E27FC236}">
                  <a16:creationId xmlns:a16="http://schemas.microsoft.com/office/drawing/2014/main" id="{955164B0-0371-445B-981D-D120445A23F0}"/>
                </a:ext>
              </a:extLst>
            </p:cNvPr>
            <p:cNvGraphicFramePr/>
            <p:nvPr/>
          </p:nvGraphicFramePr>
          <p:xfrm>
            <a:off x="3372145" y="3755547"/>
            <a:ext cx="2005371" cy="230365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3" name="Diagram 12">
              <a:extLst>
                <a:ext uri="{FF2B5EF4-FFF2-40B4-BE49-F238E27FC236}">
                  <a16:creationId xmlns:a16="http://schemas.microsoft.com/office/drawing/2014/main" id="{BD3F1292-CF80-4A8B-89B2-A7AE41637C67}"/>
                </a:ext>
              </a:extLst>
            </p:cNvPr>
            <p:cNvGraphicFramePr/>
            <p:nvPr/>
          </p:nvGraphicFramePr>
          <p:xfrm>
            <a:off x="5746075" y="2600468"/>
            <a:ext cx="1790582" cy="84599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nvGrpSpPr>
            <p:cNvPr id="14" name="Group 13">
              <a:extLst>
                <a:ext uri="{FF2B5EF4-FFF2-40B4-BE49-F238E27FC236}">
                  <a16:creationId xmlns:a16="http://schemas.microsoft.com/office/drawing/2014/main" id="{A8CE6A39-0FA6-4736-AFAB-F5064A954182}"/>
                </a:ext>
              </a:extLst>
            </p:cNvPr>
            <p:cNvGrpSpPr/>
            <p:nvPr/>
          </p:nvGrpSpPr>
          <p:grpSpPr>
            <a:xfrm rot="5400000">
              <a:off x="5310267" y="2886691"/>
              <a:ext cx="411370" cy="273546"/>
              <a:chOff x="792344" y="830515"/>
              <a:chExt cx="411370" cy="273546"/>
            </a:xfrm>
          </p:grpSpPr>
          <p:sp>
            <p:nvSpPr>
              <p:cNvPr id="23" name="Arrow: Right 22">
                <a:extLst>
                  <a:ext uri="{FF2B5EF4-FFF2-40B4-BE49-F238E27FC236}">
                    <a16:creationId xmlns:a16="http://schemas.microsoft.com/office/drawing/2014/main" id="{2DC94A0E-A335-4397-A95F-18EDB75B9DA5}"/>
                  </a:ext>
                </a:extLst>
              </p:cNvPr>
              <p:cNvSpPr/>
              <p:nvPr/>
            </p:nvSpPr>
            <p:spPr>
              <a:xfrm rot="5427864">
                <a:off x="861256" y="761603"/>
                <a:ext cx="273546" cy="411370"/>
              </a:xfrm>
              <a:prstGeom prst="rightArrow">
                <a:avLst>
                  <a:gd name="adj1" fmla="val 60000"/>
                  <a:gd name="adj2" fmla="val 50000"/>
                </a:avLst>
              </a:prstGeom>
              <a:solidFill>
                <a:srgbClr val="FF715B">
                  <a:hueOff val="0"/>
                  <a:satOff val="0"/>
                  <a:lumOff val="0"/>
                  <a:alphaOff val="0"/>
                </a:srgbClr>
              </a:solidFill>
              <a:ln>
                <a:noFill/>
              </a:ln>
              <a:effectLst/>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CFCFC"/>
                  </a:solidFill>
                  <a:effectLst/>
                  <a:uLnTx/>
                  <a:uFillTx/>
                  <a:latin typeface="Tahoma"/>
                  <a:ea typeface="+mn-ea"/>
                  <a:cs typeface="+mn-cs"/>
                </a:endParaRPr>
              </a:p>
            </p:txBody>
          </p:sp>
          <p:sp>
            <p:nvSpPr>
              <p:cNvPr id="24" name="Arrow: Right 4">
                <a:extLst>
                  <a:ext uri="{FF2B5EF4-FFF2-40B4-BE49-F238E27FC236}">
                    <a16:creationId xmlns:a16="http://schemas.microsoft.com/office/drawing/2014/main" id="{5069F0A4-D7BC-4694-8450-A84785A74872}"/>
                  </a:ext>
                </a:extLst>
              </p:cNvPr>
              <p:cNvSpPr txBox="1"/>
              <p:nvPr/>
            </p:nvSpPr>
            <p:spPr>
              <a:xfrm rot="27864">
                <a:off x="874951" y="830516"/>
                <a:ext cx="246822" cy="191482"/>
              </a:xfrm>
              <a:prstGeom prst="rect">
                <a:avLst/>
              </a:prstGeom>
              <a:noFill/>
              <a:ln>
                <a:noFill/>
              </a:ln>
              <a:effectLst/>
            </p:spPr>
            <p:txBody>
              <a:bodyPr spcFirstLastPara="0" vert="horz" wrap="square" lIns="0" tIns="0" rIns="0" bIns="0" numCol="1" spcCol="1270" anchor="ctr" anchorCtr="0">
                <a:noAutofit/>
              </a:bodyPr>
              <a:lstStyle/>
              <a:p>
                <a:pPr marL="0" marR="0" lvl="0" indent="0" algn="ctr" defTabSz="577879" rtl="0" eaLnBrk="1" fontAlgn="auto" latinLnBrk="0" hangingPunct="1">
                  <a:lnSpc>
                    <a:spcPct val="90000"/>
                  </a:lnSpc>
                  <a:spcBef>
                    <a:spcPct val="0"/>
                  </a:spcBef>
                  <a:spcAft>
                    <a:spcPct val="35000"/>
                  </a:spcAft>
                  <a:buClrTx/>
                  <a:buSzTx/>
                  <a:buFontTx/>
                  <a:buNone/>
                  <a:tabLst/>
                  <a:defRPr/>
                </a:pPr>
                <a:endParaRPr kumimoji="0" lang="en-US" sz="1300" b="0" i="0" u="none" strike="noStrike" kern="0" cap="none" spc="0" normalizeH="0" baseline="0" noProof="0">
                  <a:ln>
                    <a:noFill/>
                  </a:ln>
                  <a:solidFill>
                    <a:srgbClr val="FCFCFC"/>
                  </a:solidFill>
                  <a:effectLst/>
                  <a:uLnTx/>
                  <a:uFillTx/>
                  <a:latin typeface="Tahoma"/>
                  <a:ea typeface="+mn-ea"/>
                  <a:cs typeface="+mn-cs"/>
                </a:endParaRPr>
              </a:p>
            </p:txBody>
          </p:sp>
        </p:grpSp>
        <p:graphicFrame>
          <p:nvGraphicFramePr>
            <p:cNvPr id="15" name="Diagram 14">
              <a:extLst>
                <a:ext uri="{FF2B5EF4-FFF2-40B4-BE49-F238E27FC236}">
                  <a16:creationId xmlns:a16="http://schemas.microsoft.com/office/drawing/2014/main" id="{5D08D1E7-83BA-4527-B2A9-FEA3A1780DD4}"/>
                </a:ext>
              </a:extLst>
            </p:cNvPr>
            <p:cNvGraphicFramePr/>
            <p:nvPr/>
          </p:nvGraphicFramePr>
          <p:xfrm>
            <a:off x="7933564" y="1393118"/>
            <a:ext cx="2313094" cy="2156904"/>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pSp>
          <p:nvGrpSpPr>
            <p:cNvPr id="16" name="Group 15">
              <a:extLst>
                <a:ext uri="{FF2B5EF4-FFF2-40B4-BE49-F238E27FC236}">
                  <a16:creationId xmlns:a16="http://schemas.microsoft.com/office/drawing/2014/main" id="{C6B2182F-3C76-4705-A455-9046CE3A99E7}"/>
                </a:ext>
              </a:extLst>
            </p:cNvPr>
            <p:cNvGrpSpPr/>
            <p:nvPr/>
          </p:nvGrpSpPr>
          <p:grpSpPr>
            <a:xfrm>
              <a:off x="922371" y="2078422"/>
              <a:ext cx="1606914" cy="2486025"/>
              <a:chOff x="10124186" y="1125343"/>
              <a:chExt cx="1606914" cy="2486025"/>
            </a:xfrm>
          </p:grpSpPr>
          <p:sp>
            <p:nvSpPr>
              <p:cNvPr id="19" name="Rectangle: Rounded Corners 18">
                <a:extLst>
                  <a:ext uri="{FF2B5EF4-FFF2-40B4-BE49-F238E27FC236}">
                    <a16:creationId xmlns:a16="http://schemas.microsoft.com/office/drawing/2014/main" id="{214513E3-A500-459E-95C3-DD31301A6F87}"/>
                  </a:ext>
                </a:extLst>
              </p:cNvPr>
              <p:cNvSpPr/>
              <p:nvPr/>
            </p:nvSpPr>
            <p:spPr>
              <a:xfrm>
                <a:off x="10124186" y="1134640"/>
                <a:ext cx="1606914" cy="2476728"/>
              </a:xfrm>
              <a:prstGeom prst="roundRect">
                <a:avLst>
                  <a:gd name="adj" fmla="val 6016"/>
                </a:avLst>
              </a:prstGeom>
              <a:solidFill>
                <a:srgbClr val="F8F4F9"/>
              </a:solidFill>
              <a:ln w="12700" cap="flat" cmpd="sng" algn="ctr">
                <a:noFill/>
                <a:prstDash val="solid"/>
                <a:miter lim="800000"/>
              </a:ln>
              <a:effectLst>
                <a:outerShdw blurRad="63500" algn="ctr" rotWithShape="0">
                  <a:prstClr val="black">
                    <a:alpha val="40000"/>
                  </a:prstClr>
                </a:outerShdw>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CFCFC"/>
                  </a:solidFill>
                  <a:effectLst/>
                  <a:uLnTx/>
                  <a:uFillTx/>
                  <a:latin typeface="Tahoma"/>
                  <a:ea typeface="+mn-ea"/>
                  <a:cs typeface="+mn-cs"/>
                </a:endParaRPr>
              </a:p>
            </p:txBody>
          </p:sp>
          <p:graphicFrame>
            <p:nvGraphicFramePr>
              <p:cNvPr id="21" name="Diagram 20">
                <a:extLst>
                  <a:ext uri="{FF2B5EF4-FFF2-40B4-BE49-F238E27FC236}">
                    <a16:creationId xmlns:a16="http://schemas.microsoft.com/office/drawing/2014/main" id="{2BB9F2EC-565D-4803-B0BB-FD595C5D67AD}"/>
                  </a:ext>
                </a:extLst>
              </p:cNvPr>
              <p:cNvGraphicFramePr/>
              <p:nvPr/>
            </p:nvGraphicFramePr>
            <p:xfrm>
              <a:off x="10383775" y="1557343"/>
              <a:ext cx="1087737" cy="1797890"/>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
            <p:nvSpPr>
              <p:cNvPr id="22" name="AutoShape 2">
                <a:extLst>
                  <a:ext uri="{FF2B5EF4-FFF2-40B4-BE49-F238E27FC236}">
                    <a16:creationId xmlns:a16="http://schemas.microsoft.com/office/drawing/2014/main" id="{39C8EB04-18F1-43F7-9D16-05E1D9217274}"/>
                  </a:ext>
                </a:extLst>
              </p:cNvPr>
              <p:cNvSpPr txBox="1">
                <a:spLocks noChangeArrowheads="1"/>
              </p:cNvSpPr>
              <p:nvPr/>
            </p:nvSpPr>
            <p:spPr>
              <a:xfrm>
                <a:off x="10489646" y="1125343"/>
                <a:ext cx="779363"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1400" b="0" i="0" u="none" strike="noStrike" kern="1200" cap="small" spc="-150" normalizeH="0" baseline="0" noProof="0">
                    <a:ln>
                      <a:noFill/>
                    </a:ln>
                    <a:solidFill>
                      <a:prstClr val="black">
                        <a:lumMod val="75000"/>
                        <a:lumOff val="25000"/>
                      </a:prstClr>
                    </a:solidFill>
                    <a:effectLst/>
                    <a:uLnTx/>
                    <a:uFillTx/>
                    <a:latin typeface="Arial Black"/>
                    <a:ea typeface="+mj-ea"/>
                    <a:cs typeface="+mj-cs"/>
                  </a:rPr>
                  <a:t>Legend</a:t>
                </a:r>
              </a:p>
            </p:txBody>
          </p:sp>
        </p:grpSp>
      </p:grpSp>
      <p:sp>
        <p:nvSpPr>
          <p:cNvPr id="3" name="TextBox 2">
            <a:extLst>
              <a:ext uri="{FF2B5EF4-FFF2-40B4-BE49-F238E27FC236}">
                <a16:creationId xmlns:a16="http://schemas.microsoft.com/office/drawing/2014/main" id="{94B91E11-C497-22AB-D581-A2BFE1D04064}"/>
              </a:ext>
            </a:extLst>
          </p:cNvPr>
          <p:cNvSpPr txBox="1"/>
          <p:nvPr/>
        </p:nvSpPr>
        <p:spPr>
          <a:xfrm>
            <a:off x="6800545" y="4637870"/>
            <a:ext cx="36160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All Reports will be available to both LEA and SELPA Users</a:t>
            </a:r>
          </a:p>
        </p:txBody>
      </p:sp>
      <p:sp>
        <p:nvSpPr>
          <p:cNvPr id="5" name="Title 1">
            <a:extLst>
              <a:ext uri="{FF2B5EF4-FFF2-40B4-BE49-F238E27FC236}">
                <a16:creationId xmlns:a16="http://schemas.microsoft.com/office/drawing/2014/main" id="{B25AA17B-1025-F549-A057-D837CF26FFE2}"/>
              </a:ext>
            </a:extLst>
          </p:cNvPr>
          <p:cNvSpPr txBox="1">
            <a:spLocks noGrp="1"/>
          </p:cNvSpPr>
          <p:nvPr>
            <p:ph type="title"/>
          </p:nvPr>
        </p:nvSpPr>
        <p:spPr>
          <a:xfrm>
            <a:off x="425450" y="247650"/>
            <a:ext cx="11341100" cy="431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rgbClr val="16156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i="0" u="none" strike="noStrike" kern="1200" cap="none" spc="0" normalizeH="0" baseline="0" noProof="0" dirty="0">
                <a:ln>
                  <a:noFill/>
                </a:ln>
                <a:solidFill>
                  <a:schemeClr val="tx1">
                    <a:lumMod val="75000"/>
                    <a:lumOff val="25000"/>
                  </a:schemeClr>
                </a:solidFill>
                <a:effectLst/>
                <a:uLnTx/>
                <a:uFillTx/>
                <a:latin typeface="+mj-lt"/>
                <a:ea typeface="+mn-ea"/>
                <a:cs typeface="Arial" charset="0"/>
              </a:rPr>
              <a:t>EOY 4 Reports</a:t>
            </a:r>
            <a:r>
              <a:rPr lang="en-US" sz="3200" spc="0" dirty="0">
                <a:solidFill>
                  <a:schemeClr val="tx1">
                    <a:lumMod val="75000"/>
                    <a:lumOff val="25000"/>
                  </a:schemeClr>
                </a:solidFill>
                <a:ea typeface="+mn-ea"/>
                <a:cs typeface="Arial" charset="0"/>
              </a:rPr>
              <a:t> </a:t>
            </a:r>
            <a:r>
              <a:rPr lang="en-US" sz="2000" dirty="0">
                <a:solidFill>
                  <a:schemeClr val="tx1">
                    <a:lumMod val="75000"/>
                    <a:lumOff val="25000"/>
                  </a:schemeClr>
                </a:solidFill>
                <a:ea typeface="+mn-ea"/>
                <a:cs typeface="Arial" charset="0"/>
              </a:rPr>
              <a:t>Students with disabilities</a:t>
            </a:r>
            <a:endParaRPr kumimoji="0" lang="en-US" sz="2000" i="0" u="none" strike="noStrike" kern="1200" cap="none" spc="0" normalizeH="0" baseline="0" noProof="0" dirty="0">
              <a:ln>
                <a:noFill/>
              </a:ln>
              <a:solidFill>
                <a:schemeClr val="tx1">
                  <a:lumMod val="75000"/>
                  <a:lumOff val="25000"/>
                </a:schemeClr>
              </a:solidFill>
              <a:effectLst/>
              <a:uLnTx/>
              <a:uFillTx/>
              <a:ea typeface="+mn-ea"/>
              <a:cs typeface="Arial" charset="0"/>
            </a:endParaRPr>
          </a:p>
        </p:txBody>
      </p:sp>
    </p:spTree>
    <p:extLst>
      <p:ext uri="{BB962C8B-B14F-4D97-AF65-F5344CB8AC3E}">
        <p14:creationId xmlns:p14="http://schemas.microsoft.com/office/powerpoint/2010/main" val="1620877450"/>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90F9E2-6E85-2E7E-B085-15E3DE185D65}"/>
              </a:ext>
            </a:extLst>
          </p:cNvPr>
          <p:cNvSpPr>
            <a:spLocks noGrp="1"/>
          </p:cNvSpPr>
          <p:nvPr>
            <p:ph type="title"/>
          </p:nvPr>
        </p:nvSpPr>
        <p:spPr>
          <a:xfrm>
            <a:off x="560209" y="518696"/>
            <a:ext cx="11340000" cy="432000"/>
          </a:xfrm>
        </p:spPr>
        <p:txBody>
          <a:bodyPr/>
          <a:lstStyle/>
          <a:p>
            <a:r>
              <a:rPr lang="en-US" dirty="0"/>
              <a:t>Postsecondary  Status Data Analysis</a:t>
            </a:r>
          </a:p>
        </p:txBody>
      </p:sp>
      <p:sp>
        <p:nvSpPr>
          <p:cNvPr id="7" name="Content Placeholder 6">
            <a:extLst>
              <a:ext uri="{FF2B5EF4-FFF2-40B4-BE49-F238E27FC236}">
                <a16:creationId xmlns:a16="http://schemas.microsoft.com/office/drawing/2014/main" id="{EACC253D-3FD4-63AB-5B05-6A22D1079B8B}"/>
              </a:ext>
            </a:extLst>
          </p:cNvPr>
          <p:cNvSpPr>
            <a:spLocks noGrp="1"/>
          </p:cNvSpPr>
          <p:nvPr>
            <p:ph idx="1"/>
          </p:nvPr>
        </p:nvSpPr>
        <p:spPr>
          <a:xfrm>
            <a:off x="560209" y="1275347"/>
            <a:ext cx="11340000" cy="833187"/>
          </a:xfrm>
        </p:spPr>
        <p:txBody>
          <a:bodyPr/>
          <a:lstStyle/>
          <a:p>
            <a:pPr marL="0" indent="0" algn="ctr">
              <a:buNone/>
            </a:pPr>
            <a:r>
              <a:rPr lang="en-US" dirty="0"/>
              <a:t>Supporting Report 17.4 will list SWD and their postsecondary outcomes. Detail data is often found in supporting reports, data coordinators should ensure that the proper report is reviewed early in the submission window so there is time to reconcile data</a:t>
            </a:r>
          </a:p>
        </p:txBody>
      </p:sp>
      <p:sp>
        <p:nvSpPr>
          <p:cNvPr id="3" name="Slide Number Placeholder 2">
            <a:extLst>
              <a:ext uri="{FF2B5EF4-FFF2-40B4-BE49-F238E27FC236}">
                <a16:creationId xmlns:a16="http://schemas.microsoft.com/office/drawing/2014/main" id="{FF9A2C90-4660-B83A-DC8F-6853CA07ACFF}"/>
              </a:ext>
            </a:extLst>
          </p:cNvPr>
          <p:cNvSpPr>
            <a:spLocks noGrp="1"/>
          </p:cNvSpPr>
          <p:nvPr>
            <p:ph type="sldNum" sz="quarter" idx="11"/>
          </p:nvPr>
        </p:nvSpPr>
        <p:spPr/>
        <p:txBody>
          <a:bodyPr/>
          <a:lstStyle/>
          <a:p>
            <a:fld id="{4B73C415-D670-4716-A5EC-CC4D52CA2BAC}" type="slidenum">
              <a:rPr lang="en-US" noProof="0" smtClean="0"/>
              <a:pPr/>
              <a:t>48</a:t>
            </a:fld>
            <a:endParaRPr lang="en-US" noProof="0" dirty="0"/>
          </a:p>
        </p:txBody>
      </p:sp>
      <p:pic>
        <p:nvPicPr>
          <p:cNvPr id="5" name="Picture 4" descr="Screen shot of the CALPADS User Manaual, report 17.4 postsecondary Survaay Outcome for SWDs - Student List">
            <a:extLst>
              <a:ext uri="{FF2B5EF4-FFF2-40B4-BE49-F238E27FC236}">
                <a16:creationId xmlns:a16="http://schemas.microsoft.com/office/drawing/2014/main" id="{8FF97B47-78CE-52CF-6040-584367C09E9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2829" y="2325837"/>
            <a:ext cx="10214760" cy="3744854"/>
          </a:xfrm>
          <a:prstGeom prst="rect">
            <a:avLst/>
          </a:prstGeom>
        </p:spPr>
      </p:pic>
      <p:sp>
        <p:nvSpPr>
          <p:cNvPr id="2" name="Footer Placeholder 1">
            <a:extLst>
              <a:ext uri="{FF2B5EF4-FFF2-40B4-BE49-F238E27FC236}">
                <a16:creationId xmlns:a16="http://schemas.microsoft.com/office/drawing/2014/main" id="{ED1EB91A-E692-1F21-BD2D-816E9EFE5CE6}"/>
              </a:ext>
            </a:extLst>
          </p:cNvPr>
          <p:cNvSpPr>
            <a:spLocks noGrp="1"/>
          </p:cNvSpPr>
          <p:nvPr>
            <p:ph type="ftr" sz="quarter" idx="10"/>
          </p:nvPr>
        </p:nvSpPr>
        <p:spPr/>
        <p:txBody>
          <a:bodyPr/>
          <a:lstStyle/>
          <a:p>
            <a:r>
              <a:rPr lang="en-US" noProof="0"/>
              <a:t>EOY - Advanced Reporting and Certification v1.1 May 5, 2025</a:t>
            </a:r>
            <a:endParaRPr lang="en-US" noProof="0" dirty="0"/>
          </a:p>
        </p:txBody>
      </p:sp>
    </p:spTree>
    <p:extLst>
      <p:ext uri="{BB962C8B-B14F-4D97-AF65-F5344CB8AC3E}">
        <p14:creationId xmlns:p14="http://schemas.microsoft.com/office/powerpoint/2010/main" val="39973875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3431CBD-908B-3571-E9AA-1526436F8260}"/>
              </a:ext>
            </a:extLst>
          </p:cNvPr>
          <p:cNvSpPr>
            <a:spLocks noGrp="1"/>
          </p:cNvSpPr>
          <p:nvPr>
            <p:ph type="sldNum" sz="quarter" idx="11"/>
          </p:nvPr>
        </p:nvSpPr>
        <p:spPr/>
        <p:txBody>
          <a:bodyPr/>
          <a:lstStyle/>
          <a:p>
            <a:fld id="{4B73C415-D670-4716-A5EC-CC4D52CA2BAC}" type="slidenum">
              <a:rPr lang="en-US" noProof="0" smtClean="0"/>
              <a:pPr/>
              <a:t>49</a:t>
            </a:fld>
            <a:endParaRPr lang="en-US" noProof="0" dirty="0"/>
          </a:p>
        </p:txBody>
      </p:sp>
      <p:sp>
        <p:nvSpPr>
          <p:cNvPr id="2" name="Title 1">
            <a:extLst>
              <a:ext uri="{FF2B5EF4-FFF2-40B4-BE49-F238E27FC236}">
                <a16:creationId xmlns:a16="http://schemas.microsoft.com/office/drawing/2014/main" id="{126FC9A7-7AA8-FCAE-3CE7-950445585237}"/>
              </a:ext>
            </a:extLst>
          </p:cNvPr>
          <p:cNvSpPr>
            <a:spLocks noGrp="1"/>
          </p:cNvSpPr>
          <p:nvPr>
            <p:ph type="title" idx="4294967295"/>
          </p:nvPr>
        </p:nvSpPr>
        <p:spPr>
          <a:xfrm>
            <a:off x="646200" y="520735"/>
            <a:ext cx="10515600" cy="1325563"/>
          </a:xfrm>
        </p:spPr>
        <p:txBody>
          <a:bodyPr/>
          <a:lstStyle/>
          <a:p>
            <a:r>
              <a:rPr lang="en-US" dirty="0"/>
              <a:t>Available EOY 4 Training</a:t>
            </a:r>
          </a:p>
        </p:txBody>
      </p:sp>
      <p:sp>
        <p:nvSpPr>
          <p:cNvPr id="6" name="TextBox 5">
            <a:extLst>
              <a:ext uri="{FF2B5EF4-FFF2-40B4-BE49-F238E27FC236}">
                <a16:creationId xmlns:a16="http://schemas.microsoft.com/office/drawing/2014/main" id="{38606790-3E25-135B-6C71-D344CF5F1265}"/>
              </a:ext>
            </a:extLst>
          </p:cNvPr>
          <p:cNvSpPr txBox="1"/>
          <p:nvPr/>
        </p:nvSpPr>
        <p:spPr>
          <a:xfrm>
            <a:off x="535928" y="1181964"/>
            <a:ext cx="7147776" cy="1754326"/>
          </a:xfrm>
          <a:prstGeom prst="rect">
            <a:avLst/>
          </a:prstGeom>
          <a:noFill/>
        </p:spPr>
        <p:txBody>
          <a:bodyPr wrap="square" rtlCol="0">
            <a:spAutoFit/>
          </a:bodyPr>
          <a:lstStyle/>
          <a:p>
            <a:r>
              <a:rPr lang="en-US" dirty="0"/>
              <a:t>CALPADS User Manual</a:t>
            </a:r>
          </a:p>
          <a:p>
            <a:pPr marL="285750" indent="-285750">
              <a:buFont typeface="Arial" panose="020B0604020202020204" pitchFamily="34" charset="0"/>
              <a:buChar char="•"/>
            </a:pPr>
            <a:r>
              <a:rPr lang="en-US" dirty="0">
                <a:hlinkClick r:id="rId3"/>
              </a:rPr>
              <a:t>Students with Disabilities Status (SWDS)</a:t>
            </a:r>
            <a:endParaRPr lang="en-US" dirty="0"/>
          </a:p>
          <a:p>
            <a:pPr marL="285750" indent="-285750">
              <a:buFont typeface="Arial" panose="020B0604020202020204" pitchFamily="34" charset="0"/>
              <a:buChar char="•"/>
            </a:pPr>
            <a:r>
              <a:rPr lang="en-US" dirty="0">
                <a:hlinkClick r:id="rId4"/>
              </a:rPr>
              <a:t>Special Education Plan (PLAN)</a:t>
            </a:r>
            <a:endParaRPr lang="en-US" dirty="0"/>
          </a:p>
          <a:p>
            <a:pPr marL="285750" indent="-285750">
              <a:buFont typeface="Arial" panose="020B0604020202020204" pitchFamily="34" charset="0"/>
              <a:buChar char="•"/>
            </a:pPr>
            <a:r>
              <a:rPr lang="en-US" dirty="0">
                <a:hlinkClick r:id="rId5"/>
              </a:rPr>
              <a:t>Special Education Meetings (MEET)</a:t>
            </a:r>
            <a:endParaRPr lang="en-US" dirty="0"/>
          </a:p>
          <a:p>
            <a:pPr marL="285750" indent="-285750">
              <a:buFont typeface="Arial" panose="020B0604020202020204" pitchFamily="34" charset="0"/>
              <a:buChar char="•"/>
            </a:pPr>
            <a:r>
              <a:rPr lang="en-US" dirty="0">
                <a:hlinkClick r:id="rId6"/>
              </a:rPr>
              <a:t>Special Education Services (SERV)</a:t>
            </a:r>
            <a:r>
              <a:rPr lang="en-US" dirty="0"/>
              <a:t> </a:t>
            </a:r>
          </a:p>
          <a:p>
            <a:pPr marL="285750" indent="-285750">
              <a:buFont typeface="Arial" panose="020B0604020202020204" pitchFamily="34" charset="0"/>
              <a:buChar char="•"/>
            </a:pPr>
            <a:r>
              <a:rPr lang="en-US" dirty="0">
                <a:hlinkClick r:id="rId7"/>
              </a:rPr>
              <a:t>Postsecondary Status</a:t>
            </a:r>
            <a:endParaRPr lang="en-US" dirty="0"/>
          </a:p>
        </p:txBody>
      </p:sp>
      <p:sp>
        <p:nvSpPr>
          <p:cNvPr id="7" name="TextBox 6">
            <a:extLst>
              <a:ext uri="{FF2B5EF4-FFF2-40B4-BE49-F238E27FC236}">
                <a16:creationId xmlns:a16="http://schemas.microsoft.com/office/drawing/2014/main" id="{B5E4AC73-BBAE-6597-67D4-C7DD47E5ACDE}"/>
              </a:ext>
            </a:extLst>
          </p:cNvPr>
          <p:cNvSpPr txBox="1"/>
          <p:nvPr/>
        </p:nvSpPr>
        <p:spPr>
          <a:xfrm>
            <a:off x="535928" y="4856607"/>
            <a:ext cx="6209621" cy="1477328"/>
          </a:xfrm>
          <a:prstGeom prst="rect">
            <a:avLst/>
          </a:prstGeom>
          <a:noFill/>
        </p:spPr>
        <p:txBody>
          <a:bodyPr wrap="square" rtlCol="0">
            <a:spAutoFit/>
          </a:bodyPr>
          <a:lstStyle/>
          <a:p>
            <a:r>
              <a:rPr lang="en-US" dirty="0"/>
              <a:t>CSIS YouTube Training Channel</a:t>
            </a:r>
          </a:p>
          <a:p>
            <a:pPr marL="285750" indent="-285750">
              <a:buFont typeface="Arial" panose="020B0604020202020204" pitchFamily="34" charset="0"/>
              <a:buChar char="•"/>
            </a:pPr>
            <a:r>
              <a:rPr lang="en-US" dirty="0">
                <a:hlinkClick r:id="rId8"/>
              </a:rPr>
              <a:t>CALPADS Special Education Roadshow 2024</a:t>
            </a:r>
            <a:endParaRPr lang="en-US" dirty="0"/>
          </a:p>
          <a:p>
            <a:pPr marL="285750" indent="-285750">
              <a:buFont typeface="Arial" panose="020B0604020202020204" pitchFamily="34" charset="0"/>
              <a:buChar char="•"/>
            </a:pPr>
            <a:r>
              <a:rPr lang="en-US" dirty="0">
                <a:hlinkClick r:id="rId9"/>
              </a:rPr>
              <a:t>Creating and Maintaining Statewide Student Identifiers for Students with Disabilities in CALPADS</a:t>
            </a:r>
            <a:endParaRPr lang="en-US" dirty="0"/>
          </a:p>
          <a:p>
            <a:endParaRPr lang="en-US" dirty="0"/>
          </a:p>
        </p:txBody>
      </p:sp>
      <p:pic>
        <p:nvPicPr>
          <p:cNvPr id="3076" name="Picture 4" descr="Go | Monopoly Wiki | Fandom">
            <a:extLst>
              <a:ext uri="{FF2B5EF4-FFF2-40B4-BE49-F238E27FC236}">
                <a16:creationId xmlns:a16="http://schemas.microsoft.com/office/drawing/2014/main" id="{D047DB73-BE01-3B90-6D2B-7764168A328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670049">
            <a:off x="7324044" y="1431693"/>
            <a:ext cx="3528240" cy="34223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9BBC47F-58AD-5B55-BBD5-932AEB32F5C4}"/>
              </a:ext>
            </a:extLst>
          </p:cNvPr>
          <p:cNvSpPr txBox="1"/>
          <p:nvPr/>
        </p:nvSpPr>
        <p:spPr>
          <a:xfrm>
            <a:off x="535928" y="2975497"/>
            <a:ext cx="6489341" cy="2031325"/>
          </a:xfrm>
          <a:prstGeom prst="rect">
            <a:avLst/>
          </a:prstGeom>
          <a:noFill/>
        </p:spPr>
        <p:txBody>
          <a:bodyPr wrap="square" rtlCol="0">
            <a:spAutoFit/>
          </a:bodyPr>
          <a:lstStyle/>
          <a:p>
            <a:r>
              <a:rPr lang="en-US" dirty="0"/>
              <a:t>CDE Guidance</a:t>
            </a:r>
          </a:p>
          <a:p>
            <a:pPr marL="285750" indent="-285750">
              <a:buFont typeface="Arial" panose="020B0604020202020204" pitchFamily="34" charset="0"/>
              <a:buChar char="•"/>
            </a:pPr>
            <a:r>
              <a:rPr lang="en-US" dirty="0">
                <a:hlinkClick r:id="rId11"/>
              </a:rPr>
              <a:t>Reporting Data for Students with Disabilities </a:t>
            </a:r>
            <a:endParaRPr lang="en-US" dirty="0"/>
          </a:p>
          <a:p>
            <a:pPr marL="285750" indent="-285750">
              <a:buFont typeface="Arial" panose="020B0604020202020204" pitchFamily="34" charset="0"/>
              <a:buChar char="•"/>
            </a:pPr>
            <a:r>
              <a:rPr lang="en-US" dirty="0">
                <a:hlinkClick r:id="rId12"/>
              </a:rPr>
              <a:t>Special Education File Submission Scenarios</a:t>
            </a:r>
            <a:endParaRPr lang="en-US" dirty="0"/>
          </a:p>
          <a:p>
            <a:pPr marL="285750" indent="-285750">
              <a:buFont typeface="Arial" panose="020B0604020202020204" pitchFamily="34" charset="0"/>
              <a:buChar char="•"/>
            </a:pPr>
            <a:r>
              <a:rPr lang="en-US" dirty="0">
                <a:latin typeface="Arial"/>
                <a:cs typeface="Arial"/>
                <a:hlinkClick r:id="rId13"/>
              </a:rPr>
              <a:t>Special Education Data FAQs</a:t>
            </a:r>
            <a:endParaRPr lang="en-US" dirty="0">
              <a:latin typeface="Arial"/>
              <a:cs typeface="Arial"/>
            </a:endParaRPr>
          </a:p>
          <a:p>
            <a:pPr marL="285750" indent="-285750">
              <a:buFont typeface="Arial" panose="020B0604020202020204" pitchFamily="34" charset="0"/>
              <a:buChar char="•"/>
            </a:pPr>
            <a:r>
              <a:rPr lang="en-US" dirty="0">
                <a:hlinkClick r:id="rId14"/>
              </a:rPr>
              <a:t>Appropriate SWDS Status and </a:t>
            </a:r>
            <a:r>
              <a:rPr lang="en-US" dirty="0" err="1">
                <a:hlinkClick r:id="rId14"/>
              </a:rPr>
              <a:t>NonPart</a:t>
            </a:r>
            <a:r>
              <a:rPr lang="en-US" dirty="0">
                <a:hlinkClick r:id="rId14"/>
              </a:rPr>
              <a:t> Reason for Student Exit Categories and Completion Statuses.xlsx</a:t>
            </a:r>
            <a:endParaRPr lang="en-US" dirty="0"/>
          </a:p>
          <a:p>
            <a:pPr marL="285750" indent="-285750">
              <a:buFont typeface="Arial" panose="020B0604020202020204" pitchFamily="34" charset="0"/>
              <a:buChar char="•"/>
            </a:pPr>
            <a:endParaRPr lang="en-US" dirty="0">
              <a:latin typeface="Arial"/>
              <a:cs typeface="Arial"/>
            </a:endParaRPr>
          </a:p>
        </p:txBody>
      </p:sp>
      <p:sp>
        <p:nvSpPr>
          <p:cNvPr id="10" name="Footer Placeholder 9">
            <a:extLst>
              <a:ext uri="{FF2B5EF4-FFF2-40B4-BE49-F238E27FC236}">
                <a16:creationId xmlns:a16="http://schemas.microsoft.com/office/drawing/2014/main" id="{595613B6-6DF2-F0E8-A3FF-B5AFEC026A8A}"/>
              </a:ext>
            </a:extLst>
          </p:cNvPr>
          <p:cNvSpPr>
            <a:spLocks noGrp="1"/>
          </p:cNvSpPr>
          <p:nvPr>
            <p:ph type="ftr" sz="quarter" idx="10"/>
          </p:nvPr>
        </p:nvSpPr>
        <p:spPr/>
        <p:txBody>
          <a:bodyPr/>
          <a:lstStyle/>
          <a:p>
            <a:r>
              <a:rPr lang="en-US" noProof="0"/>
              <a:t>EOY - Advanced Reporting and Certification v1.1 May 5, 2025</a:t>
            </a:r>
            <a:endParaRPr lang="en-US" noProof="0" dirty="0"/>
          </a:p>
        </p:txBody>
      </p:sp>
    </p:spTree>
    <p:extLst>
      <p:ext uri="{BB962C8B-B14F-4D97-AF65-F5344CB8AC3E}">
        <p14:creationId xmlns:p14="http://schemas.microsoft.com/office/powerpoint/2010/main" val="1479143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22">
            <a:extLst>
              <a:ext uri="{FF2B5EF4-FFF2-40B4-BE49-F238E27FC236}">
                <a16:creationId xmlns:a16="http://schemas.microsoft.com/office/drawing/2014/main" id="{426FC4D8-6BA6-6D41-B343-8824F9334330}"/>
              </a:ext>
              <a:ext uri="{C183D7F6-B498-43B3-948B-1728B52AA6E4}">
                <adec:decorative xmlns:adec="http://schemas.microsoft.com/office/drawing/2017/decorative" val="1"/>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020" r="1020"/>
          <a:stretch>
            <a:fillRect/>
          </a:stretch>
        </p:blipFill>
        <p:spPr/>
      </p:pic>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dirty="0"/>
              <a:t>Agenda</a:t>
            </a:r>
          </a:p>
        </p:txBody>
      </p:sp>
      <p:sp>
        <p:nvSpPr>
          <p:cNvPr id="6" name="Text Placeholder 5">
            <a:extLst>
              <a:ext uri="{FF2B5EF4-FFF2-40B4-BE49-F238E27FC236}">
                <a16:creationId xmlns:a16="http://schemas.microsoft.com/office/drawing/2014/main" id="{0F0E443A-F987-4A67-86AD-557D61E47992}"/>
              </a:ext>
            </a:extLst>
          </p:cNvPr>
          <p:cNvSpPr>
            <a:spLocks noGrp="1"/>
          </p:cNvSpPr>
          <p:nvPr>
            <p:ph type="body" sz="quarter" idx="13"/>
          </p:nvPr>
        </p:nvSpPr>
        <p:spPr>
          <a:xfrm>
            <a:off x="5930598" y="4946955"/>
            <a:ext cx="2138655" cy="360000"/>
          </a:xfrm>
        </p:spPr>
        <p:txBody>
          <a:bodyPr/>
          <a:lstStyle/>
          <a:p>
            <a:r>
              <a:rPr lang="en-US" sz="1400" dirty="0">
                <a:solidFill>
                  <a:schemeClr val="tx1">
                    <a:lumMod val="75000"/>
                    <a:lumOff val="25000"/>
                  </a:schemeClr>
                </a:solidFill>
              </a:rPr>
              <a:t>Certification Review</a:t>
            </a:r>
          </a:p>
        </p:txBody>
      </p:sp>
      <p:sp>
        <p:nvSpPr>
          <p:cNvPr id="8" name="Text Placeholder 7">
            <a:extLst>
              <a:ext uri="{FF2B5EF4-FFF2-40B4-BE49-F238E27FC236}">
                <a16:creationId xmlns:a16="http://schemas.microsoft.com/office/drawing/2014/main" id="{FA562AA1-9ED1-4AA1-8F21-A53B5A69CB06}"/>
              </a:ext>
            </a:extLst>
          </p:cNvPr>
          <p:cNvSpPr>
            <a:spLocks noGrp="1"/>
          </p:cNvSpPr>
          <p:nvPr>
            <p:ph type="body" sz="quarter" idx="14"/>
          </p:nvPr>
        </p:nvSpPr>
        <p:spPr>
          <a:xfrm>
            <a:off x="8069253" y="4946955"/>
            <a:ext cx="2012655" cy="360000"/>
          </a:xfrm>
        </p:spPr>
        <p:txBody>
          <a:bodyPr/>
          <a:lstStyle/>
          <a:p>
            <a:r>
              <a:rPr lang="en-US" dirty="0"/>
              <a:t>Common Problems</a:t>
            </a:r>
            <a:endParaRPr lang="en-US" dirty="0">
              <a:solidFill>
                <a:schemeClr val="tx1">
                  <a:lumMod val="75000"/>
                  <a:lumOff val="25000"/>
                </a:schemeClr>
              </a:solidFill>
            </a:endParaRPr>
          </a:p>
        </p:txBody>
      </p:sp>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5"/>
          </p:nvPr>
        </p:nvSpPr>
        <p:spPr>
          <a:xfrm>
            <a:off x="6999926" y="2020510"/>
            <a:ext cx="1800000" cy="360000"/>
          </a:xfrm>
        </p:spPr>
        <p:txBody>
          <a:bodyPr/>
          <a:lstStyle/>
          <a:p>
            <a:r>
              <a:rPr lang="en-US" sz="1400" dirty="0">
                <a:solidFill>
                  <a:schemeClr val="tx1">
                    <a:lumMod val="75000"/>
                    <a:lumOff val="25000"/>
                  </a:schemeClr>
                </a:solidFill>
              </a:rPr>
              <a:t>EOY 1-4</a:t>
            </a:r>
            <a:r>
              <a:rPr lang="en-US" dirty="0">
                <a:solidFill>
                  <a:schemeClr val="tx1">
                    <a:lumMod val="75000"/>
                    <a:lumOff val="25000"/>
                  </a:schemeClr>
                </a:solidFill>
              </a:rPr>
              <a:t> </a:t>
            </a:r>
            <a:r>
              <a:rPr lang="en-US" sz="1400" dirty="0">
                <a:solidFill>
                  <a:schemeClr val="tx1">
                    <a:lumMod val="75000"/>
                    <a:lumOff val="25000"/>
                  </a:schemeClr>
                </a:solidFill>
              </a:rPr>
              <a:t>Overview</a:t>
            </a:r>
            <a:r>
              <a:rPr lang="en-US" dirty="0">
                <a:solidFill>
                  <a:schemeClr val="tx1">
                    <a:lumMod val="75000"/>
                    <a:lumOff val="25000"/>
                  </a:schemeClr>
                </a:solidFill>
              </a:rPr>
              <a:t> </a:t>
            </a:r>
          </a:p>
        </p:txBody>
      </p:sp>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6"/>
          </p:nvPr>
        </p:nvSpPr>
        <p:spPr>
          <a:xfrm>
            <a:off x="9340370" y="2020510"/>
            <a:ext cx="1800000" cy="360000"/>
          </a:xfrm>
        </p:spPr>
        <p:txBody>
          <a:bodyPr/>
          <a:lstStyle/>
          <a:p>
            <a:r>
              <a:rPr lang="en-US" dirty="0">
                <a:solidFill>
                  <a:schemeClr val="tx1">
                    <a:lumMod val="75000"/>
                    <a:lumOff val="25000"/>
                  </a:schemeClr>
                </a:solidFill>
              </a:rPr>
              <a:t>2024-25 Changes</a:t>
            </a: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p:nvPr/>
        </p:nvSpPr>
        <p:spPr>
          <a:xfrm>
            <a:off x="7342715" y="768888"/>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4" name="Graphic 33" descr="World">
            <a:extLst>
              <a:ext uri="{FF2B5EF4-FFF2-40B4-BE49-F238E27FC236}">
                <a16:creationId xmlns:a16="http://schemas.microsoft.com/office/drawing/2014/main" id="{01B04A53-CFF0-41E3-A36F-790D2F6B635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42715" y="768783"/>
            <a:ext cx="1114422" cy="1114422"/>
          </a:xfrm>
          <a:prstGeom prst="rect">
            <a:avLst/>
          </a:prstGeom>
        </p:spPr>
      </p:pic>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7125926" y="2517710"/>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p:nvPr/>
        </p:nvSpPr>
        <p:spPr>
          <a:xfrm>
            <a:off x="9681430" y="768888"/>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2" name="Graphic 31" descr="Research">
            <a:extLst>
              <a:ext uri="{FF2B5EF4-FFF2-40B4-BE49-F238E27FC236}">
                <a16:creationId xmlns:a16="http://schemas.microsoft.com/office/drawing/2014/main" id="{A67046E4-7EA7-414C-8B67-BE9C73705C8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730344" y="780337"/>
            <a:ext cx="1109281" cy="1109281"/>
          </a:xfrm>
          <a:prstGeom prst="rect">
            <a:avLst/>
          </a:prstGeom>
        </p:spPr>
      </p:pic>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9464641" y="2517710"/>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AEBBE7F-98BB-4059-8F15-7198C7DAC337}"/>
              </a:ext>
              <a:ext uri="{C183D7F6-B498-43B3-948B-1728B52AA6E4}">
                <adec:decorative xmlns:adec="http://schemas.microsoft.com/office/drawing/2017/decorative" val="1"/>
              </a:ext>
            </a:extLst>
          </p:cNvPr>
          <p:cNvSpPr/>
          <p:nvPr/>
        </p:nvSpPr>
        <p:spPr>
          <a:xfrm>
            <a:off x="6428477" y="3656954"/>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21" name="Graphic 20" descr="Network" title="Placeholder Icon">
            <a:extLst>
              <a:ext uri="{FF2B5EF4-FFF2-40B4-BE49-F238E27FC236}">
                <a16:creationId xmlns:a16="http://schemas.microsoft.com/office/drawing/2014/main" id="{E34FD3C6-9F01-4A17-AD96-054AF500405F}"/>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543210" y="3754487"/>
            <a:ext cx="913432" cy="913432"/>
          </a:xfrm>
          <a:prstGeom prst="rect">
            <a:avLst/>
          </a:prstGeom>
        </p:spPr>
      </p:pic>
      <p:cxnSp>
        <p:nvCxnSpPr>
          <p:cNvPr id="28" name="Straight Connector 27">
            <a:extLst>
              <a:ext uri="{FF2B5EF4-FFF2-40B4-BE49-F238E27FC236}">
                <a16:creationId xmlns:a16="http://schemas.microsoft.com/office/drawing/2014/main" id="{FDEE8591-D916-4064-8CD3-2AD3F759B9E2}"/>
              </a:ext>
              <a:ext uri="{C183D7F6-B498-43B3-948B-1728B52AA6E4}">
                <adec:decorative xmlns:adec="http://schemas.microsoft.com/office/drawing/2017/decorative" val="1"/>
              </a:ext>
            </a:extLst>
          </p:cNvPr>
          <p:cNvCxnSpPr>
            <a:cxnSpLocks/>
          </p:cNvCxnSpPr>
          <p:nvPr/>
        </p:nvCxnSpPr>
        <p:spPr>
          <a:xfrm>
            <a:off x="6211688" y="5405776"/>
            <a:ext cx="1548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A892DD94-78B8-4911-A32B-3B174E2921B2}"/>
              </a:ext>
              <a:ext uri="{C183D7F6-B498-43B3-948B-1728B52AA6E4}">
                <adec:decorative xmlns:adec="http://schemas.microsoft.com/office/drawing/2017/decorative" val="1"/>
              </a:ext>
            </a:extLst>
          </p:cNvPr>
          <p:cNvSpPr/>
          <p:nvPr/>
        </p:nvSpPr>
        <p:spPr>
          <a:xfrm>
            <a:off x="8525759" y="3677944"/>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0" name="Graphic 29" descr="Warning">
            <a:extLst>
              <a:ext uri="{FF2B5EF4-FFF2-40B4-BE49-F238E27FC236}">
                <a16:creationId xmlns:a16="http://schemas.microsoft.com/office/drawing/2014/main" id="{72D31FC8-7143-4EC0-8D99-6AE8BC0B8DF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640492" y="3775477"/>
            <a:ext cx="913432" cy="913432"/>
          </a:xfrm>
          <a:prstGeom prst="rect">
            <a:avLst/>
          </a:prstGeom>
        </p:spPr>
      </p:pic>
      <p:cxnSp>
        <p:nvCxnSpPr>
          <p:cNvPr id="20" name="Straight Connector 19">
            <a:extLst>
              <a:ext uri="{FF2B5EF4-FFF2-40B4-BE49-F238E27FC236}">
                <a16:creationId xmlns:a16="http://schemas.microsoft.com/office/drawing/2014/main" id="{59D2C94E-1924-4389-B84A-2828D610B220}"/>
              </a:ext>
              <a:ext uri="{C183D7F6-B498-43B3-948B-1728B52AA6E4}">
                <adec:decorative xmlns:adec="http://schemas.microsoft.com/office/drawing/2017/decorative" val="1"/>
              </a:ext>
            </a:extLst>
          </p:cNvPr>
          <p:cNvCxnSpPr>
            <a:cxnSpLocks/>
          </p:cNvCxnSpPr>
          <p:nvPr/>
        </p:nvCxnSpPr>
        <p:spPr>
          <a:xfrm>
            <a:off x="8331394" y="5426766"/>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BD8ABF0E-A7DF-AC42-9351-F879467E4E7E}"/>
              </a:ext>
              <a:ext uri="{C183D7F6-B498-43B3-948B-1728B52AA6E4}">
                <adec:decorative xmlns:adec="http://schemas.microsoft.com/office/drawing/2017/decorative" val="1"/>
              </a:ext>
            </a:extLst>
          </p:cNvPr>
          <p:cNvSpPr/>
          <p:nvPr/>
        </p:nvSpPr>
        <p:spPr>
          <a:xfrm>
            <a:off x="10623041" y="3677944"/>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8" name="Text Placeholder 9">
            <a:extLst>
              <a:ext uri="{FF2B5EF4-FFF2-40B4-BE49-F238E27FC236}">
                <a16:creationId xmlns:a16="http://schemas.microsoft.com/office/drawing/2014/main" id="{4E73C20E-DB71-7647-B3E5-699D32DF1F33}"/>
              </a:ext>
            </a:extLst>
          </p:cNvPr>
          <p:cNvSpPr txBox="1">
            <a:spLocks/>
          </p:cNvSpPr>
          <p:nvPr/>
        </p:nvSpPr>
        <p:spPr>
          <a:xfrm>
            <a:off x="10280253" y="4883176"/>
            <a:ext cx="1800000" cy="36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Tahoma"/>
                <a:ea typeface="+mn-ea"/>
                <a:cs typeface="+mn-cs"/>
              </a:rPr>
              <a:t>Wrap-Up</a:t>
            </a:r>
            <a:r>
              <a:rPr kumimoji="0" lang="en-US" sz="1800" b="0" i="0" u="none" strike="noStrike" kern="1200" cap="none" spc="0" normalizeH="0" baseline="0" noProof="0" dirty="0">
                <a:ln>
                  <a:noFill/>
                </a:ln>
                <a:solidFill>
                  <a:prstClr val="black">
                    <a:lumMod val="75000"/>
                    <a:lumOff val="25000"/>
                  </a:prstClr>
                </a:solidFill>
                <a:effectLst/>
                <a:uLnTx/>
                <a:uFillTx/>
                <a:latin typeface="Tahoma"/>
                <a:ea typeface="+mn-ea"/>
                <a:cs typeface="+mn-cs"/>
              </a:rPr>
              <a:t> </a:t>
            </a:r>
          </a:p>
        </p:txBody>
      </p:sp>
      <p:cxnSp>
        <p:nvCxnSpPr>
          <p:cNvPr id="39" name="Straight Connector 38">
            <a:extLst>
              <a:ext uri="{FF2B5EF4-FFF2-40B4-BE49-F238E27FC236}">
                <a16:creationId xmlns:a16="http://schemas.microsoft.com/office/drawing/2014/main" id="{F467A9C6-1219-EE40-B99D-D1E687951E34}"/>
              </a:ext>
              <a:ext uri="{C183D7F6-B498-43B3-948B-1728B52AA6E4}">
                <adec:decorative xmlns:adec="http://schemas.microsoft.com/office/drawing/2017/decorative" val="1"/>
              </a:ext>
            </a:extLst>
          </p:cNvPr>
          <p:cNvCxnSpPr>
            <a:cxnSpLocks/>
          </p:cNvCxnSpPr>
          <p:nvPr/>
        </p:nvCxnSpPr>
        <p:spPr>
          <a:xfrm>
            <a:off x="10406252" y="5426766"/>
            <a:ext cx="15480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27" name="Graphic 26" descr="Present">
            <a:extLst>
              <a:ext uri="{FF2B5EF4-FFF2-40B4-BE49-F238E27FC236}">
                <a16:creationId xmlns:a16="http://schemas.microsoft.com/office/drawing/2014/main" id="{16FE0B01-3C4E-CF46-BF4C-5DDEA14C59D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636183" y="3659426"/>
            <a:ext cx="1054884" cy="1054884"/>
          </a:xfrm>
          <a:prstGeom prst="rect">
            <a:avLst/>
          </a:prstGeom>
        </p:spPr>
      </p:pic>
      <p:sp>
        <p:nvSpPr>
          <p:cNvPr id="3" name="Slide Number Placeholder 2">
            <a:extLst>
              <a:ext uri="{FF2B5EF4-FFF2-40B4-BE49-F238E27FC236}">
                <a16:creationId xmlns:a16="http://schemas.microsoft.com/office/drawing/2014/main" id="{8234C221-D094-445D-A8B7-0030E816562D}"/>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29254904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9159" y="0"/>
            <a:ext cx="11732841" cy="6365363"/>
          </a:xfrm>
          <a:prstGeom prst="rect">
            <a:avLst/>
          </a:prstGeom>
          <a:gradFill>
            <a:gsLst>
              <a:gs pos="70000">
                <a:schemeClr val="bg1">
                  <a:lumMod val="90000"/>
                  <a:alpha val="7000"/>
                </a:schemeClr>
              </a:gs>
              <a:gs pos="100000">
                <a:schemeClr val="bg1"/>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7" y="4962525"/>
            <a:ext cx="7235363" cy="1020264"/>
          </a:xfrm>
          <a:solidFill>
            <a:schemeClr val="bg1">
              <a:alpha val="0"/>
            </a:schemeClr>
          </a:solidFill>
        </p:spPr>
        <p:txBody>
          <a:bodyPr/>
          <a:lstStyle/>
          <a:p>
            <a:pPr marL="457200" indent="-457200">
              <a:buFont typeface="Arial" panose="020B0604020202020204" pitchFamily="34" charset="0"/>
              <a:buChar char="•"/>
            </a:pPr>
            <a:r>
              <a:rPr lang="en-US" b="1">
                <a:solidFill>
                  <a:srgbClr val="7030A0"/>
                </a:solidFill>
              </a:rPr>
              <a:t>EOY Data Uses</a:t>
            </a:r>
          </a:p>
          <a:p>
            <a:pPr marL="457200" indent="-457200">
              <a:buFont typeface="Arial" panose="020B0604020202020204" pitchFamily="34" charset="0"/>
              <a:buChar char="•"/>
            </a:pPr>
            <a:r>
              <a:rPr lang="en-US" b="1">
                <a:solidFill>
                  <a:srgbClr val="7030A0"/>
                </a:solidFill>
              </a:rPr>
              <a:t>EOY Checklist</a:t>
            </a:r>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AE7B4051-D9FC-4650-89C2-BC66990CF505}"/>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 Advanced Reporting and Certification v1.1 May 5, 2025</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7235363"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5" name="Graphic 4" descr="Research">
            <a:extLst>
              <a:ext uri="{FF2B5EF4-FFF2-40B4-BE49-F238E27FC236}">
                <a16:creationId xmlns:a16="http://schemas.microsoft.com/office/drawing/2014/main" id="{5A17BF87-87BC-44A3-A7BF-DD96D6F59B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93212" y="4054372"/>
            <a:ext cx="791617" cy="829676"/>
          </a:xfrm>
          <a:prstGeom prst="rect">
            <a:avLst/>
          </a:prstGeom>
        </p:spPr>
      </p:pic>
      <p:sp>
        <p:nvSpPr>
          <p:cNvPr id="10" name="Title 9">
            <a:extLst>
              <a:ext uri="{FF2B5EF4-FFF2-40B4-BE49-F238E27FC236}">
                <a16:creationId xmlns:a16="http://schemas.microsoft.com/office/drawing/2014/main" id="{6C34B016-477A-4F4A-9040-9B548EAF47D8}"/>
              </a:ext>
            </a:extLst>
          </p:cNvPr>
          <p:cNvSpPr>
            <a:spLocks noGrp="1"/>
          </p:cNvSpPr>
          <p:nvPr>
            <p:ph type="ctrTitle"/>
          </p:nvPr>
        </p:nvSpPr>
        <p:spPr/>
        <p:txBody>
          <a:bodyPr/>
          <a:lstStyle/>
          <a:p>
            <a:r>
              <a:rPr lang="en-US">
                <a:solidFill>
                  <a:srgbClr val="FF735D"/>
                </a:solidFill>
              </a:rPr>
              <a:t>EOY Checklist</a:t>
            </a:r>
            <a:endParaRPr lang="en-US"/>
          </a:p>
        </p:txBody>
      </p:sp>
    </p:spTree>
    <p:extLst>
      <p:ext uri="{BB962C8B-B14F-4D97-AF65-F5344CB8AC3E}">
        <p14:creationId xmlns:p14="http://schemas.microsoft.com/office/powerpoint/2010/main" val="416722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30"/>
                                        </p:tgtEl>
                                        <p:attrNameLst>
                                          <p:attrName>ppt_x</p:attrName>
                                        </p:attrNameLst>
                                      </p:cBhvr>
                                      <p:tavLst>
                                        <p:tav tm="0">
                                          <p:val>
                                            <p:strVal val="ppt_x"/>
                                          </p:val>
                                        </p:tav>
                                        <p:tav tm="100000">
                                          <p:val>
                                            <p:strVal val="0-ppt_w/2"/>
                                          </p:val>
                                        </p:tav>
                                      </p:tavLst>
                                    </p:anim>
                                    <p:anim calcmode="lin" valueType="num">
                                      <p:cBhvr additive="base">
                                        <p:cTn id="12" dur="500"/>
                                        <p:tgtEl>
                                          <p:spTgt spid="30"/>
                                        </p:tgtEl>
                                        <p:attrNameLst>
                                          <p:attrName>ppt_y</p:attrName>
                                        </p:attrNameLst>
                                      </p:cBhvr>
                                      <p:tavLst>
                                        <p:tav tm="0">
                                          <p:val>
                                            <p:strVal val="ppt_y"/>
                                          </p:val>
                                        </p:tav>
                                        <p:tav tm="100000">
                                          <p:val>
                                            <p:strVal val="ppt_y"/>
                                          </p:val>
                                        </p:tav>
                                      </p:tavLst>
                                    </p:anim>
                                    <p:set>
                                      <p:cBhvr>
                                        <p:cTn id="1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0"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74EE62-6D79-584D-9166-B23A42B67A9C}"/>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0110"/>
          <a:stretch/>
        </p:blipFill>
        <p:spPr>
          <a:xfrm>
            <a:off x="6796585" y="0"/>
            <a:ext cx="5395414" cy="6367860"/>
          </a:xfrm>
          <a:prstGeom prst="rect">
            <a:avLst/>
          </a:prstGeom>
        </p:spPr>
      </p:pic>
      <p:sp>
        <p:nvSpPr>
          <p:cNvPr id="6" name="Footer Placeholder 5">
            <a:extLst>
              <a:ext uri="{FF2B5EF4-FFF2-40B4-BE49-F238E27FC236}">
                <a16:creationId xmlns:a16="http://schemas.microsoft.com/office/drawing/2014/main" id="{896B22E3-BA1D-428E-82EE-0A64474258CF}"/>
              </a:ext>
            </a:extLst>
          </p:cNvPr>
          <p:cNvSpPr>
            <a:spLocks noGrp="1"/>
          </p:cNvSpPr>
          <p:nvPr>
            <p:ph type="ftr" sz="quarter" idx="10"/>
          </p:nvPr>
        </p:nvSpPr>
        <p:spPr/>
        <p:txBody>
          <a:bodyPr/>
          <a:lstStyle/>
          <a:p>
            <a:r>
              <a:rPr lang="en-US"/>
              <a:t>EOY - Advanced Reporting and Certification v1.1 May 5, 2025</a:t>
            </a:r>
          </a:p>
        </p:txBody>
      </p:sp>
      <p:sp>
        <p:nvSpPr>
          <p:cNvPr id="7" name="Slide Number Placeholder 6">
            <a:extLst>
              <a:ext uri="{FF2B5EF4-FFF2-40B4-BE49-F238E27FC236}">
                <a16:creationId xmlns:a16="http://schemas.microsoft.com/office/drawing/2014/main" id="{6D88D6B3-CC6D-4840-88CA-F1A1A05E0E71}"/>
              </a:ext>
            </a:extLst>
          </p:cNvPr>
          <p:cNvSpPr>
            <a:spLocks noGrp="1"/>
          </p:cNvSpPr>
          <p:nvPr>
            <p:ph type="sldNum" sz="quarter" idx="11"/>
          </p:nvPr>
        </p:nvSpPr>
        <p:spPr/>
        <p:txBody>
          <a:bodyPr/>
          <a:lstStyle/>
          <a:p>
            <a:fld id="{F41BBA40-D491-440F-A181-17CBDCE45226}" type="slidenum">
              <a:rPr lang="en-US" smtClean="0"/>
              <a:pPr/>
              <a:t>51</a:t>
            </a:fld>
            <a:endParaRPr lang="en-US"/>
          </a:p>
        </p:txBody>
      </p:sp>
      <p:sp>
        <p:nvSpPr>
          <p:cNvPr id="2" name="Title 1"/>
          <p:cNvSpPr>
            <a:spLocks noGrp="1"/>
          </p:cNvSpPr>
          <p:nvPr>
            <p:ph type="title" idx="4294967295"/>
          </p:nvPr>
        </p:nvSpPr>
        <p:spPr>
          <a:xfrm>
            <a:off x="234243" y="274240"/>
            <a:ext cx="11339513" cy="431800"/>
          </a:xfrm>
          <a:effectLst>
            <a:outerShdw blurRad="38100" dist="38100" dir="2700000" algn="tl" rotWithShape="0">
              <a:schemeClr val="bg1">
                <a:alpha val="75000"/>
              </a:schemeClr>
            </a:outerShdw>
          </a:effectLst>
        </p:spPr>
        <p:txBody>
          <a:bodyPr>
            <a:normAutofit/>
          </a:bodyPr>
          <a:lstStyle/>
          <a:p>
            <a:r>
              <a:rPr lang="en-US" sz="2900"/>
              <a:t>EOY 1 – What are the data used for?</a:t>
            </a:r>
          </a:p>
        </p:txBody>
      </p:sp>
      <p:sp>
        <p:nvSpPr>
          <p:cNvPr id="3" name="Content Placeholder 2"/>
          <p:cNvSpPr>
            <a:spLocks noGrp="1"/>
          </p:cNvSpPr>
          <p:nvPr>
            <p:ph idx="4294967295"/>
          </p:nvPr>
        </p:nvSpPr>
        <p:spPr>
          <a:xfrm>
            <a:off x="432000" y="1255201"/>
            <a:ext cx="6043613" cy="4584125"/>
          </a:xfrm>
        </p:spPr>
        <p:txBody>
          <a:bodyPr/>
          <a:lstStyle/>
          <a:p>
            <a:pPr>
              <a:lnSpc>
                <a:spcPct val="100000"/>
              </a:lnSpc>
              <a:spcBef>
                <a:spcPts val="0"/>
              </a:spcBef>
              <a:spcAft>
                <a:spcPts val="1200"/>
              </a:spcAft>
            </a:pPr>
            <a:r>
              <a:rPr lang="en-US"/>
              <a:t>CTE</a:t>
            </a:r>
          </a:p>
          <a:p>
            <a:pPr lvl="1">
              <a:lnSpc>
                <a:spcPct val="100000"/>
              </a:lnSpc>
              <a:spcBef>
                <a:spcPts val="0"/>
              </a:spcBef>
              <a:spcAft>
                <a:spcPts val="1200"/>
              </a:spcAft>
            </a:pPr>
            <a:r>
              <a:rPr lang="en-US"/>
              <a:t>Completer counts for Perkins V</a:t>
            </a:r>
          </a:p>
          <a:p>
            <a:pPr lvl="1">
              <a:lnSpc>
                <a:spcPct val="100000"/>
              </a:lnSpc>
              <a:spcBef>
                <a:spcPts val="0"/>
              </a:spcBef>
              <a:spcAft>
                <a:spcPts val="1200"/>
              </a:spcAft>
            </a:pPr>
            <a:r>
              <a:rPr lang="en-US"/>
              <a:t>Completer counts for CCI Dashboard</a:t>
            </a:r>
          </a:p>
          <a:p>
            <a:pPr>
              <a:lnSpc>
                <a:spcPct val="100000"/>
              </a:lnSpc>
              <a:spcBef>
                <a:spcPts val="0"/>
              </a:spcBef>
              <a:spcAft>
                <a:spcPts val="1200"/>
              </a:spcAft>
            </a:pPr>
            <a:r>
              <a:rPr lang="en-US"/>
              <a:t>Course Completion</a:t>
            </a:r>
          </a:p>
          <a:p>
            <a:pPr lvl="1">
              <a:lnSpc>
                <a:spcPct val="100000"/>
              </a:lnSpc>
              <a:spcBef>
                <a:spcPts val="0"/>
              </a:spcBef>
              <a:spcAft>
                <a:spcPts val="1200"/>
              </a:spcAft>
            </a:pPr>
            <a:r>
              <a:rPr lang="en-US"/>
              <a:t>Counts of students earning college credit for the Dashboard</a:t>
            </a:r>
          </a:p>
          <a:p>
            <a:pPr lvl="1">
              <a:lnSpc>
                <a:spcPct val="100000"/>
              </a:lnSpc>
              <a:spcBef>
                <a:spcPts val="0"/>
              </a:spcBef>
              <a:spcAft>
                <a:spcPts val="1200"/>
              </a:spcAft>
            </a:pPr>
            <a:r>
              <a:rPr lang="en-US"/>
              <a:t>Counts of students completing Leadership/Military Science courses for the Dashboard</a:t>
            </a:r>
          </a:p>
          <a:p>
            <a:pPr lvl="1">
              <a:lnSpc>
                <a:spcPct val="100000"/>
              </a:lnSpc>
              <a:spcBef>
                <a:spcPts val="0"/>
              </a:spcBef>
              <a:spcAft>
                <a:spcPts val="1200"/>
              </a:spcAft>
            </a:pPr>
            <a:r>
              <a:rPr lang="en-US"/>
              <a:t>Work Based Learning</a:t>
            </a:r>
          </a:p>
        </p:txBody>
      </p:sp>
    </p:spTree>
    <p:extLst>
      <p:ext uri="{BB962C8B-B14F-4D97-AF65-F5344CB8AC3E}">
        <p14:creationId xmlns:p14="http://schemas.microsoft.com/office/powerpoint/2010/main" val="36046604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checkmark">
            <a:extLst>
              <a:ext uri="{FF2B5EF4-FFF2-40B4-BE49-F238E27FC236}">
                <a16:creationId xmlns:a16="http://schemas.microsoft.com/office/drawing/2014/main" id="{1EBA7C2F-56A2-9545-BA45-E1AA49E05F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0497" y="0"/>
            <a:ext cx="5971503" cy="6365362"/>
          </a:xfrm>
          <a:prstGeom prst="rect">
            <a:avLst/>
          </a:prstGeom>
        </p:spPr>
      </p:pic>
      <p:sp>
        <p:nvSpPr>
          <p:cNvPr id="5" name="Footer Placeholder 4">
            <a:extLst>
              <a:ext uri="{FF2B5EF4-FFF2-40B4-BE49-F238E27FC236}">
                <a16:creationId xmlns:a16="http://schemas.microsoft.com/office/drawing/2014/main" id="{34B08B17-72A7-476E-8225-10A8078CF3E7}"/>
              </a:ext>
            </a:extLst>
          </p:cNvPr>
          <p:cNvSpPr>
            <a:spLocks noGrp="1"/>
          </p:cNvSpPr>
          <p:nvPr>
            <p:ph type="ftr" sz="quarter" idx="10"/>
          </p:nvPr>
        </p:nvSpPr>
        <p:spPr/>
        <p:txBody>
          <a:bodyPr/>
          <a:lstStyle/>
          <a:p>
            <a:r>
              <a:rPr lang="en-US"/>
              <a:t>EOY - Advanced Reporting and Certification v1.1 May 5, 2025</a:t>
            </a:r>
          </a:p>
        </p:txBody>
      </p:sp>
      <p:sp>
        <p:nvSpPr>
          <p:cNvPr id="6" name="Slide Number Placeholder 5">
            <a:extLst>
              <a:ext uri="{FF2B5EF4-FFF2-40B4-BE49-F238E27FC236}">
                <a16:creationId xmlns:a16="http://schemas.microsoft.com/office/drawing/2014/main" id="{77C81673-066D-43D6-AEFE-41782BEC9354}"/>
              </a:ext>
            </a:extLst>
          </p:cNvPr>
          <p:cNvSpPr>
            <a:spLocks noGrp="1"/>
          </p:cNvSpPr>
          <p:nvPr>
            <p:ph type="sldNum" sz="quarter" idx="11"/>
          </p:nvPr>
        </p:nvSpPr>
        <p:spPr/>
        <p:txBody>
          <a:bodyPr/>
          <a:lstStyle/>
          <a:p>
            <a:fld id="{F41BBA40-D491-440F-A181-17CBDCE45226}" type="slidenum">
              <a:rPr lang="en-US" smtClean="0"/>
              <a:pPr/>
              <a:t>52</a:t>
            </a:fld>
            <a:endParaRPr lang="en-US"/>
          </a:p>
        </p:txBody>
      </p:sp>
      <p:sp>
        <p:nvSpPr>
          <p:cNvPr id="2" name="Title 1"/>
          <p:cNvSpPr>
            <a:spLocks noGrp="1"/>
          </p:cNvSpPr>
          <p:nvPr>
            <p:ph type="title" idx="4294967295"/>
          </p:nvPr>
        </p:nvSpPr>
        <p:spPr>
          <a:xfrm>
            <a:off x="646200" y="403225"/>
            <a:ext cx="10515600" cy="1325563"/>
          </a:xfrm>
        </p:spPr>
        <p:txBody>
          <a:bodyPr/>
          <a:lstStyle/>
          <a:p>
            <a:r>
              <a:rPr lang="en-US"/>
              <a:t>EOY 1 – Checklist</a:t>
            </a:r>
          </a:p>
        </p:txBody>
      </p:sp>
      <p:sp>
        <p:nvSpPr>
          <p:cNvPr id="3" name="Content Placeholder 2"/>
          <p:cNvSpPr>
            <a:spLocks noGrp="1"/>
          </p:cNvSpPr>
          <p:nvPr>
            <p:ph idx="4294967295"/>
          </p:nvPr>
        </p:nvSpPr>
        <p:spPr>
          <a:xfrm>
            <a:off x="646200" y="1488156"/>
            <a:ext cx="6097588" cy="4351337"/>
          </a:xfrm>
        </p:spPr>
        <p:txBody>
          <a:bodyPr>
            <a:normAutofit/>
          </a:bodyPr>
          <a:lstStyle/>
          <a:p>
            <a:pPr>
              <a:lnSpc>
                <a:spcPct val="100000"/>
              </a:lnSpc>
              <a:spcBef>
                <a:spcPts val="0"/>
              </a:spcBef>
              <a:spcAft>
                <a:spcPts val="1200"/>
              </a:spcAft>
              <a:buFont typeface="Wingdings" panose="05000000000000000000" pitchFamily="2" charset="2"/>
              <a:buChar char="ü"/>
            </a:pPr>
            <a:r>
              <a:rPr lang="en-US"/>
              <a:t>Ensure CTE Completers have been appropriately identified in your student information system</a:t>
            </a:r>
          </a:p>
          <a:p>
            <a:pPr>
              <a:lnSpc>
                <a:spcPct val="100000"/>
              </a:lnSpc>
              <a:spcBef>
                <a:spcPts val="0"/>
              </a:spcBef>
              <a:spcAft>
                <a:spcPts val="1200"/>
              </a:spcAft>
              <a:buFont typeface="Wingdings" panose="05000000000000000000" pitchFamily="2" charset="2"/>
              <a:buChar char="ü"/>
            </a:pPr>
            <a:r>
              <a:rPr lang="en-US"/>
              <a:t>Ensure all students completing College Credit courses have been reported</a:t>
            </a:r>
          </a:p>
          <a:p>
            <a:pPr>
              <a:lnSpc>
                <a:spcPct val="100000"/>
              </a:lnSpc>
              <a:spcBef>
                <a:spcPts val="0"/>
              </a:spcBef>
              <a:spcAft>
                <a:spcPts val="1200"/>
              </a:spcAft>
              <a:buFont typeface="Wingdings" panose="05000000000000000000" pitchFamily="2" charset="2"/>
              <a:buChar char="ü"/>
            </a:pPr>
            <a:r>
              <a:rPr lang="en-US"/>
              <a:t>Ensure all students completing Leadership/Military Science courses have been reported</a:t>
            </a:r>
          </a:p>
          <a:p>
            <a:pPr>
              <a:lnSpc>
                <a:spcPct val="100000"/>
              </a:lnSpc>
              <a:spcBef>
                <a:spcPts val="0"/>
              </a:spcBef>
              <a:spcAft>
                <a:spcPts val="1200"/>
              </a:spcAft>
              <a:buFont typeface="Wingdings" panose="05000000000000000000" pitchFamily="2" charset="2"/>
              <a:buChar char="ü"/>
            </a:pPr>
            <a:r>
              <a:rPr lang="en-US"/>
              <a:t>Ensure your vendor has translated credits earned into Carnegie Units</a:t>
            </a:r>
          </a:p>
          <a:p>
            <a:pPr>
              <a:lnSpc>
                <a:spcPct val="100000"/>
              </a:lnSpc>
              <a:spcBef>
                <a:spcPts val="0"/>
              </a:spcBef>
              <a:spcAft>
                <a:spcPts val="1200"/>
              </a:spcAft>
              <a:buFont typeface="Wingdings" panose="05000000000000000000" pitchFamily="2" charset="2"/>
              <a:buChar char="ü"/>
            </a:pPr>
            <a:r>
              <a:rPr lang="en-US"/>
              <a:t>Ensure Work Based Learning data submitted</a:t>
            </a:r>
          </a:p>
          <a:p>
            <a:pPr marL="0" indent="0">
              <a:lnSpc>
                <a:spcPct val="100000"/>
              </a:lnSpc>
              <a:spcBef>
                <a:spcPts val="0"/>
              </a:spcBef>
              <a:spcAft>
                <a:spcPts val="1200"/>
              </a:spcAft>
              <a:buNone/>
            </a:pPr>
            <a:endParaRPr lang="en-US"/>
          </a:p>
          <a:p>
            <a:pPr>
              <a:lnSpc>
                <a:spcPct val="100000"/>
              </a:lnSpc>
              <a:spcBef>
                <a:spcPts val="0"/>
              </a:spcBef>
              <a:spcAft>
                <a:spcPts val="1200"/>
              </a:spcAft>
            </a:pPr>
            <a:endParaRPr lang="en-US"/>
          </a:p>
          <a:p>
            <a:pPr>
              <a:lnSpc>
                <a:spcPct val="100000"/>
              </a:lnSpc>
              <a:spcBef>
                <a:spcPts val="0"/>
              </a:spcBef>
              <a:spcAft>
                <a:spcPts val="1200"/>
              </a:spcAft>
            </a:pPr>
            <a:endParaRPr lang="en-US"/>
          </a:p>
        </p:txBody>
      </p:sp>
    </p:spTree>
    <p:extLst>
      <p:ext uri="{BB962C8B-B14F-4D97-AF65-F5344CB8AC3E}">
        <p14:creationId xmlns:p14="http://schemas.microsoft.com/office/powerpoint/2010/main" val="8478509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9B931CA-B29F-4835-8600-7415AA078AA7}"/>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 Advanced Reporting and Certification v1.1 May 5, 2025</a:t>
            </a:r>
          </a:p>
        </p:txBody>
      </p:sp>
      <p:sp>
        <p:nvSpPr>
          <p:cNvPr id="3" name="Slide Number Placeholder 2">
            <a:extLst>
              <a:ext uri="{FF2B5EF4-FFF2-40B4-BE49-F238E27FC236}">
                <a16:creationId xmlns:a16="http://schemas.microsoft.com/office/drawing/2014/main" id="{0580AF65-8708-4CCB-ADE0-6956D2189783}"/>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aphicFrame>
        <p:nvGraphicFramePr>
          <p:cNvPr id="4" name="Table 3">
            <a:extLst>
              <a:ext uri="{FF2B5EF4-FFF2-40B4-BE49-F238E27FC236}">
                <a16:creationId xmlns:a16="http://schemas.microsoft.com/office/drawing/2014/main" id="{4467499C-8E1F-4277-BB44-2D5E43F3B160}"/>
              </a:ext>
            </a:extLst>
          </p:cNvPr>
          <p:cNvGraphicFramePr>
            <a:graphicFrameLocks noGrp="1"/>
          </p:cNvGraphicFramePr>
          <p:nvPr/>
        </p:nvGraphicFramePr>
        <p:xfrm>
          <a:off x="2450306" y="842284"/>
          <a:ext cx="8167688" cy="5419359"/>
        </p:xfrm>
        <a:graphic>
          <a:graphicData uri="http://schemas.openxmlformats.org/drawingml/2006/table">
            <a:tbl>
              <a:tblPr firstRow="1" firstCol="1" bandRow="1">
                <a:tableStyleId>{5C22544A-7EE6-4342-B048-85BDC9FD1C3A}</a:tableStyleId>
              </a:tblPr>
              <a:tblGrid>
                <a:gridCol w="2372019">
                  <a:extLst>
                    <a:ext uri="{9D8B030D-6E8A-4147-A177-3AD203B41FA5}">
                      <a16:colId xmlns:a16="http://schemas.microsoft.com/office/drawing/2014/main" val="1071813478"/>
                    </a:ext>
                  </a:extLst>
                </a:gridCol>
                <a:gridCol w="5795669">
                  <a:extLst>
                    <a:ext uri="{9D8B030D-6E8A-4147-A177-3AD203B41FA5}">
                      <a16:colId xmlns:a16="http://schemas.microsoft.com/office/drawing/2014/main" val="640725500"/>
                    </a:ext>
                  </a:extLst>
                </a:gridCol>
              </a:tblGrid>
              <a:tr h="522933">
                <a:tc>
                  <a:txBody>
                    <a:bodyPr/>
                    <a:lstStyle/>
                    <a:p>
                      <a:pPr marL="0" marR="0" algn="ctr">
                        <a:spcBef>
                          <a:spcPts val="600"/>
                        </a:spcBef>
                        <a:spcAft>
                          <a:spcPts val="600"/>
                        </a:spcAft>
                      </a:pPr>
                      <a:r>
                        <a:rPr lang="en-US" sz="1600">
                          <a:solidFill>
                            <a:schemeClr val="accent3">
                              <a:lumMod val="75000"/>
                            </a:schemeClr>
                          </a:solidFill>
                          <a:effectLst/>
                        </a:rPr>
                        <a:t>State Course Code </a:t>
                      </a:r>
                    </a:p>
                  </a:txBody>
                  <a:tcPr marL="63165" marR="63165" marT="0" marB="0" anchor="ctr"/>
                </a:tc>
                <a:tc>
                  <a:txBody>
                    <a:bodyPr/>
                    <a:lstStyle/>
                    <a:p>
                      <a:pPr marL="0" marR="0" algn="ctr">
                        <a:spcBef>
                          <a:spcPts val="600"/>
                        </a:spcBef>
                        <a:spcAft>
                          <a:spcPts val="600"/>
                        </a:spcAft>
                      </a:pPr>
                      <a:r>
                        <a:rPr lang="en-US" sz="1600">
                          <a:solidFill>
                            <a:schemeClr val="accent3">
                              <a:lumMod val="75000"/>
                            </a:schemeClr>
                          </a:solidFill>
                          <a:effectLst/>
                        </a:rPr>
                        <a:t>State Course Code Name</a:t>
                      </a:r>
                      <a:endParaRPr lang="en-US" sz="1600">
                        <a:solidFill>
                          <a:schemeClr val="accent3">
                            <a:lumMod val="75000"/>
                          </a:schemeClr>
                        </a:solidFill>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3490184503"/>
                  </a:ext>
                </a:extLst>
              </a:tr>
              <a:tr h="330260">
                <a:tc>
                  <a:txBody>
                    <a:bodyPr/>
                    <a:lstStyle/>
                    <a:p>
                      <a:pPr marL="0" marR="0" algn="ctr">
                        <a:spcBef>
                          <a:spcPts val="600"/>
                        </a:spcBef>
                        <a:spcAft>
                          <a:spcPts val="600"/>
                        </a:spcAft>
                      </a:pPr>
                      <a:r>
                        <a:rPr lang="en-US" sz="1600">
                          <a:effectLst/>
                        </a:rPr>
                        <a:t>9020</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a:effectLst/>
                        </a:rPr>
                        <a:t>College Credit Course – Visual Arts </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682731990"/>
                  </a:ext>
                </a:extLst>
              </a:tr>
              <a:tr h="330260">
                <a:tc>
                  <a:txBody>
                    <a:bodyPr/>
                    <a:lstStyle/>
                    <a:p>
                      <a:pPr marL="0" marR="0" algn="ctr">
                        <a:spcBef>
                          <a:spcPts val="600"/>
                        </a:spcBef>
                        <a:spcAft>
                          <a:spcPts val="600"/>
                        </a:spcAft>
                      </a:pPr>
                      <a:r>
                        <a:rPr lang="en-US" sz="1600">
                          <a:effectLst/>
                        </a:rPr>
                        <a:t>9082</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a:effectLst/>
                        </a:rPr>
                        <a:t>College Credit Course – Dance</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80727414"/>
                  </a:ext>
                </a:extLst>
              </a:tr>
              <a:tr h="330260">
                <a:tc>
                  <a:txBody>
                    <a:bodyPr/>
                    <a:lstStyle/>
                    <a:p>
                      <a:pPr marL="0" marR="0" algn="ctr">
                        <a:spcBef>
                          <a:spcPts val="600"/>
                        </a:spcBef>
                        <a:spcAft>
                          <a:spcPts val="600"/>
                        </a:spcAft>
                      </a:pPr>
                      <a:r>
                        <a:rPr lang="en-US" sz="1600">
                          <a:effectLst/>
                        </a:rPr>
                        <a:t>9096</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a:effectLst/>
                        </a:rPr>
                        <a:t>College Credit Course – Theatre</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1709657755"/>
                  </a:ext>
                </a:extLst>
              </a:tr>
              <a:tr h="330260">
                <a:tc>
                  <a:txBody>
                    <a:bodyPr/>
                    <a:lstStyle/>
                    <a:p>
                      <a:pPr marL="0" marR="0" algn="ctr">
                        <a:spcBef>
                          <a:spcPts val="600"/>
                        </a:spcBef>
                        <a:spcAft>
                          <a:spcPts val="600"/>
                        </a:spcAft>
                      </a:pPr>
                      <a:r>
                        <a:rPr lang="en-US" sz="1600">
                          <a:effectLst/>
                        </a:rPr>
                        <a:t>9120</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a:effectLst/>
                        </a:rPr>
                        <a:t>College Credit Course – English Language Arts</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3055404504"/>
                  </a:ext>
                </a:extLst>
              </a:tr>
              <a:tr h="330260">
                <a:tc>
                  <a:txBody>
                    <a:bodyPr/>
                    <a:lstStyle/>
                    <a:p>
                      <a:pPr marL="0" marR="0" algn="ctr">
                        <a:spcBef>
                          <a:spcPts val="600"/>
                        </a:spcBef>
                        <a:spcAft>
                          <a:spcPts val="600"/>
                        </a:spcAft>
                      </a:pPr>
                      <a:r>
                        <a:rPr lang="en-US" sz="1600">
                          <a:effectLst/>
                        </a:rPr>
                        <a:t>9154</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a:effectLst/>
                        </a:rPr>
                        <a:t>College Credit Course – World Languages</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3438540469"/>
                  </a:ext>
                </a:extLst>
              </a:tr>
              <a:tr h="330260">
                <a:tc>
                  <a:txBody>
                    <a:bodyPr/>
                    <a:lstStyle/>
                    <a:p>
                      <a:pPr marL="0" marR="0" algn="ctr">
                        <a:spcBef>
                          <a:spcPts val="600"/>
                        </a:spcBef>
                        <a:spcAft>
                          <a:spcPts val="600"/>
                        </a:spcAft>
                      </a:pPr>
                      <a:r>
                        <a:rPr lang="en-US" sz="1600">
                          <a:effectLst/>
                        </a:rPr>
                        <a:t>9200</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a:effectLst/>
                        </a:rPr>
                        <a:t>College Credit Course – History/Social Science</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1830943446"/>
                  </a:ext>
                </a:extLst>
              </a:tr>
              <a:tr h="330260">
                <a:tc>
                  <a:txBody>
                    <a:bodyPr/>
                    <a:lstStyle/>
                    <a:p>
                      <a:pPr marL="0" marR="0" algn="ctr">
                        <a:spcBef>
                          <a:spcPts val="600"/>
                        </a:spcBef>
                        <a:spcAft>
                          <a:spcPts val="600"/>
                        </a:spcAft>
                      </a:pPr>
                      <a:r>
                        <a:rPr lang="en-US" sz="1600">
                          <a:effectLst/>
                        </a:rPr>
                        <a:t>9227</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a:effectLst/>
                        </a:rPr>
                        <a:t>College Credit Course – Other</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2620657519"/>
                  </a:ext>
                </a:extLst>
              </a:tr>
              <a:tr h="330260">
                <a:tc>
                  <a:txBody>
                    <a:bodyPr/>
                    <a:lstStyle/>
                    <a:p>
                      <a:pPr marL="0" marR="0" algn="ctr">
                        <a:spcBef>
                          <a:spcPts val="600"/>
                        </a:spcBef>
                        <a:spcAft>
                          <a:spcPts val="600"/>
                        </a:spcAft>
                      </a:pPr>
                      <a:r>
                        <a:rPr lang="en-US" sz="1600">
                          <a:effectLst/>
                        </a:rPr>
                        <a:t>9273</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a:effectLst/>
                        </a:rPr>
                        <a:t>College Credit Course – Mathematics</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1599621527"/>
                  </a:ext>
                </a:extLst>
              </a:tr>
              <a:tr h="330260">
                <a:tc>
                  <a:txBody>
                    <a:bodyPr/>
                    <a:lstStyle/>
                    <a:p>
                      <a:pPr marL="0" marR="0" algn="ctr">
                        <a:spcBef>
                          <a:spcPts val="600"/>
                        </a:spcBef>
                        <a:spcAft>
                          <a:spcPts val="600"/>
                        </a:spcAft>
                      </a:pPr>
                      <a:r>
                        <a:rPr lang="en-US" sz="1600">
                          <a:effectLst/>
                        </a:rPr>
                        <a:t>9303</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a:effectLst/>
                        </a:rPr>
                        <a:t>College Credit Course – Music</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1297765279"/>
                  </a:ext>
                </a:extLst>
              </a:tr>
              <a:tr h="330260">
                <a:tc>
                  <a:txBody>
                    <a:bodyPr/>
                    <a:lstStyle/>
                    <a:p>
                      <a:pPr marL="0" marR="0" algn="ctr">
                        <a:spcBef>
                          <a:spcPts val="600"/>
                        </a:spcBef>
                        <a:spcAft>
                          <a:spcPts val="600"/>
                        </a:spcAft>
                      </a:pPr>
                      <a:r>
                        <a:rPr lang="en-US" sz="1600">
                          <a:effectLst/>
                        </a:rPr>
                        <a:t>9358</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a:effectLst/>
                        </a:rPr>
                        <a:t>College Credit Course – Science</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2262117770"/>
                  </a:ext>
                </a:extLst>
              </a:tr>
              <a:tr h="229785">
                <a:tc>
                  <a:txBody>
                    <a:bodyPr/>
                    <a:lstStyle/>
                    <a:p>
                      <a:pPr marL="0" marR="0" algn="ctr">
                        <a:spcBef>
                          <a:spcPts val="600"/>
                        </a:spcBef>
                        <a:spcAft>
                          <a:spcPts val="600"/>
                        </a:spcAft>
                      </a:pPr>
                      <a:r>
                        <a:rPr lang="en-US" sz="1600">
                          <a:effectLst/>
                        </a:rPr>
                        <a:t>9373</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a:effectLst/>
                        </a:rPr>
                        <a:t>Leadership/Military Science</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453988882"/>
                  </a:ext>
                </a:extLst>
              </a:tr>
              <a:tr h="1349986">
                <a:tc>
                  <a:txBody>
                    <a:bodyPr/>
                    <a:lstStyle/>
                    <a:p>
                      <a:pPr marL="0" marR="0" algn="ctr">
                        <a:spcBef>
                          <a:spcPts val="600"/>
                        </a:spcBef>
                        <a:spcAft>
                          <a:spcPts val="600"/>
                        </a:spcAft>
                      </a:pPr>
                      <a:r>
                        <a:rPr lang="en-US" sz="1600">
                          <a:effectLst/>
                        </a:rPr>
                        <a:t>7000–8999</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lnSpc>
                          <a:spcPct val="100000"/>
                        </a:lnSpc>
                        <a:spcBef>
                          <a:spcPts val="600"/>
                        </a:spcBef>
                        <a:spcAft>
                          <a:spcPts val="600"/>
                        </a:spcAft>
                      </a:pPr>
                      <a:r>
                        <a:rPr lang="en-US" sz="1600">
                          <a:effectLst/>
                        </a:rPr>
                        <a:t>Any CTE course code indicated in Nonstandard Instructional Level as </a:t>
                      </a:r>
                    </a:p>
                    <a:p>
                      <a:pPr marL="285750" marR="0" indent="-285750">
                        <a:lnSpc>
                          <a:spcPct val="100000"/>
                        </a:lnSpc>
                        <a:spcBef>
                          <a:spcPts val="600"/>
                        </a:spcBef>
                        <a:spcAft>
                          <a:spcPts val="600"/>
                        </a:spcAft>
                        <a:buFont typeface="Arial" panose="020B0604020202020204" pitchFamily="34" charset="0"/>
                        <a:buChar char="•"/>
                      </a:pPr>
                      <a:r>
                        <a:rPr lang="en-US" sz="1600">
                          <a:effectLst/>
                        </a:rPr>
                        <a:t>College Credit Only (23) or</a:t>
                      </a:r>
                    </a:p>
                    <a:p>
                      <a:pPr marL="285750" marR="0" indent="-285750">
                        <a:lnSpc>
                          <a:spcPct val="100000"/>
                        </a:lnSpc>
                        <a:spcBef>
                          <a:spcPts val="600"/>
                        </a:spcBef>
                        <a:spcAft>
                          <a:spcPts val="600"/>
                        </a:spcAft>
                        <a:buFont typeface="Arial" panose="020B0604020202020204" pitchFamily="34" charset="0"/>
                        <a:buChar char="•"/>
                      </a:pPr>
                      <a:r>
                        <a:rPr lang="en-US" sz="1600">
                          <a:effectLst/>
                        </a:rPr>
                        <a:t>Dual Credit (24)</a:t>
                      </a:r>
                    </a:p>
                  </a:txBody>
                  <a:tcPr marL="63165" marR="63165" marT="0" marB="0" anchor="ctr"/>
                </a:tc>
                <a:extLst>
                  <a:ext uri="{0D108BD9-81ED-4DB2-BD59-A6C34878D82A}">
                    <a16:rowId xmlns:a16="http://schemas.microsoft.com/office/drawing/2014/main" val="3520863861"/>
                  </a:ext>
                </a:extLst>
              </a:tr>
            </a:tbl>
          </a:graphicData>
        </a:graphic>
      </p:graphicFrame>
      <p:sp>
        <p:nvSpPr>
          <p:cNvPr id="5" name="Title 4">
            <a:extLst>
              <a:ext uri="{FF2B5EF4-FFF2-40B4-BE49-F238E27FC236}">
                <a16:creationId xmlns:a16="http://schemas.microsoft.com/office/drawing/2014/main" id="{8ED40056-D03A-44F7-A11B-A158CB85FEB4}"/>
              </a:ext>
            </a:extLst>
          </p:cNvPr>
          <p:cNvSpPr txBox="1">
            <a:spLocks noGrp="1"/>
          </p:cNvSpPr>
          <p:nvPr>
            <p:ph type="title" idx="4294967295"/>
          </p:nvPr>
        </p:nvSpPr>
        <p:spPr>
          <a:xfrm>
            <a:off x="285567" y="134398"/>
            <a:ext cx="10020483"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Black"/>
                <a:ea typeface="+mn-ea"/>
                <a:cs typeface="+mn-cs"/>
              </a:rPr>
              <a:t>Dashboard CCI Courses</a:t>
            </a:r>
          </a:p>
        </p:txBody>
      </p:sp>
    </p:spTree>
    <p:extLst>
      <p:ext uri="{BB962C8B-B14F-4D97-AF65-F5344CB8AC3E}">
        <p14:creationId xmlns:p14="http://schemas.microsoft.com/office/powerpoint/2010/main" val="4735890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1" name="Title 1"/>
          <p:cNvSpPr>
            <a:spLocks noGrp="1"/>
          </p:cNvSpPr>
          <p:nvPr>
            <p:ph type="title"/>
          </p:nvPr>
        </p:nvSpPr>
        <p:spPr>
          <a:xfrm>
            <a:off x="293914" y="225280"/>
            <a:ext cx="11934090" cy="429768"/>
          </a:xfrm>
        </p:spPr>
        <p:txBody>
          <a:bodyPr/>
          <a:lstStyle/>
          <a:p>
            <a:r>
              <a:rPr lang="en-US" altLang="en-US"/>
              <a:t>EOY 1 - Reviewing College Credit Courses</a:t>
            </a:r>
          </a:p>
        </p:txBody>
      </p:sp>
      <p:sp>
        <p:nvSpPr>
          <p:cNvPr id="2" name="Footer Placeholder 1">
            <a:extLst>
              <a:ext uri="{FF2B5EF4-FFF2-40B4-BE49-F238E27FC236}">
                <a16:creationId xmlns:a16="http://schemas.microsoft.com/office/drawing/2014/main" id="{6A6A9FD9-3121-4254-BA86-BCE844355068}"/>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 Advanced Reporting and Certification v1.1 May 5, 2025</a:t>
            </a:r>
          </a:p>
        </p:txBody>
      </p:sp>
      <p:sp>
        <p:nvSpPr>
          <p:cNvPr id="3" name="Slide Number Placeholder 2">
            <a:extLst>
              <a:ext uri="{FF2B5EF4-FFF2-40B4-BE49-F238E27FC236}">
                <a16:creationId xmlns:a16="http://schemas.microsoft.com/office/drawing/2014/main" id="{E223BFAA-E5DB-4430-AC7C-20B18221785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1BBA40-D491-440F-A181-17CBDCE45226}"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58373" name="TextBox 5"/>
          <p:cNvSpPr txBox="1">
            <a:spLocks noChangeArrowheads="1"/>
          </p:cNvSpPr>
          <p:nvPr/>
        </p:nvSpPr>
        <p:spPr bwMode="auto">
          <a:xfrm>
            <a:off x="244442" y="624541"/>
            <a:ext cx="115275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mn-cs"/>
              </a:rPr>
              <a:t>Review Report 3.10 - Course Sections Completed - Count and Details for Departmentalized Courses</a:t>
            </a:r>
          </a:p>
        </p:txBody>
      </p:sp>
      <p:pic>
        <p:nvPicPr>
          <p:cNvPr id="13" name="Picture 12" descr="screenshot of report 3.10">
            <a:extLst>
              <a:ext uri="{FF2B5EF4-FFF2-40B4-BE49-F238E27FC236}">
                <a16:creationId xmlns:a16="http://schemas.microsoft.com/office/drawing/2014/main" id="{8CDBF39C-8370-4B30-AA57-1D7654CA1AD9}"/>
              </a:ext>
            </a:extLst>
          </p:cNvPr>
          <p:cNvPicPr>
            <a:picLocks noChangeAspect="1"/>
          </p:cNvPicPr>
          <p:nvPr/>
        </p:nvPicPr>
        <p:blipFill>
          <a:blip r:embed="rId3"/>
          <a:stretch>
            <a:fillRect/>
          </a:stretch>
        </p:blipFill>
        <p:spPr>
          <a:xfrm>
            <a:off x="293914" y="1081863"/>
            <a:ext cx="7676191" cy="2884762"/>
          </a:xfrm>
          <a:prstGeom prst="rect">
            <a:avLst/>
          </a:prstGeom>
          <a:effectLst>
            <a:outerShdw blurRad="63500" algn="ctr" rotWithShape="0">
              <a:prstClr val="black">
                <a:alpha val="40000"/>
              </a:prstClr>
            </a:outerShdw>
          </a:effectLst>
        </p:spPr>
      </p:pic>
      <p:pic>
        <p:nvPicPr>
          <p:cNvPr id="15" name="Picture 14" descr="screenshot of report 3.10">
            <a:extLst>
              <a:ext uri="{FF2B5EF4-FFF2-40B4-BE49-F238E27FC236}">
                <a16:creationId xmlns:a16="http://schemas.microsoft.com/office/drawing/2014/main" id="{0C9821DD-DCD2-4FD8-A2E2-BFCEA59DF7BF}"/>
              </a:ext>
            </a:extLst>
          </p:cNvPr>
          <p:cNvPicPr>
            <a:picLocks noChangeAspect="1"/>
          </p:cNvPicPr>
          <p:nvPr/>
        </p:nvPicPr>
        <p:blipFill>
          <a:blip r:embed="rId4"/>
          <a:stretch>
            <a:fillRect/>
          </a:stretch>
        </p:blipFill>
        <p:spPr>
          <a:xfrm>
            <a:off x="293914" y="4062958"/>
            <a:ext cx="11424285" cy="2152857"/>
          </a:xfrm>
          <a:prstGeom prst="rect">
            <a:avLst/>
          </a:prstGeom>
          <a:effectLst>
            <a:outerShdw blurRad="63500" algn="ctr" rotWithShape="0">
              <a:prstClr val="black">
                <a:alpha val="40000"/>
              </a:prstClr>
            </a:outerShdw>
          </a:effectLst>
        </p:spPr>
      </p:pic>
      <p:sp>
        <p:nvSpPr>
          <p:cNvPr id="16" name="Rectangle: Rounded Corners 15" descr="screenshot of report 3.10">
            <a:extLst>
              <a:ext uri="{FF2B5EF4-FFF2-40B4-BE49-F238E27FC236}">
                <a16:creationId xmlns:a16="http://schemas.microsoft.com/office/drawing/2014/main" id="{490AA48F-D52A-4BBE-977D-727D58CB9BA9}"/>
              </a:ext>
            </a:extLst>
          </p:cNvPr>
          <p:cNvSpPr/>
          <p:nvPr/>
        </p:nvSpPr>
        <p:spPr>
          <a:xfrm>
            <a:off x="293914" y="2915733"/>
            <a:ext cx="2173061" cy="285750"/>
          </a:xfrm>
          <a:prstGeom prst="roundRect">
            <a:avLst/>
          </a:prstGeom>
          <a:noFill/>
          <a:ln w="254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descr="screenshot of report 3.10">
            <a:extLst>
              <a:ext uri="{FF2B5EF4-FFF2-40B4-BE49-F238E27FC236}">
                <a16:creationId xmlns:a16="http://schemas.microsoft.com/office/drawing/2014/main" id="{2A76066F-634B-4AF6-8645-7441C4E3AD20}"/>
              </a:ext>
            </a:extLst>
          </p:cNvPr>
          <p:cNvSpPr/>
          <p:nvPr/>
        </p:nvSpPr>
        <p:spPr>
          <a:xfrm>
            <a:off x="2589439" y="3286125"/>
            <a:ext cx="2173061" cy="285750"/>
          </a:xfrm>
          <a:prstGeom prst="roundRect">
            <a:avLst/>
          </a:prstGeom>
          <a:noFill/>
          <a:ln w="254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descr="screenshot of report 3.10">
            <a:extLst>
              <a:ext uri="{FF2B5EF4-FFF2-40B4-BE49-F238E27FC236}">
                <a16:creationId xmlns:a16="http://schemas.microsoft.com/office/drawing/2014/main" id="{8819F836-83E3-4CA6-BC29-63524C75EA7E}"/>
              </a:ext>
            </a:extLst>
          </p:cNvPr>
          <p:cNvSpPr/>
          <p:nvPr/>
        </p:nvSpPr>
        <p:spPr>
          <a:xfrm>
            <a:off x="2256065" y="4850784"/>
            <a:ext cx="620486" cy="1149966"/>
          </a:xfrm>
          <a:prstGeom prst="roundRect">
            <a:avLst/>
          </a:prstGeom>
          <a:noFill/>
          <a:ln w="254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descr="screenshot of report 3.10">
            <a:extLst>
              <a:ext uri="{FF2B5EF4-FFF2-40B4-BE49-F238E27FC236}">
                <a16:creationId xmlns:a16="http://schemas.microsoft.com/office/drawing/2014/main" id="{2C3F7D77-D0E7-4C22-ACE1-8AF89CF3B40D}"/>
              </a:ext>
            </a:extLst>
          </p:cNvPr>
          <p:cNvSpPr/>
          <p:nvPr/>
        </p:nvSpPr>
        <p:spPr>
          <a:xfrm>
            <a:off x="6494690" y="4850784"/>
            <a:ext cx="620486" cy="1149966"/>
          </a:xfrm>
          <a:prstGeom prst="roundRect">
            <a:avLst/>
          </a:prstGeom>
          <a:noFill/>
          <a:ln w="254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descr="screenshot of report 3.10">
            <a:extLst>
              <a:ext uri="{FF2B5EF4-FFF2-40B4-BE49-F238E27FC236}">
                <a16:creationId xmlns:a16="http://schemas.microsoft.com/office/drawing/2014/main" id="{4AFD71D7-BD22-4111-A1F3-146264187708}"/>
              </a:ext>
            </a:extLst>
          </p:cNvPr>
          <p:cNvSpPr/>
          <p:nvPr/>
        </p:nvSpPr>
        <p:spPr>
          <a:xfrm>
            <a:off x="8161565" y="4850784"/>
            <a:ext cx="725260" cy="1149966"/>
          </a:xfrm>
          <a:prstGeom prst="roundRect">
            <a:avLst/>
          </a:prstGeom>
          <a:noFill/>
          <a:ln w="254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7D1F911-4404-46B5-88E6-C1DC1192D7FA}"/>
              </a:ext>
            </a:extLst>
          </p:cNvPr>
          <p:cNvSpPr txBox="1"/>
          <p:nvPr/>
        </p:nvSpPr>
        <p:spPr>
          <a:xfrm>
            <a:off x="8200676" y="1120984"/>
            <a:ext cx="3419338" cy="2492990"/>
          </a:xfrm>
          <a:prstGeom prst="rect">
            <a:avLst/>
          </a:prstGeom>
          <a:solidFill>
            <a:srgbClr val="FFDED9"/>
          </a:solidFill>
        </p:spPr>
        <p:style>
          <a:lnRef idx="0">
            <a:schemeClr val="accent1"/>
          </a:lnRef>
          <a:fillRef idx="3">
            <a:schemeClr val="accent1"/>
          </a:fillRef>
          <a:effectRef idx="3">
            <a:schemeClr val="accent1"/>
          </a:effectRef>
          <a:fontRef idx="minor">
            <a:schemeClr val="lt1"/>
          </a:fontRef>
        </p:style>
        <p:txBody>
          <a:bodyPr wrap="square">
            <a:spAutoFit/>
          </a:bodyPr>
          <a:lstStyle/>
          <a:p>
            <a:r>
              <a:rPr lang="en-US" sz="1200">
                <a:solidFill>
                  <a:schemeClr val="tx1">
                    <a:lumMod val="95000"/>
                    <a:lumOff val="5000"/>
                  </a:schemeClr>
                </a:solidFill>
              </a:rPr>
              <a:t>The report should be requested twice with different filters.</a:t>
            </a:r>
          </a:p>
          <a:p>
            <a:endParaRPr lang="en-US" sz="1200">
              <a:solidFill>
                <a:schemeClr val="tx1">
                  <a:lumMod val="95000"/>
                  <a:lumOff val="5000"/>
                </a:schemeClr>
              </a:solidFill>
            </a:endParaRPr>
          </a:p>
          <a:p>
            <a:pPr marL="228600" indent="-228600">
              <a:buAutoNum type="arabicParenR"/>
            </a:pPr>
            <a:r>
              <a:rPr lang="en-US" sz="1200">
                <a:solidFill>
                  <a:schemeClr val="tx1">
                    <a:lumMod val="95000"/>
                    <a:lumOff val="5000"/>
                  </a:schemeClr>
                </a:solidFill>
              </a:rPr>
              <a:t>To find college credit courses and Leadership/Military Science in the 9x series select the </a:t>
            </a:r>
            <a:r>
              <a:rPr lang="en-US" sz="1200" b="1">
                <a:solidFill>
                  <a:schemeClr val="tx1">
                    <a:lumMod val="95000"/>
                    <a:lumOff val="5000"/>
                  </a:schemeClr>
                </a:solidFill>
              </a:rPr>
              <a:t>State Course </a:t>
            </a:r>
            <a:r>
              <a:rPr lang="en-US" sz="1200">
                <a:solidFill>
                  <a:schemeClr val="tx1">
                    <a:lumMod val="95000"/>
                    <a:lumOff val="5000"/>
                  </a:schemeClr>
                </a:solidFill>
              </a:rPr>
              <a:t>codes of 9020, 9082, 9096, 9120, 9154, 9200, 9227, 9273, 9303, 9358, 9373</a:t>
            </a:r>
          </a:p>
          <a:p>
            <a:pPr marL="228600" indent="-228600">
              <a:buAutoNum type="arabicParenR"/>
            </a:pPr>
            <a:endParaRPr lang="en-US" sz="1200">
              <a:solidFill>
                <a:schemeClr val="tx1">
                  <a:lumMod val="95000"/>
                  <a:lumOff val="5000"/>
                </a:schemeClr>
              </a:solidFill>
            </a:endParaRPr>
          </a:p>
          <a:p>
            <a:pPr marL="228600" indent="-228600">
              <a:buAutoNum type="arabicParenR"/>
            </a:pPr>
            <a:r>
              <a:rPr lang="en-US" sz="1200">
                <a:solidFill>
                  <a:schemeClr val="tx1">
                    <a:lumMod val="95000"/>
                    <a:lumOff val="5000"/>
                  </a:schemeClr>
                </a:solidFill>
              </a:rPr>
              <a:t>To find the CTE courses with the Non Standard Instructional codes of 23 and 24 select the CTE Course = Y and Non Standard Instructional Level to 23 and 24</a:t>
            </a:r>
          </a:p>
        </p:txBody>
      </p:sp>
    </p:spTree>
    <p:extLst>
      <p:ext uri="{BB962C8B-B14F-4D97-AF65-F5344CB8AC3E}">
        <p14:creationId xmlns:p14="http://schemas.microsoft.com/office/powerpoint/2010/main" val="1837484272"/>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1" name="Title 1"/>
          <p:cNvSpPr>
            <a:spLocks noGrp="1"/>
          </p:cNvSpPr>
          <p:nvPr>
            <p:ph type="title"/>
          </p:nvPr>
        </p:nvSpPr>
        <p:spPr>
          <a:xfrm>
            <a:off x="293914" y="225280"/>
            <a:ext cx="11934090" cy="429768"/>
          </a:xfrm>
        </p:spPr>
        <p:txBody>
          <a:bodyPr/>
          <a:lstStyle/>
          <a:p>
            <a:r>
              <a:rPr lang="en-US" altLang="en-US"/>
              <a:t>EOY 1 - Reviewing CTE Data</a:t>
            </a:r>
          </a:p>
        </p:txBody>
      </p:sp>
      <p:sp>
        <p:nvSpPr>
          <p:cNvPr id="2" name="Footer Placeholder 1">
            <a:extLst>
              <a:ext uri="{FF2B5EF4-FFF2-40B4-BE49-F238E27FC236}">
                <a16:creationId xmlns:a16="http://schemas.microsoft.com/office/drawing/2014/main" id="{6A6A9FD9-3121-4254-BA86-BCE844355068}"/>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 Advanced Reporting and Certification v1.1 May 5, 2025</a:t>
            </a:r>
          </a:p>
        </p:txBody>
      </p:sp>
      <p:sp>
        <p:nvSpPr>
          <p:cNvPr id="3" name="Slide Number Placeholder 2">
            <a:extLst>
              <a:ext uri="{FF2B5EF4-FFF2-40B4-BE49-F238E27FC236}">
                <a16:creationId xmlns:a16="http://schemas.microsoft.com/office/drawing/2014/main" id="{E223BFAA-E5DB-4430-AC7C-20B18221785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1BBA40-D491-440F-A181-17CBDCE45226}"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58373" name="TextBox 5"/>
          <p:cNvSpPr txBox="1">
            <a:spLocks noChangeArrowheads="1"/>
          </p:cNvSpPr>
          <p:nvPr/>
        </p:nvSpPr>
        <p:spPr bwMode="auto">
          <a:xfrm>
            <a:off x="216214" y="652095"/>
            <a:ext cx="113755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mn-cs"/>
              </a:rPr>
              <a:t>Review Report 3.14 Career Technical Education </a:t>
            </a:r>
            <a:r>
              <a:rPr kumimoji="0" lang="en-US" altLang="en-US" sz="2000" b="0" i="0" u="none" strike="noStrike" kern="1200" cap="none" spc="0" normalizeH="0" baseline="0" noProof="0" err="1">
                <a:ln>
                  <a:noFill/>
                </a:ln>
                <a:solidFill>
                  <a:schemeClr val="tx1">
                    <a:lumMod val="75000"/>
                    <a:lumOff val="25000"/>
                  </a:schemeClr>
                </a:solidFill>
                <a:effectLst/>
                <a:uLnTx/>
                <a:uFillTx/>
                <a:latin typeface="Arial" panose="020B0604020202020204" pitchFamily="34" charset="0"/>
                <a:ea typeface="+mn-ea"/>
                <a:cs typeface="+mn-cs"/>
              </a:rPr>
              <a:t>Noncompleter</a:t>
            </a:r>
            <a:r>
              <a:rPr kumimoji="0" lang="en-US" altLang="en-US" sz="20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mn-cs"/>
              </a:rPr>
              <a:t> Participants- Count  </a:t>
            </a:r>
          </a:p>
        </p:txBody>
      </p:sp>
      <p:pic>
        <p:nvPicPr>
          <p:cNvPr id="13" name="Picture 12" descr="screenshot of report 3.14">
            <a:extLst>
              <a:ext uri="{FF2B5EF4-FFF2-40B4-BE49-F238E27FC236}">
                <a16:creationId xmlns:a16="http://schemas.microsoft.com/office/drawing/2014/main" id="{8CDBF39C-8370-4B30-AA57-1D7654CA1AD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3914" y="1146131"/>
            <a:ext cx="7676191" cy="2395363"/>
          </a:xfrm>
          <a:prstGeom prst="rect">
            <a:avLst/>
          </a:prstGeom>
          <a:effectLst>
            <a:outerShdw blurRad="63500" algn="ctr" rotWithShape="0">
              <a:prstClr val="black">
                <a:alpha val="40000"/>
              </a:prstClr>
            </a:outerShdw>
          </a:effectLst>
        </p:spPr>
      </p:pic>
      <p:pic>
        <p:nvPicPr>
          <p:cNvPr id="15" name="Picture 14" descr="screenshot of report 3.14">
            <a:extLst>
              <a:ext uri="{FF2B5EF4-FFF2-40B4-BE49-F238E27FC236}">
                <a16:creationId xmlns:a16="http://schemas.microsoft.com/office/drawing/2014/main" id="{0C9821DD-DCD2-4FD8-A2E2-BFCEA59DF7B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93914" y="3635420"/>
            <a:ext cx="11335238" cy="2498571"/>
          </a:xfrm>
          <a:prstGeom prst="rect">
            <a:avLst/>
          </a:prstGeom>
          <a:effectLst>
            <a:outerShdw blurRad="63500" algn="ctr" rotWithShape="0">
              <a:prstClr val="black">
                <a:alpha val="40000"/>
              </a:prstClr>
            </a:outerShdw>
          </a:effectLst>
        </p:spPr>
      </p:pic>
      <p:sp>
        <p:nvSpPr>
          <p:cNvPr id="16" name="Rectangle: Rounded Corners 15" descr="screenshot of report 3.14">
            <a:extLst>
              <a:ext uri="{FF2B5EF4-FFF2-40B4-BE49-F238E27FC236}">
                <a16:creationId xmlns:a16="http://schemas.microsoft.com/office/drawing/2014/main" id="{490AA48F-D52A-4BBE-977D-727D58CB9BA9}"/>
              </a:ext>
            </a:extLst>
          </p:cNvPr>
          <p:cNvSpPr/>
          <p:nvPr/>
        </p:nvSpPr>
        <p:spPr>
          <a:xfrm>
            <a:off x="330655" y="2081359"/>
            <a:ext cx="2043430" cy="204682"/>
          </a:xfrm>
          <a:prstGeom prst="roundRect">
            <a:avLst>
              <a:gd name="adj" fmla="val 6912"/>
            </a:avLst>
          </a:prstGeom>
          <a:noFill/>
          <a:ln w="254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descr="screenshot of report 3.14">
            <a:extLst>
              <a:ext uri="{FF2B5EF4-FFF2-40B4-BE49-F238E27FC236}">
                <a16:creationId xmlns:a16="http://schemas.microsoft.com/office/drawing/2014/main" id="{2C3F7D77-D0E7-4C22-ACE1-8AF89CF3B40D}"/>
              </a:ext>
            </a:extLst>
          </p:cNvPr>
          <p:cNvSpPr/>
          <p:nvPr/>
        </p:nvSpPr>
        <p:spPr>
          <a:xfrm>
            <a:off x="4924338" y="4325337"/>
            <a:ext cx="1619075" cy="1880568"/>
          </a:xfrm>
          <a:prstGeom prst="roundRect">
            <a:avLst>
              <a:gd name="adj" fmla="val 3742"/>
            </a:avLst>
          </a:prstGeom>
          <a:noFill/>
          <a:ln w="254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descr="screenshot of report 3.14">
            <a:extLst>
              <a:ext uri="{FF2B5EF4-FFF2-40B4-BE49-F238E27FC236}">
                <a16:creationId xmlns:a16="http://schemas.microsoft.com/office/drawing/2014/main" id="{F7A95893-B87F-4447-83F3-F202581E0A14}"/>
              </a:ext>
            </a:extLst>
          </p:cNvPr>
          <p:cNvGrpSpPr/>
          <p:nvPr/>
        </p:nvGrpSpPr>
        <p:grpSpPr>
          <a:xfrm>
            <a:off x="2508309" y="2286041"/>
            <a:ext cx="2206304" cy="3919864"/>
            <a:chOff x="2508309" y="2286041"/>
            <a:chExt cx="2206304" cy="3919864"/>
          </a:xfrm>
        </p:grpSpPr>
        <p:sp>
          <p:nvSpPr>
            <p:cNvPr id="25" name="Rectangle: Rounded Corners 24">
              <a:extLst>
                <a:ext uri="{FF2B5EF4-FFF2-40B4-BE49-F238E27FC236}">
                  <a16:creationId xmlns:a16="http://schemas.microsoft.com/office/drawing/2014/main" id="{8819F836-83E3-4CA6-BC29-63524C75EA7E}"/>
                </a:ext>
              </a:extLst>
            </p:cNvPr>
            <p:cNvSpPr/>
            <p:nvPr/>
          </p:nvSpPr>
          <p:spPr>
            <a:xfrm>
              <a:off x="2676088" y="4404221"/>
              <a:ext cx="590988" cy="1801684"/>
            </a:xfrm>
            <a:prstGeom prst="roundRect">
              <a:avLst/>
            </a:prstGeom>
            <a:noFill/>
            <a:ln w="25400">
              <a:solidFill>
                <a:srgbClr val="555F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F9A70BC8-31B7-4A6D-B259-74AF8880ACC7}"/>
                </a:ext>
              </a:extLst>
            </p:cNvPr>
            <p:cNvSpPr/>
            <p:nvPr/>
          </p:nvSpPr>
          <p:spPr>
            <a:xfrm>
              <a:off x="2508309" y="2286041"/>
              <a:ext cx="2206304" cy="287236"/>
            </a:xfrm>
            <a:prstGeom prst="roundRect">
              <a:avLst>
                <a:gd name="adj" fmla="val 6912"/>
              </a:avLst>
            </a:prstGeom>
            <a:noFill/>
            <a:ln w="25400">
              <a:solidFill>
                <a:srgbClr val="555F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FB3B17F2-89E8-47BF-B03A-45133627163C}"/>
              </a:ext>
            </a:extLst>
          </p:cNvPr>
          <p:cNvSpPr txBox="1"/>
          <p:nvPr/>
        </p:nvSpPr>
        <p:spPr>
          <a:xfrm>
            <a:off x="8209814" y="1168266"/>
            <a:ext cx="3419338" cy="2123658"/>
          </a:xfrm>
          <a:prstGeom prst="rect">
            <a:avLst/>
          </a:prstGeom>
          <a:solidFill>
            <a:srgbClr val="FFDED9"/>
          </a:solidFill>
        </p:spPr>
        <p:style>
          <a:lnRef idx="0">
            <a:schemeClr val="accent1"/>
          </a:lnRef>
          <a:fillRef idx="3">
            <a:schemeClr val="accent1"/>
          </a:fillRef>
          <a:effectRef idx="3">
            <a:schemeClr val="accent1"/>
          </a:effectRef>
          <a:fontRef idx="minor">
            <a:schemeClr val="lt1"/>
          </a:fontRef>
        </p:style>
        <p:txBody>
          <a:bodyPr wrap="square">
            <a:spAutoFit/>
          </a:bodyPr>
          <a:lstStyle/>
          <a:p>
            <a:pPr marL="171450" indent="-171450">
              <a:buFont typeface="Arial" panose="020B0604020202020204" pitchFamily="34" charset="0"/>
              <a:buChar char="•"/>
            </a:pPr>
            <a:endParaRPr lang="en-US" sz="1200">
              <a:solidFill>
                <a:schemeClr val="tx1">
                  <a:lumMod val="95000"/>
                  <a:lumOff val="5000"/>
                </a:schemeClr>
              </a:solidFill>
            </a:endParaRPr>
          </a:p>
          <a:p>
            <a:pPr marL="171450" indent="-171450">
              <a:buFont typeface="Arial" panose="020B0604020202020204" pitchFamily="34" charset="0"/>
              <a:buChar char="•"/>
            </a:pPr>
            <a:r>
              <a:rPr lang="en-US" sz="1200">
                <a:solidFill>
                  <a:schemeClr val="tx1">
                    <a:lumMod val="95000"/>
                    <a:lumOff val="5000"/>
                  </a:schemeClr>
                </a:solidFill>
              </a:rPr>
              <a:t>Filter on 12th graders to verify students who completed or were participants in 12th grade</a:t>
            </a:r>
          </a:p>
          <a:p>
            <a:endParaRPr lang="en-US" sz="1200">
              <a:solidFill>
                <a:schemeClr val="tx1">
                  <a:lumMod val="95000"/>
                  <a:lumOff val="5000"/>
                </a:schemeClr>
              </a:solidFill>
            </a:endParaRPr>
          </a:p>
          <a:p>
            <a:pPr marL="171450" indent="-171450">
              <a:buFont typeface="Arial" panose="020B0604020202020204" pitchFamily="34" charset="0"/>
              <a:buChar char="•"/>
            </a:pPr>
            <a:r>
              <a:rPr lang="en-US" sz="1200">
                <a:solidFill>
                  <a:schemeClr val="tx1">
                    <a:lumMod val="95000"/>
                    <a:lumOff val="5000"/>
                  </a:schemeClr>
                </a:solidFill>
              </a:rPr>
              <a:t>Set Perkins/CTEIG Fundable to ALL to capture all students. Otherwise, it will default to courses only flagged a HQ CTE.</a:t>
            </a:r>
          </a:p>
          <a:p>
            <a:pPr marL="171450" indent="-171450">
              <a:buFont typeface="Arial" panose="020B0604020202020204" pitchFamily="34" charset="0"/>
              <a:buChar char="•"/>
            </a:pPr>
            <a:endParaRPr lang="en-US" sz="1200">
              <a:solidFill>
                <a:schemeClr val="tx1">
                  <a:lumMod val="95000"/>
                  <a:lumOff val="5000"/>
                </a:schemeClr>
              </a:solidFill>
            </a:endParaRPr>
          </a:p>
          <a:p>
            <a:pPr marL="171450" indent="-171450">
              <a:buFont typeface="Arial" panose="020B0604020202020204" pitchFamily="34" charset="0"/>
              <a:buChar char="•"/>
            </a:pPr>
            <a:r>
              <a:rPr lang="en-US" sz="1200">
                <a:solidFill>
                  <a:schemeClr val="tx1">
                    <a:lumMod val="95000"/>
                    <a:lumOff val="5000"/>
                  </a:schemeClr>
                </a:solidFill>
              </a:rPr>
              <a:t>Filter for other specific sub-groups that comprise the core indicators (optional) </a:t>
            </a:r>
          </a:p>
          <a:p>
            <a:pPr marL="171450" indent="-171450">
              <a:buFont typeface="Arial" panose="020B0604020202020204" pitchFamily="34" charset="0"/>
              <a:buChar char="•"/>
            </a:pPr>
            <a:endParaRPr lang="en-US" sz="1200">
              <a:solidFill>
                <a:schemeClr val="tx1">
                  <a:lumMod val="95000"/>
                  <a:lumOff val="5000"/>
                </a:schemeClr>
              </a:solidFill>
            </a:endParaRPr>
          </a:p>
        </p:txBody>
      </p:sp>
      <p:grpSp>
        <p:nvGrpSpPr>
          <p:cNvPr id="5" name="Group 4" descr="screenshot of report 3.14">
            <a:extLst>
              <a:ext uri="{FF2B5EF4-FFF2-40B4-BE49-F238E27FC236}">
                <a16:creationId xmlns:a16="http://schemas.microsoft.com/office/drawing/2014/main" id="{078D2D29-BAFF-4741-847E-78B28B84D26E}"/>
              </a:ext>
            </a:extLst>
          </p:cNvPr>
          <p:cNvGrpSpPr/>
          <p:nvPr/>
        </p:nvGrpSpPr>
        <p:grpSpPr>
          <a:xfrm>
            <a:off x="293913" y="2573277"/>
            <a:ext cx="11297873" cy="3654640"/>
            <a:chOff x="293913" y="2573277"/>
            <a:chExt cx="11297873" cy="3654640"/>
          </a:xfrm>
        </p:grpSpPr>
        <p:sp>
          <p:nvSpPr>
            <p:cNvPr id="19" name="Rectangle: Rounded Corners 18">
              <a:extLst>
                <a:ext uri="{FF2B5EF4-FFF2-40B4-BE49-F238E27FC236}">
                  <a16:creationId xmlns:a16="http://schemas.microsoft.com/office/drawing/2014/main" id="{F9B151FA-FEB0-4DC1-933A-B15E3C201858}"/>
                </a:ext>
              </a:extLst>
            </p:cNvPr>
            <p:cNvSpPr/>
            <p:nvPr/>
          </p:nvSpPr>
          <p:spPr>
            <a:xfrm>
              <a:off x="293913" y="2573277"/>
              <a:ext cx="2080171" cy="647992"/>
            </a:xfrm>
            <a:prstGeom prst="roundRect">
              <a:avLst>
                <a:gd name="adj" fmla="val 6912"/>
              </a:avLst>
            </a:prstGeom>
            <a:no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B979F8ED-4BB8-4F8F-858B-12B45729A4A5}"/>
                </a:ext>
              </a:extLst>
            </p:cNvPr>
            <p:cNvSpPr/>
            <p:nvPr/>
          </p:nvSpPr>
          <p:spPr>
            <a:xfrm>
              <a:off x="6543413" y="4299657"/>
              <a:ext cx="5048373" cy="1928260"/>
            </a:xfrm>
            <a:prstGeom prst="roundRect">
              <a:avLst>
                <a:gd name="adj" fmla="val 4302"/>
              </a:avLst>
            </a:prstGeom>
            <a:no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8B083B94-356B-428F-86AA-94F3AB754FC9}"/>
                </a:ext>
              </a:extLst>
            </p:cNvPr>
            <p:cNvSpPr/>
            <p:nvPr/>
          </p:nvSpPr>
          <p:spPr>
            <a:xfrm>
              <a:off x="2508309" y="2616469"/>
              <a:ext cx="2206304" cy="647992"/>
            </a:xfrm>
            <a:prstGeom prst="roundRect">
              <a:avLst>
                <a:gd name="adj" fmla="val 6912"/>
              </a:avLst>
            </a:prstGeom>
            <a:no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D169247D-F349-4090-8383-38A9EA484E85}"/>
                </a:ext>
              </a:extLst>
            </p:cNvPr>
            <p:cNvSpPr/>
            <p:nvPr/>
          </p:nvSpPr>
          <p:spPr>
            <a:xfrm>
              <a:off x="4800848" y="2581014"/>
              <a:ext cx="2206304" cy="647992"/>
            </a:xfrm>
            <a:prstGeom prst="roundRect">
              <a:avLst>
                <a:gd name="adj" fmla="val 6912"/>
              </a:avLst>
            </a:prstGeom>
            <a:no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543452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6"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896B22E3-BA1D-428E-82EE-0A64474258CF}"/>
              </a:ext>
            </a:extLst>
          </p:cNvPr>
          <p:cNvSpPr>
            <a:spLocks noGrp="1"/>
          </p:cNvSpPr>
          <p:nvPr>
            <p:ph type="ftr" sz="quarter" idx="10"/>
          </p:nvPr>
        </p:nvSpPr>
        <p:spPr/>
        <p:txBody>
          <a:bodyPr/>
          <a:lstStyle/>
          <a:p>
            <a:r>
              <a:rPr lang="en-US"/>
              <a:t>EOY - Advanced Reporting and Certification v1.1 May 5, 2025</a:t>
            </a:r>
          </a:p>
        </p:txBody>
      </p:sp>
      <p:sp>
        <p:nvSpPr>
          <p:cNvPr id="7" name="Slide Number Placeholder 6">
            <a:extLst>
              <a:ext uri="{FF2B5EF4-FFF2-40B4-BE49-F238E27FC236}">
                <a16:creationId xmlns:a16="http://schemas.microsoft.com/office/drawing/2014/main" id="{6D88D6B3-CC6D-4840-88CA-F1A1A05E0E71}"/>
              </a:ext>
            </a:extLst>
          </p:cNvPr>
          <p:cNvSpPr>
            <a:spLocks noGrp="1"/>
          </p:cNvSpPr>
          <p:nvPr>
            <p:ph type="sldNum" sz="quarter" idx="11"/>
          </p:nvPr>
        </p:nvSpPr>
        <p:spPr/>
        <p:txBody>
          <a:bodyPr/>
          <a:lstStyle/>
          <a:p>
            <a:fld id="{F41BBA40-D491-440F-A181-17CBDCE45226}" type="slidenum">
              <a:rPr lang="en-US" smtClean="0"/>
              <a:pPr/>
              <a:t>56</a:t>
            </a:fld>
            <a:endParaRPr lang="en-US"/>
          </a:p>
        </p:txBody>
      </p:sp>
      <p:sp>
        <p:nvSpPr>
          <p:cNvPr id="2" name="Title 1"/>
          <p:cNvSpPr>
            <a:spLocks noGrp="1"/>
          </p:cNvSpPr>
          <p:nvPr>
            <p:ph type="title" idx="4294967295"/>
          </p:nvPr>
        </p:nvSpPr>
        <p:spPr>
          <a:xfrm>
            <a:off x="274320" y="243169"/>
            <a:ext cx="10515600" cy="452438"/>
          </a:xfrm>
        </p:spPr>
        <p:txBody>
          <a:bodyPr>
            <a:normAutofit/>
          </a:bodyPr>
          <a:lstStyle/>
          <a:p>
            <a:r>
              <a:rPr lang="en-US"/>
              <a:t>EOY 3 – What are the data used for?</a:t>
            </a:r>
          </a:p>
        </p:txBody>
      </p:sp>
      <p:sp>
        <p:nvSpPr>
          <p:cNvPr id="3" name="Content Placeholder 2"/>
          <p:cNvSpPr>
            <a:spLocks noGrp="1"/>
          </p:cNvSpPr>
          <p:nvPr>
            <p:ph idx="4294967295"/>
          </p:nvPr>
        </p:nvSpPr>
        <p:spPr>
          <a:xfrm>
            <a:off x="432000" y="792841"/>
            <a:ext cx="6927850" cy="5475287"/>
          </a:xfrm>
        </p:spPr>
        <p:txBody>
          <a:bodyPr>
            <a:normAutofit fontScale="62500" lnSpcReduction="20000"/>
          </a:bodyPr>
          <a:lstStyle/>
          <a:p>
            <a:pPr>
              <a:lnSpc>
                <a:spcPct val="120000"/>
              </a:lnSpc>
              <a:spcBef>
                <a:spcPts val="0"/>
              </a:spcBef>
              <a:spcAft>
                <a:spcPts val="1200"/>
              </a:spcAft>
            </a:pPr>
            <a:r>
              <a:rPr lang="en-US" sz="2900" b="1"/>
              <a:t>Cumulative Enrollment (SENR)</a:t>
            </a:r>
          </a:p>
          <a:p>
            <a:pPr lvl="1">
              <a:lnSpc>
                <a:spcPct val="120000"/>
              </a:lnSpc>
              <a:spcBef>
                <a:spcPts val="0"/>
              </a:spcBef>
              <a:spcAft>
                <a:spcPts val="1200"/>
              </a:spcAft>
              <a:buClr>
                <a:srgbClr val="42C1BD"/>
              </a:buClr>
              <a:buFont typeface="Wingdings" pitchFamily="2" charset="2"/>
              <a:buChar char="ü"/>
            </a:pPr>
            <a:r>
              <a:rPr lang="en-US" sz="2900"/>
              <a:t>Basis for denominators for cohort graduation, suspension and chronic absenteeism rates for Dashboard and </a:t>
            </a:r>
            <a:r>
              <a:rPr lang="en-US" sz="2900" err="1"/>
              <a:t>DataQuest</a:t>
            </a:r>
            <a:endParaRPr lang="en-US" sz="2900"/>
          </a:p>
          <a:p>
            <a:pPr lvl="1">
              <a:lnSpc>
                <a:spcPct val="120000"/>
              </a:lnSpc>
              <a:spcBef>
                <a:spcPts val="0"/>
              </a:spcBef>
              <a:spcAft>
                <a:spcPts val="1200"/>
              </a:spcAft>
              <a:buClr>
                <a:srgbClr val="42C1BD"/>
              </a:buClr>
              <a:buFont typeface="Wingdings" pitchFamily="2" charset="2"/>
              <a:buChar char="ü"/>
            </a:pPr>
            <a:r>
              <a:rPr lang="en-US" sz="2900"/>
              <a:t>Identification of students groups for accountability and federal reporting</a:t>
            </a:r>
          </a:p>
          <a:p>
            <a:pPr lvl="2">
              <a:lnSpc>
                <a:spcPct val="120000"/>
              </a:lnSpc>
              <a:spcBef>
                <a:spcPts val="0"/>
              </a:spcBef>
              <a:spcAft>
                <a:spcPts val="1200"/>
              </a:spcAft>
              <a:buClr>
                <a:srgbClr val="42C1BD"/>
              </a:buClr>
              <a:buFont typeface="Wingdings" pitchFamily="2" charset="2"/>
              <a:buChar char="ü"/>
            </a:pPr>
            <a:r>
              <a:rPr lang="en-US" sz="2900"/>
              <a:t>Socioeconomically disadvantaged, special education, English Learners, Homeless, Foster, Migrant, Military Family</a:t>
            </a:r>
          </a:p>
          <a:p>
            <a:pPr>
              <a:lnSpc>
                <a:spcPct val="120000"/>
              </a:lnSpc>
              <a:spcBef>
                <a:spcPts val="0"/>
              </a:spcBef>
              <a:spcAft>
                <a:spcPts val="1200"/>
              </a:spcAft>
            </a:pPr>
            <a:r>
              <a:rPr lang="en-US" sz="2900" b="1"/>
              <a:t>Incident Data (SINC, SOFF, SIRS)</a:t>
            </a:r>
          </a:p>
          <a:p>
            <a:pPr lvl="1">
              <a:lnSpc>
                <a:spcPct val="120000"/>
              </a:lnSpc>
              <a:spcBef>
                <a:spcPts val="0"/>
              </a:spcBef>
              <a:spcAft>
                <a:spcPts val="1200"/>
              </a:spcAft>
              <a:buClr>
                <a:srgbClr val="42C1BD"/>
              </a:buClr>
              <a:buFont typeface="Wingdings" pitchFamily="2" charset="2"/>
              <a:buChar char="ü"/>
            </a:pPr>
            <a:r>
              <a:rPr lang="en-US" sz="2900"/>
              <a:t>Suspension rate for Dashboard, ESSA, IDEA and </a:t>
            </a:r>
            <a:r>
              <a:rPr lang="en-US" sz="2900" err="1"/>
              <a:t>DataQuest</a:t>
            </a:r>
            <a:endParaRPr lang="en-US" sz="2900"/>
          </a:p>
          <a:p>
            <a:pPr lvl="1">
              <a:lnSpc>
                <a:spcPct val="120000"/>
              </a:lnSpc>
              <a:spcBef>
                <a:spcPts val="0"/>
              </a:spcBef>
              <a:spcAft>
                <a:spcPts val="1200"/>
              </a:spcAft>
              <a:buClr>
                <a:srgbClr val="42C1BD"/>
              </a:buClr>
              <a:buFont typeface="Wingdings" pitchFamily="2" charset="2"/>
              <a:buChar char="ü"/>
            </a:pPr>
            <a:r>
              <a:rPr lang="en-US" sz="2900"/>
              <a:t>Restraint and seclusion data for state and federal reporting, and </a:t>
            </a:r>
            <a:r>
              <a:rPr lang="en-US" sz="2900" err="1"/>
              <a:t>DataQuest</a:t>
            </a:r>
            <a:endParaRPr lang="en-US" sz="2900"/>
          </a:p>
          <a:p>
            <a:pPr>
              <a:lnSpc>
                <a:spcPct val="120000"/>
              </a:lnSpc>
              <a:spcBef>
                <a:spcPts val="0"/>
              </a:spcBef>
              <a:spcAft>
                <a:spcPts val="1200"/>
              </a:spcAft>
            </a:pPr>
            <a:r>
              <a:rPr lang="en-US" sz="2900" b="1"/>
              <a:t>Student Attendance Summary Data (STAS)</a:t>
            </a:r>
          </a:p>
          <a:p>
            <a:pPr lvl="1">
              <a:lnSpc>
                <a:spcPct val="120000"/>
              </a:lnSpc>
              <a:spcBef>
                <a:spcPts val="0"/>
              </a:spcBef>
              <a:spcAft>
                <a:spcPts val="1200"/>
              </a:spcAft>
              <a:buClr>
                <a:srgbClr val="42C1BD"/>
              </a:buClr>
              <a:buFont typeface="Wingdings" pitchFamily="2" charset="2"/>
              <a:buChar char="ü"/>
            </a:pPr>
            <a:r>
              <a:rPr lang="en-US" sz="2900"/>
              <a:t>Chronic absenteeism rate for Dashboard and ESSA reporting</a:t>
            </a:r>
          </a:p>
          <a:p>
            <a:pPr lvl="1">
              <a:lnSpc>
                <a:spcPct val="100000"/>
              </a:lnSpc>
              <a:spcBef>
                <a:spcPts val="0"/>
              </a:spcBef>
              <a:spcAft>
                <a:spcPts val="1200"/>
              </a:spcAft>
            </a:pPr>
            <a:endParaRPr lang="en-US"/>
          </a:p>
        </p:txBody>
      </p:sp>
      <p:pic>
        <p:nvPicPr>
          <p:cNvPr id="5" name="Picture 4">
            <a:extLst>
              <a:ext uri="{FF2B5EF4-FFF2-40B4-BE49-F238E27FC236}">
                <a16:creationId xmlns:a16="http://schemas.microsoft.com/office/drawing/2014/main" id="{B4DB82C0-F866-1645-9DFB-7C460725319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7854" y="0"/>
            <a:ext cx="4574146" cy="6365363"/>
          </a:xfrm>
          <a:prstGeom prst="rect">
            <a:avLst/>
          </a:prstGeom>
        </p:spPr>
      </p:pic>
    </p:spTree>
    <p:extLst>
      <p:ext uri="{BB962C8B-B14F-4D97-AF65-F5344CB8AC3E}">
        <p14:creationId xmlns:p14="http://schemas.microsoft.com/office/powerpoint/2010/main" val="37724872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896B22E3-BA1D-428E-82EE-0A64474258CF}"/>
              </a:ext>
            </a:extLst>
          </p:cNvPr>
          <p:cNvSpPr>
            <a:spLocks noGrp="1"/>
          </p:cNvSpPr>
          <p:nvPr>
            <p:ph type="ftr" sz="quarter" idx="10"/>
          </p:nvPr>
        </p:nvSpPr>
        <p:spPr/>
        <p:txBody>
          <a:bodyPr/>
          <a:lstStyle/>
          <a:p>
            <a:r>
              <a:rPr lang="en-US"/>
              <a:t>EOY - Advanced Reporting and Certification v1.1 May 5, 2025</a:t>
            </a:r>
          </a:p>
        </p:txBody>
      </p:sp>
      <p:sp>
        <p:nvSpPr>
          <p:cNvPr id="7" name="Slide Number Placeholder 6">
            <a:extLst>
              <a:ext uri="{FF2B5EF4-FFF2-40B4-BE49-F238E27FC236}">
                <a16:creationId xmlns:a16="http://schemas.microsoft.com/office/drawing/2014/main" id="{6D88D6B3-CC6D-4840-88CA-F1A1A05E0E71}"/>
              </a:ext>
            </a:extLst>
          </p:cNvPr>
          <p:cNvSpPr>
            <a:spLocks noGrp="1"/>
          </p:cNvSpPr>
          <p:nvPr>
            <p:ph type="sldNum" sz="quarter" idx="11"/>
          </p:nvPr>
        </p:nvSpPr>
        <p:spPr/>
        <p:txBody>
          <a:bodyPr/>
          <a:lstStyle/>
          <a:p>
            <a:fld id="{F41BBA40-D491-440F-A181-17CBDCE45226}" type="slidenum">
              <a:rPr lang="en-US" smtClean="0"/>
              <a:pPr/>
              <a:t>57</a:t>
            </a:fld>
            <a:endParaRPr lang="en-US"/>
          </a:p>
        </p:txBody>
      </p:sp>
      <p:sp>
        <p:nvSpPr>
          <p:cNvPr id="2" name="Title 1"/>
          <p:cNvSpPr>
            <a:spLocks noGrp="1"/>
          </p:cNvSpPr>
          <p:nvPr>
            <p:ph type="title" idx="4294967295"/>
          </p:nvPr>
        </p:nvSpPr>
        <p:spPr>
          <a:xfrm>
            <a:off x="213249" y="219675"/>
            <a:ext cx="10515600" cy="452438"/>
          </a:xfrm>
        </p:spPr>
        <p:txBody>
          <a:bodyPr>
            <a:normAutofit/>
          </a:bodyPr>
          <a:lstStyle/>
          <a:p>
            <a:r>
              <a:rPr lang="en-US" dirty="0"/>
              <a:t>EOY 3 – What are the data used for? </a:t>
            </a:r>
          </a:p>
        </p:txBody>
      </p:sp>
      <p:sp>
        <p:nvSpPr>
          <p:cNvPr id="3" name="Content Placeholder 2"/>
          <p:cNvSpPr>
            <a:spLocks noGrp="1"/>
          </p:cNvSpPr>
          <p:nvPr>
            <p:ph idx="4294967295"/>
          </p:nvPr>
        </p:nvSpPr>
        <p:spPr>
          <a:xfrm>
            <a:off x="513835" y="987310"/>
            <a:ext cx="6927850" cy="5475287"/>
          </a:xfrm>
        </p:spPr>
        <p:txBody>
          <a:bodyPr>
            <a:normAutofit fontScale="92500" lnSpcReduction="20000"/>
          </a:bodyPr>
          <a:lstStyle/>
          <a:p>
            <a:pPr>
              <a:lnSpc>
                <a:spcPct val="120000"/>
              </a:lnSpc>
              <a:spcBef>
                <a:spcPts val="0"/>
              </a:spcBef>
              <a:spcAft>
                <a:spcPts val="1200"/>
              </a:spcAft>
            </a:pPr>
            <a:r>
              <a:rPr lang="en-US" sz="2900" b="1"/>
              <a:t>RFEP (SELA)</a:t>
            </a:r>
          </a:p>
          <a:p>
            <a:pPr lvl="1">
              <a:lnSpc>
                <a:spcPct val="120000"/>
              </a:lnSpc>
              <a:spcBef>
                <a:spcPts val="0"/>
              </a:spcBef>
              <a:spcAft>
                <a:spcPts val="1200"/>
              </a:spcAft>
              <a:buClr>
                <a:srgbClr val="42C1BD"/>
              </a:buClr>
              <a:buFont typeface="Wingdings" pitchFamily="2" charset="2"/>
              <a:buChar char="ü"/>
            </a:pPr>
            <a:r>
              <a:rPr lang="en-US" sz="2900"/>
              <a:t>English Learners reclassified from July 1 to June 30 </a:t>
            </a:r>
            <a:endParaRPr lang="en-US" sz="2900" b="1"/>
          </a:p>
          <a:p>
            <a:pPr>
              <a:lnSpc>
                <a:spcPct val="120000"/>
              </a:lnSpc>
              <a:spcBef>
                <a:spcPts val="0"/>
              </a:spcBef>
              <a:spcAft>
                <a:spcPts val="1200"/>
              </a:spcAft>
            </a:pPr>
            <a:r>
              <a:rPr lang="en-US" sz="2900" b="1"/>
              <a:t>Homeless Students (SPRG)</a:t>
            </a:r>
          </a:p>
          <a:p>
            <a:pPr lvl="1">
              <a:lnSpc>
                <a:spcPct val="120000"/>
              </a:lnSpc>
              <a:spcBef>
                <a:spcPts val="0"/>
              </a:spcBef>
              <a:spcAft>
                <a:spcPts val="1200"/>
              </a:spcAft>
              <a:buClr>
                <a:schemeClr val="accent1">
                  <a:lumMod val="60000"/>
                  <a:lumOff val="40000"/>
                </a:schemeClr>
              </a:buClr>
              <a:buFont typeface="Wingdings" panose="05000000000000000000" pitchFamily="2" charset="2"/>
              <a:buChar char="ü"/>
            </a:pPr>
            <a:r>
              <a:rPr lang="en-US" sz="2700"/>
              <a:t>Federal reporting</a:t>
            </a:r>
          </a:p>
          <a:p>
            <a:pPr lvl="1">
              <a:lnSpc>
                <a:spcPct val="120000"/>
              </a:lnSpc>
              <a:spcBef>
                <a:spcPts val="0"/>
              </a:spcBef>
              <a:spcAft>
                <a:spcPts val="1200"/>
              </a:spcAft>
              <a:buClr>
                <a:schemeClr val="accent1">
                  <a:lumMod val="60000"/>
                  <a:lumOff val="40000"/>
                </a:schemeClr>
              </a:buClr>
              <a:buFont typeface="Wingdings" panose="05000000000000000000" pitchFamily="2" charset="2"/>
              <a:buChar char="ü"/>
            </a:pPr>
            <a:r>
              <a:rPr lang="en-US" sz="2700"/>
              <a:t>Accountability subgroups</a:t>
            </a:r>
          </a:p>
          <a:p>
            <a:pPr>
              <a:lnSpc>
                <a:spcPct val="120000"/>
              </a:lnSpc>
              <a:spcBef>
                <a:spcPts val="0"/>
              </a:spcBef>
              <a:spcAft>
                <a:spcPts val="1200"/>
              </a:spcAft>
            </a:pPr>
            <a:r>
              <a:rPr lang="en-US" sz="2900" b="1"/>
              <a:t>Graduates and Completers (SENR)</a:t>
            </a:r>
          </a:p>
          <a:p>
            <a:pPr lvl="1">
              <a:lnSpc>
                <a:spcPct val="120000"/>
              </a:lnSpc>
              <a:spcBef>
                <a:spcPts val="0"/>
              </a:spcBef>
              <a:spcAft>
                <a:spcPts val="1200"/>
              </a:spcAft>
              <a:buClr>
                <a:srgbClr val="42C1BD"/>
              </a:buClr>
              <a:buFont typeface="Wingdings" pitchFamily="2" charset="2"/>
              <a:buChar char="ü"/>
            </a:pPr>
            <a:r>
              <a:rPr lang="en-US" sz="2900"/>
              <a:t>One-year Graduate and Completer Counts for federal reporting and public reporting on </a:t>
            </a:r>
            <a:r>
              <a:rPr lang="en-US" sz="2900" err="1"/>
              <a:t>DataQuest</a:t>
            </a:r>
            <a:endParaRPr lang="en-US" sz="2900"/>
          </a:p>
          <a:p>
            <a:pPr lvl="1">
              <a:lnSpc>
                <a:spcPct val="100000"/>
              </a:lnSpc>
              <a:spcBef>
                <a:spcPts val="0"/>
              </a:spcBef>
              <a:spcAft>
                <a:spcPts val="1200"/>
              </a:spcAft>
            </a:pPr>
            <a:endParaRPr lang="en-US"/>
          </a:p>
        </p:txBody>
      </p:sp>
      <p:pic>
        <p:nvPicPr>
          <p:cNvPr id="5" name="Picture 4">
            <a:extLst>
              <a:ext uri="{FF2B5EF4-FFF2-40B4-BE49-F238E27FC236}">
                <a16:creationId xmlns:a16="http://schemas.microsoft.com/office/drawing/2014/main" id="{B4DB82C0-F866-1645-9DFB-7C460725319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7854" y="0"/>
            <a:ext cx="4574146" cy="6365363"/>
          </a:xfrm>
          <a:prstGeom prst="rect">
            <a:avLst/>
          </a:prstGeom>
        </p:spPr>
      </p:pic>
    </p:spTree>
    <p:extLst>
      <p:ext uri="{BB962C8B-B14F-4D97-AF65-F5344CB8AC3E}">
        <p14:creationId xmlns:p14="http://schemas.microsoft.com/office/powerpoint/2010/main" val="36710414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F20A23-275E-834E-AE79-864B0D971ED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0496" y="785610"/>
            <a:ext cx="5971503" cy="5579751"/>
          </a:xfrm>
          <a:prstGeom prst="rect">
            <a:avLst/>
          </a:prstGeom>
        </p:spPr>
      </p:pic>
      <p:sp>
        <p:nvSpPr>
          <p:cNvPr id="5" name="Footer Placeholder 4">
            <a:extLst>
              <a:ext uri="{FF2B5EF4-FFF2-40B4-BE49-F238E27FC236}">
                <a16:creationId xmlns:a16="http://schemas.microsoft.com/office/drawing/2014/main" id="{454A54C3-36E6-43C2-8690-B813E5E1656D}"/>
              </a:ext>
            </a:extLst>
          </p:cNvPr>
          <p:cNvSpPr>
            <a:spLocks noGrp="1"/>
          </p:cNvSpPr>
          <p:nvPr>
            <p:ph type="ftr" sz="quarter" idx="10"/>
          </p:nvPr>
        </p:nvSpPr>
        <p:spPr/>
        <p:txBody>
          <a:bodyPr/>
          <a:lstStyle/>
          <a:p>
            <a:r>
              <a:rPr lang="en-US"/>
              <a:t>EOY - Advanced Reporting and Certification v1.1 May 5, 2025</a:t>
            </a:r>
          </a:p>
        </p:txBody>
      </p:sp>
      <p:sp>
        <p:nvSpPr>
          <p:cNvPr id="6" name="Slide Number Placeholder 5">
            <a:extLst>
              <a:ext uri="{FF2B5EF4-FFF2-40B4-BE49-F238E27FC236}">
                <a16:creationId xmlns:a16="http://schemas.microsoft.com/office/drawing/2014/main" id="{31CDBEFE-EB22-4D1B-8655-5F3582BD2E2E}"/>
              </a:ext>
            </a:extLst>
          </p:cNvPr>
          <p:cNvSpPr>
            <a:spLocks noGrp="1"/>
          </p:cNvSpPr>
          <p:nvPr>
            <p:ph type="sldNum" sz="quarter" idx="11"/>
          </p:nvPr>
        </p:nvSpPr>
        <p:spPr/>
        <p:txBody>
          <a:bodyPr/>
          <a:lstStyle/>
          <a:p>
            <a:fld id="{F41BBA40-D491-440F-A181-17CBDCE45226}" type="slidenum">
              <a:rPr lang="en-US" smtClean="0"/>
              <a:pPr/>
              <a:t>58</a:t>
            </a:fld>
            <a:endParaRPr lang="en-US"/>
          </a:p>
        </p:txBody>
      </p:sp>
      <p:sp>
        <p:nvSpPr>
          <p:cNvPr id="2" name="Title 1"/>
          <p:cNvSpPr>
            <a:spLocks noGrp="1"/>
          </p:cNvSpPr>
          <p:nvPr>
            <p:ph type="title" idx="4294967295"/>
          </p:nvPr>
        </p:nvSpPr>
        <p:spPr>
          <a:xfrm>
            <a:off x="392492" y="353810"/>
            <a:ext cx="11339513" cy="431800"/>
          </a:xfrm>
        </p:spPr>
        <p:txBody>
          <a:bodyPr>
            <a:normAutofit fontScale="90000"/>
          </a:bodyPr>
          <a:lstStyle/>
          <a:p>
            <a:r>
              <a:rPr lang="en-US"/>
              <a:t>EOY 3 Checklist – Cumulative Enrollment</a:t>
            </a:r>
          </a:p>
        </p:txBody>
      </p:sp>
      <p:sp>
        <p:nvSpPr>
          <p:cNvPr id="3" name="Content Placeholder 2"/>
          <p:cNvSpPr>
            <a:spLocks noGrp="1"/>
          </p:cNvSpPr>
          <p:nvPr>
            <p:ph idx="4294967295"/>
          </p:nvPr>
        </p:nvSpPr>
        <p:spPr>
          <a:xfrm>
            <a:off x="586457" y="1170916"/>
            <a:ext cx="5634038" cy="4351337"/>
          </a:xfrm>
        </p:spPr>
        <p:txBody>
          <a:bodyPr/>
          <a:lstStyle/>
          <a:p>
            <a:pPr marL="0" indent="0">
              <a:buNone/>
            </a:pPr>
            <a:endParaRPr lang="en-US"/>
          </a:p>
          <a:p>
            <a:pPr>
              <a:lnSpc>
                <a:spcPct val="100000"/>
              </a:lnSpc>
              <a:spcBef>
                <a:spcPts val="0"/>
              </a:spcBef>
              <a:spcAft>
                <a:spcPts val="1200"/>
              </a:spcAft>
              <a:buFont typeface="Wingdings" panose="05000000000000000000" pitchFamily="2" charset="2"/>
              <a:buChar char="ü"/>
            </a:pPr>
            <a:r>
              <a:rPr lang="en-US" sz="2400"/>
              <a:t>Ensure all students with primary enrollments anytime from July 1 – June 30</a:t>
            </a:r>
            <a:r>
              <a:rPr lang="en-US" sz="2400" baseline="30000"/>
              <a:t>th</a:t>
            </a:r>
            <a:r>
              <a:rPr lang="en-US" sz="2400"/>
              <a:t> are reflected in the Cumulative Enrollment Reports</a:t>
            </a:r>
          </a:p>
          <a:p>
            <a:pPr>
              <a:lnSpc>
                <a:spcPct val="100000"/>
              </a:lnSpc>
              <a:spcBef>
                <a:spcPts val="0"/>
              </a:spcBef>
              <a:spcAft>
                <a:spcPts val="1200"/>
              </a:spcAft>
              <a:buFont typeface="Wingdings" panose="05000000000000000000" pitchFamily="2" charset="2"/>
              <a:buChar char="ü"/>
            </a:pPr>
            <a:r>
              <a:rPr lang="en-US" sz="2400"/>
              <a:t>Ensure your cumulative enrollment is GREATER than your Census Day Enrollment</a:t>
            </a:r>
          </a:p>
          <a:p>
            <a:pPr>
              <a:lnSpc>
                <a:spcPct val="100000"/>
              </a:lnSpc>
              <a:spcBef>
                <a:spcPts val="0"/>
              </a:spcBef>
              <a:spcAft>
                <a:spcPts val="1200"/>
              </a:spcAft>
              <a:buNone/>
            </a:pPr>
            <a:endParaRPr lang="en-US"/>
          </a:p>
        </p:txBody>
      </p:sp>
    </p:spTree>
    <p:extLst>
      <p:ext uri="{BB962C8B-B14F-4D97-AF65-F5344CB8AC3E}">
        <p14:creationId xmlns:p14="http://schemas.microsoft.com/office/powerpoint/2010/main" val="15135156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C250FA-C81B-E544-BFFA-99C6AEFABF7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1492" y="0"/>
            <a:ext cx="4110507" cy="6365363"/>
          </a:xfrm>
          <a:prstGeom prst="rect">
            <a:avLst/>
          </a:prstGeom>
        </p:spPr>
      </p:pic>
      <p:sp>
        <p:nvSpPr>
          <p:cNvPr id="5" name="Footer Placeholder 4">
            <a:extLst>
              <a:ext uri="{FF2B5EF4-FFF2-40B4-BE49-F238E27FC236}">
                <a16:creationId xmlns:a16="http://schemas.microsoft.com/office/drawing/2014/main" id="{3DBA3604-9669-4BEA-9EF6-68E6338110CE}"/>
              </a:ext>
            </a:extLst>
          </p:cNvPr>
          <p:cNvSpPr>
            <a:spLocks noGrp="1"/>
          </p:cNvSpPr>
          <p:nvPr>
            <p:ph type="ftr" sz="quarter" idx="10"/>
          </p:nvPr>
        </p:nvSpPr>
        <p:spPr/>
        <p:txBody>
          <a:bodyPr/>
          <a:lstStyle/>
          <a:p>
            <a:r>
              <a:rPr lang="en-US"/>
              <a:t>EOY - Advanced Reporting and Certification v1.1 May 5, 2025</a:t>
            </a:r>
          </a:p>
        </p:txBody>
      </p:sp>
      <p:sp>
        <p:nvSpPr>
          <p:cNvPr id="6" name="Slide Number Placeholder 5">
            <a:extLst>
              <a:ext uri="{FF2B5EF4-FFF2-40B4-BE49-F238E27FC236}">
                <a16:creationId xmlns:a16="http://schemas.microsoft.com/office/drawing/2014/main" id="{29DFACB5-C56B-4252-95DC-8E5E6CE79879}"/>
              </a:ext>
            </a:extLst>
          </p:cNvPr>
          <p:cNvSpPr>
            <a:spLocks noGrp="1"/>
          </p:cNvSpPr>
          <p:nvPr>
            <p:ph type="sldNum" sz="quarter" idx="11"/>
          </p:nvPr>
        </p:nvSpPr>
        <p:spPr/>
        <p:txBody>
          <a:bodyPr/>
          <a:lstStyle/>
          <a:p>
            <a:fld id="{F41BBA40-D491-440F-A181-17CBDCE45226}" type="slidenum">
              <a:rPr lang="en-US" smtClean="0"/>
              <a:pPr/>
              <a:t>59</a:t>
            </a:fld>
            <a:endParaRPr lang="en-US"/>
          </a:p>
        </p:txBody>
      </p:sp>
      <p:sp>
        <p:nvSpPr>
          <p:cNvPr id="2" name="Title 1"/>
          <p:cNvSpPr>
            <a:spLocks noGrp="1"/>
          </p:cNvSpPr>
          <p:nvPr>
            <p:ph type="title" idx="4294967295"/>
          </p:nvPr>
        </p:nvSpPr>
        <p:spPr>
          <a:xfrm>
            <a:off x="432488" y="276737"/>
            <a:ext cx="11339512" cy="431800"/>
          </a:xfrm>
        </p:spPr>
        <p:txBody>
          <a:bodyPr>
            <a:normAutofit fontScale="90000"/>
          </a:bodyPr>
          <a:lstStyle/>
          <a:p>
            <a:r>
              <a:rPr lang="en-US"/>
              <a:t>EOY 3 Checklist – Incidents</a:t>
            </a:r>
          </a:p>
        </p:txBody>
      </p:sp>
      <p:sp>
        <p:nvSpPr>
          <p:cNvPr id="3" name="Content Placeholder 2"/>
          <p:cNvSpPr>
            <a:spLocks noGrp="1"/>
          </p:cNvSpPr>
          <p:nvPr>
            <p:ph idx="4294967295"/>
          </p:nvPr>
        </p:nvSpPr>
        <p:spPr>
          <a:xfrm>
            <a:off x="308446" y="1015488"/>
            <a:ext cx="7604125" cy="5349875"/>
          </a:xfrm>
        </p:spPr>
        <p:txBody>
          <a:bodyPr>
            <a:normAutofit/>
          </a:bodyPr>
          <a:lstStyle/>
          <a:p>
            <a:pPr>
              <a:lnSpc>
                <a:spcPct val="100000"/>
              </a:lnSpc>
              <a:spcBef>
                <a:spcPts val="0"/>
              </a:spcBef>
              <a:spcAft>
                <a:spcPts val="1200"/>
              </a:spcAft>
              <a:buFont typeface="Wingdings" panose="05000000000000000000" pitchFamily="2" charset="2"/>
              <a:buChar char="ü"/>
            </a:pPr>
            <a:r>
              <a:rPr lang="en-US"/>
              <a:t>Ensure all incidents resulting from violations of Education Code Sections 48900 and 48915 have been reported for </a:t>
            </a:r>
            <a:r>
              <a:rPr lang="en-US" b="1"/>
              <a:t>all</a:t>
            </a:r>
            <a:r>
              <a:rPr lang="en-US"/>
              <a:t> students (including students attending NPS schools) </a:t>
            </a:r>
            <a:r>
              <a:rPr lang="en-US" b="1"/>
              <a:t>regardless of the outcome and duration </a:t>
            </a:r>
            <a:r>
              <a:rPr lang="en-US"/>
              <a:t>of a removal</a:t>
            </a:r>
          </a:p>
          <a:p>
            <a:pPr>
              <a:lnSpc>
                <a:spcPct val="100000"/>
              </a:lnSpc>
              <a:spcBef>
                <a:spcPts val="0"/>
              </a:spcBef>
              <a:spcAft>
                <a:spcPts val="1200"/>
              </a:spcAft>
              <a:buFont typeface="Wingdings" panose="05000000000000000000" pitchFamily="2" charset="2"/>
              <a:buChar char="ü"/>
            </a:pPr>
            <a:r>
              <a:rPr lang="en-US"/>
              <a:t>Report all instances of restraint or seclusion even if it was not the result of a violation of 48900 or 48915 (including students attending NPS schools) </a:t>
            </a:r>
          </a:p>
          <a:p>
            <a:pPr>
              <a:lnSpc>
                <a:spcPct val="100000"/>
              </a:lnSpc>
              <a:spcBef>
                <a:spcPts val="0"/>
              </a:spcBef>
              <a:spcAft>
                <a:spcPts val="1200"/>
              </a:spcAft>
              <a:buFont typeface="Wingdings" panose="05000000000000000000" pitchFamily="2" charset="2"/>
              <a:buChar char="ü"/>
            </a:pPr>
            <a:r>
              <a:rPr lang="en-US"/>
              <a:t>LEAs required to report incidents that occurred at Nonpublic, Nonsectarian Schools: </a:t>
            </a:r>
            <a:r>
              <a:rPr lang="en-US">
                <a:hlinkClick r:id="rId4"/>
              </a:rPr>
              <a:t>https://www.youtube.com/watch?v=q8IEYoqlwCE</a:t>
            </a:r>
            <a:endParaRPr lang="en-US"/>
          </a:p>
          <a:p>
            <a:pPr>
              <a:lnSpc>
                <a:spcPct val="100000"/>
              </a:lnSpc>
              <a:spcBef>
                <a:spcPts val="0"/>
              </a:spcBef>
              <a:spcAft>
                <a:spcPts val="1200"/>
              </a:spcAft>
              <a:buFont typeface="Wingdings" panose="05000000000000000000" pitchFamily="2" charset="2"/>
              <a:buChar char="ü"/>
            </a:pPr>
            <a:r>
              <a:rPr lang="en-US"/>
              <a:t>Double check schools that generate a CERT071 error (No Discipline Data Submitted for a School)</a:t>
            </a:r>
          </a:p>
          <a:p>
            <a:pPr lvl="1">
              <a:buFont typeface="Wingdings" panose="05000000000000000000" pitchFamily="2" charset="2"/>
              <a:buChar char="ü"/>
            </a:pPr>
            <a:r>
              <a:rPr lang="en-US"/>
              <a:t>Accountability can elect to assign an automatic color or Orange or Red for the suspension indicator in the Dashboard for specific schools not submitting ANY Incident data. </a:t>
            </a:r>
          </a:p>
          <a:p>
            <a:pPr lvl="1">
              <a:buFont typeface="Wingdings" panose="05000000000000000000" pitchFamily="2" charset="2"/>
              <a:buChar char="ü"/>
            </a:pPr>
            <a:endParaRPr lang="en-US"/>
          </a:p>
          <a:p>
            <a:pPr marL="0" indent="0">
              <a:buNone/>
            </a:pPr>
            <a:endParaRPr lang="en-US"/>
          </a:p>
          <a:p>
            <a:endParaRPr lang="en-US"/>
          </a:p>
        </p:txBody>
      </p:sp>
    </p:spTree>
    <p:extLst>
      <p:ext uri="{BB962C8B-B14F-4D97-AF65-F5344CB8AC3E}">
        <p14:creationId xmlns:p14="http://schemas.microsoft.com/office/powerpoint/2010/main" val="2195519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CE5B5-8C93-B0B5-51A9-B3C95749F459}"/>
              </a:ext>
            </a:extLst>
          </p:cNvPr>
          <p:cNvSpPr>
            <a:spLocks noGrp="1"/>
          </p:cNvSpPr>
          <p:nvPr>
            <p:ph type="title"/>
          </p:nvPr>
        </p:nvSpPr>
        <p:spPr>
          <a:xfrm>
            <a:off x="432000" y="323182"/>
            <a:ext cx="11340000" cy="432000"/>
          </a:xfrm>
        </p:spPr>
        <p:txBody>
          <a:bodyPr anchor="t">
            <a:normAutofit/>
          </a:bodyPr>
          <a:lstStyle/>
          <a:p>
            <a:r>
              <a:rPr lang="en-US" sz="3000" dirty="0"/>
              <a:t>Key Dates</a:t>
            </a:r>
          </a:p>
        </p:txBody>
      </p:sp>
      <p:graphicFrame>
        <p:nvGraphicFramePr>
          <p:cNvPr id="31" name="Content Placeholder 2">
            <a:extLst>
              <a:ext uri="{FF2B5EF4-FFF2-40B4-BE49-F238E27FC236}">
                <a16:creationId xmlns:a16="http://schemas.microsoft.com/office/drawing/2014/main" id="{A9AB0030-0D64-6908-B773-9B194F7B6B5D}"/>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748703074"/>
              </p:ext>
            </p:extLst>
          </p:nvPr>
        </p:nvGraphicFramePr>
        <p:xfrm>
          <a:off x="6300000" y="876226"/>
          <a:ext cx="54720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Content Placeholder 5" descr="Hourglass and a calendar">
            <a:extLst>
              <a:ext uri="{FF2B5EF4-FFF2-40B4-BE49-F238E27FC236}">
                <a16:creationId xmlns:a16="http://schemas.microsoft.com/office/drawing/2014/main" id="{868C5409-6881-1C97-2F48-4981B1A09582}"/>
              </a:ext>
            </a:extLst>
          </p:cNvPr>
          <p:cNvPicPr>
            <a:picLocks noGrp="1" noChangeAspect="1"/>
          </p:cNvPicPr>
          <p:nvPr>
            <p:ph sz="half" idx="1"/>
          </p:nvPr>
        </p:nvPicPr>
        <p:blipFill rotWithShape="1">
          <a:blip r:embed="rId8"/>
          <a:srcRect l="33578" r="2" b="2"/>
          <a:stretch/>
        </p:blipFill>
        <p:spPr>
          <a:xfrm>
            <a:off x="511964" y="959860"/>
            <a:ext cx="5157009" cy="5201332"/>
          </a:xfrm>
          <a:prstGeom prst="rect">
            <a:avLst/>
          </a:prstGeom>
          <a:noFill/>
          <a:ln>
            <a:solidFill>
              <a:schemeClr val="bg1">
                <a:lumMod val="85000"/>
              </a:schemeClr>
            </a:solidFill>
          </a:ln>
        </p:spPr>
      </p:pic>
      <p:sp>
        <p:nvSpPr>
          <p:cNvPr id="8" name="TextBox 7">
            <a:extLst>
              <a:ext uri="{FF2B5EF4-FFF2-40B4-BE49-F238E27FC236}">
                <a16:creationId xmlns:a16="http://schemas.microsoft.com/office/drawing/2014/main" id="{B7FF3627-40AD-7B46-2DFA-8A2ED0E41D51}"/>
              </a:ext>
            </a:extLst>
          </p:cNvPr>
          <p:cNvSpPr txBox="1"/>
          <p:nvPr/>
        </p:nvSpPr>
        <p:spPr>
          <a:xfrm>
            <a:off x="6300000" y="5514861"/>
            <a:ext cx="5472000" cy="646331"/>
          </a:xfrm>
          <a:prstGeom prst="rect">
            <a:avLst/>
          </a:prstGeom>
          <a:solidFill>
            <a:srgbClr val="00B0F0"/>
          </a:solidFill>
          <a:ln>
            <a:noFill/>
          </a:ln>
        </p:spPr>
        <p:txBody>
          <a:bodyPr wrap="square" rtlCol="0">
            <a:spAutoFit/>
          </a:bodyPr>
          <a:lstStyle>
            <a:defPPr>
              <a:defRPr lang="en-US"/>
            </a:defPPr>
            <a:lvl1pPr algn="ctr" rtl="0" eaLnBrk="0" fontAlgn="base" hangingPunct="0">
              <a:spcBef>
                <a:spcPct val="0"/>
              </a:spcBef>
              <a:spcAft>
                <a:spcPct val="0"/>
              </a:spcAft>
              <a:defRPr sz="1600" kern="1200">
                <a:solidFill>
                  <a:schemeClr val="tx1"/>
                </a:solidFill>
                <a:latin typeface="Arial" charset="0"/>
                <a:ea typeface="+mn-ea"/>
                <a:cs typeface="Arial" charset="0"/>
              </a:defRPr>
            </a:lvl1pPr>
            <a:lvl2pPr marL="457200" algn="ctr" rtl="0" eaLnBrk="0" fontAlgn="base" hangingPunct="0">
              <a:spcBef>
                <a:spcPct val="0"/>
              </a:spcBef>
              <a:spcAft>
                <a:spcPct val="0"/>
              </a:spcAft>
              <a:defRPr sz="1600" kern="1200">
                <a:solidFill>
                  <a:schemeClr val="tx1"/>
                </a:solidFill>
                <a:latin typeface="Arial" charset="0"/>
                <a:ea typeface="+mn-ea"/>
                <a:cs typeface="Arial" charset="0"/>
              </a:defRPr>
            </a:lvl2pPr>
            <a:lvl3pPr marL="914400" algn="ctr" rtl="0" eaLnBrk="0" fontAlgn="base" hangingPunct="0">
              <a:spcBef>
                <a:spcPct val="0"/>
              </a:spcBef>
              <a:spcAft>
                <a:spcPct val="0"/>
              </a:spcAft>
              <a:defRPr sz="1600" kern="1200">
                <a:solidFill>
                  <a:schemeClr val="tx1"/>
                </a:solidFill>
                <a:latin typeface="Arial" charset="0"/>
                <a:ea typeface="+mn-ea"/>
                <a:cs typeface="Arial" charset="0"/>
              </a:defRPr>
            </a:lvl3pPr>
            <a:lvl4pPr marL="1371600" algn="ctr" rtl="0" eaLnBrk="0" fontAlgn="base" hangingPunct="0">
              <a:spcBef>
                <a:spcPct val="0"/>
              </a:spcBef>
              <a:spcAft>
                <a:spcPct val="0"/>
              </a:spcAft>
              <a:defRPr sz="1600" kern="1200">
                <a:solidFill>
                  <a:schemeClr val="tx1"/>
                </a:solidFill>
                <a:latin typeface="Arial" charset="0"/>
                <a:ea typeface="+mn-ea"/>
                <a:cs typeface="Arial" charset="0"/>
              </a:defRPr>
            </a:lvl4pPr>
            <a:lvl5pPr marL="1828800" algn="ctr" rtl="0" eaLnBrk="0" fontAlgn="base" hangingPunct="0">
              <a:spcBef>
                <a:spcPct val="0"/>
              </a:spcBef>
              <a:spcAft>
                <a:spcPct val="0"/>
              </a:spcAft>
              <a:defRPr sz="1600" kern="1200">
                <a:solidFill>
                  <a:schemeClr val="tx1"/>
                </a:solidFill>
                <a:latin typeface="Arial" charset="0"/>
                <a:ea typeface="+mn-ea"/>
                <a:cs typeface="Arial" charset="0"/>
              </a:defRPr>
            </a:lvl5pPr>
            <a:lvl6pPr marL="2286000" algn="l" defTabSz="914400" rtl="0" eaLnBrk="1" latinLnBrk="0" hangingPunct="1">
              <a:defRPr sz="1600" kern="1200">
                <a:solidFill>
                  <a:schemeClr val="tx1"/>
                </a:solidFill>
                <a:latin typeface="Arial" charset="0"/>
                <a:ea typeface="+mn-ea"/>
                <a:cs typeface="Arial" charset="0"/>
              </a:defRPr>
            </a:lvl6pPr>
            <a:lvl7pPr marL="2743200" algn="l" defTabSz="914400" rtl="0" eaLnBrk="1" latinLnBrk="0" hangingPunct="1">
              <a:defRPr sz="1600" kern="1200">
                <a:solidFill>
                  <a:schemeClr val="tx1"/>
                </a:solidFill>
                <a:latin typeface="Arial" charset="0"/>
                <a:ea typeface="+mn-ea"/>
                <a:cs typeface="Arial" charset="0"/>
              </a:defRPr>
            </a:lvl7pPr>
            <a:lvl8pPr marL="3200400" algn="l" defTabSz="914400" rtl="0" eaLnBrk="1" latinLnBrk="0" hangingPunct="1">
              <a:defRPr sz="1600" kern="1200">
                <a:solidFill>
                  <a:schemeClr val="tx1"/>
                </a:solidFill>
                <a:latin typeface="Arial" charset="0"/>
                <a:ea typeface="+mn-ea"/>
                <a:cs typeface="Arial" charset="0"/>
              </a:defRPr>
            </a:lvl8pPr>
            <a:lvl9pPr marL="3657600" algn="l" defTabSz="914400" rtl="0" eaLnBrk="1" latinLnBrk="0" hangingPunct="1">
              <a:defRPr sz="1600" kern="1200">
                <a:solidFill>
                  <a:schemeClr val="tx1"/>
                </a:solidFill>
                <a:latin typeface="Arial" charset="0"/>
                <a:ea typeface="+mn-ea"/>
                <a:cs typeface="Arial" charset="0"/>
              </a:defRPr>
            </a:lvl9pPr>
          </a:lstStyle>
          <a:p>
            <a:pPr marL="177800" indent="-177800" algn="l"/>
            <a:r>
              <a:rPr lang="en-US" sz="1800" dirty="0">
                <a:solidFill>
                  <a:schemeClr val="bg2">
                    <a:lumMod val="90000"/>
                  </a:schemeClr>
                </a:solidFill>
                <a:latin typeface="Arial" panose="020B0604020202020204" pitchFamily="34" charset="0"/>
                <a:cs typeface="Arial" panose="020B0604020202020204" pitchFamily="34" charset="0"/>
              </a:rPr>
              <a:t>NOTE:  </a:t>
            </a:r>
            <a:r>
              <a:rPr lang="en-US" sz="1800" b="1" dirty="0">
                <a:solidFill>
                  <a:schemeClr val="bg1"/>
                </a:solidFill>
              </a:rPr>
              <a:t>CALPADS Calendar</a:t>
            </a:r>
          </a:p>
          <a:p>
            <a:pPr marL="285750" indent="-285750" algn="l">
              <a:buFont typeface="Arial" panose="020B0604020202020204" pitchFamily="34" charset="0"/>
              <a:buChar char="•"/>
            </a:pPr>
            <a:r>
              <a:rPr lang="en-US" sz="1800" dirty="0">
                <a:solidFill>
                  <a:schemeClr val="bg1"/>
                </a:solidFill>
              </a:rPr>
              <a:t>http://</a:t>
            </a:r>
            <a:r>
              <a:rPr lang="en-US" sz="1800" dirty="0" err="1">
                <a:solidFill>
                  <a:schemeClr val="bg1"/>
                </a:solidFill>
              </a:rPr>
              <a:t>www.cde.ca.gov</a:t>
            </a:r>
            <a:r>
              <a:rPr lang="en-US" sz="1800">
                <a:solidFill>
                  <a:schemeClr val="bg1"/>
                </a:solidFill>
              </a:rPr>
              <a:t>/ds/sp/cl/rptcalendar.asp</a:t>
            </a:r>
          </a:p>
        </p:txBody>
      </p:sp>
      <p:sp>
        <p:nvSpPr>
          <p:cNvPr id="4" name="Footer Placeholder 3">
            <a:extLst>
              <a:ext uri="{FF2B5EF4-FFF2-40B4-BE49-F238E27FC236}">
                <a16:creationId xmlns:a16="http://schemas.microsoft.com/office/drawing/2014/main" id="{EB7A6ACD-F75D-4A44-F720-49A47CF5D987}"/>
              </a:ext>
            </a:extLst>
          </p:cNvPr>
          <p:cNvSpPr>
            <a:spLocks noGrp="1"/>
          </p:cNvSpPr>
          <p:nvPr>
            <p:ph type="ftr" sz="quarter" idx="10"/>
          </p:nvPr>
        </p:nvSpPr>
        <p:spPr>
          <a:xfrm>
            <a:off x="432000" y="6365363"/>
            <a:ext cx="5472000" cy="412431"/>
          </a:xfrm>
        </p:spPr>
        <p:txBody>
          <a:bodyPr anchor="ctr">
            <a:normAutofit/>
          </a:bodyPr>
          <a:lstStyle/>
          <a:p>
            <a:pPr>
              <a:spcAft>
                <a:spcPts val="600"/>
              </a:spcAft>
            </a:pPr>
            <a:r>
              <a:rPr lang="en-US" noProof="0"/>
              <a:t>EOY - Advanced Reporting and Certification v1.1 May 5, 2025</a:t>
            </a:r>
            <a:endParaRPr lang="en-US" noProof="0" dirty="0"/>
          </a:p>
        </p:txBody>
      </p:sp>
      <p:sp>
        <p:nvSpPr>
          <p:cNvPr id="5" name="Slide Number Placeholder 4">
            <a:extLst>
              <a:ext uri="{FF2B5EF4-FFF2-40B4-BE49-F238E27FC236}">
                <a16:creationId xmlns:a16="http://schemas.microsoft.com/office/drawing/2014/main" id="{6463E15F-5100-F0C0-A8F8-96377DA1D8BB}"/>
              </a:ext>
            </a:extLst>
          </p:cNvPr>
          <p:cNvSpPr>
            <a:spLocks noGrp="1"/>
          </p:cNvSpPr>
          <p:nvPr>
            <p:ph type="sldNum" sz="quarter" idx="11"/>
          </p:nvPr>
        </p:nvSpPr>
        <p:spPr>
          <a:xfrm>
            <a:off x="11772000" y="6365363"/>
            <a:ext cx="420000" cy="421200"/>
          </a:xfrm>
        </p:spPr>
        <p:txBody>
          <a:bodyPr anchor="ctr">
            <a:normAutofit/>
          </a:bodyPr>
          <a:lstStyle/>
          <a:p>
            <a:pPr>
              <a:spcAft>
                <a:spcPts val="600"/>
              </a:spcAft>
            </a:pPr>
            <a:fld id="{4B73C415-D670-4716-A5EC-CC4D52CA2BAC}" type="slidenum">
              <a:rPr lang="en-US" noProof="0" smtClean="0"/>
              <a:pPr>
                <a:spcAft>
                  <a:spcPts val="600"/>
                </a:spcAft>
              </a:pPr>
              <a:t>6</a:t>
            </a:fld>
            <a:endParaRPr lang="en-US" noProof="0" dirty="0"/>
          </a:p>
        </p:txBody>
      </p:sp>
    </p:spTree>
    <p:extLst>
      <p:ext uri="{BB962C8B-B14F-4D97-AF65-F5344CB8AC3E}">
        <p14:creationId xmlns:p14="http://schemas.microsoft.com/office/powerpoint/2010/main" val="27886926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AD18F11-1228-44BB-8F5F-60B853C40AC8}"/>
              </a:ext>
            </a:extLst>
          </p:cNvPr>
          <p:cNvSpPr>
            <a:spLocks noGrp="1"/>
          </p:cNvSpPr>
          <p:nvPr>
            <p:ph type="ftr" sz="quarter" idx="10"/>
          </p:nvPr>
        </p:nvSpPr>
        <p:spPr/>
        <p:txBody>
          <a:bodyPr/>
          <a:lstStyle/>
          <a:p>
            <a:r>
              <a:rPr lang="en-US"/>
              <a:t>EOY - Advanced Reporting and Certification v1.1 May 5, 2025</a:t>
            </a:r>
          </a:p>
        </p:txBody>
      </p:sp>
      <p:sp>
        <p:nvSpPr>
          <p:cNvPr id="6" name="Slide Number Placeholder 5">
            <a:extLst>
              <a:ext uri="{FF2B5EF4-FFF2-40B4-BE49-F238E27FC236}">
                <a16:creationId xmlns:a16="http://schemas.microsoft.com/office/drawing/2014/main" id="{E7D81B34-8EC8-417B-A994-8DF73846EB11}"/>
              </a:ext>
            </a:extLst>
          </p:cNvPr>
          <p:cNvSpPr>
            <a:spLocks noGrp="1"/>
          </p:cNvSpPr>
          <p:nvPr>
            <p:ph type="sldNum" sz="quarter" idx="11"/>
          </p:nvPr>
        </p:nvSpPr>
        <p:spPr/>
        <p:txBody>
          <a:bodyPr/>
          <a:lstStyle/>
          <a:p>
            <a:fld id="{F41BBA40-D491-440F-A181-17CBDCE45226}" type="slidenum">
              <a:rPr lang="en-US" smtClean="0"/>
              <a:pPr/>
              <a:t>60</a:t>
            </a:fld>
            <a:endParaRPr lang="en-US"/>
          </a:p>
        </p:txBody>
      </p:sp>
      <p:sp>
        <p:nvSpPr>
          <p:cNvPr id="2" name="Title 1"/>
          <p:cNvSpPr>
            <a:spLocks noGrp="1"/>
          </p:cNvSpPr>
          <p:nvPr>
            <p:ph type="title" idx="4294967295"/>
          </p:nvPr>
        </p:nvSpPr>
        <p:spPr>
          <a:xfrm>
            <a:off x="356616" y="307693"/>
            <a:ext cx="10515600" cy="412431"/>
          </a:xfrm>
        </p:spPr>
        <p:txBody>
          <a:bodyPr/>
          <a:lstStyle/>
          <a:p>
            <a:r>
              <a:rPr lang="en-US" dirty="0"/>
              <a:t>EOY 3 Checklist – Incidents </a:t>
            </a:r>
          </a:p>
        </p:txBody>
      </p:sp>
      <p:sp>
        <p:nvSpPr>
          <p:cNvPr id="3" name="Content Placeholder 2"/>
          <p:cNvSpPr>
            <a:spLocks noGrp="1"/>
          </p:cNvSpPr>
          <p:nvPr>
            <p:ph idx="4294967295"/>
          </p:nvPr>
        </p:nvSpPr>
        <p:spPr>
          <a:xfrm>
            <a:off x="432000" y="1119751"/>
            <a:ext cx="6505695" cy="4824412"/>
          </a:xfrm>
        </p:spPr>
        <p:txBody>
          <a:bodyPr>
            <a:normAutofit/>
          </a:bodyPr>
          <a:lstStyle/>
          <a:p>
            <a:pPr>
              <a:lnSpc>
                <a:spcPct val="100000"/>
              </a:lnSpc>
              <a:spcAft>
                <a:spcPts val="1200"/>
              </a:spcAft>
              <a:buFont typeface="Wingdings" panose="05000000000000000000" pitchFamily="2" charset="2"/>
              <a:buChar char="ü"/>
            </a:pPr>
            <a:r>
              <a:rPr lang="en-US"/>
              <a:t>Report all results for each incident for each student</a:t>
            </a:r>
          </a:p>
          <a:p>
            <a:pPr>
              <a:lnSpc>
                <a:spcPct val="100000"/>
              </a:lnSpc>
              <a:spcAft>
                <a:spcPts val="1200"/>
              </a:spcAft>
              <a:buFont typeface="Wingdings" panose="05000000000000000000" pitchFamily="2" charset="2"/>
              <a:buChar char="ü"/>
            </a:pPr>
            <a:r>
              <a:rPr lang="en-US"/>
              <a:t>Report any increment of a day for suspensions for all students</a:t>
            </a:r>
          </a:p>
          <a:p>
            <a:pPr>
              <a:lnSpc>
                <a:spcPct val="100000"/>
              </a:lnSpc>
              <a:spcAft>
                <a:spcPts val="1200"/>
              </a:spcAft>
              <a:buFont typeface="Wingdings" panose="05000000000000000000" pitchFamily="2" charset="2"/>
              <a:buChar char="ü"/>
            </a:pPr>
            <a:r>
              <a:rPr lang="en-US"/>
              <a:t>Report the duration of all:</a:t>
            </a:r>
          </a:p>
          <a:p>
            <a:pPr lvl="1">
              <a:lnSpc>
                <a:spcPct val="100000"/>
              </a:lnSpc>
              <a:spcAft>
                <a:spcPts val="1200"/>
              </a:spcAft>
            </a:pPr>
            <a:r>
              <a:rPr lang="en-US"/>
              <a:t>Suspensions (in and out of school)</a:t>
            </a:r>
          </a:p>
          <a:p>
            <a:pPr lvl="1">
              <a:lnSpc>
                <a:spcPct val="100000"/>
              </a:lnSpc>
              <a:spcAft>
                <a:spcPts val="1200"/>
              </a:spcAft>
            </a:pPr>
            <a:r>
              <a:rPr lang="en-US"/>
              <a:t>Expulsion</a:t>
            </a:r>
          </a:p>
          <a:p>
            <a:pPr>
              <a:lnSpc>
                <a:spcPct val="100000"/>
              </a:lnSpc>
              <a:spcAft>
                <a:spcPts val="1200"/>
              </a:spcAft>
              <a:buFont typeface="Wingdings" panose="05000000000000000000" pitchFamily="2" charset="2"/>
              <a:buChar char="ü"/>
            </a:pPr>
            <a:r>
              <a:rPr lang="en-US" altLang="en-US"/>
              <a:t>Ensure a site is not expelling any students solely for Defiance or Disruption (E.C. 48900 (k)) </a:t>
            </a:r>
          </a:p>
          <a:p>
            <a:pPr>
              <a:lnSpc>
                <a:spcPct val="100000"/>
              </a:lnSpc>
              <a:spcAft>
                <a:spcPts val="1200"/>
              </a:spcAft>
              <a:buFont typeface="Wingdings" panose="05000000000000000000" pitchFamily="2" charset="2"/>
              <a:buChar char="ü"/>
            </a:pPr>
            <a:r>
              <a:rPr lang="en-US" altLang="en-US"/>
              <a:t>Ensure the site is not suspending (unless under E.C. 48910) or expelling T</a:t>
            </a:r>
            <a:r>
              <a:rPr lang="en-US" altLang="en-US">
                <a:solidFill>
                  <a:schemeClr val="tx1"/>
                </a:solidFill>
              </a:rPr>
              <a:t>K-12</a:t>
            </a:r>
            <a:r>
              <a:rPr lang="en-US" altLang="en-US"/>
              <a:t> students solely for Defiance or Disruption </a:t>
            </a:r>
          </a:p>
          <a:p>
            <a:pPr>
              <a:buFont typeface="Wingdings" panose="05000000000000000000" pitchFamily="2" charset="2"/>
              <a:buChar char="ü"/>
            </a:pPr>
            <a:endParaRPr lang="en-US" altLang="en-US"/>
          </a:p>
          <a:p>
            <a:pPr lvl="1">
              <a:buFont typeface="Wingdings" panose="05000000000000000000" pitchFamily="2" charset="2"/>
              <a:buChar char="ü"/>
            </a:pPr>
            <a:endParaRPr lang="en-US"/>
          </a:p>
          <a:p>
            <a:pPr marL="0" indent="0">
              <a:buNone/>
            </a:pPr>
            <a:endParaRPr lang="en-US"/>
          </a:p>
          <a:p>
            <a:endParaRPr lang="en-US"/>
          </a:p>
        </p:txBody>
      </p:sp>
      <p:pic>
        <p:nvPicPr>
          <p:cNvPr id="7" name="Picture 6">
            <a:extLst>
              <a:ext uri="{FF2B5EF4-FFF2-40B4-BE49-F238E27FC236}">
                <a16:creationId xmlns:a16="http://schemas.microsoft.com/office/drawing/2014/main" id="{95E13843-897C-474D-AECB-C54F7C16A10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1487" y="0"/>
            <a:ext cx="4960514" cy="6365363"/>
          </a:xfrm>
          <a:prstGeom prst="rect">
            <a:avLst/>
          </a:prstGeom>
        </p:spPr>
      </p:pic>
    </p:spTree>
    <p:extLst>
      <p:ext uri="{BB962C8B-B14F-4D97-AF65-F5344CB8AC3E}">
        <p14:creationId xmlns:p14="http://schemas.microsoft.com/office/powerpoint/2010/main" val="24372817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14DE5C8-F0B6-43A3-A48D-CA00ED7CAFC3}"/>
              </a:ext>
            </a:extLst>
          </p:cNvPr>
          <p:cNvSpPr>
            <a:spLocks noGrp="1"/>
          </p:cNvSpPr>
          <p:nvPr>
            <p:ph type="ftr" sz="quarter" idx="10"/>
          </p:nvPr>
        </p:nvSpPr>
        <p:spPr/>
        <p:txBody>
          <a:bodyPr/>
          <a:lstStyle/>
          <a:p>
            <a:r>
              <a:rPr lang="en-US"/>
              <a:t>EOY - Advanced Reporting and Certification v1.1 May 5, 2025</a:t>
            </a:r>
          </a:p>
        </p:txBody>
      </p:sp>
      <p:sp>
        <p:nvSpPr>
          <p:cNvPr id="4" name="Slide Number Placeholder 3">
            <a:extLst>
              <a:ext uri="{FF2B5EF4-FFF2-40B4-BE49-F238E27FC236}">
                <a16:creationId xmlns:a16="http://schemas.microsoft.com/office/drawing/2014/main" id="{6B17DF1A-2E80-4BA2-AC8A-9E68AC25E46F}"/>
              </a:ext>
            </a:extLst>
          </p:cNvPr>
          <p:cNvSpPr>
            <a:spLocks noGrp="1"/>
          </p:cNvSpPr>
          <p:nvPr>
            <p:ph type="sldNum" sz="quarter" idx="11"/>
          </p:nvPr>
        </p:nvSpPr>
        <p:spPr/>
        <p:txBody>
          <a:bodyPr/>
          <a:lstStyle/>
          <a:p>
            <a:fld id="{F41BBA40-D491-440F-A181-17CBDCE45226}" type="slidenum">
              <a:rPr lang="en-US" smtClean="0"/>
              <a:pPr/>
              <a:t>61</a:t>
            </a:fld>
            <a:endParaRPr lang="en-US"/>
          </a:p>
        </p:txBody>
      </p:sp>
      <p:sp>
        <p:nvSpPr>
          <p:cNvPr id="32770" name="Title 1"/>
          <p:cNvSpPr>
            <a:spLocks noGrp="1"/>
          </p:cNvSpPr>
          <p:nvPr>
            <p:ph type="title" idx="4294967295"/>
          </p:nvPr>
        </p:nvSpPr>
        <p:spPr>
          <a:xfrm>
            <a:off x="275303" y="180182"/>
            <a:ext cx="9729788" cy="519112"/>
          </a:xfrm>
        </p:spPr>
        <p:txBody>
          <a:bodyPr>
            <a:normAutofit/>
          </a:bodyPr>
          <a:lstStyle/>
          <a:p>
            <a:r>
              <a:rPr lang="en-US" altLang="en-US"/>
              <a:t>EOY 3 - Incident Data Tips</a:t>
            </a:r>
          </a:p>
        </p:txBody>
      </p:sp>
      <p:sp>
        <p:nvSpPr>
          <p:cNvPr id="32771" name="Content Placeholder 2"/>
          <p:cNvSpPr>
            <a:spLocks noGrp="1"/>
          </p:cNvSpPr>
          <p:nvPr>
            <p:ph idx="4294967295"/>
          </p:nvPr>
        </p:nvSpPr>
        <p:spPr>
          <a:xfrm>
            <a:off x="275303" y="804337"/>
            <a:ext cx="10252075" cy="438150"/>
          </a:xfrm>
        </p:spPr>
        <p:txBody>
          <a:bodyPr>
            <a:normAutofit/>
          </a:bodyPr>
          <a:lstStyle/>
          <a:p>
            <a:r>
              <a:rPr lang="en-US" altLang="en-US"/>
              <a:t>Review report 7.10 – Incident Results – Count</a:t>
            </a:r>
          </a:p>
        </p:txBody>
      </p:sp>
      <p:sp>
        <p:nvSpPr>
          <p:cNvPr id="32776" name="TextBox 3"/>
          <p:cNvSpPr txBox="1">
            <a:spLocks noChangeArrowheads="1"/>
          </p:cNvSpPr>
          <p:nvPr/>
        </p:nvSpPr>
        <p:spPr bwMode="auto">
          <a:xfrm>
            <a:off x="528906" y="1378694"/>
            <a:ext cx="10764981" cy="1631216"/>
          </a:xfrm>
          <a:prstGeom prst="rect">
            <a:avLst/>
          </a:prstGeom>
          <a:solidFill>
            <a:schemeClr val="bg1"/>
          </a:solidFill>
          <a:ln w="38100">
            <a:solidFill>
              <a:srgbClr val="00B0F0"/>
            </a:solidFill>
            <a:miter lim="800000"/>
            <a:headEnd/>
            <a:tailEnd/>
          </a:ln>
        </p:spPr>
        <p:txBody>
          <a:bodyPr wrap="squar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85750" marR="0" lvl="0" indent="-285750" algn="l" defTabSz="914400" rtl="0" eaLnBrk="1" fontAlgn="auto" latinLnBrk="0" hangingPunct="1">
              <a:lnSpc>
                <a:spcPct val="100000"/>
              </a:lnSpc>
              <a:spcBef>
                <a:spcPct val="0"/>
              </a:spcBef>
              <a:spcAft>
                <a:spcPts val="0"/>
              </a:spcAft>
              <a:buClrTx/>
              <a:buSzTx/>
              <a:buFontTx/>
              <a:buChar char="•"/>
              <a:tabLst/>
              <a:defRPr/>
            </a:pPr>
            <a:r>
              <a:rPr kumimoji="0" lang="en-US" altLang="en-US" sz="2000" b="0" i="0" u="none" strike="noStrike" kern="1200" cap="none" spc="0" normalizeH="0" baseline="0" noProof="0">
                <a:ln>
                  <a:noFill/>
                </a:ln>
                <a:solidFill>
                  <a:srgbClr val="000054"/>
                </a:solidFill>
                <a:effectLst/>
                <a:uLnTx/>
                <a:uFillTx/>
                <a:latin typeface="Arial" panose="020B0604020202020204" pitchFamily="34" charset="0"/>
                <a:ea typeface="+mn-ea"/>
                <a:cs typeface="+mn-cs"/>
              </a:rPr>
              <a:t>What are your total expulsions? (DQ)</a:t>
            </a:r>
          </a:p>
          <a:p>
            <a:pPr marL="285750" marR="0" lvl="0" indent="-285750" algn="l" defTabSz="914400" rtl="0" eaLnBrk="1" fontAlgn="auto" latinLnBrk="0" hangingPunct="1">
              <a:lnSpc>
                <a:spcPct val="100000"/>
              </a:lnSpc>
              <a:spcBef>
                <a:spcPct val="0"/>
              </a:spcBef>
              <a:spcAft>
                <a:spcPts val="0"/>
              </a:spcAft>
              <a:buClrTx/>
              <a:buSzTx/>
              <a:buFontTx/>
              <a:buChar char="•"/>
              <a:tabLst/>
              <a:defRPr/>
            </a:pPr>
            <a:r>
              <a:rPr kumimoji="0" lang="en-US" altLang="en-US" sz="2000" b="0" i="0" u="none" strike="noStrike" kern="1200" cap="none" spc="0" normalizeH="0" baseline="0" noProof="0">
                <a:ln>
                  <a:noFill/>
                </a:ln>
                <a:solidFill>
                  <a:srgbClr val="000054"/>
                </a:solidFill>
                <a:effectLst/>
                <a:uLnTx/>
                <a:uFillTx/>
                <a:latin typeface="Arial" panose="020B0604020202020204" pitchFamily="34" charset="0"/>
                <a:ea typeface="+mn-ea"/>
                <a:cs typeface="+mn-cs"/>
              </a:rPr>
              <a:t>What are your total in and out of school suspensions? (DQ and Dashboard)</a:t>
            </a:r>
          </a:p>
          <a:p>
            <a:pPr marL="285750" marR="0" lvl="0" indent="-285750" algn="l" defTabSz="914400" rtl="0" eaLnBrk="1" fontAlgn="auto" latinLnBrk="0" hangingPunct="1">
              <a:lnSpc>
                <a:spcPct val="100000"/>
              </a:lnSpc>
              <a:spcBef>
                <a:spcPct val="0"/>
              </a:spcBef>
              <a:spcAft>
                <a:spcPts val="0"/>
              </a:spcAft>
              <a:buClrTx/>
              <a:buSzTx/>
              <a:buFontTx/>
              <a:buChar char="•"/>
              <a:tabLst/>
              <a:defRPr/>
            </a:pPr>
            <a:r>
              <a:rPr kumimoji="0" lang="en-US" altLang="en-US" sz="2000" b="0" i="0" u="none" strike="noStrike" kern="1200" cap="none" spc="0" normalizeH="0" baseline="0" noProof="0">
                <a:ln>
                  <a:noFill/>
                </a:ln>
                <a:solidFill>
                  <a:srgbClr val="000054"/>
                </a:solidFill>
                <a:effectLst/>
                <a:uLnTx/>
                <a:uFillTx/>
                <a:latin typeface="Arial" panose="020B0604020202020204" pitchFamily="34" charset="0"/>
                <a:ea typeface="+mn-ea"/>
                <a:cs typeface="+mn-cs"/>
              </a:rPr>
              <a:t>What are your total suspensions by subgroup (using filters)? (DQ and Dashboard)</a:t>
            </a:r>
          </a:p>
          <a:p>
            <a:pPr marL="285750" marR="0" lvl="0" indent="-285750" algn="l" defTabSz="914400" rtl="0" eaLnBrk="1" fontAlgn="auto" latinLnBrk="0" hangingPunct="1">
              <a:lnSpc>
                <a:spcPct val="100000"/>
              </a:lnSpc>
              <a:spcBef>
                <a:spcPct val="0"/>
              </a:spcBef>
              <a:spcAft>
                <a:spcPts val="0"/>
              </a:spcAft>
              <a:buClrTx/>
              <a:buSzTx/>
              <a:buFontTx/>
              <a:buChar char="•"/>
              <a:tabLst/>
              <a:defRPr/>
            </a:pPr>
            <a:r>
              <a:rPr kumimoji="0" lang="en-US" altLang="en-US" sz="2000" b="0" i="0" u="none" strike="noStrike" kern="1200" cap="none" spc="0" normalizeH="0" baseline="0" noProof="0">
                <a:ln>
                  <a:noFill/>
                </a:ln>
                <a:solidFill>
                  <a:srgbClr val="000054"/>
                </a:solidFill>
                <a:effectLst/>
                <a:uLnTx/>
                <a:uFillTx/>
                <a:latin typeface="Arial" panose="020B0604020202020204" pitchFamily="34" charset="0"/>
                <a:ea typeface="+mn-ea"/>
                <a:cs typeface="+mn-cs"/>
              </a:rPr>
              <a:t>Compare these totals to your Cumulative Enrollment report (1.21)</a:t>
            </a:r>
          </a:p>
          <a:p>
            <a:pPr marL="285750" marR="0" lvl="0" indent="-285750" algn="l" defTabSz="914400" rtl="0" eaLnBrk="1" fontAlgn="auto" latinLnBrk="0" hangingPunct="1">
              <a:lnSpc>
                <a:spcPct val="100000"/>
              </a:lnSpc>
              <a:spcBef>
                <a:spcPct val="0"/>
              </a:spcBef>
              <a:spcAft>
                <a:spcPts val="0"/>
              </a:spcAft>
              <a:buClrTx/>
              <a:buSzTx/>
              <a:buFontTx/>
              <a:buChar char="•"/>
              <a:tabLst/>
              <a:defRPr/>
            </a:pPr>
            <a:r>
              <a:rPr lang="en-US" altLang="en-US" sz="2000">
                <a:solidFill>
                  <a:srgbClr val="000054"/>
                </a:solidFill>
              </a:rPr>
              <a:t>Did you collect/report restraint/seclusion data for general education students?</a:t>
            </a:r>
            <a:endParaRPr kumimoji="0" lang="en-US" altLang="en-US" sz="2000" b="0" i="0" u="none" strike="noStrike" kern="1200" cap="none" spc="0" normalizeH="0" baseline="0" noProof="0">
              <a:ln>
                <a:noFill/>
              </a:ln>
              <a:solidFill>
                <a:srgbClr val="000054"/>
              </a:solidFill>
              <a:effectLst/>
              <a:uLnTx/>
              <a:uFillTx/>
              <a:latin typeface="Arial" panose="020B0604020202020204" pitchFamily="34" charset="0"/>
              <a:ea typeface="+mn-ea"/>
              <a:cs typeface="+mn-cs"/>
            </a:endParaRPr>
          </a:p>
        </p:txBody>
      </p:sp>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3" cstate="print"/>
          <a:srcRect l="52419" t="33727" r="12581" b="29857"/>
          <a:stretch/>
        </p:blipFill>
        <p:spPr>
          <a:xfrm>
            <a:off x="432000" y="3094828"/>
            <a:ext cx="11272189" cy="3252828"/>
          </a:xfrm>
          <a:prstGeom prst="rect">
            <a:avLst/>
          </a:prstGeom>
        </p:spPr>
      </p:pic>
      <p:sp>
        <p:nvSpPr>
          <p:cNvPr id="32774" name="Rectangle 6">
            <a:extLst>
              <a:ext uri="{C183D7F6-B498-43B3-948B-1728B52AA6E4}">
                <adec:decorative xmlns:adec="http://schemas.microsoft.com/office/drawing/2017/decorative" val="1"/>
              </a:ext>
            </a:extLst>
          </p:cNvPr>
          <p:cNvSpPr>
            <a:spLocks noChangeArrowheads="1"/>
          </p:cNvSpPr>
          <p:nvPr/>
        </p:nvSpPr>
        <p:spPr bwMode="auto">
          <a:xfrm>
            <a:off x="3646408" y="4021394"/>
            <a:ext cx="6431656" cy="241180"/>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300" b="0" i="0" u="none" strike="noStrike" kern="1200" cap="none" spc="0" normalizeH="0" baseline="0" noProof="0">
              <a:ln>
                <a:noFill/>
              </a:ln>
              <a:solidFill>
                <a:srgbClr val="000054"/>
              </a:solidFill>
              <a:effectLst/>
              <a:uLnTx/>
              <a:uFillTx/>
              <a:latin typeface="Arial" panose="020B0604020202020204" pitchFamily="34" charset="0"/>
              <a:ea typeface="+mn-ea"/>
              <a:cs typeface="+mn-cs"/>
            </a:endParaRPr>
          </a:p>
        </p:txBody>
      </p:sp>
      <p:sp>
        <p:nvSpPr>
          <p:cNvPr id="12" name="Rectangle 6">
            <a:extLst>
              <a:ext uri="{C183D7F6-B498-43B3-948B-1728B52AA6E4}">
                <adec:decorative xmlns:adec="http://schemas.microsoft.com/office/drawing/2017/decorative" val="1"/>
              </a:ext>
            </a:extLst>
          </p:cNvPr>
          <p:cNvSpPr>
            <a:spLocks noChangeArrowheads="1"/>
          </p:cNvSpPr>
          <p:nvPr/>
        </p:nvSpPr>
        <p:spPr bwMode="auto">
          <a:xfrm>
            <a:off x="3646408" y="4253397"/>
            <a:ext cx="6431656" cy="411802"/>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300" b="0" i="0" u="none" strike="noStrike" kern="1200" cap="none" spc="0" normalizeH="0" baseline="0" noProof="0">
              <a:ln>
                <a:noFill/>
              </a:ln>
              <a:solidFill>
                <a:srgbClr val="000054"/>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629156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FADF538-B7E2-454D-A4EE-4D5ED2F83565}"/>
              </a:ext>
            </a:extLst>
          </p:cNvPr>
          <p:cNvSpPr>
            <a:spLocks noGrp="1"/>
          </p:cNvSpPr>
          <p:nvPr>
            <p:ph type="ftr" sz="quarter" idx="10"/>
          </p:nvPr>
        </p:nvSpPr>
        <p:spPr/>
        <p:txBody>
          <a:bodyPr/>
          <a:lstStyle/>
          <a:p>
            <a:r>
              <a:rPr lang="en-US"/>
              <a:t>EOY - Advanced Reporting and Certification v1.1 May 5, 2025</a:t>
            </a:r>
          </a:p>
        </p:txBody>
      </p:sp>
      <p:sp>
        <p:nvSpPr>
          <p:cNvPr id="6" name="Slide Number Placeholder 5">
            <a:extLst>
              <a:ext uri="{FF2B5EF4-FFF2-40B4-BE49-F238E27FC236}">
                <a16:creationId xmlns:a16="http://schemas.microsoft.com/office/drawing/2014/main" id="{60781714-CAAA-4867-811B-A161D6091559}"/>
              </a:ext>
            </a:extLst>
          </p:cNvPr>
          <p:cNvSpPr>
            <a:spLocks noGrp="1"/>
          </p:cNvSpPr>
          <p:nvPr>
            <p:ph type="sldNum" sz="quarter" idx="11"/>
          </p:nvPr>
        </p:nvSpPr>
        <p:spPr/>
        <p:txBody>
          <a:bodyPr/>
          <a:lstStyle/>
          <a:p>
            <a:fld id="{F41BBA40-D491-440F-A181-17CBDCE45226}" type="slidenum">
              <a:rPr lang="en-US" smtClean="0"/>
              <a:pPr/>
              <a:t>62</a:t>
            </a:fld>
            <a:endParaRPr lang="en-US"/>
          </a:p>
        </p:txBody>
      </p:sp>
      <p:sp>
        <p:nvSpPr>
          <p:cNvPr id="2" name="Title 1"/>
          <p:cNvSpPr>
            <a:spLocks noGrp="1"/>
          </p:cNvSpPr>
          <p:nvPr>
            <p:ph type="title" idx="4294967295"/>
          </p:nvPr>
        </p:nvSpPr>
        <p:spPr>
          <a:xfrm>
            <a:off x="432000" y="346741"/>
            <a:ext cx="11339512" cy="433387"/>
          </a:xfrm>
        </p:spPr>
        <p:txBody>
          <a:bodyPr>
            <a:normAutofit fontScale="90000"/>
          </a:bodyPr>
          <a:lstStyle/>
          <a:p>
            <a:r>
              <a:rPr lang="en-US"/>
              <a:t>Revised Student Absence Summary (STAS) File</a:t>
            </a:r>
          </a:p>
        </p:txBody>
      </p:sp>
      <p:sp>
        <p:nvSpPr>
          <p:cNvPr id="3" name="Content Placeholder 2"/>
          <p:cNvSpPr>
            <a:spLocks noGrp="1"/>
          </p:cNvSpPr>
          <p:nvPr>
            <p:ph idx="4294967295"/>
          </p:nvPr>
        </p:nvSpPr>
        <p:spPr>
          <a:xfrm>
            <a:off x="587299" y="1251268"/>
            <a:ext cx="10135243" cy="4579163"/>
          </a:xfrm>
        </p:spPr>
        <p:txBody>
          <a:bodyPr>
            <a:noAutofit/>
          </a:bodyPr>
          <a:lstStyle/>
          <a:p>
            <a:pPr marL="0" indent="0">
              <a:buNone/>
            </a:pPr>
            <a:r>
              <a:rPr lang="en-US" sz="2000" b="1"/>
              <a:t>Chronic Absenteeism will now be calculated using the following formula:</a:t>
            </a:r>
          </a:p>
          <a:p>
            <a:pPr marL="0" indent="0" algn="ctr">
              <a:buNone/>
            </a:pPr>
            <a:r>
              <a:rPr lang="en-US" sz="2000"/>
              <a:t>Non-ADA-Generating Independent Study Days + In-Person Days Absent Excused + In-Person Days Absent Unexcused + Out-of-School Suspension Days</a:t>
            </a:r>
          </a:p>
          <a:p>
            <a:pPr marL="0" indent="0" algn="ctr">
              <a:buNone/>
            </a:pPr>
            <a:r>
              <a:rPr lang="en-US" sz="2000" b="1"/>
              <a:t>DIVIDED BY</a:t>
            </a:r>
          </a:p>
          <a:p>
            <a:pPr marL="0" indent="0" algn="ctr">
              <a:buNone/>
            </a:pPr>
            <a:r>
              <a:rPr lang="en-US" sz="2000"/>
              <a:t>Expected In-Person Attendance Days (includes in-school suspension days) + ADA-Generating Independent Study Days </a:t>
            </a:r>
            <a:r>
              <a:rPr lang="en-US" sz="2000">
                <a:solidFill>
                  <a:schemeClr val="tx1"/>
                </a:solidFill>
              </a:rPr>
              <a:t>+ Non-ADA Generating Independent Study Days</a:t>
            </a:r>
          </a:p>
          <a:p>
            <a:pPr marL="0" indent="0" algn="ctr">
              <a:buNone/>
            </a:pPr>
            <a:endParaRPr lang="en-US" sz="2000">
              <a:solidFill>
                <a:schemeClr val="tx1"/>
              </a:solidFill>
            </a:endParaRPr>
          </a:p>
          <a:p>
            <a:r>
              <a:rPr lang="en-US" sz="2000"/>
              <a:t>The sum of 13.21 – Non-ADA Generating Independent Study Days and 13.22 – ADA-Generating Independent Study Days will be used to calculate the days a student participated in independent study for purposes of:</a:t>
            </a:r>
          </a:p>
          <a:p>
            <a:pPr lvl="1"/>
            <a:r>
              <a:rPr lang="en-US" sz="2000"/>
              <a:t>AB 130/AB 167 – Students participating in independent study &gt;= 15 days</a:t>
            </a:r>
          </a:p>
          <a:p>
            <a:pPr marL="0" indent="0">
              <a:buNone/>
            </a:pPr>
            <a:endParaRPr lang="en-US" sz="2000"/>
          </a:p>
        </p:txBody>
      </p:sp>
    </p:spTree>
    <p:extLst>
      <p:ext uri="{BB962C8B-B14F-4D97-AF65-F5344CB8AC3E}">
        <p14:creationId xmlns:p14="http://schemas.microsoft.com/office/powerpoint/2010/main" val="30520416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A241B9-4670-CF4A-81D8-0DE34CBF3EEF}"/>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13036"/>
          <a:stretch/>
        </p:blipFill>
        <p:spPr>
          <a:xfrm>
            <a:off x="8153400" y="-9013"/>
            <a:ext cx="3468239" cy="6365363"/>
          </a:xfrm>
          <a:prstGeom prst="rect">
            <a:avLst/>
          </a:prstGeom>
        </p:spPr>
      </p:pic>
      <p:sp>
        <p:nvSpPr>
          <p:cNvPr id="5" name="Footer Placeholder 4">
            <a:extLst>
              <a:ext uri="{FF2B5EF4-FFF2-40B4-BE49-F238E27FC236}">
                <a16:creationId xmlns:a16="http://schemas.microsoft.com/office/drawing/2014/main" id="{4FADF538-B7E2-454D-A4EE-4D5ED2F83565}"/>
              </a:ext>
            </a:extLst>
          </p:cNvPr>
          <p:cNvSpPr>
            <a:spLocks noGrp="1"/>
          </p:cNvSpPr>
          <p:nvPr>
            <p:ph type="ftr" sz="quarter" idx="10"/>
          </p:nvPr>
        </p:nvSpPr>
        <p:spPr/>
        <p:txBody>
          <a:bodyPr/>
          <a:lstStyle/>
          <a:p>
            <a:r>
              <a:rPr lang="en-US"/>
              <a:t>EOY - Advanced Reporting and Certification v1.1 May 5, 2025</a:t>
            </a:r>
          </a:p>
        </p:txBody>
      </p:sp>
      <p:sp>
        <p:nvSpPr>
          <p:cNvPr id="6" name="Slide Number Placeholder 5">
            <a:extLst>
              <a:ext uri="{FF2B5EF4-FFF2-40B4-BE49-F238E27FC236}">
                <a16:creationId xmlns:a16="http://schemas.microsoft.com/office/drawing/2014/main" id="{60781714-CAAA-4867-811B-A161D6091559}"/>
              </a:ext>
            </a:extLst>
          </p:cNvPr>
          <p:cNvSpPr>
            <a:spLocks noGrp="1"/>
          </p:cNvSpPr>
          <p:nvPr>
            <p:ph type="sldNum" sz="quarter" idx="11"/>
          </p:nvPr>
        </p:nvSpPr>
        <p:spPr/>
        <p:txBody>
          <a:bodyPr/>
          <a:lstStyle/>
          <a:p>
            <a:fld id="{F41BBA40-D491-440F-A181-17CBDCE45226}" type="slidenum">
              <a:rPr lang="en-US" smtClean="0"/>
              <a:pPr/>
              <a:t>63</a:t>
            </a:fld>
            <a:endParaRPr lang="en-US"/>
          </a:p>
        </p:txBody>
      </p:sp>
      <p:sp>
        <p:nvSpPr>
          <p:cNvPr id="2" name="Title 1"/>
          <p:cNvSpPr>
            <a:spLocks noGrp="1"/>
          </p:cNvSpPr>
          <p:nvPr>
            <p:ph type="title" idx="4294967295"/>
          </p:nvPr>
        </p:nvSpPr>
        <p:spPr>
          <a:xfrm>
            <a:off x="365919" y="231238"/>
            <a:ext cx="11339512" cy="433387"/>
          </a:xfrm>
        </p:spPr>
        <p:txBody>
          <a:bodyPr>
            <a:normAutofit fontScale="90000"/>
          </a:bodyPr>
          <a:lstStyle/>
          <a:p>
            <a:r>
              <a:rPr lang="en-US"/>
              <a:t>EOY 3 Checklist – Chronic Absenteeism</a:t>
            </a:r>
          </a:p>
        </p:txBody>
      </p:sp>
      <p:sp>
        <p:nvSpPr>
          <p:cNvPr id="3" name="Content Placeholder 2"/>
          <p:cNvSpPr>
            <a:spLocks noGrp="1"/>
          </p:cNvSpPr>
          <p:nvPr>
            <p:ph idx="4294967295"/>
          </p:nvPr>
        </p:nvSpPr>
        <p:spPr>
          <a:xfrm>
            <a:off x="365919" y="784750"/>
            <a:ext cx="8274050" cy="5451475"/>
          </a:xfrm>
        </p:spPr>
        <p:txBody>
          <a:bodyPr>
            <a:normAutofit fontScale="85000" lnSpcReduction="20000"/>
          </a:bodyPr>
          <a:lstStyle/>
          <a:p>
            <a:pPr>
              <a:buFont typeface="Wingdings" panose="05000000000000000000" pitchFamily="2" charset="2"/>
              <a:buChar char="ü"/>
            </a:pPr>
            <a:r>
              <a:rPr lang="en-US" sz="2800"/>
              <a:t>Ensure staff have been appropriately identifying students as present or absent in your local SIS</a:t>
            </a:r>
          </a:p>
          <a:p>
            <a:pPr>
              <a:buFont typeface="Wingdings" panose="05000000000000000000" pitchFamily="2" charset="2"/>
              <a:buChar char="ü"/>
            </a:pPr>
            <a:r>
              <a:rPr lang="en-US" sz="2800"/>
              <a:t>Ensure ADA-generating and Non-ADA-generating Independent Study Days are accurate (</a:t>
            </a:r>
            <a:r>
              <a:rPr lang="en-US" sz="2800" b="1"/>
              <a:t>remember this will be used to determine number of days a student participated in independent study</a:t>
            </a:r>
            <a:r>
              <a:rPr lang="en-US" sz="2800"/>
              <a:t>)</a:t>
            </a:r>
          </a:p>
          <a:p>
            <a:pPr>
              <a:buFont typeface="Wingdings" panose="05000000000000000000" pitchFamily="2" charset="2"/>
              <a:buChar char="ü"/>
            </a:pPr>
            <a:r>
              <a:rPr lang="en-US" sz="2800"/>
              <a:t>Follow up with schools with any schools with 100% perfect attendance to ensure data are correct</a:t>
            </a:r>
          </a:p>
          <a:p>
            <a:pPr>
              <a:buFont typeface="Wingdings" panose="05000000000000000000" pitchFamily="2" charset="2"/>
              <a:buChar char="ü"/>
            </a:pPr>
            <a:r>
              <a:rPr lang="en-US" sz="2800"/>
              <a:t>Make sure adjustments are made to expected attendance days for students that were on maternity or paternity leave to exclude those days from the expected </a:t>
            </a:r>
          </a:p>
          <a:p>
            <a:pPr>
              <a:buFont typeface="Wingdings" panose="05000000000000000000" pitchFamily="2" charset="2"/>
              <a:buChar char="ü"/>
            </a:pPr>
            <a:r>
              <a:rPr lang="en-US" sz="2800"/>
              <a:t>Ensure any student reported as being absent for out-of-school suspension has a SINC, SIRS, and SOFF record</a:t>
            </a:r>
          </a:p>
          <a:p>
            <a:pPr>
              <a:buFont typeface="Wingdings" panose="05000000000000000000" pitchFamily="2" charset="2"/>
              <a:buChar char="ü"/>
            </a:pPr>
            <a:r>
              <a:rPr lang="en-US" sz="2800"/>
              <a:t>Ensure students who are exempted from attendance reporting are appropriately identified in the STAS File</a:t>
            </a:r>
          </a:p>
        </p:txBody>
      </p:sp>
    </p:spTree>
    <p:extLst>
      <p:ext uri="{BB962C8B-B14F-4D97-AF65-F5344CB8AC3E}">
        <p14:creationId xmlns:p14="http://schemas.microsoft.com/office/powerpoint/2010/main" val="38779046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F20A23-275E-834E-AE79-864B0D971ED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0496" y="785610"/>
            <a:ext cx="5971503" cy="5579751"/>
          </a:xfrm>
          <a:prstGeom prst="rect">
            <a:avLst/>
          </a:prstGeom>
        </p:spPr>
      </p:pic>
      <p:sp>
        <p:nvSpPr>
          <p:cNvPr id="5" name="Footer Placeholder 4">
            <a:extLst>
              <a:ext uri="{FF2B5EF4-FFF2-40B4-BE49-F238E27FC236}">
                <a16:creationId xmlns:a16="http://schemas.microsoft.com/office/drawing/2014/main" id="{454A54C3-36E6-43C2-8690-B813E5E1656D}"/>
              </a:ext>
            </a:extLst>
          </p:cNvPr>
          <p:cNvSpPr>
            <a:spLocks noGrp="1"/>
          </p:cNvSpPr>
          <p:nvPr>
            <p:ph type="ftr" sz="quarter" idx="10"/>
          </p:nvPr>
        </p:nvSpPr>
        <p:spPr/>
        <p:txBody>
          <a:bodyPr/>
          <a:lstStyle/>
          <a:p>
            <a:r>
              <a:rPr lang="en-US"/>
              <a:t>EOY - Advanced Reporting and Certification v1.1 May 5, 2025</a:t>
            </a:r>
          </a:p>
        </p:txBody>
      </p:sp>
      <p:sp>
        <p:nvSpPr>
          <p:cNvPr id="6" name="Slide Number Placeholder 5">
            <a:extLst>
              <a:ext uri="{FF2B5EF4-FFF2-40B4-BE49-F238E27FC236}">
                <a16:creationId xmlns:a16="http://schemas.microsoft.com/office/drawing/2014/main" id="{31CDBEFE-EB22-4D1B-8655-5F3582BD2E2E}"/>
              </a:ext>
            </a:extLst>
          </p:cNvPr>
          <p:cNvSpPr>
            <a:spLocks noGrp="1"/>
          </p:cNvSpPr>
          <p:nvPr>
            <p:ph type="sldNum" sz="quarter" idx="11"/>
          </p:nvPr>
        </p:nvSpPr>
        <p:spPr/>
        <p:txBody>
          <a:bodyPr/>
          <a:lstStyle/>
          <a:p>
            <a:fld id="{F41BBA40-D491-440F-A181-17CBDCE45226}" type="slidenum">
              <a:rPr lang="en-US" smtClean="0"/>
              <a:pPr/>
              <a:t>64</a:t>
            </a:fld>
            <a:endParaRPr lang="en-US"/>
          </a:p>
        </p:txBody>
      </p:sp>
      <p:sp>
        <p:nvSpPr>
          <p:cNvPr id="2" name="Title 1"/>
          <p:cNvSpPr>
            <a:spLocks noGrp="1"/>
          </p:cNvSpPr>
          <p:nvPr>
            <p:ph type="title" idx="4294967295"/>
          </p:nvPr>
        </p:nvSpPr>
        <p:spPr>
          <a:xfrm>
            <a:off x="392492" y="353808"/>
            <a:ext cx="11339513" cy="431800"/>
          </a:xfrm>
        </p:spPr>
        <p:txBody>
          <a:bodyPr>
            <a:normAutofit fontScale="90000"/>
          </a:bodyPr>
          <a:lstStyle/>
          <a:p>
            <a:r>
              <a:rPr lang="en-US"/>
              <a:t>EOY 3 Checklist – Homeless and RFEP Students and Graduates and Completers</a:t>
            </a:r>
          </a:p>
        </p:txBody>
      </p:sp>
      <p:sp>
        <p:nvSpPr>
          <p:cNvPr id="3" name="Content Placeholder 2"/>
          <p:cNvSpPr>
            <a:spLocks noGrp="1"/>
          </p:cNvSpPr>
          <p:nvPr>
            <p:ph idx="4294967295"/>
          </p:nvPr>
        </p:nvSpPr>
        <p:spPr>
          <a:xfrm>
            <a:off x="461962" y="991172"/>
            <a:ext cx="5634038" cy="4351337"/>
          </a:xfrm>
        </p:spPr>
        <p:txBody>
          <a:bodyPr/>
          <a:lstStyle/>
          <a:p>
            <a:pPr marL="0" indent="0">
              <a:buNone/>
            </a:pPr>
            <a:endParaRPr lang="en-US" sz="2400"/>
          </a:p>
          <a:p>
            <a:pPr>
              <a:lnSpc>
                <a:spcPct val="100000"/>
              </a:lnSpc>
              <a:spcBef>
                <a:spcPts val="0"/>
              </a:spcBef>
              <a:spcAft>
                <a:spcPts val="1200"/>
              </a:spcAft>
              <a:buFont typeface="Wingdings" panose="05000000000000000000" pitchFamily="2" charset="2"/>
              <a:buChar char="ü"/>
            </a:pPr>
            <a:r>
              <a:rPr lang="en-US" sz="2400"/>
              <a:t>Use report 2.16/2.17 to verify RFEP student counts</a:t>
            </a:r>
          </a:p>
          <a:p>
            <a:pPr>
              <a:spcBef>
                <a:spcPts val="0"/>
              </a:spcBef>
              <a:spcAft>
                <a:spcPts val="1200"/>
              </a:spcAft>
              <a:buFont typeface="Wingdings" panose="05000000000000000000" pitchFamily="2" charset="2"/>
              <a:buChar char="ü"/>
            </a:pPr>
            <a:r>
              <a:rPr lang="en-US" sz="2400"/>
              <a:t>Ensure when RFEP record is submitted, the student has an overlapping enrollment record (</a:t>
            </a:r>
            <a:r>
              <a:rPr lang="en-US" sz="2400">
                <a:hlinkClick r:id="rId4"/>
              </a:rPr>
              <a:t>Flash#219</a:t>
            </a:r>
            <a:r>
              <a:rPr lang="en-US" sz="2400"/>
              <a:t>) - Validation will be in place in May 2024 </a:t>
            </a:r>
          </a:p>
          <a:p>
            <a:pPr>
              <a:lnSpc>
                <a:spcPct val="100000"/>
              </a:lnSpc>
              <a:spcBef>
                <a:spcPts val="0"/>
              </a:spcBef>
              <a:spcAft>
                <a:spcPts val="1200"/>
              </a:spcAft>
              <a:buFont typeface="Wingdings" panose="05000000000000000000" pitchFamily="2" charset="2"/>
              <a:buChar char="ü"/>
            </a:pPr>
            <a:r>
              <a:rPr lang="en-US" sz="2400"/>
              <a:t>Verify Homeless counts on report 5.4</a:t>
            </a:r>
          </a:p>
          <a:p>
            <a:pPr>
              <a:lnSpc>
                <a:spcPct val="100000"/>
              </a:lnSpc>
              <a:spcBef>
                <a:spcPts val="0"/>
              </a:spcBef>
              <a:spcAft>
                <a:spcPts val="1200"/>
              </a:spcAft>
              <a:buFont typeface="Wingdings" panose="05000000000000000000" pitchFamily="2" charset="2"/>
              <a:buChar char="ü"/>
            </a:pPr>
            <a:r>
              <a:rPr lang="en-US" sz="2400"/>
              <a:t>Use report 1.22/1.23 to confirm one-year graduate and completer counts</a:t>
            </a:r>
          </a:p>
        </p:txBody>
      </p:sp>
    </p:spTree>
    <p:extLst>
      <p:ext uri="{BB962C8B-B14F-4D97-AF65-F5344CB8AC3E}">
        <p14:creationId xmlns:p14="http://schemas.microsoft.com/office/powerpoint/2010/main" val="8446879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17E6512-9570-4055-A0E3-47A62838977B}"/>
              </a:ext>
            </a:extLst>
          </p:cNvPr>
          <p:cNvSpPr>
            <a:spLocks noGrp="1"/>
          </p:cNvSpPr>
          <p:nvPr>
            <p:ph type="ftr" sz="quarter" idx="10"/>
          </p:nvPr>
        </p:nvSpPr>
        <p:spPr/>
        <p:txBody>
          <a:bodyPr/>
          <a:lstStyle/>
          <a:p>
            <a:r>
              <a:rPr lang="en-US"/>
              <a:t>EOY - Advanced Reporting and Certification v1.1 May 5, 2025</a:t>
            </a:r>
          </a:p>
        </p:txBody>
      </p:sp>
      <p:sp>
        <p:nvSpPr>
          <p:cNvPr id="6" name="Slide Number Placeholder 5">
            <a:extLst>
              <a:ext uri="{FF2B5EF4-FFF2-40B4-BE49-F238E27FC236}">
                <a16:creationId xmlns:a16="http://schemas.microsoft.com/office/drawing/2014/main" id="{B784329B-7074-4915-A633-0A802D9B5B10}"/>
              </a:ext>
            </a:extLst>
          </p:cNvPr>
          <p:cNvSpPr>
            <a:spLocks noGrp="1"/>
          </p:cNvSpPr>
          <p:nvPr>
            <p:ph type="sldNum" sz="quarter" idx="11"/>
          </p:nvPr>
        </p:nvSpPr>
        <p:spPr/>
        <p:txBody>
          <a:bodyPr/>
          <a:lstStyle/>
          <a:p>
            <a:fld id="{F41BBA40-D491-440F-A181-17CBDCE45226}" type="slidenum">
              <a:rPr lang="en-US" smtClean="0"/>
              <a:pPr/>
              <a:t>65</a:t>
            </a:fld>
            <a:endParaRPr lang="en-US"/>
          </a:p>
        </p:txBody>
      </p:sp>
      <p:sp>
        <p:nvSpPr>
          <p:cNvPr id="4" name="Title 3"/>
          <p:cNvSpPr>
            <a:spLocks noGrp="1"/>
          </p:cNvSpPr>
          <p:nvPr>
            <p:ph type="title" idx="4294967295"/>
          </p:nvPr>
        </p:nvSpPr>
        <p:spPr>
          <a:xfrm>
            <a:off x="446139" y="387209"/>
            <a:ext cx="11339513" cy="431800"/>
          </a:xfrm>
        </p:spPr>
        <p:txBody>
          <a:bodyPr>
            <a:normAutofit fontScale="90000"/>
          </a:bodyPr>
          <a:lstStyle/>
          <a:p>
            <a:r>
              <a:rPr lang="en-US"/>
              <a:t>EOY 4 – What are the data used for?</a:t>
            </a:r>
          </a:p>
        </p:txBody>
      </p:sp>
      <p:sp>
        <p:nvSpPr>
          <p:cNvPr id="5" name="Content Placeholder 4"/>
          <p:cNvSpPr>
            <a:spLocks noGrp="1"/>
          </p:cNvSpPr>
          <p:nvPr>
            <p:ph idx="4294967295"/>
          </p:nvPr>
        </p:nvSpPr>
        <p:spPr>
          <a:xfrm>
            <a:off x="446139" y="1361281"/>
            <a:ext cx="6722757" cy="3613055"/>
          </a:xfrm>
        </p:spPr>
        <p:txBody>
          <a:bodyPr>
            <a:normAutofit/>
          </a:bodyPr>
          <a:lstStyle/>
          <a:p>
            <a:pPr>
              <a:lnSpc>
                <a:spcPct val="100000"/>
              </a:lnSpc>
              <a:spcAft>
                <a:spcPts val="1200"/>
              </a:spcAft>
            </a:pPr>
            <a:r>
              <a:rPr lang="en-US"/>
              <a:t>Special Education (SWDS, MEET, PLAN)</a:t>
            </a:r>
          </a:p>
          <a:p>
            <a:pPr marL="523875" lvl="2" indent="-257175" defTabSz="1133475">
              <a:lnSpc>
                <a:spcPct val="90000"/>
              </a:lnSpc>
              <a:spcBef>
                <a:spcPct val="0"/>
              </a:spcBef>
              <a:spcAft>
                <a:spcPct val="15000"/>
              </a:spcAft>
            </a:pPr>
            <a:r>
              <a:rPr lang="en-US">
                <a:solidFill>
                  <a:srgbClr val="1E254F"/>
                </a:solidFill>
              </a:rPr>
              <a:t>Student counts for IDEA</a:t>
            </a:r>
          </a:p>
          <a:p>
            <a:pPr marL="523875" lvl="2" indent="-257175" defTabSz="1133475">
              <a:lnSpc>
                <a:spcPct val="90000"/>
              </a:lnSpc>
              <a:spcBef>
                <a:spcPct val="0"/>
              </a:spcBef>
              <a:spcAft>
                <a:spcPct val="15000"/>
              </a:spcAft>
            </a:pPr>
            <a:r>
              <a:rPr lang="en-US">
                <a:solidFill>
                  <a:srgbClr val="1E254F"/>
                </a:solidFill>
              </a:rPr>
              <a:t>Special Education Monitoring</a:t>
            </a:r>
          </a:p>
          <a:p>
            <a:pPr marL="523875" lvl="2" indent="-257175" defTabSz="1133475">
              <a:lnSpc>
                <a:spcPct val="90000"/>
              </a:lnSpc>
              <a:spcBef>
                <a:spcPct val="0"/>
              </a:spcBef>
              <a:spcAft>
                <a:spcPct val="15000"/>
              </a:spcAft>
            </a:pPr>
            <a:r>
              <a:rPr lang="en-US">
                <a:solidFill>
                  <a:srgbClr val="1E254F"/>
                </a:solidFill>
              </a:rPr>
              <a:t>DSEA – Dashboard accountability</a:t>
            </a:r>
          </a:p>
          <a:p>
            <a:pPr>
              <a:lnSpc>
                <a:spcPct val="100000"/>
              </a:lnSpc>
              <a:spcAft>
                <a:spcPts val="1200"/>
              </a:spcAft>
            </a:pPr>
            <a:r>
              <a:rPr lang="en-US"/>
              <a:t>Special Education Services (SERV)</a:t>
            </a:r>
          </a:p>
          <a:p>
            <a:pPr marL="523875" lvl="2" indent="-257175" defTabSz="1133475">
              <a:lnSpc>
                <a:spcPct val="90000"/>
              </a:lnSpc>
              <a:spcBef>
                <a:spcPct val="0"/>
              </a:spcBef>
              <a:spcAft>
                <a:spcPct val="15000"/>
              </a:spcAft>
            </a:pPr>
            <a:r>
              <a:rPr lang="en-US">
                <a:solidFill>
                  <a:srgbClr val="1E254F"/>
                </a:solidFill>
              </a:rPr>
              <a:t>Special Education Monitoring</a:t>
            </a:r>
          </a:p>
          <a:p>
            <a:pPr>
              <a:lnSpc>
                <a:spcPct val="100000"/>
              </a:lnSpc>
              <a:spcAft>
                <a:spcPts val="1200"/>
              </a:spcAft>
            </a:pPr>
            <a:r>
              <a:rPr lang="en-US"/>
              <a:t>Postsecondary Status (PSTS)</a:t>
            </a:r>
          </a:p>
          <a:p>
            <a:pPr marL="523875" lvl="2" indent="-257175" defTabSz="1133475">
              <a:lnSpc>
                <a:spcPct val="90000"/>
              </a:lnSpc>
              <a:spcBef>
                <a:spcPct val="0"/>
              </a:spcBef>
              <a:spcAft>
                <a:spcPct val="15000"/>
              </a:spcAft>
            </a:pPr>
            <a:r>
              <a:rPr lang="en-US">
                <a:solidFill>
                  <a:srgbClr val="1E254F"/>
                </a:solidFill>
              </a:rPr>
              <a:t>Post-school outcomes for IDEA; outcomes of SWD who exited secondary education in prior AY </a:t>
            </a:r>
            <a:endParaRPr lang="en-US">
              <a:solidFill>
                <a:srgbClr val="1E254F"/>
              </a:solidFill>
              <a:cs typeface="Calibri"/>
            </a:endParaRPr>
          </a:p>
          <a:p>
            <a:endParaRPr lang="en-US"/>
          </a:p>
        </p:txBody>
      </p:sp>
      <p:pic>
        <p:nvPicPr>
          <p:cNvPr id="7" name="Picture 6">
            <a:extLst>
              <a:ext uri="{FF2B5EF4-FFF2-40B4-BE49-F238E27FC236}">
                <a16:creationId xmlns:a16="http://schemas.microsoft.com/office/drawing/2014/main" id="{EE05D864-1DF5-904D-8C58-7FEF13B174E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5962" y="0"/>
            <a:ext cx="4426038" cy="6365363"/>
          </a:xfrm>
          <a:prstGeom prst="rect">
            <a:avLst/>
          </a:prstGeom>
        </p:spPr>
      </p:pic>
    </p:spTree>
    <p:extLst>
      <p:ext uri="{BB962C8B-B14F-4D97-AF65-F5344CB8AC3E}">
        <p14:creationId xmlns:p14="http://schemas.microsoft.com/office/powerpoint/2010/main" val="42363313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6A0ECBF-502D-42CA-A27A-2FE0628E7F40}"/>
              </a:ext>
            </a:extLst>
          </p:cNvPr>
          <p:cNvSpPr>
            <a:spLocks noGrp="1"/>
          </p:cNvSpPr>
          <p:nvPr>
            <p:ph type="ftr" sz="quarter" idx="10"/>
          </p:nvPr>
        </p:nvSpPr>
        <p:spPr/>
        <p:txBody>
          <a:bodyPr/>
          <a:lstStyle/>
          <a:p>
            <a:r>
              <a:rPr lang="en-US"/>
              <a:t>EOY - Advanced Reporting and Certification v1.1 May 5, 2025</a:t>
            </a:r>
          </a:p>
        </p:txBody>
      </p:sp>
      <p:sp>
        <p:nvSpPr>
          <p:cNvPr id="6" name="Slide Number Placeholder 5">
            <a:extLst>
              <a:ext uri="{FF2B5EF4-FFF2-40B4-BE49-F238E27FC236}">
                <a16:creationId xmlns:a16="http://schemas.microsoft.com/office/drawing/2014/main" id="{53CFFF91-76FD-4E9C-81DA-633E71893BC4}"/>
              </a:ext>
            </a:extLst>
          </p:cNvPr>
          <p:cNvSpPr>
            <a:spLocks noGrp="1"/>
          </p:cNvSpPr>
          <p:nvPr>
            <p:ph type="sldNum" sz="quarter" idx="11"/>
          </p:nvPr>
        </p:nvSpPr>
        <p:spPr/>
        <p:txBody>
          <a:bodyPr/>
          <a:lstStyle/>
          <a:p>
            <a:fld id="{F41BBA40-D491-440F-A181-17CBDCE45226}" type="slidenum">
              <a:rPr lang="en-US" smtClean="0"/>
              <a:pPr/>
              <a:t>66</a:t>
            </a:fld>
            <a:endParaRPr lang="en-US"/>
          </a:p>
        </p:txBody>
      </p:sp>
      <p:sp>
        <p:nvSpPr>
          <p:cNvPr id="4" name="Title 3"/>
          <p:cNvSpPr>
            <a:spLocks noGrp="1"/>
          </p:cNvSpPr>
          <p:nvPr>
            <p:ph type="title" idx="4294967295"/>
          </p:nvPr>
        </p:nvSpPr>
        <p:spPr>
          <a:xfrm>
            <a:off x="425450" y="325437"/>
            <a:ext cx="11341100" cy="431800"/>
          </a:xfrm>
        </p:spPr>
        <p:txBody>
          <a:bodyPr>
            <a:normAutofit fontScale="90000"/>
          </a:bodyPr>
          <a:lstStyle/>
          <a:p>
            <a:r>
              <a:rPr lang="en-US"/>
              <a:t>EOY 4 Checklist</a:t>
            </a:r>
          </a:p>
        </p:txBody>
      </p:sp>
      <p:sp>
        <p:nvSpPr>
          <p:cNvPr id="5" name="Content Placeholder 4"/>
          <p:cNvSpPr>
            <a:spLocks noGrp="1"/>
          </p:cNvSpPr>
          <p:nvPr>
            <p:ph idx="4294967295"/>
          </p:nvPr>
        </p:nvSpPr>
        <p:spPr>
          <a:xfrm>
            <a:off x="412057" y="1000443"/>
            <a:ext cx="7196758" cy="5270500"/>
          </a:xfrm>
        </p:spPr>
        <p:txBody>
          <a:bodyPr>
            <a:noAutofit/>
          </a:bodyPr>
          <a:lstStyle/>
          <a:p>
            <a:r>
              <a:rPr lang="en-US" sz="1400"/>
              <a:t>Use SEDS searches (custom or vendor-created) to monitor your data</a:t>
            </a:r>
          </a:p>
          <a:p>
            <a:pPr lvl="0">
              <a:lnSpc>
                <a:spcPct val="100000"/>
              </a:lnSpc>
            </a:pPr>
            <a:r>
              <a:rPr lang="en-US" sz="1400"/>
              <a:t>Ensure teachers and case managers have saved or locked IEPs and amendments, </a:t>
            </a:r>
            <a:r>
              <a:rPr lang="en-US" sz="1400" b="1"/>
              <a:t>even in cases where a meeting took place but parent has not signed the plan</a:t>
            </a:r>
          </a:p>
          <a:p>
            <a:pPr>
              <a:lnSpc>
                <a:spcPct val="120000"/>
              </a:lnSpc>
            </a:pPr>
            <a:r>
              <a:rPr lang="en-US" sz="1400"/>
              <a:t>Review any transactions that you have marked as “Do Not Report” in your SEDS</a:t>
            </a:r>
          </a:p>
          <a:p>
            <a:pPr lvl="1">
              <a:lnSpc>
                <a:spcPct val="120000"/>
              </a:lnSpc>
            </a:pPr>
            <a:r>
              <a:rPr lang="en-US" sz="1400"/>
              <a:t>Is this a </a:t>
            </a:r>
            <a:r>
              <a:rPr lang="en-US" sz="1400" i="1"/>
              <a:t>reportable transaction</a:t>
            </a:r>
            <a:r>
              <a:rPr lang="en-US" sz="1400"/>
              <a:t>?  If so, correct the error and submit the transaction to CALPADS</a:t>
            </a:r>
          </a:p>
          <a:p>
            <a:r>
              <a:rPr lang="en-US" sz="1400"/>
              <a:t>Check with case manager and ensure any students who were exited from Special Education, have all necessary exit information populated in the SEDS</a:t>
            </a:r>
          </a:p>
          <a:p>
            <a:pPr lvl="1"/>
            <a:r>
              <a:rPr lang="en-US" sz="1400"/>
              <a:t>Exit Date</a:t>
            </a:r>
          </a:p>
          <a:p>
            <a:pPr lvl="1"/>
            <a:r>
              <a:rPr lang="en-US" sz="1400"/>
              <a:t>Exit Reason</a:t>
            </a:r>
          </a:p>
          <a:p>
            <a:pPr lvl="1"/>
            <a:r>
              <a:rPr lang="en-US" sz="1400">
                <a:latin typeface="Arial"/>
                <a:cs typeface="Arial"/>
              </a:rPr>
              <a:t>Eligibility Status</a:t>
            </a:r>
          </a:p>
          <a:p>
            <a:pPr>
              <a:lnSpc>
                <a:spcPct val="120000"/>
              </a:lnSpc>
            </a:pPr>
            <a:r>
              <a:rPr lang="en-US" sz="1400" b="0" i="0" u="none" strike="noStrike" baseline="0"/>
              <a:t>Ensure the SSID and Local ID fields are both populated in the SEDS (file will fail in CALPADS if not populated)</a:t>
            </a:r>
            <a:endParaRPr lang="en-US" sz="1400"/>
          </a:p>
        </p:txBody>
      </p:sp>
      <p:pic>
        <p:nvPicPr>
          <p:cNvPr id="7" name="Picture 6">
            <a:extLst>
              <a:ext uri="{FF2B5EF4-FFF2-40B4-BE49-F238E27FC236}">
                <a16:creationId xmlns:a16="http://schemas.microsoft.com/office/drawing/2014/main" id="{C1423CEB-C5CB-B747-8E2B-B851DC74185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8815" y="0"/>
            <a:ext cx="4583186" cy="6365363"/>
          </a:xfrm>
          <a:prstGeom prst="rect">
            <a:avLst/>
          </a:prstGeom>
        </p:spPr>
      </p:pic>
    </p:spTree>
    <p:extLst>
      <p:ext uri="{BB962C8B-B14F-4D97-AF65-F5344CB8AC3E}">
        <p14:creationId xmlns:p14="http://schemas.microsoft.com/office/powerpoint/2010/main" val="36018001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6A0ECBF-502D-42CA-A27A-2FE0628E7F40}"/>
              </a:ext>
            </a:extLst>
          </p:cNvPr>
          <p:cNvSpPr>
            <a:spLocks noGrp="1"/>
          </p:cNvSpPr>
          <p:nvPr>
            <p:ph type="ftr" sz="quarter" idx="10"/>
          </p:nvPr>
        </p:nvSpPr>
        <p:spPr/>
        <p:txBody>
          <a:bodyPr/>
          <a:lstStyle/>
          <a:p>
            <a:r>
              <a:rPr lang="en-US"/>
              <a:t>EOY - Advanced Reporting and Certification v1.1 May 5, 2025</a:t>
            </a:r>
          </a:p>
        </p:txBody>
      </p:sp>
      <p:sp>
        <p:nvSpPr>
          <p:cNvPr id="6" name="Slide Number Placeholder 5">
            <a:extLst>
              <a:ext uri="{FF2B5EF4-FFF2-40B4-BE49-F238E27FC236}">
                <a16:creationId xmlns:a16="http://schemas.microsoft.com/office/drawing/2014/main" id="{53CFFF91-76FD-4E9C-81DA-633E71893BC4}"/>
              </a:ext>
            </a:extLst>
          </p:cNvPr>
          <p:cNvSpPr>
            <a:spLocks noGrp="1"/>
          </p:cNvSpPr>
          <p:nvPr>
            <p:ph type="sldNum" sz="quarter" idx="11"/>
          </p:nvPr>
        </p:nvSpPr>
        <p:spPr/>
        <p:txBody>
          <a:bodyPr/>
          <a:lstStyle/>
          <a:p>
            <a:fld id="{F41BBA40-D491-440F-A181-17CBDCE45226}" type="slidenum">
              <a:rPr lang="en-US" smtClean="0"/>
              <a:pPr/>
              <a:t>67</a:t>
            </a:fld>
            <a:endParaRPr lang="en-US"/>
          </a:p>
        </p:txBody>
      </p:sp>
      <p:sp>
        <p:nvSpPr>
          <p:cNvPr id="4" name="Title 3"/>
          <p:cNvSpPr>
            <a:spLocks noGrp="1"/>
          </p:cNvSpPr>
          <p:nvPr>
            <p:ph type="title" idx="4294967295"/>
          </p:nvPr>
        </p:nvSpPr>
        <p:spPr>
          <a:xfrm>
            <a:off x="425450" y="325436"/>
            <a:ext cx="7072630" cy="1108727"/>
          </a:xfrm>
        </p:spPr>
        <p:txBody>
          <a:bodyPr>
            <a:normAutofit/>
          </a:bodyPr>
          <a:lstStyle/>
          <a:p>
            <a:r>
              <a:rPr lang="en-US"/>
              <a:t>Submit Postsecondary Follow-up Results </a:t>
            </a:r>
          </a:p>
        </p:txBody>
      </p:sp>
      <p:sp>
        <p:nvSpPr>
          <p:cNvPr id="5" name="Content Placeholder 4"/>
          <p:cNvSpPr>
            <a:spLocks noGrp="1"/>
          </p:cNvSpPr>
          <p:nvPr>
            <p:ph idx="4294967295"/>
          </p:nvPr>
        </p:nvSpPr>
        <p:spPr>
          <a:xfrm>
            <a:off x="412057" y="1568917"/>
            <a:ext cx="7086023" cy="4702025"/>
          </a:xfrm>
        </p:spPr>
        <p:txBody>
          <a:bodyPr>
            <a:normAutofit/>
          </a:bodyPr>
          <a:lstStyle/>
          <a:p>
            <a:r>
              <a:rPr lang="en-US"/>
              <a:t>Sent to CALPADS by special education data system (SEDS)</a:t>
            </a:r>
          </a:p>
          <a:p>
            <a:r>
              <a:rPr lang="en-US" sz="1800"/>
              <a:t>Ensure all students with disabilities who have exited secondary education in prior AY have been surveyed for their postsecondary outcomes and responses have been recorded in the special education data system</a:t>
            </a:r>
            <a:endParaRPr lang="en-US"/>
          </a:p>
          <a:p>
            <a:r>
              <a:rPr lang="en-US"/>
              <a:t>For students who refused to answer or the LEA was unable to contact – record those results as well</a:t>
            </a:r>
          </a:p>
          <a:p>
            <a:r>
              <a:rPr lang="en-US"/>
              <a:t>Flash 203 provides a survey template for providing Postsecondary Status information for students with disabilities as part of EOY 4:  </a:t>
            </a:r>
            <a:r>
              <a:rPr lang="en-US">
                <a:hlinkClick r:id="rId3"/>
              </a:rPr>
              <a:t>https://www.cde.ca.gov/ds/sp/cl/calpadsupdflash203.asp</a:t>
            </a:r>
            <a:r>
              <a:rPr lang="en-US"/>
              <a:t> </a:t>
            </a:r>
          </a:p>
          <a:p>
            <a:r>
              <a:rPr lang="en-US"/>
              <a:t>If special education vendor does not allow population of multiple postsecondary status codes, they may be entered via online maintenance</a:t>
            </a:r>
          </a:p>
        </p:txBody>
      </p:sp>
      <p:pic>
        <p:nvPicPr>
          <p:cNvPr id="7" name="Picture 6">
            <a:extLst>
              <a:ext uri="{FF2B5EF4-FFF2-40B4-BE49-F238E27FC236}">
                <a16:creationId xmlns:a16="http://schemas.microsoft.com/office/drawing/2014/main" id="{C1423CEB-C5CB-B747-8E2B-B851DC74185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8815" y="0"/>
            <a:ext cx="4583186" cy="6365363"/>
          </a:xfrm>
          <a:prstGeom prst="rect">
            <a:avLst/>
          </a:prstGeom>
        </p:spPr>
      </p:pic>
    </p:spTree>
    <p:extLst>
      <p:ext uri="{BB962C8B-B14F-4D97-AF65-F5344CB8AC3E}">
        <p14:creationId xmlns:p14="http://schemas.microsoft.com/office/powerpoint/2010/main" val="8671764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2A31ACA-4E4D-415C-A285-98FB8BD019C6}"/>
              </a:ext>
            </a:extLst>
          </p:cNvPr>
          <p:cNvSpPr>
            <a:spLocks noGrp="1"/>
          </p:cNvSpPr>
          <p:nvPr>
            <p:ph type="ftr" sz="quarter" idx="10"/>
          </p:nvPr>
        </p:nvSpPr>
        <p:spPr/>
        <p:txBody>
          <a:bodyPr/>
          <a:lstStyle/>
          <a:p>
            <a:r>
              <a:rPr lang="en-US" noProof="0"/>
              <a:t>EOY - Advanced Reporting and Certification v1.1 May 5, 2025</a:t>
            </a:r>
          </a:p>
        </p:txBody>
      </p:sp>
      <p:sp>
        <p:nvSpPr>
          <p:cNvPr id="6" name="Slide Number Placeholder 5">
            <a:extLst>
              <a:ext uri="{FF2B5EF4-FFF2-40B4-BE49-F238E27FC236}">
                <a16:creationId xmlns:a16="http://schemas.microsoft.com/office/drawing/2014/main" id="{14E3E613-C54D-4693-B958-8C6711AF4F40}"/>
              </a:ext>
            </a:extLst>
          </p:cNvPr>
          <p:cNvSpPr>
            <a:spLocks noGrp="1"/>
          </p:cNvSpPr>
          <p:nvPr>
            <p:ph type="sldNum" sz="quarter" idx="11"/>
          </p:nvPr>
        </p:nvSpPr>
        <p:spPr/>
        <p:txBody>
          <a:bodyPr/>
          <a:lstStyle/>
          <a:p>
            <a:fld id="{4B73C415-D670-4716-A5EC-CC4D52CA2BAC}" type="slidenum">
              <a:rPr lang="en-US" noProof="0" smtClean="0"/>
              <a:pPr/>
              <a:t>68</a:t>
            </a:fld>
            <a:endParaRPr lang="en-US" noProof="0"/>
          </a:p>
        </p:txBody>
      </p:sp>
      <p:sp>
        <p:nvSpPr>
          <p:cNvPr id="2" name="Title 1">
            <a:extLst>
              <a:ext uri="{FF2B5EF4-FFF2-40B4-BE49-F238E27FC236}">
                <a16:creationId xmlns:a16="http://schemas.microsoft.com/office/drawing/2014/main" id="{5B05E893-AE0E-43C3-9E66-15F8AF6543E3}"/>
              </a:ext>
            </a:extLst>
          </p:cNvPr>
          <p:cNvSpPr>
            <a:spLocks noGrp="1"/>
          </p:cNvSpPr>
          <p:nvPr>
            <p:ph type="title" idx="4294967295"/>
          </p:nvPr>
        </p:nvSpPr>
        <p:spPr>
          <a:xfrm>
            <a:off x="303848" y="310209"/>
            <a:ext cx="11339512" cy="431800"/>
          </a:xfrm>
        </p:spPr>
        <p:txBody>
          <a:bodyPr>
            <a:normAutofit fontScale="90000"/>
          </a:bodyPr>
          <a:lstStyle/>
          <a:p>
            <a:r>
              <a:rPr lang="en-US"/>
              <a:t>Identify Students Completing Work-Based Learning Programs</a:t>
            </a:r>
          </a:p>
        </p:txBody>
      </p:sp>
      <p:sp>
        <p:nvSpPr>
          <p:cNvPr id="8" name="Content Placeholder 2">
            <a:extLst>
              <a:ext uri="{FF2B5EF4-FFF2-40B4-BE49-F238E27FC236}">
                <a16:creationId xmlns:a16="http://schemas.microsoft.com/office/drawing/2014/main" id="{01EED903-D79B-4001-AB41-4080E1981C51}"/>
              </a:ext>
            </a:extLst>
          </p:cNvPr>
          <p:cNvSpPr txBox="1">
            <a:spLocks/>
          </p:cNvSpPr>
          <p:nvPr/>
        </p:nvSpPr>
        <p:spPr>
          <a:xfrm>
            <a:off x="4976288" y="1600200"/>
            <a:ext cx="6932872" cy="4197096"/>
          </a:xfrm>
          <a:prstGeom prst="rect">
            <a:avLst/>
          </a:prstGeom>
        </p:spPr>
        <p:txBody>
          <a:bodyPr>
            <a:normAutofit/>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Work with case managers to identify SWDs who have completed at least 100 hours of any work-experience program in any grades 9-12 :</a:t>
            </a:r>
          </a:p>
          <a:p>
            <a:pPr lvl="1"/>
            <a:r>
              <a:rPr lang="en-US"/>
              <a:t>Workability</a:t>
            </a:r>
          </a:p>
          <a:p>
            <a:pPr lvl="1"/>
            <a:r>
              <a:rPr lang="en-US"/>
              <a:t>Department of Rehabilitation Student Services</a:t>
            </a:r>
          </a:p>
          <a:p>
            <a:r>
              <a:rPr lang="en-US"/>
              <a:t>Assist your CALPADS Administrator in identifying any courses for SWDs that focus on classroom-based work exploration</a:t>
            </a:r>
          </a:p>
          <a:p>
            <a:r>
              <a:rPr lang="en-US"/>
              <a:t>Ensure these data are entered into the SIS for work-based learning reporting</a:t>
            </a:r>
          </a:p>
          <a:p>
            <a:endParaRPr lang="en-US"/>
          </a:p>
        </p:txBody>
      </p:sp>
      <p:pic>
        <p:nvPicPr>
          <p:cNvPr id="5" name="Picture 4">
            <a:extLst>
              <a:ext uri="{FF2B5EF4-FFF2-40B4-BE49-F238E27FC236}">
                <a16:creationId xmlns:a16="http://schemas.microsoft.com/office/drawing/2014/main" id="{1160D59B-FA0A-DCAC-DFEF-9FE987192EE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874" y="1408759"/>
            <a:ext cx="4815414" cy="3687116"/>
          </a:xfrm>
          <a:prstGeom prst="rect">
            <a:avLst/>
          </a:prstGeom>
        </p:spPr>
      </p:pic>
    </p:spTree>
    <p:extLst>
      <p:ext uri="{BB962C8B-B14F-4D97-AF65-F5344CB8AC3E}">
        <p14:creationId xmlns:p14="http://schemas.microsoft.com/office/powerpoint/2010/main" val="36365660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6A0ECBF-502D-42CA-A27A-2FE0628E7F40}"/>
              </a:ext>
            </a:extLst>
          </p:cNvPr>
          <p:cNvSpPr>
            <a:spLocks noGrp="1"/>
          </p:cNvSpPr>
          <p:nvPr>
            <p:ph type="ftr" sz="quarter" idx="10"/>
          </p:nvPr>
        </p:nvSpPr>
        <p:spPr/>
        <p:txBody>
          <a:bodyPr/>
          <a:lstStyle/>
          <a:p>
            <a:r>
              <a:rPr lang="en-US"/>
              <a:t>EOY - Advanced Reporting and Certification v1.1 May 5, 2025</a:t>
            </a:r>
          </a:p>
        </p:txBody>
      </p:sp>
      <p:sp>
        <p:nvSpPr>
          <p:cNvPr id="6" name="Slide Number Placeholder 5">
            <a:extLst>
              <a:ext uri="{FF2B5EF4-FFF2-40B4-BE49-F238E27FC236}">
                <a16:creationId xmlns:a16="http://schemas.microsoft.com/office/drawing/2014/main" id="{53CFFF91-76FD-4E9C-81DA-633E71893BC4}"/>
              </a:ext>
            </a:extLst>
          </p:cNvPr>
          <p:cNvSpPr>
            <a:spLocks noGrp="1"/>
          </p:cNvSpPr>
          <p:nvPr>
            <p:ph type="sldNum" sz="quarter" idx="11"/>
          </p:nvPr>
        </p:nvSpPr>
        <p:spPr/>
        <p:txBody>
          <a:bodyPr/>
          <a:lstStyle/>
          <a:p>
            <a:fld id="{F41BBA40-D491-440F-A181-17CBDCE45226}" type="slidenum">
              <a:rPr lang="en-US" smtClean="0"/>
              <a:pPr/>
              <a:t>69</a:t>
            </a:fld>
            <a:endParaRPr lang="en-US"/>
          </a:p>
        </p:txBody>
      </p:sp>
      <p:sp>
        <p:nvSpPr>
          <p:cNvPr id="4" name="Title 3"/>
          <p:cNvSpPr>
            <a:spLocks noGrp="1"/>
          </p:cNvSpPr>
          <p:nvPr>
            <p:ph type="title" idx="4294967295"/>
          </p:nvPr>
        </p:nvSpPr>
        <p:spPr>
          <a:xfrm>
            <a:off x="425449" y="325436"/>
            <a:ext cx="10662853" cy="1176105"/>
          </a:xfrm>
        </p:spPr>
        <p:txBody>
          <a:bodyPr>
            <a:normAutofit/>
          </a:bodyPr>
          <a:lstStyle/>
          <a:p>
            <a:r>
              <a:rPr lang="en-US"/>
              <a:t>How do I verify the DSEA information in CALPADS?</a:t>
            </a:r>
          </a:p>
        </p:txBody>
      </p:sp>
      <p:graphicFrame>
        <p:nvGraphicFramePr>
          <p:cNvPr id="3" name="Content Placeholder 4">
            <a:extLst>
              <a:ext uri="{FF2B5EF4-FFF2-40B4-BE49-F238E27FC236}">
                <a16:creationId xmlns:a16="http://schemas.microsoft.com/office/drawing/2014/main" id="{5C8D12BF-F530-716E-627E-D8F23F76FB8E}"/>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58786480"/>
              </p:ext>
            </p:extLst>
          </p:nvPr>
        </p:nvGraphicFramePr>
        <p:xfrm>
          <a:off x="646200" y="686403"/>
          <a:ext cx="10515600" cy="3830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3FDEE32D-0A44-196F-499D-775590AD086A}"/>
              </a:ext>
            </a:extLst>
          </p:cNvPr>
          <p:cNvSpPr txBox="1"/>
          <p:nvPr/>
        </p:nvSpPr>
        <p:spPr>
          <a:xfrm>
            <a:off x="737616" y="4583880"/>
            <a:ext cx="10515600" cy="1200329"/>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Definition of DSEA:  </a:t>
            </a:r>
            <a:r>
              <a:rPr lang="en-US">
                <a:latin typeface="Arial" panose="020B0604020202020204" pitchFamily="34" charset="0"/>
                <a:cs typeface="Arial" panose="020B0604020202020204" pitchFamily="34" charset="0"/>
                <a:hlinkClick r:id="rId8"/>
              </a:rPr>
              <a:t>https://documentation.calpads.org/Glossary/CASEMIS/DSEA/</a:t>
            </a:r>
            <a:r>
              <a:rPr lang="en-US">
                <a:latin typeface="Arial" panose="020B0604020202020204" pitchFamily="34" charset="0"/>
                <a:cs typeface="Arial" panose="020B0604020202020204" pitchFamily="34" charset="0"/>
              </a:rPr>
              <a:t>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CALPADS User Manual:  </a:t>
            </a:r>
            <a:r>
              <a:rPr lang="en-US">
                <a:latin typeface="Arial" panose="020B0604020202020204" pitchFamily="34" charset="0"/>
                <a:cs typeface="Arial" panose="020B0604020202020204" pitchFamily="34" charset="0"/>
                <a:hlinkClick r:id="rId9"/>
              </a:rPr>
              <a:t>https://documentation.calpads.org/Extracts/DSEAExtract/#district-of-special-education-accountability-dsea-extract</a:t>
            </a:r>
            <a:r>
              <a:rPr lang="en-US">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93305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9" descr="A person working on a computer&#10;">
            <a:extLst>
              <a:ext uri="{FF2B5EF4-FFF2-40B4-BE49-F238E27FC236}">
                <a16:creationId xmlns:a16="http://schemas.microsoft.com/office/drawing/2014/main" id="{DEDC4FD7-6FDD-3020-1BB9-176418917351}"/>
              </a:ext>
            </a:extLst>
          </p:cNvPr>
          <p:cNvPicPr>
            <a:picLocks noChangeAspect="1"/>
          </p:cNvPicPr>
          <p:nvPr/>
        </p:nvPicPr>
        <p:blipFill>
          <a:blip r:embed="rId3">
            <a:alphaModFix amt="18000"/>
            <a:extLst>
              <a:ext uri="{BEBA8EAE-BF5A-486C-A8C5-ECC9F3942E4B}">
                <a14:imgProps xmlns:a14="http://schemas.microsoft.com/office/drawing/2010/main">
                  <a14:imgLayer r:embed="rId4">
                    <a14:imgEffect>
                      <a14:sharpenSoften amount="-79000"/>
                    </a14:imgEffect>
                    <a14:imgEffect>
                      <a14:brightnessContrast bright="21000" contrast="3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197926" y="0"/>
            <a:ext cx="7994073" cy="5588421"/>
          </a:xfrm>
          <a:prstGeom prst="rect">
            <a:avLst/>
          </a:prstGeom>
        </p:spPr>
      </p:pic>
      <p:sp>
        <p:nvSpPr>
          <p:cNvPr id="2" name="Title 1">
            <a:extLst>
              <a:ext uri="{FF2B5EF4-FFF2-40B4-BE49-F238E27FC236}">
                <a16:creationId xmlns:a16="http://schemas.microsoft.com/office/drawing/2014/main" id="{8CD453CE-2625-574A-8765-977583A52FEC}"/>
              </a:ext>
            </a:extLst>
          </p:cNvPr>
          <p:cNvSpPr>
            <a:spLocks noGrp="1"/>
          </p:cNvSpPr>
          <p:nvPr>
            <p:ph type="title"/>
          </p:nvPr>
        </p:nvSpPr>
        <p:spPr>
          <a:xfrm>
            <a:off x="426000" y="313249"/>
            <a:ext cx="8134340" cy="432000"/>
          </a:xfrm>
        </p:spPr>
        <p:txBody>
          <a:bodyPr anchor="t">
            <a:normAutofit/>
          </a:bodyPr>
          <a:lstStyle/>
          <a:p>
            <a:r>
              <a:rPr lang="en-US" sz="3000" dirty="0"/>
              <a:t> EOY Preparation </a:t>
            </a:r>
          </a:p>
        </p:txBody>
      </p:sp>
      <p:sp>
        <p:nvSpPr>
          <p:cNvPr id="42" name="Footer Placeholder 3">
            <a:extLst>
              <a:ext uri="{FF2B5EF4-FFF2-40B4-BE49-F238E27FC236}">
                <a16:creationId xmlns:a16="http://schemas.microsoft.com/office/drawing/2014/main" id="{B82443B5-63C3-04D5-12AF-72B6AB3345F6}"/>
              </a:ext>
            </a:extLst>
          </p:cNvPr>
          <p:cNvSpPr>
            <a:spLocks noGrp="1"/>
          </p:cNvSpPr>
          <p:nvPr>
            <p:ph type="ftr" sz="quarter" idx="10"/>
          </p:nvPr>
        </p:nvSpPr>
        <p:spPr>
          <a:xfrm>
            <a:off x="432000" y="6365363"/>
            <a:ext cx="5472000" cy="412431"/>
          </a:xfrm>
        </p:spPr>
        <p:txBody>
          <a:bodyPr/>
          <a:lstStyle/>
          <a:p>
            <a:pPr>
              <a:spcAft>
                <a:spcPts val="600"/>
              </a:spcAft>
            </a:pPr>
            <a:r>
              <a:rPr lang="en-US" noProof="0"/>
              <a:t>EOY - Advanced Reporting and Certification v1.1 May 5, 2025</a:t>
            </a:r>
          </a:p>
        </p:txBody>
      </p:sp>
      <p:sp>
        <p:nvSpPr>
          <p:cNvPr id="43" name="Slide Number Placeholder 4">
            <a:extLst>
              <a:ext uri="{FF2B5EF4-FFF2-40B4-BE49-F238E27FC236}">
                <a16:creationId xmlns:a16="http://schemas.microsoft.com/office/drawing/2014/main" id="{D7489818-6404-4F84-FCAC-4DF3AE193FC7}"/>
              </a:ext>
            </a:extLst>
          </p:cNvPr>
          <p:cNvSpPr>
            <a:spLocks noGrp="1"/>
          </p:cNvSpPr>
          <p:nvPr>
            <p:ph type="sldNum" sz="quarter" idx="11"/>
          </p:nvPr>
        </p:nvSpPr>
        <p:spPr>
          <a:xfrm>
            <a:off x="11772000" y="6365363"/>
            <a:ext cx="420000" cy="421200"/>
          </a:xfrm>
        </p:spPr>
        <p:txBody>
          <a:bodyPr/>
          <a:lstStyle/>
          <a:p>
            <a:pPr>
              <a:spcAft>
                <a:spcPts val="600"/>
              </a:spcAft>
            </a:pPr>
            <a:fld id="{4B73C415-D670-4716-A5EC-CC4D52CA2BAC}" type="slidenum">
              <a:rPr lang="en-US" noProof="0" smtClean="0"/>
              <a:pPr>
                <a:spcAft>
                  <a:spcPts val="600"/>
                </a:spcAft>
              </a:pPr>
              <a:t>7</a:t>
            </a:fld>
            <a:endParaRPr lang="en-US" noProof="0"/>
          </a:p>
        </p:txBody>
      </p:sp>
      <p:graphicFrame>
        <p:nvGraphicFramePr>
          <p:cNvPr id="6" name="Content Placeholder 3">
            <a:extLst>
              <a:ext uri="{FF2B5EF4-FFF2-40B4-BE49-F238E27FC236}">
                <a16:creationId xmlns:a16="http://schemas.microsoft.com/office/drawing/2014/main" id="{483C701B-9BAA-5647-9920-8B183A65B5DC}"/>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464596778"/>
              </p:ext>
            </p:extLst>
          </p:nvPr>
        </p:nvGraphicFramePr>
        <p:xfrm>
          <a:off x="295365" y="852832"/>
          <a:ext cx="6389215" cy="515233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TextBox 2">
            <a:extLst>
              <a:ext uri="{FF2B5EF4-FFF2-40B4-BE49-F238E27FC236}">
                <a16:creationId xmlns:a16="http://schemas.microsoft.com/office/drawing/2014/main" id="{027ECB9C-95EE-6ED8-8B7D-B5FA3B4D8922}"/>
              </a:ext>
              <a:ext uri="{C183D7F6-B498-43B3-948B-1728B52AA6E4}">
                <adec:decorative xmlns:adec="http://schemas.microsoft.com/office/drawing/2017/decorative" val="1"/>
              </a:ext>
            </a:extLst>
          </p:cNvPr>
          <p:cNvSpPr txBox="1"/>
          <p:nvPr/>
        </p:nvSpPr>
        <p:spPr>
          <a:xfrm>
            <a:off x="5599449" y="5035533"/>
            <a:ext cx="5951566" cy="1077218"/>
          </a:xfrm>
          <a:prstGeom prst="rect">
            <a:avLst/>
          </a:prstGeom>
          <a:solidFill>
            <a:srgbClr val="00B0F0"/>
          </a:solidFill>
          <a:ln>
            <a:noFill/>
          </a:ln>
        </p:spPr>
        <p:txBody>
          <a:bodyPr wrap="square" rtlCol="0" anchor="t">
            <a:spAutoFit/>
          </a:bodyPr>
          <a:lstStyle>
            <a:defPPr>
              <a:defRPr lang="en-US"/>
            </a:defPPr>
            <a:lvl1pPr algn="ctr" rtl="0" eaLnBrk="0" fontAlgn="base" hangingPunct="0">
              <a:spcBef>
                <a:spcPct val="0"/>
              </a:spcBef>
              <a:spcAft>
                <a:spcPct val="0"/>
              </a:spcAft>
              <a:defRPr sz="1600" kern="1200">
                <a:solidFill>
                  <a:schemeClr val="tx1"/>
                </a:solidFill>
                <a:latin typeface="Arial" charset="0"/>
                <a:ea typeface="+mn-ea"/>
                <a:cs typeface="Arial" charset="0"/>
              </a:defRPr>
            </a:lvl1pPr>
            <a:lvl2pPr marL="457200" algn="ctr" rtl="0" eaLnBrk="0" fontAlgn="base" hangingPunct="0">
              <a:spcBef>
                <a:spcPct val="0"/>
              </a:spcBef>
              <a:spcAft>
                <a:spcPct val="0"/>
              </a:spcAft>
              <a:defRPr sz="1600" kern="1200">
                <a:solidFill>
                  <a:schemeClr val="tx1"/>
                </a:solidFill>
                <a:latin typeface="Arial" charset="0"/>
                <a:ea typeface="+mn-ea"/>
                <a:cs typeface="Arial" charset="0"/>
              </a:defRPr>
            </a:lvl2pPr>
            <a:lvl3pPr marL="914400" algn="ctr" rtl="0" eaLnBrk="0" fontAlgn="base" hangingPunct="0">
              <a:spcBef>
                <a:spcPct val="0"/>
              </a:spcBef>
              <a:spcAft>
                <a:spcPct val="0"/>
              </a:spcAft>
              <a:defRPr sz="1600" kern="1200">
                <a:solidFill>
                  <a:schemeClr val="tx1"/>
                </a:solidFill>
                <a:latin typeface="Arial" charset="0"/>
                <a:ea typeface="+mn-ea"/>
                <a:cs typeface="Arial" charset="0"/>
              </a:defRPr>
            </a:lvl3pPr>
            <a:lvl4pPr marL="1371600" algn="ctr" rtl="0" eaLnBrk="0" fontAlgn="base" hangingPunct="0">
              <a:spcBef>
                <a:spcPct val="0"/>
              </a:spcBef>
              <a:spcAft>
                <a:spcPct val="0"/>
              </a:spcAft>
              <a:defRPr sz="1600" kern="1200">
                <a:solidFill>
                  <a:schemeClr val="tx1"/>
                </a:solidFill>
                <a:latin typeface="Arial" charset="0"/>
                <a:ea typeface="+mn-ea"/>
                <a:cs typeface="Arial" charset="0"/>
              </a:defRPr>
            </a:lvl4pPr>
            <a:lvl5pPr marL="1828800" algn="ctr" rtl="0" eaLnBrk="0" fontAlgn="base" hangingPunct="0">
              <a:spcBef>
                <a:spcPct val="0"/>
              </a:spcBef>
              <a:spcAft>
                <a:spcPct val="0"/>
              </a:spcAft>
              <a:defRPr sz="1600" kern="1200">
                <a:solidFill>
                  <a:schemeClr val="tx1"/>
                </a:solidFill>
                <a:latin typeface="Arial" charset="0"/>
                <a:ea typeface="+mn-ea"/>
                <a:cs typeface="Arial" charset="0"/>
              </a:defRPr>
            </a:lvl5pPr>
            <a:lvl6pPr marL="2286000" algn="l" defTabSz="914400" rtl="0" eaLnBrk="1" latinLnBrk="0" hangingPunct="1">
              <a:defRPr sz="1600" kern="1200">
                <a:solidFill>
                  <a:schemeClr val="tx1"/>
                </a:solidFill>
                <a:latin typeface="Arial" charset="0"/>
                <a:ea typeface="+mn-ea"/>
                <a:cs typeface="Arial" charset="0"/>
              </a:defRPr>
            </a:lvl6pPr>
            <a:lvl7pPr marL="2743200" algn="l" defTabSz="914400" rtl="0" eaLnBrk="1" latinLnBrk="0" hangingPunct="1">
              <a:defRPr sz="1600" kern="1200">
                <a:solidFill>
                  <a:schemeClr val="tx1"/>
                </a:solidFill>
                <a:latin typeface="Arial" charset="0"/>
                <a:ea typeface="+mn-ea"/>
                <a:cs typeface="Arial" charset="0"/>
              </a:defRPr>
            </a:lvl7pPr>
            <a:lvl8pPr marL="3200400" algn="l" defTabSz="914400" rtl="0" eaLnBrk="1" latinLnBrk="0" hangingPunct="1">
              <a:defRPr sz="1600" kern="1200">
                <a:solidFill>
                  <a:schemeClr val="tx1"/>
                </a:solidFill>
                <a:latin typeface="Arial" charset="0"/>
                <a:ea typeface="+mn-ea"/>
                <a:cs typeface="Arial" charset="0"/>
              </a:defRPr>
            </a:lvl8pPr>
            <a:lvl9pPr marL="3657600" algn="l" defTabSz="914400" rtl="0" eaLnBrk="1" latinLnBrk="0" hangingPunct="1">
              <a:defRPr sz="1600" kern="1200">
                <a:solidFill>
                  <a:schemeClr val="tx1"/>
                </a:solidFill>
                <a:latin typeface="Arial" charset="0"/>
                <a:ea typeface="+mn-ea"/>
                <a:cs typeface="Arial" charset="0"/>
              </a:defRPr>
            </a:lvl9pPr>
          </a:lstStyle>
          <a:p>
            <a:pPr marL="177800" indent="-177800" algn="l"/>
            <a:r>
              <a:rPr lang="en-US" sz="2400">
                <a:solidFill>
                  <a:schemeClr val="bg2">
                    <a:lumMod val="90000"/>
                  </a:schemeClr>
                </a:solidFill>
                <a:latin typeface="Arial" panose="020B0604020202020204" pitchFamily="34" charset="0"/>
                <a:cs typeface="Arial" panose="020B0604020202020204" pitchFamily="34" charset="0"/>
              </a:rPr>
              <a:t>NOTE: </a:t>
            </a:r>
            <a:r>
              <a:rPr lang="en-US" sz="2400" b="1">
                <a:solidFill>
                  <a:schemeClr val="bg1"/>
                </a:solidFill>
              </a:rPr>
              <a:t>EOY Checklist -</a:t>
            </a:r>
            <a:r>
              <a:rPr lang="en-US" sz="2800" b="1">
                <a:solidFill>
                  <a:schemeClr val="bg1"/>
                </a:solidFill>
              </a:rPr>
              <a:t> </a:t>
            </a:r>
            <a:r>
              <a:rPr lang="en-US" sz="1800">
                <a:solidFill>
                  <a:schemeClr val="bg1"/>
                </a:solidFill>
              </a:rPr>
              <a:t>https://</a:t>
            </a:r>
            <a:r>
              <a:rPr lang="en-US" sz="1800" err="1">
                <a:solidFill>
                  <a:schemeClr val="bg1"/>
                </a:solidFill>
              </a:rPr>
              <a:t>documentation.calpads.org</a:t>
            </a:r>
            <a:r>
              <a:rPr lang="en-US" sz="1800">
                <a:solidFill>
                  <a:schemeClr val="bg1"/>
                </a:solidFill>
              </a:rPr>
              <a:t>/Training/doc/2023-24EOYChecklistwithCertificationReportSummary.xlsx</a:t>
            </a:r>
          </a:p>
        </p:txBody>
      </p:sp>
    </p:spTree>
    <p:extLst>
      <p:ext uri="{BB962C8B-B14F-4D97-AF65-F5344CB8AC3E}">
        <p14:creationId xmlns:p14="http://schemas.microsoft.com/office/powerpoint/2010/main" val="37613827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CA70EF-712F-660C-0BC1-519C1B32D829}"/>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13036"/>
          <a:stretch/>
        </p:blipFill>
        <p:spPr>
          <a:xfrm>
            <a:off x="9211056" y="792624"/>
            <a:ext cx="2980944" cy="5471016"/>
          </a:xfrm>
          <a:prstGeom prst="rect">
            <a:avLst/>
          </a:prstGeom>
        </p:spPr>
      </p:pic>
      <p:sp>
        <p:nvSpPr>
          <p:cNvPr id="2" name="Footer Placeholder 1">
            <a:extLst>
              <a:ext uri="{FF2B5EF4-FFF2-40B4-BE49-F238E27FC236}">
                <a16:creationId xmlns:a16="http://schemas.microsoft.com/office/drawing/2014/main" id="{36A0ECBF-502D-42CA-A27A-2FE0628E7F40}"/>
              </a:ext>
            </a:extLst>
          </p:cNvPr>
          <p:cNvSpPr>
            <a:spLocks noGrp="1"/>
          </p:cNvSpPr>
          <p:nvPr>
            <p:ph type="ftr" sz="quarter" idx="10"/>
          </p:nvPr>
        </p:nvSpPr>
        <p:spPr/>
        <p:txBody>
          <a:bodyPr/>
          <a:lstStyle/>
          <a:p>
            <a:r>
              <a:rPr lang="en-US"/>
              <a:t>EOY - Advanced Reporting and Certification v1.1 May 5, 2025</a:t>
            </a:r>
          </a:p>
        </p:txBody>
      </p:sp>
      <p:sp>
        <p:nvSpPr>
          <p:cNvPr id="6" name="Slide Number Placeholder 5">
            <a:extLst>
              <a:ext uri="{FF2B5EF4-FFF2-40B4-BE49-F238E27FC236}">
                <a16:creationId xmlns:a16="http://schemas.microsoft.com/office/drawing/2014/main" id="{53CFFF91-76FD-4E9C-81DA-633E71893BC4}"/>
              </a:ext>
            </a:extLst>
          </p:cNvPr>
          <p:cNvSpPr>
            <a:spLocks noGrp="1"/>
          </p:cNvSpPr>
          <p:nvPr>
            <p:ph type="sldNum" sz="quarter" idx="11"/>
          </p:nvPr>
        </p:nvSpPr>
        <p:spPr/>
        <p:txBody>
          <a:bodyPr/>
          <a:lstStyle/>
          <a:p>
            <a:fld id="{F41BBA40-D491-440F-A181-17CBDCE45226}" type="slidenum">
              <a:rPr lang="en-US" smtClean="0"/>
              <a:pPr/>
              <a:t>70</a:t>
            </a:fld>
            <a:endParaRPr lang="en-US"/>
          </a:p>
        </p:txBody>
      </p:sp>
      <p:sp>
        <p:nvSpPr>
          <p:cNvPr id="4" name="Title 3"/>
          <p:cNvSpPr>
            <a:spLocks noGrp="1"/>
          </p:cNvSpPr>
          <p:nvPr>
            <p:ph type="title" idx="4294967295"/>
          </p:nvPr>
        </p:nvSpPr>
        <p:spPr>
          <a:xfrm>
            <a:off x="434594" y="325436"/>
            <a:ext cx="10986262" cy="1108727"/>
          </a:xfrm>
        </p:spPr>
        <p:txBody>
          <a:bodyPr>
            <a:normAutofit/>
          </a:bodyPr>
          <a:lstStyle/>
          <a:p>
            <a:r>
              <a:rPr lang="en-US"/>
              <a:t>Review the CALPADS DSEA Accountability Extract</a:t>
            </a:r>
          </a:p>
        </p:txBody>
      </p:sp>
      <p:sp>
        <p:nvSpPr>
          <p:cNvPr id="5" name="Content Placeholder 4"/>
          <p:cNvSpPr>
            <a:spLocks noGrp="1"/>
          </p:cNvSpPr>
          <p:nvPr>
            <p:ph idx="4294967295"/>
          </p:nvPr>
        </p:nvSpPr>
        <p:spPr>
          <a:xfrm>
            <a:off x="311473" y="1362456"/>
            <a:ext cx="8128439" cy="4901184"/>
          </a:xfrm>
        </p:spPr>
        <p:txBody>
          <a:bodyPr>
            <a:normAutofit/>
          </a:bodyPr>
          <a:lstStyle/>
          <a:p>
            <a:r>
              <a:rPr lang="en-US" sz="2000"/>
              <a:t>Verify your LEA is correctly SENDING accountability to another LEA</a:t>
            </a:r>
          </a:p>
          <a:p>
            <a:pPr lvl="1"/>
            <a:r>
              <a:rPr lang="en-US" sz="1800"/>
              <a:t>If not, modify this in the student’s PLAN record</a:t>
            </a:r>
          </a:p>
          <a:p>
            <a:r>
              <a:rPr lang="en-US" sz="2000"/>
              <a:t>If you are RECEIVING accountability for a student, verify that your district is the DSEA</a:t>
            </a:r>
          </a:p>
          <a:p>
            <a:pPr lvl="1"/>
            <a:r>
              <a:rPr lang="en-US" sz="1800"/>
              <a:t>If not, contact the Reporting LEA and ask that they correct the record</a:t>
            </a:r>
          </a:p>
          <a:p>
            <a:r>
              <a:rPr lang="en-US" sz="2000"/>
              <a:t>Verify that your LEA is accountable for all SSIDs in this extract</a:t>
            </a:r>
          </a:p>
          <a:p>
            <a:pPr lvl="1"/>
            <a:r>
              <a:rPr lang="en-US" sz="1800"/>
              <a:t>If not, contact the Reporting LEA and ask them to modify the DSEA in the PLAN record</a:t>
            </a:r>
          </a:p>
          <a:p>
            <a:r>
              <a:rPr lang="en-US" sz="2000"/>
              <a:t>Work with your group to find the kids your LEA is accountable for!</a:t>
            </a:r>
          </a:p>
          <a:p>
            <a:endParaRPr lang="en-US"/>
          </a:p>
        </p:txBody>
      </p:sp>
    </p:spTree>
    <p:extLst>
      <p:ext uri="{BB962C8B-B14F-4D97-AF65-F5344CB8AC3E}">
        <p14:creationId xmlns:p14="http://schemas.microsoft.com/office/powerpoint/2010/main" val="15262310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9159" y="0"/>
            <a:ext cx="11732841" cy="6365363"/>
          </a:xfrm>
          <a:prstGeom prst="rect">
            <a:avLst/>
          </a:prstGeom>
          <a:gradFill>
            <a:gsLst>
              <a:gs pos="70000">
                <a:schemeClr val="bg1">
                  <a:lumMod val="90000"/>
                  <a:alpha val="7000"/>
                </a:schemeClr>
              </a:gs>
              <a:gs pos="100000">
                <a:schemeClr val="bg1"/>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p:txBody>
          <a:bodyPr/>
          <a:lstStyle/>
          <a:p>
            <a:r>
              <a:rPr lang="en-US">
                <a:solidFill>
                  <a:srgbClr val="FD7C62"/>
                </a:solidFill>
              </a:rPr>
              <a:t>CHANGES</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r>
              <a:rPr lang="en-US"/>
              <a:t>Discuss changes for EOY 1-4</a:t>
            </a:r>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AE7B4051-D9FC-4650-89C2-BC66990CF505}"/>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 Advanced Reporting and Certification v1.1 May 5, 2025</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5" name="Graphic 4" descr="Research">
            <a:extLst>
              <a:ext uri="{FF2B5EF4-FFF2-40B4-BE49-F238E27FC236}">
                <a16:creationId xmlns:a16="http://schemas.microsoft.com/office/drawing/2014/main" id="{5A17BF87-87BC-44A3-A7BF-DD96D6F59B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68102" y="3956306"/>
            <a:ext cx="914400" cy="914400"/>
          </a:xfrm>
          <a:prstGeom prst="rect">
            <a:avLst/>
          </a:prstGeom>
        </p:spPr>
      </p:pic>
    </p:spTree>
    <p:extLst>
      <p:ext uri="{BB962C8B-B14F-4D97-AF65-F5344CB8AC3E}">
        <p14:creationId xmlns:p14="http://schemas.microsoft.com/office/powerpoint/2010/main" val="2319357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30"/>
                                        </p:tgtEl>
                                        <p:attrNameLst>
                                          <p:attrName>ppt_x</p:attrName>
                                        </p:attrNameLst>
                                      </p:cBhvr>
                                      <p:tavLst>
                                        <p:tav tm="0">
                                          <p:val>
                                            <p:strVal val="ppt_x"/>
                                          </p:val>
                                        </p:tav>
                                        <p:tav tm="100000">
                                          <p:val>
                                            <p:strVal val="0-ppt_w/2"/>
                                          </p:val>
                                        </p:tav>
                                      </p:tavLst>
                                    </p:anim>
                                    <p:anim calcmode="lin" valueType="num">
                                      <p:cBhvr additive="base">
                                        <p:cTn id="12" dur="500"/>
                                        <p:tgtEl>
                                          <p:spTgt spid="30"/>
                                        </p:tgtEl>
                                        <p:attrNameLst>
                                          <p:attrName>ppt_y</p:attrName>
                                        </p:attrNameLst>
                                      </p:cBhvr>
                                      <p:tavLst>
                                        <p:tav tm="0">
                                          <p:val>
                                            <p:strVal val="ppt_y"/>
                                          </p:val>
                                        </p:tav>
                                        <p:tav tm="100000">
                                          <p:val>
                                            <p:strVal val="ppt_y"/>
                                          </p:val>
                                        </p:tav>
                                      </p:tavLst>
                                    </p:anim>
                                    <p:set>
                                      <p:cBhvr>
                                        <p:cTn id="1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9159" y="0"/>
            <a:ext cx="11732841" cy="6365363"/>
          </a:xfrm>
          <a:prstGeom prst="rect">
            <a:avLst/>
          </a:prstGeom>
          <a:gradFill>
            <a:gsLst>
              <a:gs pos="27000">
                <a:schemeClr val="tx1">
                  <a:alpha val="80000"/>
                </a:schemeClr>
              </a:gs>
              <a:gs pos="100000">
                <a:schemeClr val="bg1"/>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4134255"/>
            <a:ext cx="6299682" cy="630345"/>
          </a:xfrm>
        </p:spPr>
        <p:txBody>
          <a:bodyPr/>
          <a:lstStyle/>
          <a:p>
            <a:r>
              <a:rPr lang="en-US" dirty="0">
                <a:solidFill>
                  <a:schemeClr val="accent3">
                    <a:lumMod val="20000"/>
                    <a:lumOff val="80000"/>
                  </a:schemeClr>
                </a:solidFill>
              </a:rPr>
              <a:t>EOY 1 </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r>
              <a:rPr lang="en-US" dirty="0"/>
              <a:t>Changes</a:t>
            </a:r>
          </a:p>
        </p:txBody>
      </p:sp>
      <p:sp>
        <p:nvSpPr>
          <p:cNvPr id="4" name="Footer Placeholder 3">
            <a:extLst>
              <a:ext uri="{FF2B5EF4-FFF2-40B4-BE49-F238E27FC236}">
                <a16:creationId xmlns:a16="http://schemas.microsoft.com/office/drawing/2014/main" id="{AE7B4051-D9FC-4650-89C2-BC66990CF505}"/>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 Advanced Reporting and Certification v1.1 May 5,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6" name="Slide Number Placeholder 5">
            <a:extLst>
              <a:ext uri="{FF2B5EF4-FFF2-40B4-BE49-F238E27FC236}">
                <a16:creationId xmlns:a16="http://schemas.microsoft.com/office/drawing/2014/main" id="{E704827E-E165-4122-B5E4-5914E11709D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184549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4" fill="hold" grpId="0" nodeType="afterEffect">
                                  <p:stCondLst>
                                    <p:cond delay="0"/>
                                  </p:stCondLst>
                                  <p:childTnLst>
                                    <p:anim calcmode="lin" valueType="num">
                                      <p:cBhvr additive="base">
                                        <p:cTn id="11" dur="500"/>
                                        <p:tgtEl>
                                          <p:spTgt spid="30"/>
                                        </p:tgtEl>
                                        <p:attrNameLst>
                                          <p:attrName>ppt_x</p:attrName>
                                        </p:attrNameLst>
                                      </p:cBhvr>
                                      <p:tavLst>
                                        <p:tav tm="0">
                                          <p:val>
                                            <p:strVal val="ppt_x"/>
                                          </p:val>
                                        </p:tav>
                                        <p:tav tm="100000">
                                          <p:val>
                                            <p:strVal val="ppt_x"/>
                                          </p:val>
                                        </p:tav>
                                      </p:tavLst>
                                    </p:anim>
                                    <p:anim calcmode="lin" valueType="num">
                                      <p:cBhvr additive="base">
                                        <p:cTn id="12" dur="500"/>
                                        <p:tgtEl>
                                          <p:spTgt spid="30"/>
                                        </p:tgtEl>
                                        <p:attrNameLst>
                                          <p:attrName>ppt_y</p:attrName>
                                        </p:attrNameLst>
                                      </p:cBhvr>
                                      <p:tavLst>
                                        <p:tav tm="0">
                                          <p:val>
                                            <p:strVal val="ppt_y"/>
                                          </p:val>
                                        </p:tav>
                                        <p:tav tm="100000">
                                          <p:val>
                                            <p:strVal val="1+ppt_h/2"/>
                                          </p:val>
                                        </p:tav>
                                      </p:tavLst>
                                    </p:anim>
                                    <p:set>
                                      <p:cBhvr>
                                        <p:cTn id="1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solidFill>
                  <a:srgbClr val="003366"/>
                </a:solidFill>
              </a:rPr>
              <a:t>EOY - Advanced Reporting and Certification v1.1 May 5, 2025</a:t>
            </a:r>
          </a:p>
        </p:txBody>
      </p:sp>
      <p:sp>
        <p:nvSpPr>
          <p:cNvPr id="5" name="Slide Number Placeholder 4"/>
          <p:cNvSpPr>
            <a:spLocks noGrp="1"/>
          </p:cNvSpPr>
          <p:nvPr>
            <p:ph type="sldNum" sz="quarter" idx="11"/>
          </p:nvPr>
        </p:nvSpPr>
        <p:spPr/>
        <p:txBody>
          <a:bodyPr/>
          <a:lstStyle/>
          <a:p>
            <a:fld id="{B6F15528-21DE-4FAA-801E-634DDDAF4B2B}" type="slidenum">
              <a:rPr lang="en-US" smtClean="0">
                <a:solidFill>
                  <a:srgbClr val="003366"/>
                </a:solidFill>
              </a:rPr>
              <a:pPr/>
              <a:t>73</a:t>
            </a:fld>
            <a:endParaRPr lang="en-US">
              <a:solidFill>
                <a:srgbClr val="003366"/>
              </a:solidFill>
            </a:endParaRPr>
          </a:p>
        </p:txBody>
      </p:sp>
      <p:sp>
        <p:nvSpPr>
          <p:cNvPr id="2" name="Title 1"/>
          <p:cNvSpPr>
            <a:spLocks noGrp="1"/>
          </p:cNvSpPr>
          <p:nvPr>
            <p:ph type="title" idx="4294967295"/>
          </p:nvPr>
        </p:nvSpPr>
        <p:spPr>
          <a:xfrm>
            <a:off x="432000" y="264217"/>
            <a:ext cx="11339513" cy="431800"/>
          </a:xfrm>
        </p:spPr>
        <p:txBody>
          <a:bodyPr>
            <a:normAutofit fontScale="90000"/>
          </a:bodyPr>
          <a:lstStyle/>
          <a:p>
            <a:r>
              <a:rPr lang="en-US" dirty="0"/>
              <a:t>2024-25 – EOY -1 Validation Changes</a:t>
            </a: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1907259891"/>
              </p:ext>
            </p:extLst>
          </p:nvPr>
        </p:nvGraphicFramePr>
        <p:xfrm>
          <a:off x="431800" y="859447"/>
          <a:ext cx="11328400" cy="4843522"/>
        </p:xfrm>
        <a:graphic>
          <a:graphicData uri="http://schemas.openxmlformats.org/drawingml/2006/table">
            <a:tbl>
              <a:tblPr firstRow="1" bandRow="1">
                <a:tableStyleId>{BC89EF96-8CEA-46FF-86C4-4CE0E7609802}</a:tableStyleId>
              </a:tblPr>
              <a:tblGrid>
                <a:gridCol w="2089727">
                  <a:extLst>
                    <a:ext uri="{9D8B030D-6E8A-4147-A177-3AD203B41FA5}">
                      <a16:colId xmlns:a16="http://schemas.microsoft.com/office/drawing/2014/main" val="20000"/>
                    </a:ext>
                  </a:extLst>
                </a:gridCol>
                <a:gridCol w="9238673">
                  <a:extLst>
                    <a:ext uri="{9D8B030D-6E8A-4147-A177-3AD203B41FA5}">
                      <a16:colId xmlns:a16="http://schemas.microsoft.com/office/drawing/2014/main" val="20001"/>
                    </a:ext>
                  </a:extLst>
                </a:gridCol>
              </a:tblGrid>
              <a:tr h="478436">
                <a:tc>
                  <a:txBody>
                    <a:bodyPr/>
                    <a:lstStyle/>
                    <a:p>
                      <a:pPr algn="ctr"/>
                      <a:r>
                        <a:rPr lang="en-US" sz="1400">
                          <a:solidFill>
                            <a:schemeClr val="bg1"/>
                          </a:solidFill>
                        </a:rPr>
                        <a:t>Functionality</a:t>
                      </a:r>
                    </a:p>
                  </a:txBody>
                  <a:tcPr anchor="ctr">
                    <a:solidFill>
                      <a:srgbClr val="FD7C62"/>
                    </a:solidFill>
                  </a:tcPr>
                </a:tc>
                <a:tc>
                  <a:txBody>
                    <a:bodyPr/>
                    <a:lstStyle/>
                    <a:p>
                      <a:pPr algn="ctr"/>
                      <a:r>
                        <a:rPr lang="en-US" sz="1400">
                          <a:solidFill>
                            <a:schemeClr val="bg1"/>
                          </a:solidFill>
                        </a:rPr>
                        <a:t>Change</a:t>
                      </a:r>
                    </a:p>
                  </a:txBody>
                  <a:tcPr anchor="ctr">
                    <a:solidFill>
                      <a:srgbClr val="FD7C62"/>
                    </a:solidFill>
                  </a:tcPr>
                </a:tc>
                <a:extLst>
                  <a:ext uri="{0D108BD9-81ED-4DB2-BD59-A6C34878D82A}">
                    <a16:rowId xmlns:a16="http://schemas.microsoft.com/office/drawing/2014/main" val="10000"/>
                  </a:ext>
                </a:extLst>
              </a:tr>
              <a:tr h="906553">
                <a:tc rowSpan="3">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800" dirty="0"/>
                        <a:t>EOY-1 Validations</a:t>
                      </a:r>
                    </a:p>
                  </a:txBody>
                  <a:tcPr anchor="ctr">
                    <a:lnR w="12700" cap="flat" cmpd="sng" algn="ctr">
                      <a:solidFill>
                        <a:srgbClr val="42C1BD"/>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FF735D"/>
                          </a:solidFill>
                          <a:effectLst/>
                          <a:uLnTx/>
                          <a:uFillTx/>
                          <a:latin typeface="+mn-lt"/>
                          <a:ea typeface="+mn-ea"/>
                          <a:cs typeface="+mn-cs"/>
                        </a:rPr>
                        <a:t>New -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04040"/>
                          </a:solidFill>
                          <a:effectLst/>
                          <a:uLnTx/>
                          <a:uFillTx/>
                          <a:latin typeface="+mn-lt"/>
                          <a:ea typeface="+mn-ea"/>
                          <a:cs typeface="+mn-cs"/>
                        </a:rPr>
                        <a:t>Conversion of</a:t>
                      </a:r>
                      <a:r>
                        <a:rPr lang="en-US" sz="1800" b="0" dirty="0">
                          <a:solidFill>
                            <a:prstClr val="black"/>
                          </a:solidFill>
                        </a:rPr>
                        <a:t> </a:t>
                      </a:r>
                      <a:r>
                        <a:rPr lang="en-US" sz="1800" dirty="0">
                          <a:solidFill>
                            <a:prstClr val="black"/>
                          </a:solidFill>
                        </a:rPr>
                        <a:t>CVRs to DD/CDDs</a:t>
                      </a:r>
                    </a:p>
                  </a:txBody>
                  <a:tcPr anchor="ctr">
                    <a:lnL w="12700" cap="flat" cmpd="sng" algn="ctr">
                      <a:solidFill>
                        <a:srgbClr val="42C1BD"/>
                      </a:solidFill>
                      <a:prstDash val="solid"/>
                      <a:round/>
                      <a:headEnd type="none" w="med" len="med"/>
                      <a:tailEnd type="none" w="med" len="med"/>
                    </a:lnL>
                  </a:tcPr>
                </a:tc>
                <a:extLst>
                  <a:ext uri="{0D108BD9-81ED-4DB2-BD59-A6C34878D82A}">
                    <a16:rowId xmlns:a16="http://schemas.microsoft.com/office/drawing/2014/main" val="2416689838"/>
                  </a:ext>
                </a:extLst>
              </a:tr>
              <a:tr h="1418855">
                <a:tc vMerge="1">
                  <a:txBody>
                    <a:bodyPr/>
                    <a:lstStyle/>
                    <a:p>
                      <a:endParaRPr dirty="0"/>
                    </a:p>
                  </a:txBody>
                  <a:tcPr anchor="ctr">
                    <a:lnR w="12700" cap="flat" cmpd="sng" algn="ctr">
                      <a:solidFill>
                        <a:srgbClr val="42C1BD"/>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FF735D"/>
                          </a:solidFill>
                          <a:effectLst/>
                          <a:uLnTx/>
                          <a:uFillTx/>
                          <a:latin typeface="+mn-lt"/>
                          <a:ea typeface="+mn-ea"/>
                          <a:cs typeface="+mn-cs"/>
                        </a:rPr>
                        <a:t>Modified - </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404040"/>
                          </a:solidFill>
                          <a:effectLst/>
                          <a:uLnTx/>
                          <a:uFillTx/>
                          <a:latin typeface="+mn-lt"/>
                          <a:ea typeface="+mn-ea"/>
                          <a:cs typeface="+mn-cs"/>
                        </a:rPr>
                        <a:t>WBLR0649E1 (F) </a:t>
                      </a:r>
                      <a:r>
                        <a:rPr kumimoji="0" lang="en-US" sz="1800" b="0" i="0" u="none" strike="noStrike" kern="1200" cap="none" spc="0" normalizeH="0" baseline="0" noProof="0" dirty="0">
                          <a:ln>
                            <a:noFill/>
                          </a:ln>
                          <a:solidFill>
                            <a:srgbClr val="404040"/>
                          </a:solidFill>
                          <a:effectLst/>
                          <a:uLnTx/>
                          <a:uFillTx/>
                          <a:latin typeface="+mn-lt"/>
                          <a:ea typeface="+mn-ea"/>
                          <a:cs typeface="+mn-cs"/>
                        </a:rPr>
                        <a:t>– Severity changed from Warning to Fatal</a:t>
                      </a:r>
                    </a:p>
                    <a:p>
                      <a:pPr marL="742950" marR="0" lvl="1"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04040"/>
                          </a:solidFill>
                          <a:effectLst/>
                          <a:uLnTx/>
                          <a:uFillTx/>
                          <a:latin typeface="+mn-lt"/>
                          <a:ea typeface="+mn-ea"/>
                          <a:cs typeface="+mn-cs"/>
                        </a:rPr>
                        <a:t>If Work-Based Learning Type Code is equal to 10 (Internship), then State Course Code - Embedded Work-Based Learning must be populated with a CTE or Work Experience Course (9500-9502)</a:t>
                      </a:r>
                    </a:p>
                  </a:txBody>
                  <a:tcPr anchor="ctr">
                    <a:lnL w="12700" cap="flat" cmpd="sng" algn="ctr">
                      <a:solidFill>
                        <a:srgbClr val="42C1BD"/>
                      </a:solidFill>
                      <a:prstDash val="solid"/>
                      <a:round/>
                      <a:headEnd type="none" w="med" len="med"/>
                      <a:tailEnd type="none" w="med" len="med"/>
                    </a:lnL>
                  </a:tcPr>
                </a:tc>
                <a:extLst>
                  <a:ext uri="{0D108BD9-81ED-4DB2-BD59-A6C34878D82A}">
                    <a16:rowId xmlns:a16="http://schemas.microsoft.com/office/drawing/2014/main" val="1554890584"/>
                  </a:ext>
                </a:extLst>
              </a:tr>
              <a:tr h="2039678">
                <a:tc vMerge="1">
                  <a:txBody>
                    <a:bodyPr/>
                    <a:lstStyle/>
                    <a:p>
                      <a:pPr marL="0" indent="0" algn="ctr">
                        <a:spcBef>
                          <a:spcPts val="600"/>
                        </a:spcBef>
                        <a:buFont typeface="Arial" panose="020B0604020202020204" pitchFamily="34" charset="0"/>
                        <a:buNone/>
                      </a:pPr>
                      <a:endParaRPr lang="en-US" sz="1800" dirty="0"/>
                    </a:p>
                  </a:txBody>
                  <a:tcPr anchor="ctr">
                    <a:lnR w="12700" cap="flat" cmpd="sng" algn="ctr">
                      <a:solidFill>
                        <a:srgbClr val="42C1BD"/>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FF735D"/>
                          </a:solidFill>
                          <a:effectLst/>
                          <a:uLnTx/>
                          <a:uFillTx/>
                          <a:latin typeface="+mn-lt"/>
                          <a:ea typeface="+mn-ea"/>
                          <a:cs typeface="+mn-cs"/>
                        </a:rPr>
                        <a:t>Disabled –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 </a:t>
                      </a:r>
                      <a:r>
                        <a:rPr kumimoji="0" lang="fr-FR" sz="1800" b="0" i="0" u="none" strike="noStrike" kern="1200" cap="none" spc="0" normalizeH="0" baseline="0" noProof="0" dirty="0">
                          <a:ln>
                            <a:noFill/>
                          </a:ln>
                          <a:solidFill>
                            <a:schemeClr val="tx1"/>
                          </a:solidFill>
                          <a:effectLst/>
                          <a:uLnTx/>
                          <a:uFillTx/>
                          <a:latin typeface="+mn-lt"/>
                          <a:ea typeface="+mn-ea"/>
                          <a:cs typeface="+mn-cs"/>
                        </a:rPr>
                        <a:t>CERT004, CERT081, CERT098, CERT099, CERT100, CERT123</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a:txBody>
                  <a:tcPr anchor="ctr">
                    <a:lnL w="12700" cap="flat" cmpd="sng" algn="ctr">
                      <a:solidFill>
                        <a:srgbClr val="42C1BD"/>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1947182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5CF8A-2378-B74B-7C62-561F0DE75028}"/>
            </a:ext>
          </a:extLst>
        </p:cNvPr>
        <p:cNvGrpSpPr/>
        <p:nvPr/>
      </p:nvGrpSpPr>
      <p:grpSpPr>
        <a:xfrm>
          <a:off x="0" y="0"/>
          <a:ext cx="0" cy="0"/>
          <a:chOff x="0" y="0"/>
          <a:chExt cx="0" cy="0"/>
        </a:xfrm>
      </p:grpSpPr>
      <p:sp>
        <p:nvSpPr>
          <p:cNvPr id="22" name="Title 1">
            <a:extLst>
              <a:ext uri="{FF2B5EF4-FFF2-40B4-BE49-F238E27FC236}">
                <a16:creationId xmlns:a16="http://schemas.microsoft.com/office/drawing/2014/main" id="{9BCF9BA2-D2EA-1F8F-3A57-5175EF712AF7}"/>
              </a:ext>
            </a:extLst>
          </p:cNvPr>
          <p:cNvSpPr>
            <a:spLocks noGrp="1"/>
          </p:cNvSpPr>
          <p:nvPr>
            <p:ph type="title"/>
          </p:nvPr>
        </p:nvSpPr>
        <p:spPr>
          <a:xfrm>
            <a:off x="426000" y="226690"/>
            <a:ext cx="11340000" cy="432000"/>
          </a:xfrm>
        </p:spPr>
        <p:txBody>
          <a:bodyPr anchor="t">
            <a:normAutofit/>
          </a:bodyPr>
          <a:lstStyle/>
          <a:p>
            <a:r>
              <a:rPr lang="en-US" sz="2800" dirty="0"/>
              <a:t>2024-25 – EOY -1 New </a:t>
            </a:r>
            <a:r>
              <a:rPr lang="en-US" sz="3000" dirty="0"/>
              <a:t>CDDs</a:t>
            </a:r>
          </a:p>
        </p:txBody>
      </p:sp>
      <p:sp>
        <p:nvSpPr>
          <p:cNvPr id="4" name="Footer Placeholder 3">
            <a:extLst>
              <a:ext uri="{FF2B5EF4-FFF2-40B4-BE49-F238E27FC236}">
                <a16:creationId xmlns:a16="http://schemas.microsoft.com/office/drawing/2014/main" id="{5BDD492E-BBB6-4995-AA4C-6C66804AD2B3}"/>
              </a:ext>
            </a:extLst>
          </p:cNvPr>
          <p:cNvSpPr>
            <a:spLocks noGrp="1"/>
          </p:cNvSpPr>
          <p:nvPr>
            <p:ph type="ftr" sz="quarter" idx="10"/>
          </p:nvPr>
        </p:nvSpPr>
        <p:spPr>
          <a:xfrm>
            <a:off x="432000" y="6365363"/>
            <a:ext cx="5472000" cy="412431"/>
          </a:xfrm>
        </p:spPr>
        <p:txBody>
          <a:bodyPr anchor="ctr">
            <a:normAutofit/>
          </a:bodyPr>
          <a:lstStyle/>
          <a:p>
            <a:pPr>
              <a:spcAft>
                <a:spcPts val="600"/>
              </a:spcAft>
            </a:pPr>
            <a:r>
              <a:rPr lang="en-US" noProof="0"/>
              <a:t>EOY - Advanced Reporting and Certification v1.1 May 5, 2025</a:t>
            </a:r>
            <a:endParaRPr lang="en-US" noProof="0" dirty="0"/>
          </a:p>
        </p:txBody>
      </p:sp>
      <p:sp>
        <p:nvSpPr>
          <p:cNvPr id="5" name="Slide Number Placeholder 4">
            <a:extLst>
              <a:ext uri="{FF2B5EF4-FFF2-40B4-BE49-F238E27FC236}">
                <a16:creationId xmlns:a16="http://schemas.microsoft.com/office/drawing/2014/main" id="{F2881BDB-0F8B-4131-465B-EAF90044F737}"/>
              </a:ext>
            </a:extLst>
          </p:cNvPr>
          <p:cNvSpPr>
            <a:spLocks noGrp="1"/>
          </p:cNvSpPr>
          <p:nvPr>
            <p:ph type="sldNum" sz="quarter" idx="11"/>
          </p:nvPr>
        </p:nvSpPr>
        <p:spPr>
          <a:xfrm>
            <a:off x="11772000" y="6365363"/>
            <a:ext cx="420000" cy="421200"/>
          </a:xfrm>
        </p:spPr>
        <p:txBody>
          <a:bodyPr anchor="ctr">
            <a:normAutofit/>
          </a:bodyPr>
          <a:lstStyle/>
          <a:p>
            <a:pPr>
              <a:spcAft>
                <a:spcPts val="600"/>
              </a:spcAft>
            </a:pPr>
            <a:fld id="{4B73C415-D670-4716-A5EC-CC4D52CA2BAC}" type="slidenum">
              <a:rPr lang="en-US" noProof="0" smtClean="0"/>
              <a:pPr>
                <a:spcAft>
                  <a:spcPts val="600"/>
                </a:spcAft>
              </a:pPr>
              <a:t>74</a:t>
            </a:fld>
            <a:endParaRPr lang="en-US" noProof="0" dirty="0"/>
          </a:p>
        </p:txBody>
      </p:sp>
      <p:graphicFrame>
        <p:nvGraphicFramePr>
          <p:cNvPr id="2" name="Table 1">
            <a:extLst>
              <a:ext uri="{FF2B5EF4-FFF2-40B4-BE49-F238E27FC236}">
                <a16:creationId xmlns:a16="http://schemas.microsoft.com/office/drawing/2014/main" id="{ECF03F7B-0FAF-B861-B1B1-27EF241E3640}"/>
              </a:ext>
            </a:extLst>
          </p:cNvPr>
          <p:cNvGraphicFramePr>
            <a:graphicFrameLocks noGrp="1"/>
          </p:cNvGraphicFramePr>
          <p:nvPr>
            <p:extLst>
              <p:ext uri="{D42A27DB-BD31-4B8C-83A1-F6EECF244321}">
                <p14:modId xmlns:p14="http://schemas.microsoft.com/office/powerpoint/2010/main" val="2606516157"/>
              </p:ext>
            </p:extLst>
          </p:nvPr>
        </p:nvGraphicFramePr>
        <p:xfrm>
          <a:off x="425999" y="799462"/>
          <a:ext cx="11340000" cy="5037919"/>
        </p:xfrm>
        <a:graphic>
          <a:graphicData uri="http://schemas.openxmlformats.org/drawingml/2006/table">
            <a:tbl>
              <a:tblPr firstRow="1" bandRow="1">
                <a:tableStyleId>{0660B408-B3CF-4A94-85FC-2B1E0A45F4A2}</a:tableStyleId>
              </a:tblPr>
              <a:tblGrid>
                <a:gridCol w="1150654">
                  <a:extLst>
                    <a:ext uri="{9D8B030D-6E8A-4147-A177-3AD203B41FA5}">
                      <a16:colId xmlns:a16="http://schemas.microsoft.com/office/drawing/2014/main" val="3693848583"/>
                    </a:ext>
                  </a:extLst>
                </a:gridCol>
                <a:gridCol w="2039503">
                  <a:extLst>
                    <a:ext uri="{9D8B030D-6E8A-4147-A177-3AD203B41FA5}">
                      <a16:colId xmlns:a16="http://schemas.microsoft.com/office/drawing/2014/main" val="1180287636"/>
                    </a:ext>
                  </a:extLst>
                </a:gridCol>
                <a:gridCol w="1073613">
                  <a:extLst>
                    <a:ext uri="{9D8B030D-6E8A-4147-A177-3AD203B41FA5}">
                      <a16:colId xmlns:a16="http://schemas.microsoft.com/office/drawing/2014/main" val="3173794869"/>
                    </a:ext>
                  </a:extLst>
                </a:gridCol>
                <a:gridCol w="7076230">
                  <a:extLst>
                    <a:ext uri="{9D8B030D-6E8A-4147-A177-3AD203B41FA5}">
                      <a16:colId xmlns:a16="http://schemas.microsoft.com/office/drawing/2014/main" val="3329591680"/>
                    </a:ext>
                  </a:extLst>
                </a:gridCol>
              </a:tblGrid>
              <a:tr h="637556">
                <a:tc>
                  <a:txBody>
                    <a:bodyPr/>
                    <a:lstStyle/>
                    <a:p>
                      <a:pPr algn="ctr" fontAlgn="t"/>
                      <a:r>
                        <a:rPr lang="en-US" sz="1800" u="none" strike="noStrike" dirty="0">
                          <a:effectLst/>
                        </a:rPr>
                        <a:t>Old Error #</a:t>
                      </a:r>
                      <a:endParaRPr lang="en-US" sz="1800" b="1" i="0" u="none" strike="noStrike" dirty="0">
                        <a:solidFill>
                          <a:srgbClr val="FFFFFF"/>
                        </a:solidFill>
                        <a:effectLst/>
                        <a:latin typeface="Arial" panose="020B0604020202020204" pitchFamily="34" charset="0"/>
                      </a:endParaRPr>
                    </a:p>
                  </a:txBody>
                  <a:tcPr marL="6725" marR="6725" marT="6725" marB="0" anchor="ctr"/>
                </a:tc>
                <a:tc>
                  <a:txBody>
                    <a:bodyPr/>
                    <a:lstStyle/>
                    <a:p>
                      <a:pPr algn="ctr" fontAlgn="t"/>
                      <a:r>
                        <a:rPr lang="en-US" sz="1800" u="none" strike="noStrike" dirty="0">
                          <a:effectLst/>
                        </a:rPr>
                        <a:t>Error #</a:t>
                      </a:r>
                      <a:endParaRPr lang="en-US" sz="1800" b="1" i="0" u="none" strike="noStrike" dirty="0">
                        <a:solidFill>
                          <a:srgbClr val="FFFFFF"/>
                        </a:solidFill>
                        <a:effectLst/>
                        <a:latin typeface="Arial" panose="020B0604020202020204" pitchFamily="34" charset="0"/>
                      </a:endParaRPr>
                    </a:p>
                  </a:txBody>
                  <a:tcPr marL="6725" marR="6725" marT="6725" marB="0" anchor="ctr"/>
                </a:tc>
                <a:tc>
                  <a:txBody>
                    <a:bodyPr/>
                    <a:lstStyle/>
                    <a:p>
                      <a:pPr algn="ctr" fontAlgn="t"/>
                      <a:r>
                        <a:rPr lang="en-US" sz="1800" u="none" strike="noStrike" dirty="0">
                          <a:effectLst/>
                        </a:rPr>
                        <a:t>Severity</a:t>
                      </a:r>
                      <a:endParaRPr lang="en-US" sz="1800" b="1" i="0" u="none" strike="noStrike" dirty="0">
                        <a:solidFill>
                          <a:srgbClr val="FFFFFF"/>
                        </a:solidFill>
                        <a:effectLst/>
                        <a:latin typeface="Arial" panose="020B0604020202020204" pitchFamily="34" charset="0"/>
                      </a:endParaRPr>
                    </a:p>
                  </a:txBody>
                  <a:tcPr marL="6725" marR="6725" marT="6725" marB="0" anchor="ctr"/>
                </a:tc>
                <a:tc>
                  <a:txBody>
                    <a:bodyPr/>
                    <a:lstStyle/>
                    <a:p>
                      <a:pPr algn="ctr" fontAlgn="t"/>
                      <a:r>
                        <a:rPr lang="en-US" sz="1800" u="none" strike="noStrike" dirty="0">
                          <a:effectLst/>
                        </a:rPr>
                        <a:t>Error Name</a:t>
                      </a:r>
                      <a:endParaRPr lang="en-US" sz="1800" b="1" i="0" u="none" strike="noStrike" dirty="0">
                        <a:solidFill>
                          <a:srgbClr val="FFFFFF"/>
                        </a:solidFill>
                        <a:effectLst/>
                        <a:latin typeface="Arial" panose="020B0604020202020204" pitchFamily="34" charset="0"/>
                      </a:endParaRPr>
                    </a:p>
                  </a:txBody>
                  <a:tcPr marL="6725" marR="6725" marT="6725" marB="0" anchor="ctr"/>
                </a:tc>
                <a:extLst>
                  <a:ext uri="{0D108BD9-81ED-4DB2-BD59-A6C34878D82A}">
                    <a16:rowId xmlns:a16="http://schemas.microsoft.com/office/drawing/2014/main" val="4262443075"/>
                  </a:ext>
                </a:extLst>
              </a:tr>
              <a:tr h="547439">
                <a:tc>
                  <a:txBody>
                    <a:bodyPr/>
                    <a:lstStyle/>
                    <a:p>
                      <a:pPr algn="l" fontAlgn="t"/>
                      <a:r>
                        <a:rPr lang="en-US" sz="1600" u="none" strike="noStrike" dirty="0">
                          <a:effectLst/>
                        </a:rPr>
                        <a:t>CERT004</a:t>
                      </a:r>
                      <a:endParaRPr lang="en-US" sz="1600" b="0" i="0" u="none" strike="noStrike" dirty="0">
                        <a:solidFill>
                          <a:srgbClr val="000000"/>
                        </a:solidFill>
                        <a:effectLst/>
                        <a:latin typeface="Arial" panose="020B0604020202020204" pitchFamily="34" charset="0"/>
                      </a:endParaRPr>
                    </a:p>
                  </a:txBody>
                  <a:tcPr marL="6725" marR="6725" marT="6725" marB="0" anchor="ctr"/>
                </a:tc>
                <a:tc>
                  <a:txBody>
                    <a:bodyPr/>
                    <a:lstStyle/>
                    <a:p>
                      <a:pPr algn="l" fontAlgn="t"/>
                      <a:r>
                        <a:rPr lang="en-US" sz="1600" b="1" u="none" strike="noStrike" dirty="0">
                          <a:effectLst/>
                        </a:rPr>
                        <a:t>SENR0716E1</a:t>
                      </a:r>
                      <a:endParaRPr lang="en-US" sz="1600" b="1" i="0" u="none" strike="noStrike" dirty="0">
                        <a:solidFill>
                          <a:srgbClr val="000000"/>
                        </a:solidFill>
                        <a:effectLst/>
                        <a:latin typeface="Arial" panose="020B0604020202020204" pitchFamily="34" charset="0"/>
                      </a:endParaRPr>
                    </a:p>
                  </a:txBody>
                  <a:tcPr marL="6725" marR="6725" marT="6725" marB="0" anchor="ctr"/>
                </a:tc>
                <a:tc>
                  <a:txBody>
                    <a:bodyPr/>
                    <a:lstStyle/>
                    <a:p>
                      <a:pPr algn="ctr" fontAlgn="t"/>
                      <a:r>
                        <a:rPr lang="en-US" sz="1600" b="1" u="none" strike="noStrike" dirty="0">
                          <a:solidFill>
                            <a:srgbClr val="FF0000"/>
                          </a:solidFill>
                          <a:effectLst/>
                        </a:rPr>
                        <a:t>F</a:t>
                      </a:r>
                      <a:endParaRPr lang="en-US" sz="1600" b="1" i="0" u="none" strike="noStrike" dirty="0">
                        <a:solidFill>
                          <a:srgbClr val="FF0000"/>
                        </a:solidFill>
                        <a:effectLst/>
                        <a:latin typeface="Arial" panose="020B0604020202020204" pitchFamily="34" charset="0"/>
                      </a:endParaRPr>
                    </a:p>
                  </a:txBody>
                  <a:tcPr marL="6725" marR="6725" marT="6725" marB="0" anchor="ctr"/>
                </a:tc>
                <a:tc>
                  <a:txBody>
                    <a:bodyPr/>
                    <a:lstStyle/>
                    <a:p>
                      <a:pPr algn="l" fontAlgn="t"/>
                      <a:r>
                        <a:rPr lang="en-US" sz="1600" u="none" strike="noStrike" dirty="0">
                          <a:effectLst/>
                        </a:rPr>
                        <a:t>Invalid Student Ethnicity Missing Indicator and Student Hispanic Ethnicity Indicator</a:t>
                      </a:r>
                      <a:endParaRPr lang="en-US" sz="1600" b="0" i="0" u="none" strike="noStrike" dirty="0">
                        <a:solidFill>
                          <a:srgbClr val="000000"/>
                        </a:solidFill>
                        <a:effectLst/>
                        <a:latin typeface="Arial" panose="020B0604020202020204" pitchFamily="34" charset="0"/>
                      </a:endParaRPr>
                    </a:p>
                  </a:txBody>
                  <a:tcPr marL="6725" marR="6725" marT="6725" marB="0" anchor="ctr"/>
                </a:tc>
                <a:extLst>
                  <a:ext uri="{0D108BD9-81ED-4DB2-BD59-A6C34878D82A}">
                    <a16:rowId xmlns:a16="http://schemas.microsoft.com/office/drawing/2014/main" val="1959491862"/>
                  </a:ext>
                </a:extLst>
              </a:tr>
              <a:tr h="403338">
                <a:tc>
                  <a:txBody>
                    <a:bodyPr/>
                    <a:lstStyle/>
                    <a:p>
                      <a:pPr algn="l" fontAlgn="t"/>
                      <a:r>
                        <a:rPr lang="en-US" sz="1600" u="none" strike="noStrike" dirty="0">
                          <a:effectLst/>
                        </a:rPr>
                        <a:t>CERT004</a:t>
                      </a:r>
                      <a:endParaRPr lang="en-US" sz="1600" b="0" i="0" u="none" strike="noStrike" dirty="0">
                        <a:solidFill>
                          <a:srgbClr val="000000"/>
                        </a:solidFill>
                        <a:effectLst/>
                        <a:latin typeface="Arial" panose="020B0604020202020204" pitchFamily="34" charset="0"/>
                      </a:endParaRPr>
                    </a:p>
                  </a:txBody>
                  <a:tcPr marL="6725" marR="6725" marT="6725" marB="0" anchor="ctr"/>
                </a:tc>
                <a:tc>
                  <a:txBody>
                    <a:bodyPr/>
                    <a:lstStyle/>
                    <a:p>
                      <a:pPr algn="l" fontAlgn="t"/>
                      <a:r>
                        <a:rPr lang="en-US" sz="1600" b="1" u="none" strike="noStrike" dirty="0">
                          <a:effectLst/>
                        </a:rPr>
                        <a:t>SENR0717E1</a:t>
                      </a:r>
                      <a:endParaRPr lang="en-US" sz="1600" b="1" i="0" u="none" strike="noStrike" dirty="0">
                        <a:solidFill>
                          <a:srgbClr val="000000"/>
                        </a:solidFill>
                        <a:effectLst/>
                        <a:latin typeface="Arial" panose="020B0604020202020204" pitchFamily="34" charset="0"/>
                      </a:endParaRPr>
                    </a:p>
                  </a:txBody>
                  <a:tcPr marL="6725" marR="6725" marT="6725" marB="0" anchor="ctr"/>
                </a:tc>
                <a:tc>
                  <a:txBody>
                    <a:bodyPr/>
                    <a:lstStyle/>
                    <a:p>
                      <a:pPr algn="ctr" fontAlgn="t"/>
                      <a:r>
                        <a:rPr lang="en-US" sz="1600" b="1" u="none" strike="noStrike" dirty="0">
                          <a:solidFill>
                            <a:srgbClr val="FF0000"/>
                          </a:solidFill>
                          <a:effectLst/>
                        </a:rPr>
                        <a:t>F</a:t>
                      </a:r>
                      <a:endParaRPr lang="en-US" sz="1600" b="1" i="0" u="none" strike="noStrike" dirty="0">
                        <a:solidFill>
                          <a:srgbClr val="FF0000"/>
                        </a:solidFill>
                        <a:effectLst/>
                        <a:latin typeface="Arial" panose="020B0604020202020204" pitchFamily="34" charset="0"/>
                      </a:endParaRPr>
                    </a:p>
                  </a:txBody>
                  <a:tcPr marL="6725" marR="6725" marT="6725" marB="0" anchor="ctr"/>
                </a:tc>
                <a:tc>
                  <a:txBody>
                    <a:bodyPr/>
                    <a:lstStyle/>
                    <a:p>
                      <a:pPr algn="l" fontAlgn="t"/>
                      <a:r>
                        <a:rPr lang="en-US" sz="1600" b="0" i="0" kern="1200" dirty="0">
                          <a:solidFill>
                            <a:schemeClr val="dk1"/>
                          </a:solidFill>
                          <a:effectLst/>
                          <a:latin typeface="+mn-lt"/>
                          <a:ea typeface="+mn-ea"/>
                          <a:cs typeface="+mn-cs"/>
                        </a:rPr>
                        <a:t>Missing overlapping SINF record</a:t>
                      </a:r>
                      <a:endParaRPr lang="en-US" sz="1600" b="0" i="0" u="none" strike="noStrike" dirty="0">
                        <a:solidFill>
                          <a:srgbClr val="000000"/>
                        </a:solidFill>
                        <a:effectLst/>
                        <a:latin typeface="Arial" panose="020B0604020202020204" pitchFamily="34" charset="0"/>
                      </a:endParaRPr>
                    </a:p>
                  </a:txBody>
                  <a:tcPr marL="6725" marR="6725" marT="6725" marB="0" anchor="ctr"/>
                </a:tc>
                <a:extLst>
                  <a:ext uri="{0D108BD9-81ED-4DB2-BD59-A6C34878D82A}">
                    <a16:rowId xmlns:a16="http://schemas.microsoft.com/office/drawing/2014/main" val="2567349760"/>
                  </a:ext>
                </a:extLst>
              </a:tr>
              <a:tr h="547439">
                <a:tc>
                  <a:txBody>
                    <a:bodyPr/>
                    <a:lstStyle/>
                    <a:p>
                      <a:pPr algn="l" fontAlgn="t"/>
                      <a:r>
                        <a:rPr lang="en-US" sz="1600" u="none" strike="noStrike" dirty="0">
                          <a:effectLst/>
                        </a:rPr>
                        <a:t>CERT004</a:t>
                      </a:r>
                      <a:endParaRPr lang="en-US" sz="1600" b="0" i="0" u="none" strike="noStrike" dirty="0">
                        <a:solidFill>
                          <a:srgbClr val="000000"/>
                        </a:solidFill>
                        <a:effectLst/>
                        <a:latin typeface="Arial" panose="020B0604020202020204" pitchFamily="34" charset="0"/>
                      </a:endParaRPr>
                    </a:p>
                  </a:txBody>
                  <a:tcPr marL="6725" marR="6725" marT="6725" marB="0" anchor="ctr"/>
                </a:tc>
                <a:tc>
                  <a:txBody>
                    <a:bodyPr/>
                    <a:lstStyle/>
                    <a:p>
                      <a:pPr algn="l" fontAlgn="t"/>
                      <a:r>
                        <a:rPr lang="en-US" sz="1600" b="1" u="none" strike="noStrike" dirty="0">
                          <a:effectLst/>
                        </a:rPr>
                        <a:t>SENR0661E1</a:t>
                      </a:r>
                      <a:endParaRPr lang="en-US" sz="1600" b="1" i="0" u="none" strike="noStrike" dirty="0">
                        <a:solidFill>
                          <a:srgbClr val="000000"/>
                        </a:solidFill>
                        <a:effectLst/>
                        <a:latin typeface="Arial" panose="020B0604020202020204" pitchFamily="34" charset="0"/>
                      </a:endParaRPr>
                    </a:p>
                  </a:txBody>
                  <a:tcPr marL="6725" marR="6725" marT="6725" marB="0" anchor="ctr"/>
                </a:tc>
                <a:tc>
                  <a:txBody>
                    <a:bodyPr/>
                    <a:lstStyle/>
                    <a:p>
                      <a:pPr algn="ctr" fontAlgn="t"/>
                      <a:r>
                        <a:rPr lang="en-US" sz="1600" b="1" u="none" strike="noStrike" dirty="0">
                          <a:solidFill>
                            <a:srgbClr val="FF0000"/>
                          </a:solidFill>
                          <a:effectLst/>
                        </a:rPr>
                        <a:t>F</a:t>
                      </a:r>
                      <a:endParaRPr lang="en-US" sz="1600" b="1" i="0" u="none" strike="noStrike" dirty="0">
                        <a:solidFill>
                          <a:srgbClr val="FF0000"/>
                        </a:solidFill>
                        <a:effectLst/>
                        <a:latin typeface="Arial" panose="020B0604020202020204" pitchFamily="34" charset="0"/>
                      </a:endParaRPr>
                    </a:p>
                  </a:txBody>
                  <a:tcPr marL="6725" marR="6725" marT="6725" marB="0" anchor="ctr"/>
                </a:tc>
                <a:tc>
                  <a:txBody>
                    <a:bodyPr/>
                    <a:lstStyle/>
                    <a:p>
                      <a:pPr algn="l" fontAlgn="t"/>
                      <a:r>
                        <a:rPr lang="en-US" sz="1600" u="none" strike="noStrike" dirty="0">
                          <a:effectLst/>
                        </a:rPr>
                        <a:t>Invalid Student Race Missing Indicator and Student Race Code Combination</a:t>
                      </a:r>
                      <a:endParaRPr lang="en-US" sz="1600" b="0" i="0" u="none" strike="noStrike" dirty="0">
                        <a:solidFill>
                          <a:srgbClr val="000000"/>
                        </a:solidFill>
                        <a:effectLst/>
                        <a:latin typeface="Arial" panose="020B0604020202020204" pitchFamily="34" charset="0"/>
                      </a:endParaRPr>
                    </a:p>
                  </a:txBody>
                  <a:tcPr marL="6725" marR="6725" marT="6725" marB="0" anchor="ctr"/>
                </a:tc>
                <a:extLst>
                  <a:ext uri="{0D108BD9-81ED-4DB2-BD59-A6C34878D82A}">
                    <a16:rowId xmlns:a16="http://schemas.microsoft.com/office/drawing/2014/main" val="2840349780"/>
                  </a:ext>
                </a:extLst>
              </a:tr>
              <a:tr h="547439">
                <a:tc>
                  <a:txBody>
                    <a:bodyPr/>
                    <a:lstStyle/>
                    <a:p>
                      <a:pPr algn="l" fontAlgn="t"/>
                      <a:r>
                        <a:rPr lang="en-US" sz="1600" u="none" strike="noStrike" dirty="0">
                          <a:effectLst/>
                        </a:rPr>
                        <a:t>CERT081</a:t>
                      </a:r>
                      <a:endParaRPr lang="en-US" sz="1600" b="0" i="0" u="none" strike="noStrike" dirty="0">
                        <a:solidFill>
                          <a:srgbClr val="000000"/>
                        </a:solidFill>
                        <a:effectLst/>
                        <a:latin typeface="Arial" panose="020B0604020202020204" pitchFamily="34" charset="0"/>
                      </a:endParaRPr>
                    </a:p>
                  </a:txBody>
                  <a:tcPr marL="6725" marR="6725" marT="6725" marB="0" anchor="ctr"/>
                </a:tc>
                <a:tc>
                  <a:txBody>
                    <a:bodyPr/>
                    <a:lstStyle/>
                    <a:p>
                      <a:pPr algn="l" fontAlgn="t"/>
                      <a:r>
                        <a:rPr lang="en-US" sz="1600" b="1" u="none" strike="noStrike" dirty="0">
                          <a:effectLst/>
                        </a:rPr>
                        <a:t>SENR0687E1</a:t>
                      </a:r>
                      <a:endParaRPr lang="en-US" sz="1600" b="1" i="0" u="none" strike="noStrike" dirty="0">
                        <a:solidFill>
                          <a:srgbClr val="000000"/>
                        </a:solidFill>
                        <a:effectLst/>
                        <a:latin typeface="Arial" panose="020B0604020202020204" pitchFamily="34" charset="0"/>
                      </a:endParaRPr>
                    </a:p>
                  </a:txBody>
                  <a:tcPr marL="6725" marR="6725" marT="6725" marB="0" anchor="ctr"/>
                </a:tc>
                <a:tc>
                  <a:txBody>
                    <a:bodyPr/>
                    <a:lstStyle/>
                    <a:p>
                      <a:pPr algn="ctr" fontAlgn="t"/>
                      <a:r>
                        <a:rPr lang="en-US" sz="1600" b="1" u="none" strike="noStrike" dirty="0">
                          <a:solidFill>
                            <a:srgbClr val="FF0000"/>
                          </a:solidFill>
                          <a:effectLst/>
                        </a:rPr>
                        <a:t>W</a:t>
                      </a:r>
                      <a:endParaRPr lang="en-US" sz="1600" b="1" i="0" u="none" strike="noStrike" dirty="0">
                        <a:solidFill>
                          <a:srgbClr val="FF0000"/>
                        </a:solidFill>
                        <a:effectLst/>
                        <a:latin typeface="Arial" panose="020B0604020202020204" pitchFamily="34" charset="0"/>
                      </a:endParaRPr>
                    </a:p>
                  </a:txBody>
                  <a:tcPr marL="6725" marR="6725" marT="6725" marB="0" anchor="ctr"/>
                </a:tc>
                <a:tc>
                  <a:txBody>
                    <a:bodyPr/>
                    <a:lstStyle/>
                    <a:p>
                      <a:pPr algn="l" fontAlgn="t"/>
                      <a:r>
                        <a:rPr lang="en-US" sz="1600" u="none" strike="noStrike" dirty="0">
                          <a:effectLst/>
                        </a:rPr>
                        <a:t>No Student Course Section Data for a Secondarily or Short Term Enrolled Student</a:t>
                      </a:r>
                      <a:endParaRPr lang="en-US" sz="1600" b="0" i="0" u="none" strike="noStrike" dirty="0">
                        <a:solidFill>
                          <a:srgbClr val="000000"/>
                        </a:solidFill>
                        <a:effectLst/>
                        <a:latin typeface="Arial" panose="020B0604020202020204" pitchFamily="34" charset="0"/>
                      </a:endParaRPr>
                    </a:p>
                  </a:txBody>
                  <a:tcPr marL="6725" marR="6725" marT="6725" marB="0" anchor="ctr"/>
                </a:tc>
                <a:extLst>
                  <a:ext uri="{0D108BD9-81ED-4DB2-BD59-A6C34878D82A}">
                    <a16:rowId xmlns:a16="http://schemas.microsoft.com/office/drawing/2014/main" val="1038570877"/>
                  </a:ext>
                </a:extLst>
              </a:tr>
              <a:tr h="602423">
                <a:tc>
                  <a:txBody>
                    <a:bodyPr/>
                    <a:lstStyle/>
                    <a:p>
                      <a:pPr algn="l" fontAlgn="t"/>
                      <a:r>
                        <a:rPr lang="en-US" sz="1600" u="none" strike="noStrike" dirty="0">
                          <a:effectLst/>
                        </a:rPr>
                        <a:t>CERT098</a:t>
                      </a:r>
                      <a:br>
                        <a:rPr lang="en-US" sz="1600" u="none" strike="noStrike" dirty="0">
                          <a:effectLst/>
                        </a:rPr>
                      </a:br>
                      <a:endParaRPr lang="en-US" sz="1600" b="0" i="0" u="none" strike="noStrike" dirty="0">
                        <a:solidFill>
                          <a:srgbClr val="000000"/>
                        </a:solidFill>
                        <a:effectLst/>
                        <a:latin typeface="Arial" panose="020B0604020202020204" pitchFamily="34" charset="0"/>
                      </a:endParaRPr>
                    </a:p>
                  </a:txBody>
                  <a:tcPr marL="6725" marR="6725" marT="6725" marB="0" anchor="ctr"/>
                </a:tc>
                <a:tc>
                  <a:txBody>
                    <a:bodyPr/>
                    <a:lstStyle/>
                    <a:p>
                      <a:pPr algn="l" fontAlgn="t"/>
                      <a:r>
                        <a:rPr lang="en-US" sz="1600" b="1" u="none" strike="noStrike" dirty="0">
                          <a:effectLst/>
                        </a:rPr>
                        <a:t>SCSC0681E1</a:t>
                      </a:r>
                      <a:endParaRPr lang="en-US" sz="1600" b="1" i="0" u="none" strike="noStrike" dirty="0">
                        <a:solidFill>
                          <a:srgbClr val="000000"/>
                        </a:solidFill>
                        <a:effectLst/>
                        <a:latin typeface="Arial" panose="020B0604020202020204" pitchFamily="34" charset="0"/>
                      </a:endParaRPr>
                    </a:p>
                  </a:txBody>
                  <a:tcPr marL="6725" marR="6725" marT="6725" marB="0" anchor="ctr"/>
                </a:tc>
                <a:tc>
                  <a:txBody>
                    <a:bodyPr/>
                    <a:lstStyle/>
                    <a:p>
                      <a:pPr algn="ctr" fontAlgn="t"/>
                      <a:r>
                        <a:rPr lang="en-US" sz="1600" b="1" u="none" strike="noStrike" dirty="0">
                          <a:solidFill>
                            <a:srgbClr val="FF0000"/>
                          </a:solidFill>
                          <a:effectLst/>
                        </a:rPr>
                        <a:t>F</a:t>
                      </a:r>
                      <a:endParaRPr lang="en-US" sz="1600" b="1" i="0" u="none" strike="noStrike" dirty="0">
                        <a:solidFill>
                          <a:srgbClr val="FF0000"/>
                        </a:solidFill>
                        <a:effectLst/>
                        <a:latin typeface="Arial" panose="020B0604020202020204" pitchFamily="34" charset="0"/>
                      </a:endParaRPr>
                    </a:p>
                  </a:txBody>
                  <a:tcPr marL="6725" marR="6725" marT="6725" marB="0" anchor="ctr"/>
                </a:tc>
                <a:tc>
                  <a:txBody>
                    <a:bodyPr/>
                    <a:lstStyle/>
                    <a:p>
                      <a:pPr algn="l" fontAlgn="t"/>
                      <a:r>
                        <a:rPr lang="en-US" sz="1600" u="none" strike="noStrike" dirty="0">
                          <a:effectLst/>
                        </a:rPr>
                        <a:t>Student Course Section for SSID Not Enrolled during Report Period</a:t>
                      </a:r>
                      <a:endParaRPr lang="en-US" sz="1600" b="0" i="0" u="none" strike="noStrike" dirty="0">
                        <a:solidFill>
                          <a:srgbClr val="000000"/>
                        </a:solidFill>
                        <a:effectLst/>
                        <a:latin typeface="Arial" panose="020B0604020202020204" pitchFamily="34" charset="0"/>
                      </a:endParaRPr>
                    </a:p>
                  </a:txBody>
                  <a:tcPr marL="6725" marR="6725" marT="6725" marB="0" anchor="ctr"/>
                </a:tc>
                <a:extLst>
                  <a:ext uri="{0D108BD9-81ED-4DB2-BD59-A6C34878D82A}">
                    <a16:rowId xmlns:a16="http://schemas.microsoft.com/office/drawing/2014/main" val="2664261577"/>
                  </a:ext>
                </a:extLst>
              </a:tr>
              <a:tr h="602423">
                <a:tc>
                  <a:txBody>
                    <a:bodyPr/>
                    <a:lstStyle/>
                    <a:p>
                      <a:pPr algn="l" fontAlgn="t"/>
                      <a:r>
                        <a:rPr lang="en-US" sz="1600" u="none" strike="noStrike" dirty="0">
                          <a:effectLst/>
                        </a:rPr>
                        <a:t>CERT099</a:t>
                      </a:r>
                      <a:br>
                        <a:rPr lang="en-US" sz="1600" u="none" strike="noStrike" dirty="0">
                          <a:effectLst/>
                        </a:rPr>
                      </a:br>
                      <a:endParaRPr lang="en-US" sz="1600" b="0" i="0" u="none" strike="noStrike" dirty="0">
                        <a:solidFill>
                          <a:srgbClr val="000000"/>
                        </a:solidFill>
                        <a:effectLst/>
                        <a:latin typeface="Arial" panose="020B0604020202020204" pitchFamily="34" charset="0"/>
                      </a:endParaRPr>
                    </a:p>
                  </a:txBody>
                  <a:tcPr marL="6725" marR="6725" marT="6725" marB="0" anchor="ctr"/>
                </a:tc>
                <a:tc>
                  <a:txBody>
                    <a:bodyPr/>
                    <a:lstStyle/>
                    <a:p>
                      <a:pPr algn="l" fontAlgn="t"/>
                      <a:r>
                        <a:rPr lang="en-US" sz="1600" b="1" u="none" strike="noStrike" dirty="0">
                          <a:effectLst/>
                        </a:rPr>
                        <a:t>SENR0693E1</a:t>
                      </a:r>
                      <a:endParaRPr lang="en-US" sz="1600" b="1" i="0" u="none" strike="noStrike" dirty="0">
                        <a:solidFill>
                          <a:srgbClr val="000000"/>
                        </a:solidFill>
                        <a:effectLst/>
                        <a:latin typeface="Arial" panose="020B0604020202020204" pitchFamily="34" charset="0"/>
                      </a:endParaRPr>
                    </a:p>
                  </a:txBody>
                  <a:tcPr marL="6725" marR="6725" marT="6725" marB="0" anchor="ctr"/>
                </a:tc>
                <a:tc>
                  <a:txBody>
                    <a:bodyPr/>
                    <a:lstStyle/>
                    <a:p>
                      <a:pPr algn="ctr" fontAlgn="t"/>
                      <a:r>
                        <a:rPr lang="en-US" sz="1600" b="1" u="none" strike="noStrike" dirty="0">
                          <a:solidFill>
                            <a:srgbClr val="FF0000"/>
                          </a:solidFill>
                          <a:effectLst/>
                        </a:rPr>
                        <a:t>W</a:t>
                      </a:r>
                      <a:endParaRPr lang="en-US" sz="1600" b="1" i="0" u="none" strike="noStrike" dirty="0">
                        <a:solidFill>
                          <a:srgbClr val="FF0000"/>
                        </a:solidFill>
                        <a:effectLst/>
                        <a:latin typeface="Arial" panose="020B0604020202020204" pitchFamily="34" charset="0"/>
                      </a:endParaRPr>
                    </a:p>
                  </a:txBody>
                  <a:tcPr marL="6725" marR="6725" marT="6725" marB="0" anchor="ctr"/>
                </a:tc>
                <a:tc>
                  <a:txBody>
                    <a:bodyPr/>
                    <a:lstStyle/>
                    <a:p>
                      <a:pPr algn="l" fontAlgn="t"/>
                      <a:r>
                        <a:rPr lang="en-US" sz="1600" b="0" i="0" kern="1200" dirty="0">
                          <a:solidFill>
                            <a:schemeClr val="dk1"/>
                          </a:solidFill>
                          <a:effectLst/>
                          <a:latin typeface="+mn-lt"/>
                          <a:ea typeface="+mn-ea"/>
                          <a:cs typeface="+mn-cs"/>
                        </a:rPr>
                        <a:t>No Student Course Section Data for a Primarily Enrolled Student (SCSC)</a:t>
                      </a:r>
                      <a:endParaRPr lang="en-US" sz="1600" b="0" i="0" u="none" strike="noStrike" dirty="0">
                        <a:solidFill>
                          <a:srgbClr val="000000"/>
                        </a:solidFill>
                        <a:effectLst/>
                        <a:latin typeface="Arial" panose="020B0604020202020204" pitchFamily="34" charset="0"/>
                      </a:endParaRPr>
                    </a:p>
                  </a:txBody>
                  <a:tcPr marL="6725" marR="6725" marT="6725" marB="0" anchor="ctr"/>
                </a:tc>
                <a:extLst>
                  <a:ext uri="{0D108BD9-81ED-4DB2-BD59-A6C34878D82A}">
                    <a16:rowId xmlns:a16="http://schemas.microsoft.com/office/drawing/2014/main" val="3445093783"/>
                  </a:ext>
                </a:extLst>
              </a:tr>
              <a:tr h="602423">
                <a:tc>
                  <a:txBody>
                    <a:bodyPr/>
                    <a:lstStyle/>
                    <a:p>
                      <a:pPr algn="l" fontAlgn="t"/>
                      <a:r>
                        <a:rPr lang="en-US" sz="1600" u="none" strike="noStrike" dirty="0">
                          <a:effectLst/>
                        </a:rPr>
                        <a:t>CERT100</a:t>
                      </a:r>
                      <a:br>
                        <a:rPr lang="en-US" sz="1600" u="none" strike="noStrike" dirty="0">
                          <a:effectLst/>
                        </a:rPr>
                      </a:br>
                      <a:endParaRPr lang="en-US" sz="1600" b="0" i="0" u="none" strike="noStrike" dirty="0">
                        <a:solidFill>
                          <a:srgbClr val="000000"/>
                        </a:solidFill>
                        <a:effectLst/>
                        <a:latin typeface="Arial" panose="020B0604020202020204" pitchFamily="34" charset="0"/>
                      </a:endParaRPr>
                    </a:p>
                  </a:txBody>
                  <a:tcPr marL="6725" marR="6725" marT="6725" marB="0" anchor="ctr"/>
                </a:tc>
                <a:tc>
                  <a:txBody>
                    <a:bodyPr/>
                    <a:lstStyle/>
                    <a:p>
                      <a:pPr algn="l" fontAlgn="t"/>
                      <a:r>
                        <a:rPr lang="en-US" sz="1600" b="1" u="none" strike="noStrike" dirty="0">
                          <a:effectLst/>
                        </a:rPr>
                        <a:t>CRSC0686E1</a:t>
                      </a:r>
                      <a:endParaRPr lang="en-US" sz="1600" b="1" i="0" u="none" strike="noStrike" dirty="0">
                        <a:solidFill>
                          <a:srgbClr val="000000"/>
                        </a:solidFill>
                        <a:effectLst/>
                        <a:latin typeface="Arial" panose="020B0604020202020204" pitchFamily="34" charset="0"/>
                      </a:endParaRPr>
                    </a:p>
                  </a:txBody>
                  <a:tcPr marL="6725" marR="6725" marT="6725" marB="0" anchor="ctr"/>
                </a:tc>
                <a:tc>
                  <a:txBody>
                    <a:bodyPr/>
                    <a:lstStyle/>
                    <a:p>
                      <a:pPr algn="ctr" fontAlgn="t"/>
                      <a:r>
                        <a:rPr lang="en-US" sz="1600" b="1" u="none" strike="noStrike" dirty="0">
                          <a:solidFill>
                            <a:srgbClr val="FF0000"/>
                          </a:solidFill>
                          <a:effectLst/>
                        </a:rPr>
                        <a:t>W</a:t>
                      </a:r>
                      <a:endParaRPr lang="en-US" sz="1600" b="1" i="0" u="none" strike="noStrike" dirty="0">
                        <a:solidFill>
                          <a:srgbClr val="FF0000"/>
                        </a:solidFill>
                        <a:effectLst/>
                        <a:latin typeface="Arial" panose="020B0604020202020204" pitchFamily="34" charset="0"/>
                      </a:endParaRPr>
                    </a:p>
                  </a:txBody>
                  <a:tcPr marL="6725" marR="6725" marT="6725" marB="0" anchor="ctr"/>
                </a:tc>
                <a:tc>
                  <a:txBody>
                    <a:bodyPr/>
                    <a:lstStyle/>
                    <a:p>
                      <a:pPr algn="l" fontAlgn="t"/>
                      <a:r>
                        <a:rPr lang="en-US" sz="1600" u="none" strike="noStrike" dirty="0">
                          <a:effectLst/>
                        </a:rPr>
                        <a:t>No Enrollment for Course Section (CRSC)</a:t>
                      </a:r>
                      <a:endParaRPr lang="en-US" sz="1600" b="0" i="0" u="none" strike="noStrike" dirty="0">
                        <a:solidFill>
                          <a:srgbClr val="000000"/>
                        </a:solidFill>
                        <a:effectLst/>
                        <a:latin typeface="Arial" panose="020B0604020202020204" pitchFamily="34" charset="0"/>
                      </a:endParaRPr>
                    </a:p>
                  </a:txBody>
                  <a:tcPr marL="6725" marR="6725" marT="6725" marB="0" anchor="ctr"/>
                </a:tc>
                <a:extLst>
                  <a:ext uri="{0D108BD9-81ED-4DB2-BD59-A6C34878D82A}">
                    <a16:rowId xmlns:a16="http://schemas.microsoft.com/office/drawing/2014/main" val="2078805680"/>
                  </a:ext>
                </a:extLst>
              </a:tr>
              <a:tr h="547439">
                <a:tc>
                  <a:txBody>
                    <a:bodyPr/>
                    <a:lstStyle/>
                    <a:p>
                      <a:pPr algn="l" fontAlgn="t"/>
                      <a:r>
                        <a:rPr lang="en-US" sz="1600" u="none" strike="noStrike" dirty="0">
                          <a:effectLst/>
                        </a:rPr>
                        <a:t> CERT123</a:t>
                      </a:r>
                      <a:endParaRPr lang="en-US" sz="1600" b="0" i="0" u="none" strike="noStrike" dirty="0">
                        <a:solidFill>
                          <a:srgbClr val="000000"/>
                        </a:solidFill>
                        <a:effectLst/>
                        <a:latin typeface="Arial" panose="020B0604020202020204" pitchFamily="34" charset="0"/>
                      </a:endParaRPr>
                    </a:p>
                  </a:txBody>
                  <a:tcPr marL="6725" marR="6725" marT="6725" marB="0" anchor="ctr"/>
                </a:tc>
                <a:tc>
                  <a:txBody>
                    <a:bodyPr/>
                    <a:lstStyle/>
                    <a:p>
                      <a:pPr algn="l" fontAlgn="t"/>
                      <a:r>
                        <a:rPr lang="en-US" sz="1600" b="1" u="none" strike="noStrike" dirty="0">
                          <a:effectLst/>
                        </a:rPr>
                        <a:t>SCTE0698E1</a:t>
                      </a:r>
                      <a:endParaRPr lang="en-US" sz="1600" b="1" i="0" u="none" strike="noStrike" dirty="0">
                        <a:solidFill>
                          <a:srgbClr val="000000"/>
                        </a:solidFill>
                        <a:effectLst/>
                        <a:latin typeface="Arial" panose="020B0604020202020204" pitchFamily="34" charset="0"/>
                      </a:endParaRPr>
                    </a:p>
                  </a:txBody>
                  <a:tcPr marL="6725" marR="6725" marT="6725" marB="0" anchor="ctr"/>
                </a:tc>
                <a:tc>
                  <a:txBody>
                    <a:bodyPr/>
                    <a:lstStyle/>
                    <a:p>
                      <a:pPr algn="ctr" fontAlgn="t"/>
                      <a:r>
                        <a:rPr lang="en-US" sz="1600" b="1" u="none" strike="noStrike" dirty="0">
                          <a:solidFill>
                            <a:srgbClr val="FF0000"/>
                          </a:solidFill>
                          <a:effectLst/>
                        </a:rPr>
                        <a:t>F</a:t>
                      </a:r>
                      <a:endParaRPr lang="en-US" sz="1600" b="1" i="0" u="none" strike="noStrike" dirty="0">
                        <a:solidFill>
                          <a:srgbClr val="FF0000"/>
                        </a:solidFill>
                        <a:effectLst/>
                        <a:latin typeface="Arial" panose="020B0604020202020204" pitchFamily="34" charset="0"/>
                      </a:endParaRPr>
                    </a:p>
                  </a:txBody>
                  <a:tcPr marL="6725" marR="6725" marT="6725" marB="0" anchor="ctr"/>
                </a:tc>
                <a:tc>
                  <a:txBody>
                    <a:bodyPr/>
                    <a:lstStyle/>
                    <a:p>
                      <a:pPr algn="l" fontAlgn="t"/>
                      <a:r>
                        <a:rPr lang="en-US" sz="1600" u="none" strike="noStrike" dirty="0">
                          <a:effectLst/>
                        </a:rPr>
                        <a:t>Missing or invalid SCSC record for CTE Completer </a:t>
                      </a:r>
                      <a:br>
                        <a:rPr lang="en-US" sz="1600" u="none" strike="noStrike" dirty="0">
                          <a:effectLst/>
                        </a:rPr>
                      </a:br>
                      <a:endParaRPr lang="en-US" sz="1600" b="0" i="0" u="none" strike="noStrike" dirty="0">
                        <a:solidFill>
                          <a:srgbClr val="000000"/>
                        </a:solidFill>
                        <a:effectLst/>
                        <a:latin typeface="Arial" panose="020B0604020202020204" pitchFamily="34" charset="0"/>
                      </a:endParaRPr>
                    </a:p>
                  </a:txBody>
                  <a:tcPr marL="6725" marR="6725" marT="6725" marB="0" anchor="ctr"/>
                </a:tc>
                <a:extLst>
                  <a:ext uri="{0D108BD9-81ED-4DB2-BD59-A6C34878D82A}">
                    <a16:rowId xmlns:a16="http://schemas.microsoft.com/office/drawing/2014/main" val="2666405939"/>
                  </a:ext>
                </a:extLst>
              </a:tr>
            </a:tbl>
          </a:graphicData>
        </a:graphic>
      </p:graphicFrame>
    </p:spTree>
    <p:extLst>
      <p:ext uri="{BB962C8B-B14F-4D97-AF65-F5344CB8AC3E}">
        <p14:creationId xmlns:p14="http://schemas.microsoft.com/office/powerpoint/2010/main" val="10889190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solidFill>
                  <a:srgbClr val="003366"/>
                </a:solidFill>
              </a:rPr>
              <a:t>EOY - Advanced Reporting and Certification v1.1 May 5, 2025</a:t>
            </a:r>
          </a:p>
        </p:txBody>
      </p:sp>
      <p:sp>
        <p:nvSpPr>
          <p:cNvPr id="5" name="Slide Number Placeholder 4"/>
          <p:cNvSpPr>
            <a:spLocks noGrp="1"/>
          </p:cNvSpPr>
          <p:nvPr>
            <p:ph type="sldNum" sz="quarter" idx="11"/>
          </p:nvPr>
        </p:nvSpPr>
        <p:spPr/>
        <p:txBody>
          <a:bodyPr/>
          <a:lstStyle/>
          <a:p>
            <a:fld id="{B6F15528-21DE-4FAA-801E-634DDDAF4B2B}" type="slidenum">
              <a:rPr lang="en-US" smtClean="0">
                <a:solidFill>
                  <a:srgbClr val="003366"/>
                </a:solidFill>
              </a:rPr>
              <a:pPr/>
              <a:t>75</a:t>
            </a:fld>
            <a:endParaRPr lang="en-US">
              <a:solidFill>
                <a:srgbClr val="003366"/>
              </a:solidFill>
            </a:endParaRPr>
          </a:p>
        </p:txBody>
      </p:sp>
      <p:sp>
        <p:nvSpPr>
          <p:cNvPr id="2" name="Title 1"/>
          <p:cNvSpPr>
            <a:spLocks noGrp="1"/>
          </p:cNvSpPr>
          <p:nvPr>
            <p:ph type="title" idx="4294967295"/>
          </p:nvPr>
        </p:nvSpPr>
        <p:spPr>
          <a:xfrm>
            <a:off x="432000" y="276736"/>
            <a:ext cx="7840663" cy="431800"/>
          </a:xfrm>
        </p:spPr>
        <p:txBody>
          <a:bodyPr>
            <a:normAutofit fontScale="90000"/>
          </a:bodyPr>
          <a:lstStyle/>
          <a:p>
            <a:r>
              <a:rPr lang="en-US" dirty="0"/>
              <a:t>2024-25 – EOY Reports Changes</a:t>
            </a:r>
            <a:endParaRPr lang="en-US" dirty="0">
              <a:solidFill>
                <a:srgbClr val="FF0000"/>
              </a:solidFill>
            </a:endParaRP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3799859354"/>
              </p:ext>
            </p:extLst>
          </p:nvPr>
        </p:nvGraphicFramePr>
        <p:xfrm>
          <a:off x="537508" y="945779"/>
          <a:ext cx="11085169" cy="2441272"/>
        </p:xfrm>
        <a:graphic>
          <a:graphicData uri="http://schemas.openxmlformats.org/drawingml/2006/table">
            <a:tbl>
              <a:tblPr firstRow="1" bandRow="1">
                <a:tableStyleId>{BC89EF96-8CEA-46FF-86C4-4CE0E7609802}</a:tableStyleId>
              </a:tblPr>
              <a:tblGrid>
                <a:gridCol w="2126561">
                  <a:extLst>
                    <a:ext uri="{9D8B030D-6E8A-4147-A177-3AD203B41FA5}">
                      <a16:colId xmlns:a16="http://schemas.microsoft.com/office/drawing/2014/main" val="20000"/>
                    </a:ext>
                  </a:extLst>
                </a:gridCol>
                <a:gridCol w="8958608">
                  <a:extLst>
                    <a:ext uri="{9D8B030D-6E8A-4147-A177-3AD203B41FA5}">
                      <a16:colId xmlns:a16="http://schemas.microsoft.com/office/drawing/2014/main" val="20001"/>
                    </a:ext>
                  </a:extLst>
                </a:gridCol>
              </a:tblGrid>
              <a:tr h="399112">
                <a:tc>
                  <a:txBody>
                    <a:bodyPr/>
                    <a:lstStyle/>
                    <a:p>
                      <a:pPr algn="ctr"/>
                      <a:r>
                        <a:rPr lang="en-US">
                          <a:solidFill>
                            <a:schemeClr val="bg1"/>
                          </a:solidFill>
                        </a:rPr>
                        <a:t>Functionality</a:t>
                      </a:r>
                    </a:p>
                  </a:txBody>
                  <a:tcPr anchor="ctr">
                    <a:solidFill>
                      <a:srgbClr val="FD7C62"/>
                    </a:solidFill>
                  </a:tcPr>
                </a:tc>
                <a:tc>
                  <a:txBody>
                    <a:bodyPr/>
                    <a:lstStyle/>
                    <a:p>
                      <a:pPr algn="ctr"/>
                      <a:r>
                        <a:rPr lang="en-US">
                          <a:solidFill>
                            <a:schemeClr val="bg1"/>
                          </a:solidFill>
                        </a:rPr>
                        <a:t>Change</a:t>
                      </a:r>
                    </a:p>
                  </a:txBody>
                  <a:tcPr anchor="ctr">
                    <a:solidFill>
                      <a:srgbClr val="FD7C62"/>
                    </a:solidFill>
                  </a:tcPr>
                </a:tc>
                <a:extLst>
                  <a:ext uri="{0D108BD9-81ED-4DB2-BD59-A6C34878D82A}">
                    <a16:rowId xmlns:a16="http://schemas.microsoft.com/office/drawing/2014/main" val="10000"/>
                  </a:ext>
                </a:extLst>
              </a:tr>
              <a:tr h="1830109">
                <a:tc>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800" dirty="0"/>
                        <a:t>EOY 1 - Reports</a:t>
                      </a:r>
                    </a:p>
                  </a:txBody>
                  <a:tcPr anchor="c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FF735D"/>
                          </a:solidFill>
                        </a:rPr>
                        <a:t>Modified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mn-lt"/>
                          <a:ea typeface="+mn-ea"/>
                          <a:cs typeface="+mn-cs"/>
                        </a:rPr>
                        <a:t>EOY Report Changes (SN, SELPA, C/A)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mn-lt"/>
                        <a:ea typeface="+mn-ea"/>
                        <a:cs typeface="+mn-cs"/>
                      </a:endParaRPr>
                    </a:p>
                    <a:p>
                      <a:pPr marL="285750" indent="-285750">
                        <a:buFont typeface="Arial" panose="020B0604020202020204" pitchFamily="34" charset="0"/>
                        <a:buChar char="•"/>
                        <a:defRPr/>
                      </a:pPr>
                      <a:r>
                        <a:rPr kumimoji="0" lang="en-US" sz="1600" b="1" i="0" u="none" strike="noStrike" kern="1200" cap="none" spc="0" normalizeH="0" baseline="0" noProof="0" dirty="0">
                          <a:ln>
                            <a:noFill/>
                          </a:ln>
                          <a:solidFill>
                            <a:prstClr val="black"/>
                          </a:solidFill>
                          <a:effectLst/>
                          <a:uLnTx/>
                          <a:uFillTx/>
                          <a:latin typeface="+mn-lt"/>
                          <a:ea typeface="+mn-ea"/>
                          <a:cs typeface="+mn-cs"/>
                        </a:rPr>
                        <a:t>Report 18.1 </a:t>
                      </a:r>
                      <a:r>
                        <a:rPr kumimoji="0" lang="en-US" sz="1600" b="0" i="0" u="none" strike="noStrike" kern="1200" cap="none" spc="0" normalizeH="0" baseline="0" noProof="0" dirty="0">
                          <a:ln>
                            <a:noFill/>
                          </a:ln>
                          <a:solidFill>
                            <a:prstClr val="black"/>
                          </a:solidFill>
                          <a:effectLst/>
                          <a:uLnTx/>
                          <a:uFillTx/>
                          <a:latin typeface="+mn-lt"/>
                          <a:ea typeface="+mn-ea"/>
                          <a:cs typeface="+mn-cs"/>
                        </a:rPr>
                        <a:t>- retired "Non-Registered Pre-Apprenticeships" Work-Based Learning Type (Code 30) column removed.</a:t>
                      </a:r>
                    </a:p>
                    <a:p>
                      <a:pPr marL="0" indent="0">
                        <a:buFont typeface="Arial" panose="020B0604020202020204" pitchFamily="34" charset="0"/>
                        <a:buNone/>
                        <a:defRPr/>
                      </a:pPr>
                      <a:endParaRPr kumimoji="0" lang="en-US" sz="1600" b="0" i="0" u="none" strike="noStrike" kern="1200" cap="none" spc="0" normalizeH="0" baseline="0" noProof="0" dirty="0">
                        <a:ln>
                          <a:noFill/>
                        </a:ln>
                        <a:solidFill>
                          <a:prstClr val="black"/>
                        </a:solidFill>
                        <a:effectLst/>
                        <a:uLnTx/>
                        <a:uFillTx/>
                        <a:latin typeface="+mn-lt"/>
                        <a:ea typeface="+mn-ea"/>
                        <a:cs typeface="+mn-cs"/>
                      </a:endParaRPr>
                    </a:p>
                    <a:p>
                      <a:pPr marL="285750" indent="-285750">
                        <a:buFont typeface="Arial" panose="020B0604020202020204" pitchFamily="34" charset="0"/>
                        <a:buChar char="•"/>
                        <a:defRPr/>
                      </a:pPr>
                      <a:endParaRPr kumimoji="0" lang="en-US" sz="1600" b="0" i="0" u="none" strike="noStrike" kern="1200" cap="none" spc="0" normalizeH="0" baseline="0" noProof="0" dirty="0">
                        <a:ln>
                          <a:noFill/>
                        </a:ln>
                        <a:solidFill>
                          <a:prstClr val="black"/>
                        </a:solidFill>
                        <a:effectLst/>
                        <a:uLnTx/>
                        <a:uFillTx/>
                        <a:latin typeface="+mn-lt"/>
                        <a:ea typeface="+mn-ea"/>
                        <a:cs typeface="+mn-cs"/>
                      </a:endParaRPr>
                    </a:p>
                  </a:txBody>
                  <a:tcPr anchor="ctr">
                    <a:solidFill>
                      <a:schemeClr val="bg1">
                        <a:alpha val="20000"/>
                      </a:schemeClr>
                    </a:solidFill>
                  </a:tcPr>
                </a:tc>
                <a:extLst>
                  <a:ext uri="{0D108BD9-81ED-4DB2-BD59-A6C34878D82A}">
                    <a16:rowId xmlns:a16="http://schemas.microsoft.com/office/drawing/2014/main" val="3688213603"/>
                  </a:ext>
                </a:extLst>
              </a:tr>
            </a:tbl>
          </a:graphicData>
        </a:graphic>
      </p:graphicFrame>
    </p:spTree>
    <p:extLst>
      <p:ext uri="{BB962C8B-B14F-4D97-AF65-F5344CB8AC3E}">
        <p14:creationId xmlns:p14="http://schemas.microsoft.com/office/powerpoint/2010/main" val="29068014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1343E61-692E-6532-0A00-692864C6C111}"/>
              </a:ext>
              <a:ext uri="{C183D7F6-B498-43B3-948B-1728B52AA6E4}">
                <adec:decorative xmlns:adec="http://schemas.microsoft.com/office/drawing/2017/decorative" val="1"/>
              </a:ext>
            </a:extLst>
          </p:cNvPr>
          <p:cNvSpPr/>
          <p:nvPr/>
        </p:nvSpPr>
        <p:spPr bwMode="gray">
          <a:xfrm>
            <a:off x="459159" y="0"/>
            <a:ext cx="11732841" cy="6365363"/>
          </a:xfrm>
          <a:prstGeom prst="rect">
            <a:avLst/>
          </a:prstGeom>
          <a:gradFill>
            <a:gsLst>
              <a:gs pos="27000">
                <a:schemeClr val="tx1">
                  <a:alpha val="80000"/>
                </a:schemeClr>
              </a:gs>
              <a:gs pos="100000">
                <a:schemeClr val="bg1"/>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4163439"/>
            <a:ext cx="6299682" cy="601161"/>
          </a:xfrm>
        </p:spPr>
        <p:txBody>
          <a:bodyPr/>
          <a:lstStyle/>
          <a:p>
            <a:r>
              <a:rPr lang="en-US" dirty="0">
                <a:solidFill>
                  <a:schemeClr val="accent3">
                    <a:lumMod val="20000"/>
                    <a:lumOff val="80000"/>
                  </a:schemeClr>
                </a:solidFill>
              </a:rPr>
              <a:t>EOY 2 </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vert="horz" lIns="0" tIns="0" rIns="0" bIns="0" rtlCol="0" anchor="t">
            <a:noAutofit/>
          </a:bodyPr>
          <a:lstStyle/>
          <a:p>
            <a:r>
              <a:rPr lang="en-US" dirty="0"/>
              <a:t>Changes</a:t>
            </a:r>
          </a:p>
        </p:txBody>
      </p:sp>
      <p:sp>
        <p:nvSpPr>
          <p:cNvPr id="4" name="Footer Placeholder 3">
            <a:extLst>
              <a:ext uri="{FF2B5EF4-FFF2-40B4-BE49-F238E27FC236}">
                <a16:creationId xmlns:a16="http://schemas.microsoft.com/office/drawing/2014/main" id="{AE7B4051-D9FC-4650-89C2-BC66990CF505}"/>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 Advanced Reporting and Certification v1.1 May 5, 2025</a:t>
            </a:r>
          </a:p>
        </p:txBody>
      </p:sp>
      <p:sp>
        <p:nvSpPr>
          <p:cNvPr id="6" name="Slide Number Placeholder 5">
            <a:extLst>
              <a:ext uri="{FF2B5EF4-FFF2-40B4-BE49-F238E27FC236}">
                <a16:creationId xmlns:a16="http://schemas.microsoft.com/office/drawing/2014/main" id="{E704827E-E165-4122-B5E4-5914E11709D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86579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grpId="0" nodeType="afterEffect">
                                  <p:stCondLst>
                                    <p:cond delay="0"/>
                                  </p:stCondLst>
                                  <p:childTnLst>
                                    <p:anim calcmode="lin" valueType="num">
                                      <p:cBhvr additive="base">
                                        <p:cTn id="6" dur="500"/>
                                        <p:tgtEl>
                                          <p:spTgt spid="30"/>
                                        </p:tgtEl>
                                        <p:attrNameLst>
                                          <p:attrName>ppt_x</p:attrName>
                                        </p:attrNameLst>
                                      </p:cBhvr>
                                      <p:tavLst>
                                        <p:tav tm="0">
                                          <p:val>
                                            <p:strVal val="ppt_x"/>
                                          </p:val>
                                        </p:tav>
                                        <p:tav tm="100000">
                                          <p:val>
                                            <p:strVal val="ppt_x"/>
                                          </p:val>
                                        </p:tav>
                                      </p:tavLst>
                                    </p:anim>
                                    <p:anim calcmode="lin" valueType="num">
                                      <p:cBhvr additive="base">
                                        <p:cTn id="7" dur="500"/>
                                        <p:tgtEl>
                                          <p:spTgt spid="30"/>
                                        </p:tgtEl>
                                        <p:attrNameLst>
                                          <p:attrName>ppt_y</p:attrName>
                                        </p:attrNameLst>
                                      </p:cBhvr>
                                      <p:tavLst>
                                        <p:tav tm="0">
                                          <p:val>
                                            <p:strVal val="ppt_y"/>
                                          </p:val>
                                        </p:tav>
                                        <p:tav tm="100000">
                                          <p:val>
                                            <p:strVal val="1+ppt_h/2"/>
                                          </p:val>
                                        </p:tav>
                                      </p:tavLst>
                                    </p:anim>
                                    <p:set>
                                      <p:cBhvr>
                                        <p:cTn id="8" dur="1" fill="hold">
                                          <p:stCondLst>
                                            <p:cond delay="499"/>
                                          </p:stCondLst>
                                        </p:cTn>
                                        <p:tgtEl>
                                          <p:spTgt spid="30"/>
                                        </p:tgtEl>
                                        <p:attrNameLst>
                                          <p:attrName>style.visibility</p:attrName>
                                        </p:attrNameLst>
                                      </p:cBhvr>
                                      <p:to>
                                        <p:strVal val="hidden"/>
                                      </p:to>
                                    </p:set>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1+#ppt_w/2"/>
                                          </p:val>
                                        </p:tav>
                                        <p:tav tm="100000">
                                          <p:val>
                                            <p:strVal val="#ppt_x"/>
                                          </p:val>
                                        </p:tav>
                                      </p:tavLst>
                                    </p:anim>
                                    <p:anim calcmode="lin" valueType="num">
                                      <p:cBhvr additive="base">
                                        <p:cTn id="13"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0"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C51A3-598D-81C0-C9F2-CA06B8D2231B}"/>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27A3EE49-284A-AB87-1DBB-11AFE41A216C}"/>
              </a:ext>
            </a:extLst>
          </p:cNvPr>
          <p:cNvSpPr>
            <a:spLocks noGrp="1"/>
          </p:cNvSpPr>
          <p:nvPr>
            <p:ph type="ftr" sz="quarter" idx="10"/>
          </p:nvPr>
        </p:nvSpPr>
        <p:spPr/>
        <p:txBody>
          <a:bodyPr/>
          <a:lstStyle/>
          <a:p>
            <a:r>
              <a:rPr lang="en-US">
                <a:solidFill>
                  <a:srgbClr val="003366"/>
                </a:solidFill>
              </a:rPr>
              <a:t>EOY - Advanced Reporting and Certification v1.1 May 5, 2025</a:t>
            </a:r>
          </a:p>
        </p:txBody>
      </p:sp>
      <p:sp>
        <p:nvSpPr>
          <p:cNvPr id="5" name="Slide Number Placeholder 4">
            <a:extLst>
              <a:ext uri="{FF2B5EF4-FFF2-40B4-BE49-F238E27FC236}">
                <a16:creationId xmlns:a16="http://schemas.microsoft.com/office/drawing/2014/main" id="{6144844B-6E2E-DC6A-B026-2169BA1E139D}"/>
              </a:ext>
            </a:extLst>
          </p:cNvPr>
          <p:cNvSpPr>
            <a:spLocks noGrp="1"/>
          </p:cNvSpPr>
          <p:nvPr>
            <p:ph type="sldNum" sz="quarter" idx="11"/>
          </p:nvPr>
        </p:nvSpPr>
        <p:spPr/>
        <p:txBody>
          <a:bodyPr/>
          <a:lstStyle/>
          <a:p>
            <a:fld id="{B6F15528-21DE-4FAA-801E-634DDDAF4B2B}" type="slidenum">
              <a:rPr lang="en-US" smtClean="0">
                <a:solidFill>
                  <a:srgbClr val="003366"/>
                </a:solidFill>
              </a:rPr>
              <a:pPr/>
              <a:t>77</a:t>
            </a:fld>
            <a:endParaRPr lang="en-US">
              <a:solidFill>
                <a:srgbClr val="003366"/>
              </a:solidFill>
            </a:endParaRPr>
          </a:p>
        </p:txBody>
      </p:sp>
      <p:sp>
        <p:nvSpPr>
          <p:cNvPr id="2" name="Title 1">
            <a:extLst>
              <a:ext uri="{FF2B5EF4-FFF2-40B4-BE49-F238E27FC236}">
                <a16:creationId xmlns:a16="http://schemas.microsoft.com/office/drawing/2014/main" id="{222663B9-EB90-8D90-8B08-30A3810F0DBD}"/>
              </a:ext>
            </a:extLst>
          </p:cNvPr>
          <p:cNvSpPr>
            <a:spLocks noGrp="1"/>
          </p:cNvSpPr>
          <p:nvPr>
            <p:ph type="title" idx="4294967295"/>
          </p:nvPr>
        </p:nvSpPr>
        <p:spPr>
          <a:xfrm>
            <a:off x="432000" y="264217"/>
            <a:ext cx="11339513" cy="431800"/>
          </a:xfrm>
        </p:spPr>
        <p:txBody>
          <a:bodyPr>
            <a:normAutofit fontScale="90000"/>
          </a:bodyPr>
          <a:lstStyle/>
          <a:p>
            <a:r>
              <a:rPr lang="en-US" dirty="0"/>
              <a:t>2024-25 – EOY Certification Error Changes</a:t>
            </a:r>
          </a:p>
        </p:txBody>
      </p:sp>
      <p:graphicFrame>
        <p:nvGraphicFramePr>
          <p:cNvPr id="6" name="Content Placeholder 5">
            <a:extLst>
              <a:ext uri="{FF2B5EF4-FFF2-40B4-BE49-F238E27FC236}">
                <a16:creationId xmlns:a16="http://schemas.microsoft.com/office/drawing/2014/main" id="{53C364E1-439A-17EC-1AF9-1A1AB04C4CBE}"/>
              </a:ext>
            </a:extLst>
          </p:cNvPr>
          <p:cNvGraphicFramePr>
            <a:graphicFrameLocks noGrp="1"/>
          </p:cNvGraphicFramePr>
          <p:nvPr>
            <p:ph idx="4294967295"/>
            <p:extLst>
              <p:ext uri="{D42A27DB-BD31-4B8C-83A1-F6EECF244321}">
                <p14:modId xmlns:p14="http://schemas.microsoft.com/office/powerpoint/2010/main" val="4118035111"/>
              </p:ext>
            </p:extLst>
          </p:nvPr>
        </p:nvGraphicFramePr>
        <p:xfrm>
          <a:off x="443113" y="942575"/>
          <a:ext cx="11328400" cy="3017520"/>
        </p:xfrm>
        <a:graphic>
          <a:graphicData uri="http://schemas.openxmlformats.org/drawingml/2006/table">
            <a:tbl>
              <a:tblPr firstRow="1" bandRow="1">
                <a:tableStyleId>{BC89EF96-8CEA-46FF-86C4-4CE0E7609802}</a:tableStyleId>
              </a:tblPr>
              <a:tblGrid>
                <a:gridCol w="2253905">
                  <a:extLst>
                    <a:ext uri="{9D8B030D-6E8A-4147-A177-3AD203B41FA5}">
                      <a16:colId xmlns:a16="http://schemas.microsoft.com/office/drawing/2014/main" val="20000"/>
                    </a:ext>
                  </a:extLst>
                </a:gridCol>
                <a:gridCol w="9074495">
                  <a:extLst>
                    <a:ext uri="{9D8B030D-6E8A-4147-A177-3AD203B41FA5}">
                      <a16:colId xmlns:a16="http://schemas.microsoft.com/office/drawing/2014/main" val="20001"/>
                    </a:ext>
                  </a:extLst>
                </a:gridCol>
              </a:tblGrid>
              <a:tr h="198855">
                <a:tc>
                  <a:txBody>
                    <a:bodyPr/>
                    <a:lstStyle/>
                    <a:p>
                      <a:pPr algn="ctr"/>
                      <a:r>
                        <a:rPr lang="en-US" sz="1400">
                          <a:solidFill>
                            <a:schemeClr val="bg1"/>
                          </a:solidFill>
                        </a:rPr>
                        <a:t>Functionality</a:t>
                      </a:r>
                    </a:p>
                  </a:txBody>
                  <a:tcPr anchor="ctr">
                    <a:solidFill>
                      <a:srgbClr val="FD7C62"/>
                    </a:solidFill>
                  </a:tcPr>
                </a:tc>
                <a:tc>
                  <a:txBody>
                    <a:bodyPr/>
                    <a:lstStyle/>
                    <a:p>
                      <a:pPr algn="ctr"/>
                      <a:r>
                        <a:rPr lang="en-US" sz="1400">
                          <a:solidFill>
                            <a:schemeClr val="bg1"/>
                          </a:solidFill>
                        </a:rPr>
                        <a:t>Change</a:t>
                      </a:r>
                    </a:p>
                  </a:txBody>
                  <a:tcPr anchor="ctr">
                    <a:solidFill>
                      <a:srgbClr val="FD7C62"/>
                    </a:solidFill>
                  </a:tcPr>
                </a:tc>
                <a:extLst>
                  <a:ext uri="{0D108BD9-81ED-4DB2-BD59-A6C34878D82A}">
                    <a16:rowId xmlns:a16="http://schemas.microsoft.com/office/drawing/2014/main" val="10000"/>
                  </a:ext>
                </a:extLst>
              </a:tr>
              <a:tr h="695994">
                <a:tc rowSpan="3">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800" dirty="0"/>
                        <a:t>EOY 2 - Validations</a:t>
                      </a:r>
                    </a:p>
                  </a:txBody>
                  <a:tcPr anchor="ctr">
                    <a:lnR w="12700" cap="flat" cmpd="sng" algn="ctr">
                      <a:solidFill>
                        <a:srgbClr val="42C1BD"/>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FF735D"/>
                          </a:solidFill>
                          <a:effectLst/>
                          <a:uLnTx/>
                          <a:uFillTx/>
                          <a:latin typeface="+mn-lt"/>
                          <a:ea typeface="+mn-ea"/>
                          <a:cs typeface="+mn-cs"/>
                        </a:rPr>
                        <a:t>New -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04040"/>
                          </a:solidFill>
                          <a:effectLst/>
                          <a:uLnTx/>
                          <a:uFillTx/>
                          <a:latin typeface="+mn-lt"/>
                          <a:ea typeface="+mn-ea"/>
                          <a:cs typeface="+mn-cs"/>
                        </a:rPr>
                        <a:t>Conversion of</a:t>
                      </a:r>
                      <a:r>
                        <a:rPr lang="en-US" sz="1600" b="0" dirty="0">
                          <a:solidFill>
                            <a:prstClr val="black"/>
                          </a:solidFill>
                        </a:rPr>
                        <a:t> </a:t>
                      </a:r>
                      <a:r>
                        <a:rPr lang="en-US" sz="1600" dirty="0">
                          <a:solidFill>
                            <a:prstClr val="black"/>
                          </a:solidFill>
                        </a:rPr>
                        <a:t>CVRs to DD/CDDs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dirty="0">
                          <a:solidFill>
                            <a:prstClr val="black"/>
                          </a:solidFill>
                        </a:rPr>
                        <a:t>SPRG0723E2 (F) </a:t>
                      </a:r>
                      <a:r>
                        <a:rPr lang="en-US" sz="1600" dirty="0">
                          <a:solidFill>
                            <a:prstClr val="black"/>
                          </a:solidFill>
                        </a:rPr>
                        <a:t>- </a:t>
                      </a:r>
                      <a:r>
                        <a:rPr lang="en-US" sz="1600" dirty="0"/>
                        <a:t>Invalid Age for Pregnant or Parenting student - </a:t>
                      </a:r>
                      <a:r>
                        <a:rPr lang="en-US" sz="1600" dirty="0">
                          <a:solidFill>
                            <a:prstClr val="black"/>
                          </a:solidFill>
                        </a:rPr>
                        <a:t>validation on Pregnant or Parenting (162) age not to exceed 19 years of age</a:t>
                      </a:r>
                      <a:endParaRPr kumimoji="0" lang="en-US" sz="1600" b="0" i="0" u="none" strike="noStrike" kern="1200" cap="none" spc="0" normalizeH="0" baseline="0" noProof="0" dirty="0">
                        <a:ln>
                          <a:noFill/>
                        </a:ln>
                        <a:solidFill>
                          <a:prstClr val="black"/>
                        </a:solidFill>
                        <a:effectLst/>
                        <a:uLnTx/>
                        <a:uFillTx/>
                        <a:latin typeface="+mn-l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solidFill>
                          <a:prstClr val="black"/>
                        </a:solidFill>
                      </a:endParaRPr>
                    </a:p>
                  </a:txBody>
                  <a:tcPr anchor="ctr">
                    <a:lnL w="12700" cap="flat" cmpd="sng" algn="ctr">
                      <a:solidFill>
                        <a:srgbClr val="42C1BD"/>
                      </a:solidFill>
                      <a:prstDash val="solid"/>
                      <a:round/>
                      <a:headEnd type="none" w="med" len="med"/>
                      <a:tailEnd type="none" w="med" len="med"/>
                    </a:lnL>
                  </a:tcPr>
                </a:tc>
                <a:extLst>
                  <a:ext uri="{0D108BD9-81ED-4DB2-BD59-A6C34878D82A}">
                    <a16:rowId xmlns:a16="http://schemas.microsoft.com/office/drawing/2014/main" val="2416689838"/>
                  </a:ext>
                </a:extLst>
              </a:tr>
              <a:tr h="536909">
                <a:tc vMerge="1">
                  <a:txBody>
                    <a:bodyPr/>
                    <a:lstStyle/>
                    <a:p>
                      <a:endParaRPr dirty="0"/>
                    </a:p>
                  </a:txBody>
                  <a:tcPr anchor="ctr">
                    <a:lnR w="12700" cap="flat" cmpd="sng" algn="ctr">
                      <a:solidFill>
                        <a:srgbClr val="42C1BD"/>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FF735D"/>
                          </a:solidFill>
                          <a:effectLst/>
                          <a:uLnTx/>
                          <a:uFillTx/>
                          <a:latin typeface="+mn-lt"/>
                          <a:ea typeface="+mn-ea"/>
                          <a:cs typeface="+mn-cs"/>
                        </a:rPr>
                        <a:t>Modified - </a:t>
                      </a:r>
                    </a:p>
                    <a:p>
                      <a:pPr marL="342900" lvl="0" indent="-342900">
                        <a:buFont typeface="Arial" panose="020B0604020202020204" pitchFamily="34" charset="0"/>
                        <a:buChar char="•"/>
                        <a:defRPr/>
                      </a:pPr>
                      <a:r>
                        <a:rPr lang="en-US" sz="1600" b="1" dirty="0">
                          <a:solidFill>
                            <a:prstClr val="black"/>
                          </a:solidFill>
                        </a:rPr>
                        <a:t>CERT073 (W) </a:t>
                      </a:r>
                      <a:r>
                        <a:rPr lang="en-US" sz="1600" dirty="0">
                          <a:solidFill>
                            <a:prstClr val="black"/>
                          </a:solidFill>
                        </a:rPr>
                        <a:t>- to include 192 - Armed Forces program</a:t>
                      </a:r>
                    </a:p>
                    <a:p>
                      <a:pPr marL="342900" lvl="0" indent="-342900">
                        <a:buFont typeface="Arial" panose="020B0604020202020204" pitchFamily="34" charset="0"/>
                        <a:buChar char="•"/>
                        <a:defRPr/>
                      </a:pPr>
                      <a:endParaRPr lang="en-US" sz="1600" dirty="0">
                        <a:solidFill>
                          <a:prstClr val="black"/>
                        </a:solidFill>
                      </a:endParaRPr>
                    </a:p>
                  </a:txBody>
                  <a:tcPr anchor="ctr">
                    <a:lnL w="12700" cap="flat" cmpd="sng" algn="ctr">
                      <a:solidFill>
                        <a:srgbClr val="42C1BD"/>
                      </a:solidFill>
                      <a:prstDash val="solid"/>
                      <a:round/>
                      <a:headEnd type="none" w="med" len="med"/>
                      <a:tailEnd type="none" w="med" len="med"/>
                    </a:lnL>
                  </a:tcPr>
                </a:tc>
                <a:extLst>
                  <a:ext uri="{0D108BD9-81ED-4DB2-BD59-A6C34878D82A}">
                    <a16:rowId xmlns:a16="http://schemas.microsoft.com/office/drawing/2014/main" val="1554890584"/>
                  </a:ext>
                </a:extLst>
              </a:tr>
              <a:tr h="451994">
                <a:tc vMerge="1">
                  <a:txBody>
                    <a:bodyPr/>
                    <a:lstStyle/>
                    <a:p>
                      <a:pPr marL="0" indent="0" algn="ctr">
                        <a:spcBef>
                          <a:spcPts val="600"/>
                        </a:spcBef>
                        <a:buFont typeface="Arial" panose="020B0604020202020204" pitchFamily="34" charset="0"/>
                        <a:buNone/>
                      </a:pPr>
                      <a:endParaRPr lang="en-US" sz="1800" dirty="0"/>
                    </a:p>
                  </a:txBody>
                  <a:tcPr anchor="ctr">
                    <a:lnR w="12700" cap="flat" cmpd="sng" algn="ctr">
                      <a:solidFill>
                        <a:srgbClr val="42C1BD"/>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FF735D"/>
                          </a:solidFill>
                          <a:effectLst/>
                          <a:uLnTx/>
                          <a:uFillTx/>
                          <a:latin typeface="+mn-lt"/>
                          <a:ea typeface="+mn-ea"/>
                          <a:cs typeface="+mn-cs"/>
                        </a:rPr>
                        <a:t>Disabled –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chemeClr val="tx1"/>
                          </a:solidFill>
                          <a:effectLst/>
                          <a:uLnTx/>
                          <a:uFillTx/>
                          <a:latin typeface="+mn-lt"/>
                          <a:ea typeface="+mn-ea"/>
                          <a:cs typeface="+mn-cs"/>
                        </a:rPr>
                        <a:t>- </a:t>
                      </a:r>
                      <a:r>
                        <a:rPr kumimoji="0" lang="fr-FR" sz="1600" b="0" i="0" u="none" strike="noStrike" kern="1200" cap="none" spc="0" normalizeH="0" baseline="0" noProof="0" dirty="0">
                          <a:ln>
                            <a:noFill/>
                          </a:ln>
                          <a:solidFill>
                            <a:schemeClr val="tx1"/>
                          </a:solidFill>
                          <a:effectLst/>
                          <a:uLnTx/>
                          <a:uFillTx/>
                          <a:latin typeface="+mn-lt"/>
                          <a:ea typeface="+mn-ea"/>
                          <a:cs typeface="+mn-cs"/>
                        </a:rPr>
                        <a:t>CERT004</a:t>
                      </a:r>
                      <a:endParaRPr kumimoji="0" lang="en-US" sz="1600" b="0" i="0" u="none" strike="noStrike" kern="1200" cap="none" spc="0" normalizeH="0" baseline="0" noProof="0" dirty="0">
                        <a:ln>
                          <a:noFill/>
                        </a:ln>
                        <a:solidFill>
                          <a:schemeClr val="tx1"/>
                        </a:solidFill>
                        <a:effectLst/>
                        <a:uLnTx/>
                        <a:uFillTx/>
                        <a:latin typeface="+mn-lt"/>
                        <a:ea typeface="+mn-ea"/>
                        <a:cs typeface="+mn-cs"/>
                      </a:endParaRPr>
                    </a:p>
                  </a:txBody>
                  <a:tcPr anchor="ctr">
                    <a:lnL w="12700" cap="flat" cmpd="sng" algn="ctr">
                      <a:solidFill>
                        <a:srgbClr val="42C1BD"/>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graphicFrame>
        <p:nvGraphicFramePr>
          <p:cNvPr id="3" name="Table 2">
            <a:extLst>
              <a:ext uri="{FF2B5EF4-FFF2-40B4-BE49-F238E27FC236}">
                <a16:creationId xmlns:a16="http://schemas.microsoft.com/office/drawing/2014/main" id="{F048637C-1988-1CCE-E909-217B7EEBDF0D}"/>
              </a:ext>
            </a:extLst>
          </p:cNvPr>
          <p:cNvGraphicFramePr>
            <a:graphicFrameLocks noGrp="1"/>
          </p:cNvGraphicFramePr>
          <p:nvPr>
            <p:extLst>
              <p:ext uri="{D42A27DB-BD31-4B8C-83A1-F6EECF244321}">
                <p14:modId xmlns:p14="http://schemas.microsoft.com/office/powerpoint/2010/main" val="2523946380"/>
              </p:ext>
            </p:extLst>
          </p:nvPr>
        </p:nvGraphicFramePr>
        <p:xfrm>
          <a:off x="443113" y="3986560"/>
          <a:ext cx="11346001" cy="1928865"/>
        </p:xfrm>
        <a:graphic>
          <a:graphicData uri="http://schemas.openxmlformats.org/drawingml/2006/table">
            <a:tbl>
              <a:tblPr firstRow="1" bandRow="1">
                <a:tableStyleId>{0660B408-B3CF-4A94-85FC-2B1E0A45F4A2}</a:tableStyleId>
              </a:tblPr>
              <a:tblGrid>
                <a:gridCol w="1053908">
                  <a:extLst>
                    <a:ext uri="{9D8B030D-6E8A-4147-A177-3AD203B41FA5}">
                      <a16:colId xmlns:a16="http://schemas.microsoft.com/office/drawing/2014/main" val="200630124"/>
                    </a:ext>
                  </a:extLst>
                </a:gridCol>
                <a:gridCol w="1868024">
                  <a:extLst>
                    <a:ext uri="{9D8B030D-6E8A-4147-A177-3AD203B41FA5}">
                      <a16:colId xmlns:a16="http://schemas.microsoft.com/office/drawing/2014/main" val="3332121486"/>
                    </a:ext>
                  </a:extLst>
                </a:gridCol>
                <a:gridCol w="983345">
                  <a:extLst>
                    <a:ext uri="{9D8B030D-6E8A-4147-A177-3AD203B41FA5}">
                      <a16:colId xmlns:a16="http://schemas.microsoft.com/office/drawing/2014/main" val="955892723"/>
                    </a:ext>
                  </a:extLst>
                </a:gridCol>
                <a:gridCol w="6481268">
                  <a:extLst>
                    <a:ext uri="{9D8B030D-6E8A-4147-A177-3AD203B41FA5}">
                      <a16:colId xmlns:a16="http://schemas.microsoft.com/office/drawing/2014/main" val="1793634220"/>
                    </a:ext>
                  </a:extLst>
                </a:gridCol>
                <a:gridCol w="959456">
                  <a:extLst>
                    <a:ext uri="{9D8B030D-6E8A-4147-A177-3AD203B41FA5}">
                      <a16:colId xmlns:a16="http://schemas.microsoft.com/office/drawing/2014/main" val="3683243126"/>
                    </a:ext>
                  </a:extLst>
                </a:gridCol>
              </a:tblGrid>
              <a:tr h="575791">
                <a:tc>
                  <a:txBody>
                    <a:bodyPr/>
                    <a:lstStyle/>
                    <a:p>
                      <a:pPr algn="ctr" fontAlgn="t"/>
                      <a:r>
                        <a:rPr lang="en-US" sz="1800" u="none" strike="noStrike" dirty="0">
                          <a:effectLst/>
                        </a:rPr>
                        <a:t>Old Error #</a:t>
                      </a:r>
                      <a:endParaRPr lang="en-US" sz="1800" b="1" i="0" u="none" strike="noStrike" dirty="0">
                        <a:solidFill>
                          <a:srgbClr val="FFFFFF"/>
                        </a:solidFill>
                        <a:effectLst/>
                        <a:latin typeface="Arial" panose="020B0604020202020204" pitchFamily="34" charset="0"/>
                      </a:endParaRPr>
                    </a:p>
                  </a:txBody>
                  <a:tcPr marL="6725" marR="6725" marT="6725" marB="0" anchor="ctr"/>
                </a:tc>
                <a:tc>
                  <a:txBody>
                    <a:bodyPr/>
                    <a:lstStyle/>
                    <a:p>
                      <a:pPr algn="ctr" fontAlgn="t"/>
                      <a:r>
                        <a:rPr lang="en-US" sz="1800" u="none" strike="noStrike" dirty="0">
                          <a:effectLst/>
                        </a:rPr>
                        <a:t>Error #</a:t>
                      </a:r>
                      <a:endParaRPr lang="en-US" sz="1800" b="1" i="0" u="none" strike="noStrike" dirty="0">
                        <a:solidFill>
                          <a:srgbClr val="FFFFFF"/>
                        </a:solidFill>
                        <a:effectLst/>
                        <a:latin typeface="Arial" panose="020B0604020202020204" pitchFamily="34" charset="0"/>
                      </a:endParaRPr>
                    </a:p>
                  </a:txBody>
                  <a:tcPr marL="6725" marR="6725" marT="6725" marB="0" anchor="ctr"/>
                </a:tc>
                <a:tc>
                  <a:txBody>
                    <a:bodyPr/>
                    <a:lstStyle/>
                    <a:p>
                      <a:pPr algn="ctr" fontAlgn="t"/>
                      <a:r>
                        <a:rPr lang="en-US" sz="1800" u="none" strike="noStrike" dirty="0">
                          <a:effectLst/>
                        </a:rPr>
                        <a:t>Severity</a:t>
                      </a:r>
                      <a:endParaRPr lang="en-US" sz="1800" b="1" i="0" u="none" strike="noStrike" dirty="0">
                        <a:solidFill>
                          <a:srgbClr val="FFFFFF"/>
                        </a:solidFill>
                        <a:effectLst/>
                        <a:latin typeface="Arial" panose="020B0604020202020204" pitchFamily="34" charset="0"/>
                      </a:endParaRPr>
                    </a:p>
                  </a:txBody>
                  <a:tcPr marL="6725" marR="6725" marT="6725" marB="0" anchor="ctr"/>
                </a:tc>
                <a:tc>
                  <a:txBody>
                    <a:bodyPr/>
                    <a:lstStyle/>
                    <a:p>
                      <a:pPr algn="ctr" fontAlgn="t"/>
                      <a:r>
                        <a:rPr lang="en-US" sz="1800" u="none" strike="noStrike" dirty="0">
                          <a:effectLst/>
                        </a:rPr>
                        <a:t>Error Name</a:t>
                      </a:r>
                      <a:endParaRPr lang="en-US" sz="1800" b="1" i="0" u="none" strike="noStrike" dirty="0">
                        <a:solidFill>
                          <a:srgbClr val="FFFFFF"/>
                        </a:solidFill>
                        <a:effectLst/>
                        <a:latin typeface="Arial" panose="020B0604020202020204" pitchFamily="34" charset="0"/>
                      </a:endParaRPr>
                    </a:p>
                  </a:txBody>
                  <a:tcPr marL="6725" marR="6725" marT="6725" marB="0" anchor="ctr"/>
                </a:tc>
                <a:tc>
                  <a:txBody>
                    <a:bodyPr/>
                    <a:lstStyle/>
                    <a:p>
                      <a:pPr algn="ctr" fontAlgn="t"/>
                      <a:r>
                        <a:rPr lang="en-US" sz="1800" u="none" strike="noStrike" dirty="0">
                          <a:effectLst/>
                        </a:rPr>
                        <a:t>Type</a:t>
                      </a:r>
                      <a:endParaRPr lang="en-US" sz="1800" b="1" i="0" u="none" strike="noStrike" dirty="0">
                        <a:solidFill>
                          <a:srgbClr val="FFFFFF"/>
                        </a:solidFill>
                        <a:effectLst/>
                        <a:latin typeface="Arial" panose="020B0604020202020204" pitchFamily="34" charset="0"/>
                      </a:endParaRPr>
                    </a:p>
                  </a:txBody>
                  <a:tcPr marL="6725" marR="6725" marT="6725" marB="0" anchor="ctr"/>
                </a:tc>
                <a:extLst>
                  <a:ext uri="{0D108BD9-81ED-4DB2-BD59-A6C34878D82A}">
                    <a16:rowId xmlns:a16="http://schemas.microsoft.com/office/drawing/2014/main" val="2299391424"/>
                  </a:ext>
                </a:extLst>
              </a:tr>
              <a:tr h="463674">
                <a:tc>
                  <a:txBody>
                    <a:bodyPr/>
                    <a:lstStyle/>
                    <a:p>
                      <a:pPr algn="l" fontAlgn="t"/>
                      <a:r>
                        <a:rPr lang="en-US" sz="1600" u="none" strike="noStrike" dirty="0">
                          <a:effectLst/>
                        </a:rPr>
                        <a:t>CERT004</a:t>
                      </a:r>
                      <a:endParaRPr lang="en-US" sz="1600" b="0" i="0" u="none" strike="noStrike" dirty="0">
                        <a:solidFill>
                          <a:srgbClr val="000000"/>
                        </a:solidFill>
                        <a:effectLst/>
                        <a:latin typeface="Arial" panose="020B0604020202020204" pitchFamily="34" charset="0"/>
                      </a:endParaRPr>
                    </a:p>
                  </a:txBody>
                  <a:tcPr marL="6725" marR="6725" marT="6725" marB="0" anchor="ctr"/>
                </a:tc>
                <a:tc>
                  <a:txBody>
                    <a:bodyPr/>
                    <a:lstStyle/>
                    <a:p>
                      <a:pPr algn="l" fontAlgn="t"/>
                      <a:r>
                        <a:rPr lang="en-US" sz="1600" b="1" u="none" strike="noStrike" dirty="0">
                          <a:effectLst/>
                        </a:rPr>
                        <a:t>SENR0661E2</a:t>
                      </a:r>
                      <a:endParaRPr lang="en-US" sz="1600" b="1" i="0" u="none" strike="noStrike" dirty="0">
                        <a:solidFill>
                          <a:srgbClr val="000000"/>
                        </a:solidFill>
                        <a:effectLst/>
                        <a:latin typeface="Arial" panose="020B0604020202020204" pitchFamily="34" charset="0"/>
                      </a:endParaRPr>
                    </a:p>
                  </a:txBody>
                  <a:tcPr marL="6725" marR="6725" marT="6725" marB="0" anchor="ctr"/>
                </a:tc>
                <a:tc>
                  <a:txBody>
                    <a:bodyPr/>
                    <a:lstStyle/>
                    <a:p>
                      <a:pPr algn="ctr" fontAlgn="t"/>
                      <a:r>
                        <a:rPr lang="en-US" sz="1600" b="1" u="none" strike="noStrike" dirty="0">
                          <a:solidFill>
                            <a:srgbClr val="FF0000"/>
                          </a:solidFill>
                          <a:effectLst/>
                        </a:rPr>
                        <a:t>F</a:t>
                      </a:r>
                      <a:endParaRPr lang="en-US" sz="1600" b="1" i="0" u="none" strike="noStrike" dirty="0">
                        <a:solidFill>
                          <a:srgbClr val="FF0000"/>
                        </a:solidFill>
                        <a:effectLst/>
                        <a:latin typeface="Arial" panose="020B0604020202020204" pitchFamily="34" charset="0"/>
                      </a:endParaRPr>
                    </a:p>
                  </a:txBody>
                  <a:tcPr marL="6725" marR="6725" marT="6725" marB="0" anchor="ctr"/>
                </a:tc>
                <a:tc>
                  <a:txBody>
                    <a:bodyPr/>
                    <a:lstStyle/>
                    <a:p>
                      <a:pPr algn="l" fontAlgn="t"/>
                      <a:r>
                        <a:rPr lang="en-US" sz="1600" u="none" strike="noStrike" dirty="0">
                          <a:effectLst/>
                        </a:rPr>
                        <a:t>Invalid Student Race Missing Indicator and Student Race Code Combination</a:t>
                      </a:r>
                      <a:endParaRPr lang="en-US" sz="1600" b="0" i="0" u="none" strike="noStrike" dirty="0">
                        <a:solidFill>
                          <a:srgbClr val="000000"/>
                        </a:solidFill>
                        <a:effectLst/>
                        <a:latin typeface="Arial" panose="020B0604020202020204" pitchFamily="34" charset="0"/>
                      </a:endParaRPr>
                    </a:p>
                  </a:txBody>
                  <a:tcPr marL="6725" marR="6725" marT="6725" marB="0" anchor="ctr"/>
                </a:tc>
                <a:tc>
                  <a:txBody>
                    <a:bodyPr/>
                    <a:lstStyle/>
                    <a:p>
                      <a:pPr algn="ctr" fontAlgn="t"/>
                      <a:r>
                        <a:rPr lang="en-US" sz="1600" u="none" strike="noStrike" dirty="0">
                          <a:effectLst/>
                        </a:rPr>
                        <a:t>CDD</a:t>
                      </a:r>
                      <a:endParaRPr lang="en-US" sz="1600" b="0" i="0" u="none" strike="noStrike" dirty="0">
                        <a:solidFill>
                          <a:srgbClr val="000000"/>
                        </a:solidFill>
                        <a:effectLst/>
                        <a:latin typeface="Arial" panose="020B0604020202020204" pitchFamily="34" charset="0"/>
                      </a:endParaRPr>
                    </a:p>
                  </a:txBody>
                  <a:tcPr marL="6725" marR="6725" marT="6725" marB="0" anchor="ctr"/>
                </a:tc>
                <a:extLst>
                  <a:ext uri="{0D108BD9-81ED-4DB2-BD59-A6C34878D82A}">
                    <a16:rowId xmlns:a16="http://schemas.microsoft.com/office/drawing/2014/main" val="2792602675"/>
                  </a:ext>
                </a:extLst>
              </a:tr>
              <a:tr h="463674">
                <a:tc>
                  <a:txBody>
                    <a:bodyPr/>
                    <a:lstStyle/>
                    <a:p>
                      <a:pPr algn="l" fontAlgn="t"/>
                      <a:r>
                        <a:rPr lang="en-US" sz="1600" u="none" strike="noStrike" dirty="0">
                          <a:effectLst/>
                        </a:rPr>
                        <a:t>CERT004</a:t>
                      </a:r>
                      <a:endParaRPr lang="en-US" sz="1600" b="0" i="0" u="none" strike="noStrike" dirty="0">
                        <a:solidFill>
                          <a:srgbClr val="000000"/>
                        </a:solidFill>
                        <a:effectLst/>
                        <a:latin typeface="Arial" panose="020B0604020202020204" pitchFamily="34" charset="0"/>
                      </a:endParaRPr>
                    </a:p>
                  </a:txBody>
                  <a:tcPr marL="6725" marR="6725" marT="6725" marB="0" anchor="ctr"/>
                </a:tc>
                <a:tc>
                  <a:txBody>
                    <a:bodyPr/>
                    <a:lstStyle/>
                    <a:p>
                      <a:pPr algn="l" fontAlgn="t"/>
                      <a:r>
                        <a:rPr lang="en-US" sz="1600" b="1" u="none" strike="noStrike" dirty="0">
                          <a:effectLst/>
                        </a:rPr>
                        <a:t>SENR0716E2</a:t>
                      </a:r>
                      <a:endParaRPr lang="en-US" sz="1600" b="1" i="0" u="none" strike="noStrike" dirty="0">
                        <a:solidFill>
                          <a:srgbClr val="000000"/>
                        </a:solidFill>
                        <a:effectLst/>
                        <a:latin typeface="Arial" panose="020B0604020202020204" pitchFamily="34" charset="0"/>
                      </a:endParaRPr>
                    </a:p>
                  </a:txBody>
                  <a:tcPr marL="6725" marR="6725" marT="6725" marB="0" anchor="ctr"/>
                </a:tc>
                <a:tc>
                  <a:txBody>
                    <a:bodyPr/>
                    <a:lstStyle/>
                    <a:p>
                      <a:pPr algn="ctr" fontAlgn="t"/>
                      <a:r>
                        <a:rPr lang="en-US" sz="1600" b="1" u="none" strike="noStrike" dirty="0">
                          <a:solidFill>
                            <a:srgbClr val="FF0000"/>
                          </a:solidFill>
                          <a:effectLst/>
                        </a:rPr>
                        <a:t>F</a:t>
                      </a:r>
                      <a:endParaRPr lang="en-US" sz="1600" b="1" i="0" u="none" strike="noStrike" dirty="0">
                        <a:solidFill>
                          <a:srgbClr val="FF0000"/>
                        </a:solidFill>
                        <a:effectLst/>
                        <a:latin typeface="Arial" panose="020B0604020202020204" pitchFamily="34" charset="0"/>
                      </a:endParaRPr>
                    </a:p>
                  </a:txBody>
                  <a:tcPr marL="6725" marR="6725" marT="6725" marB="0" anchor="ctr"/>
                </a:tc>
                <a:tc>
                  <a:txBody>
                    <a:bodyPr/>
                    <a:lstStyle/>
                    <a:p>
                      <a:pPr algn="l" fontAlgn="t"/>
                      <a:r>
                        <a:rPr lang="en-US" sz="1600" u="none" strike="noStrike" dirty="0">
                          <a:effectLst/>
                        </a:rPr>
                        <a:t>Invalid Student Ethnicity Missing Indicator and Student Hispanic Ethnicity Indicator</a:t>
                      </a:r>
                      <a:endParaRPr lang="en-US" sz="1600" b="0" i="0" u="none" strike="noStrike" dirty="0">
                        <a:solidFill>
                          <a:srgbClr val="000000"/>
                        </a:solidFill>
                        <a:effectLst/>
                        <a:latin typeface="Arial" panose="020B0604020202020204" pitchFamily="34" charset="0"/>
                      </a:endParaRPr>
                    </a:p>
                  </a:txBody>
                  <a:tcPr marL="6725" marR="6725" marT="6725" marB="0" anchor="ctr"/>
                </a:tc>
                <a:tc>
                  <a:txBody>
                    <a:bodyPr/>
                    <a:lstStyle/>
                    <a:p>
                      <a:pPr algn="ctr" fontAlgn="t"/>
                      <a:r>
                        <a:rPr lang="en-US" sz="1600" u="none" strike="noStrike" dirty="0">
                          <a:effectLst/>
                        </a:rPr>
                        <a:t>CDD</a:t>
                      </a:r>
                      <a:endParaRPr lang="en-US" sz="1600" b="0" i="0" u="none" strike="noStrike" dirty="0">
                        <a:solidFill>
                          <a:srgbClr val="000000"/>
                        </a:solidFill>
                        <a:effectLst/>
                        <a:latin typeface="Arial" panose="020B0604020202020204" pitchFamily="34" charset="0"/>
                      </a:endParaRPr>
                    </a:p>
                  </a:txBody>
                  <a:tcPr marL="6725" marR="6725" marT="6725" marB="0" anchor="ctr"/>
                </a:tc>
                <a:extLst>
                  <a:ext uri="{0D108BD9-81ED-4DB2-BD59-A6C34878D82A}">
                    <a16:rowId xmlns:a16="http://schemas.microsoft.com/office/drawing/2014/main" val="865214693"/>
                  </a:ext>
                </a:extLst>
              </a:tr>
              <a:tr h="364264">
                <a:tc>
                  <a:txBody>
                    <a:bodyPr/>
                    <a:lstStyle/>
                    <a:p>
                      <a:pPr algn="l" fontAlgn="t"/>
                      <a:r>
                        <a:rPr lang="en-US" sz="1600" u="none" strike="noStrike" dirty="0">
                          <a:effectLst/>
                        </a:rPr>
                        <a:t>CERT004</a:t>
                      </a:r>
                      <a:endParaRPr lang="en-US" sz="1600" b="0" i="0" u="none" strike="noStrike" dirty="0">
                        <a:solidFill>
                          <a:srgbClr val="000000"/>
                        </a:solidFill>
                        <a:effectLst/>
                        <a:latin typeface="Arial" panose="020B0604020202020204" pitchFamily="34" charset="0"/>
                      </a:endParaRPr>
                    </a:p>
                  </a:txBody>
                  <a:tcPr marL="6725" marR="6725" marT="6725" marB="0" anchor="ctr"/>
                </a:tc>
                <a:tc>
                  <a:txBody>
                    <a:bodyPr/>
                    <a:lstStyle/>
                    <a:p>
                      <a:pPr algn="l" fontAlgn="t"/>
                      <a:r>
                        <a:rPr lang="en-US" sz="1600" b="1" u="none" strike="noStrike" dirty="0">
                          <a:effectLst/>
                        </a:rPr>
                        <a:t>SENR0717E2</a:t>
                      </a:r>
                      <a:endParaRPr lang="en-US" sz="1600" b="1" i="0" u="none" strike="noStrike" dirty="0">
                        <a:solidFill>
                          <a:srgbClr val="000000"/>
                        </a:solidFill>
                        <a:effectLst/>
                        <a:latin typeface="Arial" panose="020B0604020202020204" pitchFamily="34" charset="0"/>
                      </a:endParaRPr>
                    </a:p>
                  </a:txBody>
                  <a:tcPr marL="6725" marR="6725" marT="6725" marB="0" anchor="ctr"/>
                </a:tc>
                <a:tc>
                  <a:txBody>
                    <a:bodyPr/>
                    <a:lstStyle/>
                    <a:p>
                      <a:pPr algn="ctr" fontAlgn="t"/>
                      <a:r>
                        <a:rPr lang="en-US" sz="1600" b="1" u="none" strike="noStrike" dirty="0">
                          <a:solidFill>
                            <a:srgbClr val="FF0000"/>
                          </a:solidFill>
                          <a:effectLst/>
                        </a:rPr>
                        <a:t>F</a:t>
                      </a:r>
                      <a:endParaRPr lang="en-US" sz="1600" b="1" i="0" u="none" strike="noStrike" dirty="0">
                        <a:solidFill>
                          <a:srgbClr val="FF0000"/>
                        </a:solidFill>
                        <a:effectLst/>
                        <a:latin typeface="Arial" panose="020B0604020202020204" pitchFamily="34" charset="0"/>
                      </a:endParaRPr>
                    </a:p>
                  </a:txBody>
                  <a:tcPr marL="6725" marR="6725" marT="6725" marB="0" anchor="ctr"/>
                </a:tc>
                <a:tc>
                  <a:txBody>
                    <a:bodyPr/>
                    <a:lstStyle/>
                    <a:p>
                      <a:pPr algn="l" fontAlgn="t"/>
                      <a:r>
                        <a:rPr lang="en-US" sz="1600" b="0" i="0" kern="1200" dirty="0">
                          <a:solidFill>
                            <a:schemeClr val="dk1"/>
                          </a:solidFill>
                          <a:effectLst/>
                          <a:latin typeface="+mn-lt"/>
                          <a:ea typeface="+mn-ea"/>
                          <a:cs typeface="+mn-cs"/>
                        </a:rPr>
                        <a:t>Missing overlapping SINF record</a:t>
                      </a:r>
                      <a:endParaRPr lang="en-US" sz="1600" b="0" i="0" u="none" strike="noStrike" dirty="0">
                        <a:solidFill>
                          <a:srgbClr val="000000"/>
                        </a:solidFill>
                        <a:effectLst/>
                        <a:latin typeface="Arial" panose="020B0604020202020204" pitchFamily="34" charset="0"/>
                      </a:endParaRPr>
                    </a:p>
                  </a:txBody>
                  <a:tcPr marL="6725" marR="6725" marT="6725" marB="0" anchor="ctr"/>
                </a:tc>
                <a:tc>
                  <a:txBody>
                    <a:bodyPr/>
                    <a:lstStyle/>
                    <a:p>
                      <a:pPr algn="ctr" fontAlgn="t"/>
                      <a:r>
                        <a:rPr lang="en-US" sz="1600" u="none" strike="noStrike" dirty="0">
                          <a:effectLst/>
                        </a:rPr>
                        <a:t>CDD</a:t>
                      </a:r>
                      <a:endParaRPr lang="en-US" sz="1600" b="0" i="0" u="none" strike="noStrike" dirty="0">
                        <a:solidFill>
                          <a:srgbClr val="000000"/>
                        </a:solidFill>
                        <a:effectLst/>
                        <a:latin typeface="Arial" panose="020B0604020202020204" pitchFamily="34" charset="0"/>
                      </a:endParaRPr>
                    </a:p>
                  </a:txBody>
                  <a:tcPr marL="6725" marR="6725" marT="6725" marB="0" anchor="ctr"/>
                </a:tc>
                <a:extLst>
                  <a:ext uri="{0D108BD9-81ED-4DB2-BD59-A6C34878D82A}">
                    <a16:rowId xmlns:a16="http://schemas.microsoft.com/office/drawing/2014/main" val="2024932642"/>
                  </a:ext>
                </a:extLst>
              </a:tr>
            </a:tbl>
          </a:graphicData>
        </a:graphic>
      </p:graphicFrame>
    </p:spTree>
    <p:extLst>
      <p:ext uri="{BB962C8B-B14F-4D97-AF65-F5344CB8AC3E}">
        <p14:creationId xmlns:p14="http://schemas.microsoft.com/office/powerpoint/2010/main" val="26182763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CA27A9B-529A-99CF-B6FF-E2C6E29EFDA2}"/>
              </a:ext>
              <a:ext uri="{C183D7F6-B498-43B3-948B-1728B52AA6E4}">
                <adec:decorative xmlns:adec="http://schemas.microsoft.com/office/drawing/2017/decorative" val="1"/>
              </a:ext>
            </a:extLst>
          </p:cNvPr>
          <p:cNvSpPr/>
          <p:nvPr/>
        </p:nvSpPr>
        <p:spPr bwMode="gray">
          <a:xfrm>
            <a:off x="459159" y="-1"/>
            <a:ext cx="11732841" cy="6365363"/>
          </a:xfrm>
          <a:prstGeom prst="rect">
            <a:avLst/>
          </a:prstGeom>
          <a:gradFill>
            <a:gsLst>
              <a:gs pos="27000">
                <a:schemeClr val="tx1">
                  <a:alpha val="80000"/>
                </a:schemeClr>
              </a:gs>
              <a:gs pos="100000">
                <a:schemeClr val="bg1"/>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959157"/>
            <a:ext cx="6299682" cy="805443"/>
          </a:xfrm>
        </p:spPr>
        <p:txBody>
          <a:bodyPr/>
          <a:lstStyle/>
          <a:p>
            <a:r>
              <a:rPr lang="en-US" dirty="0">
                <a:solidFill>
                  <a:schemeClr val="accent3">
                    <a:lumMod val="20000"/>
                    <a:lumOff val="80000"/>
                  </a:schemeClr>
                </a:solidFill>
              </a:rPr>
              <a:t>EOY 3 </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r>
              <a:rPr lang="en-US" dirty="0"/>
              <a:t>Changes</a:t>
            </a:r>
          </a:p>
        </p:txBody>
      </p:sp>
      <p:sp>
        <p:nvSpPr>
          <p:cNvPr id="4" name="Footer Placeholder 3">
            <a:extLst>
              <a:ext uri="{FF2B5EF4-FFF2-40B4-BE49-F238E27FC236}">
                <a16:creationId xmlns:a16="http://schemas.microsoft.com/office/drawing/2014/main" id="{AE7B4051-D9FC-4650-89C2-BC66990CF505}"/>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 Advanced Reporting and Certification v1.1 May 5,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6" name="Slide Number Placeholder 5">
            <a:extLst>
              <a:ext uri="{FF2B5EF4-FFF2-40B4-BE49-F238E27FC236}">
                <a16:creationId xmlns:a16="http://schemas.microsoft.com/office/drawing/2014/main" id="{E704827E-E165-4122-B5E4-5914E11709D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416722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grpId="0" nodeType="afterEffect">
                                  <p:stCondLst>
                                    <p:cond delay="0"/>
                                  </p:stCondLst>
                                  <p:childTnLst>
                                    <p:anim calcmode="lin" valueType="num">
                                      <p:cBhvr additive="base">
                                        <p:cTn id="6" dur="500"/>
                                        <p:tgtEl>
                                          <p:spTgt spid="30"/>
                                        </p:tgtEl>
                                        <p:attrNameLst>
                                          <p:attrName>ppt_x</p:attrName>
                                        </p:attrNameLst>
                                      </p:cBhvr>
                                      <p:tavLst>
                                        <p:tav tm="0">
                                          <p:val>
                                            <p:strVal val="ppt_x"/>
                                          </p:val>
                                        </p:tav>
                                        <p:tav tm="100000">
                                          <p:val>
                                            <p:strVal val="ppt_x"/>
                                          </p:val>
                                        </p:tav>
                                      </p:tavLst>
                                    </p:anim>
                                    <p:anim calcmode="lin" valueType="num">
                                      <p:cBhvr additive="base">
                                        <p:cTn id="7" dur="500"/>
                                        <p:tgtEl>
                                          <p:spTgt spid="30"/>
                                        </p:tgtEl>
                                        <p:attrNameLst>
                                          <p:attrName>ppt_y</p:attrName>
                                        </p:attrNameLst>
                                      </p:cBhvr>
                                      <p:tavLst>
                                        <p:tav tm="0">
                                          <p:val>
                                            <p:strVal val="ppt_y"/>
                                          </p:val>
                                        </p:tav>
                                        <p:tav tm="100000">
                                          <p:val>
                                            <p:strVal val="1+ppt_h/2"/>
                                          </p:val>
                                        </p:tav>
                                      </p:tavLst>
                                    </p:anim>
                                    <p:set>
                                      <p:cBhvr>
                                        <p:cTn id="8" dur="1" fill="hold">
                                          <p:stCondLst>
                                            <p:cond delay="499"/>
                                          </p:stCondLst>
                                        </p:cTn>
                                        <p:tgtEl>
                                          <p:spTgt spid="30"/>
                                        </p:tgtEl>
                                        <p:attrNameLst>
                                          <p:attrName>style.visibility</p:attrName>
                                        </p:attrNameLst>
                                      </p:cBhvr>
                                      <p:to>
                                        <p:strVal val="hidden"/>
                                      </p:to>
                                    </p:set>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1+#ppt_w/2"/>
                                          </p:val>
                                        </p:tav>
                                        <p:tav tm="100000">
                                          <p:val>
                                            <p:strVal val="#ppt_x"/>
                                          </p:val>
                                        </p:tav>
                                      </p:tavLst>
                                    </p:anim>
                                    <p:anim calcmode="lin" valueType="num">
                                      <p:cBhvr additive="base">
                                        <p:cTn id="13"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56917-B921-0308-D299-E4CE74C21BBB}"/>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8ED530C5-E42C-D0E7-290E-6585A20E0693}"/>
              </a:ext>
            </a:extLst>
          </p:cNvPr>
          <p:cNvSpPr>
            <a:spLocks noGrp="1"/>
          </p:cNvSpPr>
          <p:nvPr>
            <p:ph type="ftr" sz="quarter" idx="10"/>
          </p:nvPr>
        </p:nvSpPr>
        <p:spPr/>
        <p:txBody>
          <a:bodyPr/>
          <a:lstStyle/>
          <a:p>
            <a:r>
              <a:rPr lang="en-US">
                <a:solidFill>
                  <a:srgbClr val="003366"/>
                </a:solidFill>
              </a:rPr>
              <a:t>EOY - Advanced Reporting and Certification v1.1 May 5, 2025</a:t>
            </a:r>
          </a:p>
        </p:txBody>
      </p:sp>
      <p:sp>
        <p:nvSpPr>
          <p:cNvPr id="5" name="Slide Number Placeholder 4">
            <a:extLst>
              <a:ext uri="{FF2B5EF4-FFF2-40B4-BE49-F238E27FC236}">
                <a16:creationId xmlns:a16="http://schemas.microsoft.com/office/drawing/2014/main" id="{A8FE008B-D992-EF00-5C65-E905E04FA2DD}"/>
              </a:ext>
            </a:extLst>
          </p:cNvPr>
          <p:cNvSpPr>
            <a:spLocks noGrp="1"/>
          </p:cNvSpPr>
          <p:nvPr>
            <p:ph type="sldNum" sz="quarter" idx="11"/>
          </p:nvPr>
        </p:nvSpPr>
        <p:spPr/>
        <p:txBody>
          <a:bodyPr/>
          <a:lstStyle/>
          <a:p>
            <a:fld id="{B6F15528-21DE-4FAA-801E-634DDDAF4B2B}" type="slidenum">
              <a:rPr lang="en-US" smtClean="0">
                <a:solidFill>
                  <a:srgbClr val="003366"/>
                </a:solidFill>
              </a:rPr>
              <a:pPr/>
              <a:t>79</a:t>
            </a:fld>
            <a:endParaRPr lang="en-US">
              <a:solidFill>
                <a:srgbClr val="003366"/>
              </a:solidFill>
            </a:endParaRPr>
          </a:p>
        </p:txBody>
      </p:sp>
      <p:sp>
        <p:nvSpPr>
          <p:cNvPr id="2" name="Title 1">
            <a:extLst>
              <a:ext uri="{FF2B5EF4-FFF2-40B4-BE49-F238E27FC236}">
                <a16:creationId xmlns:a16="http://schemas.microsoft.com/office/drawing/2014/main" id="{87EB8400-E4F8-0559-2CB9-F2C68AC08873}"/>
              </a:ext>
            </a:extLst>
          </p:cNvPr>
          <p:cNvSpPr>
            <a:spLocks noGrp="1"/>
          </p:cNvSpPr>
          <p:nvPr>
            <p:ph type="title" idx="4294967295"/>
          </p:nvPr>
        </p:nvSpPr>
        <p:spPr>
          <a:xfrm>
            <a:off x="432000" y="264217"/>
            <a:ext cx="11339513" cy="431800"/>
          </a:xfrm>
        </p:spPr>
        <p:txBody>
          <a:bodyPr>
            <a:normAutofit fontScale="90000"/>
          </a:bodyPr>
          <a:lstStyle/>
          <a:p>
            <a:r>
              <a:rPr lang="en-US" dirty="0"/>
              <a:t>2024-25 – EOY 3 Validation Changes</a:t>
            </a:r>
          </a:p>
        </p:txBody>
      </p:sp>
      <p:graphicFrame>
        <p:nvGraphicFramePr>
          <p:cNvPr id="6" name="Content Placeholder 5">
            <a:extLst>
              <a:ext uri="{FF2B5EF4-FFF2-40B4-BE49-F238E27FC236}">
                <a16:creationId xmlns:a16="http://schemas.microsoft.com/office/drawing/2014/main" id="{D4D99E8E-9DE3-790D-CAF4-72A11D180E14}"/>
              </a:ext>
            </a:extLst>
          </p:cNvPr>
          <p:cNvGraphicFramePr>
            <a:graphicFrameLocks noGrp="1"/>
          </p:cNvGraphicFramePr>
          <p:nvPr>
            <p:ph idx="4294967295"/>
            <p:extLst>
              <p:ext uri="{D42A27DB-BD31-4B8C-83A1-F6EECF244321}">
                <p14:modId xmlns:p14="http://schemas.microsoft.com/office/powerpoint/2010/main" val="2608856251"/>
              </p:ext>
            </p:extLst>
          </p:nvPr>
        </p:nvGraphicFramePr>
        <p:xfrm>
          <a:off x="431800" y="859447"/>
          <a:ext cx="11328400" cy="5181136"/>
        </p:xfrm>
        <a:graphic>
          <a:graphicData uri="http://schemas.openxmlformats.org/drawingml/2006/table">
            <a:tbl>
              <a:tblPr firstRow="1" bandRow="1">
                <a:tableStyleId>{BC89EF96-8CEA-46FF-86C4-4CE0E7609802}</a:tableStyleId>
              </a:tblPr>
              <a:tblGrid>
                <a:gridCol w="1988127">
                  <a:extLst>
                    <a:ext uri="{9D8B030D-6E8A-4147-A177-3AD203B41FA5}">
                      <a16:colId xmlns:a16="http://schemas.microsoft.com/office/drawing/2014/main" val="20000"/>
                    </a:ext>
                  </a:extLst>
                </a:gridCol>
                <a:gridCol w="9340273">
                  <a:extLst>
                    <a:ext uri="{9D8B030D-6E8A-4147-A177-3AD203B41FA5}">
                      <a16:colId xmlns:a16="http://schemas.microsoft.com/office/drawing/2014/main" val="20001"/>
                    </a:ext>
                  </a:extLst>
                </a:gridCol>
              </a:tblGrid>
              <a:tr h="451400">
                <a:tc>
                  <a:txBody>
                    <a:bodyPr/>
                    <a:lstStyle/>
                    <a:p>
                      <a:pPr algn="ctr"/>
                      <a:r>
                        <a:rPr lang="en-US" sz="1400">
                          <a:solidFill>
                            <a:schemeClr val="bg1"/>
                          </a:solidFill>
                        </a:rPr>
                        <a:t>Functionality</a:t>
                      </a:r>
                    </a:p>
                  </a:txBody>
                  <a:tcPr anchor="ctr">
                    <a:solidFill>
                      <a:srgbClr val="FD7C62"/>
                    </a:solidFill>
                  </a:tcPr>
                </a:tc>
                <a:tc>
                  <a:txBody>
                    <a:bodyPr/>
                    <a:lstStyle/>
                    <a:p>
                      <a:pPr algn="ctr"/>
                      <a:r>
                        <a:rPr lang="en-US" sz="1400">
                          <a:solidFill>
                            <a:schemeClr val="bg1"/>
                          </a:solidFill>
                        </a:rPr>
                        <a:t>Change</a:t>
                      </a:r>
                    </a:p>
                  </a:txBody>
                  <a:tcPr anchor="ctr">
                    <a:solidFill>
                      <a:srgbClr val="FD7C62"/>
                    </a:solidFill>
                  </a:tcPr>
                </a:tc>
                <a:extLst>
                  <a:ext uri="{0D108BD9-81ED-4DB2-BD59-A6C34878D82A}">
                    <a16:rowId xmlns:a16="http://schemas.microsoft.com/office/drawing/2014/main" val="10000"/>
                  </a:ext>
                </a:extLst>
              </a:tr>
              <a:tr h="1466639">
                <a:tc rowSpan="3">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800" dirty="0"/>
                        <a:t>EOY 3 Validations</a:t>
                      </a:r>
                    </a:p>
                  </a:txBody>
                  <a:tcPr anchor="ctr">
                    <a:lnR w="12700" cap="flat" cmpd="sng" algn="ctr">
                      <a:solidFill>
                        <a:srgbClr val="42C1BD"/>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FF735D"/>
                          </a:solidFill>
                          <a:effectLst/>
                          <a:uLnTx/>
                          <a:uFillTx/>
                          <a:latin typeface="+mn-lt"/>
                          <a:ea typeface="+mn-ea"/>
                          <a:cs typeface="+mn-cs"/>
                        </a:rPr>
                        <a:t>New -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04040"/>
                          </a:solidFill>
                          <a:effectLst/>
                          <a:uLnTx/>
                          <a:uFillTx/>
                          <a:latin typeface="+mn-lt"/>
                          <a:ea typeface="+mn-ea"/>
                          <a:cs typeface="+mn-cs"/>
                        </a:rPr>
                        <a:t>Conversion of</a:t>
                      </a:r>
                      <a:r>
                        <a:rPr lang="en-US" sz="1600" b="0" dirty="0">
                          <a:solidFill>
                            <a:prstClr val="black"/>
                          </a:solidFill>
                        </a:rPr>
                        <a:t> </a:t>
                      </a:r>
                      <a:r>
                        <a:rPr lang="en-US" sz="1600" dirty="0">
                          <a:solidFill>
                            <a:prstClr val="black"/>
                          </a:solidFill>
                        </a:rPr>
                        <a:t>CVRs to DD/CDDs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mn-lt"/>
                          <a:ea typeface="+mn-ea"/>
                          <a:cs typeface="+mn-cs"/>
                        </a:rPr>
                        <a:t>SENR0719</a:t>
                      </a:r>
                      <a:r>
                        <a:rPr kumimoji="0" lang="en-US" sz="1600" i="0" u="none" strike="noStrike" kern="1200" cap="none" spc="0" normalizeH="0" baseline="0" noProof="0" dirty="0">
                          <a:ln>
                            <a:noFill/>
                          </a:ln>
                          <a:solidFill>
                            <a:prstClr val="black"/>
                          </a:solidFill>
                          <a:effectLst/>
                          <a:uLnTx/>
                          <a:uFillTx/>
                          <a:latin typeface="+mn-lt"/>
                          <a:ea typeface="+mn-ea"/>
                          <a:cs typeface="+mn-cs"/>
                        </a:rPr>
                        <a:t> </a:t>
                      </a:r>
                      <a:r>
                        <a:rPr kumimoji="0" lang="en-US" sz="1600" b="1" i="0" u="none" strike="noStrike" kern="1200" cap="none" spc="0" normalizeH="0" baseline="0" noProof="0" dirty="0">
                          <a:ln>
                            <a:noFill/>
                          </a:ln>
                          <a:solidFill>
                            <a:prstClr val="black"/>
                          </a:solidFill>
                          <a:effectLst/>
                          <a:uLnTx/>
                          <a:uFillTx/>
                          <a:latin typeface="+mn-lt"/>
                          <a:ea typeface="+mn-ea"/>
                          <a:cs typeface="+mn-cs"/>
                        </a:rPr>
                        <a:t>(W) </a:t>
                      </a:r>
                      <a:r>
                        <a:rPr kumimoji="0" lang="en-US" sz="1600" i="0" u="none" strike="noStrike" kern="1200" cap="none" spc="0" normalizeH="0" baseline="0" noProof="0" dirty="0">
                          <a:ln>
                            <a:noFill/>
                          </a:ln>
                          <a:solidFill>
                            <a:prstClr val="black"/>
                          </a:solidFill>
                          <a:effectLst/>
                          <a:uLnTx/>
                          <a:uFillTx/>
                          <a:latin typeface="+mn-lt"/>
                          <a:ea typeface="+mn-ea"/>
                          <a:cs typeface="+mn-cs"/>
                        </a:rPr>
                        <a:t>- </a:t>
                      </a:r>
                      <a:r>
                        <a:rPr lang="en-US" sz="1600" b="0" i="0" kern="1200" dirty="0">
                          <a:solidFill>
                            <a:schemeClr val="tx1"/>
                          </a:solidFill>
                          <a:effectLst/>
                          <a:latin typeface="+mn-lt"/>
                          <a:ea typeface="+mn-ea"/>
                          <a:cs typeface="+mn-cs"/>
                        </a:rPr>
                        <a:t>Student Age should be greater than 0 and less than or equal to 22</a:t>
                      </a:r>
                      <a:br>
                        <a:rPr lang="en-US" sz="1600" dirty="0"/>
                      </a:br>
                      <a:r>
                        <a:rPr lang="en-US" sz="1600" b="0" i="0" kern="1200" dirty="0">
                          <a:solidFill>
                            <a:schemeClr val="tx1"/>
                          </a:solidFill>
                          <a:effectLst/>
                          <a:latin typeface="+mn-lt"/>
                          <a:ea typeface="+mn-ea"/>
                          <a:cs typeface="+mn-cs"/>
                        </a:rPr>
                        <a:t>if school is not a charter</a:t>
                      </a:r>
                      <a:endParaRPr lang="en-US" sz="1600" dirty="0">
                        <a:solidFill>
                          <a:prstClr val="black"/>
                        </a:solidFill>
                      </a:endParaRPr>
                    </a:p>
                  </a:txBody>
                  <a:tcPr anchor="ctr">
                    <a:lnL w="12700" cap="flat" cmpd="sng" algn="ctr">
                      <a:solidFill>
                        <a:srgbClr val="42C1BD"/>
                      </a:solidFill>
                      <a:prstDash val="solid"/>
                      <a:round/>
                      <a:headEnd type="none" w="med" len="med"/>
                      <a:tailEnd type="none" w="med" len="med"/>
                    </a:lnL>
                  </a:tcPr>
                </a:tc>
                <a:extLst>
                  <a:ext uri="{0D108BD9-81ED-4DB2-BD59-A6C34878D82A}">
                    <a16:rowId xmlns:a16="http://schemas.microsoft.com/office/drawing/2014/main" val="2416689838"/>
                  </a:ext>
                </a:extLst>
              </a:tr>
              <a:tr h="1338678">
                <a:tc vMerge="1">
                  <a:txBody>
                    <a:bodyPr/>
                    <a:lstStyle/>
                    <a:p>
                      <a:endParaRPr dirty="0"/>
                    </a:p>
                  </a:txBody>
                  <a:tcPr anchor="ctr">
                    <a:lnR w="12700" cap="flat" cmpd="sng" algn="ctr">
                      <a:solidFill>
                        <a:srgbClr val="42C1BD"/>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FF735D"/>
                          </a:solidFill>
                          <a:effectLst/>
                          <a:uLnTx/>
                          <a:uFillTx/>
                          <a:latin typeface="+mn-lt"/>
                          <a:ea typeface="+mn-ea"/>
                          <a:cs typeface="+mn-cs"/>
                        </a:rPr>
                        <a:t>Modified -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STAS from NPS schools no longer permitted to be submitted</a:t>
                      </a:r>
                      <a:endParaRPr lang="en-US" sz="1600" b="0" i="0" u="none" strike="noStrike" kern="1200" cap="none" spc="0" normalizeH="0" baseline="0" noProof="0" dirty="0">
                        <a:ln>
                          <a:noFill/>
                        </a:ln>
                        <a:solidFill>
                          <a:prstClr val="black"/>
                        </a:solidFill>
                        <a:effectLst/>
                        <a:uLnTx/>
                        <a:uFillTx/>
                        <a:latin typeface="+mn-lt"/>
                        <a:ea typeface="Tahoma"/>
                        <a:cs typeface="Tahoma"/>
                      </a:endParaRPr>
                    </a:p>
                    <a:p>
                      <a:pPr marL="742950" lvl="1" indent="-285750">
                        <a:buFont typeface="Arial" panose="020B0604020202020204" pitchFamily="34" charset="0"/>
                        <a:buChar char="•"/>
                      </a:pPr>
                      <a:r>
                        <a:rPr lang="en-US" sz="1600" b="1" dirty="0">
                          <a:solidFill>
                            <a:schemeClr val="bg1">
                              <a:lumMod val="10000"/>
                            </a:schemeClr>
                          </a:solidFill>
                        </a:rPr>
                        <a:t>SENR0695E3</a:t>
                      </a:r>
                      <a:r>
                        <a:rPr lang="en-US" sz="1600" dirty="0">
                          <a:solidFill>
                            <a:schemeClr val="bg1">
                              <a:lumMod val="10000"/>
                            </a:schemeClr>
                          </a:solidFill>
                        </a:rPr>
                        <a:t> - won't trigger on NSP students missing the STAS </a:t>
                      </a:r>
                      <a:endParaRPr lang="en-US" sz="1600" dirty="0">
                        <a:solidFill>
                          <a:schemeClr val="bg1">
                            <a:lumMod val="10000"/>
                          </a:schemeClr>
                        </a:solidFill>
                        <a:ea typeface="Tahoma"/>
                        <a:cs typeface="Tahoma"/>
                      </a:endParaRPr>
                    </a:p>
                    <a:p>
                      <a:pPr marL="742950" lvl="1" indent="-285750">
                        <a:buFont typeface="Arial" panose="020B0604020202020204" pitchFamily="34" charset="0"/>
                        <a:buChar char="•"/>
                      </a:pPr>
                      <a:r>
                        <a:rPr lang="en-US" sz="1600" b="1" dirty="0">
                          <a:solidFill>
                            <a:schemeClr val="bg1">
                              <a:lumMod val="10000"/>
                            </a:schemeClr>
                          </a:solidFill>
                        </a:rPr>
                        <a:t>SENR0651E3</a:t>
                      </a:r>
                      <a:r>
                        <a:rPr lang="en-US" sz="1600" dirty="0">
                          <a:solidFill>
                            <a:schemeClr val="bg1">
                              <a:lumMod val="10000"/>
                            </a:schemeClr>
                          </a:solidFill>
                        </a:rPr>
                        <a:t> - will trigger if you submit STAS (even exemptions) for NPS student</a:t>
                      </a:r>
                      <a:endParaRPr lang="en-US" sz="1600" dirty="0">
                        <a:solidFill>
                          <a:schemeClr val="bg1">
                            <a:lumMod val="10000"/>
                          </a:schemeClr>
                        </a:solidFill>
                        <a:ea typeface="Tahoma"/>
                        <a:cs typeface="Tahoma"/>
                      </a:endParaRPr>
                    </a:p>
                  </a:txBody>
                  <a:tcPr anchor="ctr">
                    <a:lnL w="12700" cap="flat" cmpd="sng" algn="ctr">
                      <a:solidFill>
                        <a:srgbClr val="42C1BD"/>
                      </a:solidFill>
                      <a:prstDash val="solid"/>
                      <a:round/>
                      <a:headEnd type="none" w="med" len="med"/>
                      <a:tailEnd type="none" w="med" len="med"/>
                    </a:lnL>
                  </a:tcPr>
                </a:tc>
                <a:extLst>
                  <a:ext uri="{0D108BD9-81ED-4DB2-BD59-A6C34878D82A}">
                    <a16:rowId xmlns:a16="http://schemas.microsoft.com/office/drawing/2014/main" val="1554890584"/>
                  </a:ext>
                </a:extLst>
              </a:tr>
              <a:tr h="1924419">
                <a:tc vMerge="1">
                  <a:txBody>
                    <a:bodyPr/>
                    <a:lstStyle/>
                    <a:p>
                      <a:pPr marL="0" indent="0" algn="ctr">
                        <a:spcBef>
                          <a:spcPts val="600"/>
                        </a:spcBef>
                        <a:buFont typeface="Arial" panose="020B0604020202020204" pitchFamily="34" charset="0"/>
                        <a:buNone/>
                      </a:pPr>
                      <a:endParaRPr lang="en-US" sz="1800" dirty="0"/>
                    </a:p>
                  </a:txBody>
                  <a:tcPr anchor="ctr">
                    <a:lnR w="12700" cap="flat" cmpd="sng" algn="ctr">
                      <a:solidFill>
                        <a:srgbClr val="42C1BD"/>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FF735D"/>
                          </a:solidFill>
                          <a:effectLst/>
                          <a:uLnTx/>
                          <a:uFillTx/>
                          <a:latin typeface="+mn-lt"/>
                          <a:ea typeface="+mn-ea"/>
                          <a:cs typeface="+mn-cs"/>
                        </a:rPr>
                        <a:t>Disabled –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chemeClr val="tx1"/>
                          </a:solidFill>
                          <a:effectLst/>
                          <a:uLnTx/>
                          <a:uFillTx/>
                          <a:latin typeface="+mn-lt"/>
                          <a:ea typeface="+mn-ea"/>
                          <a:cs typeface="+mn-cs"/>
                        </a:rPr>
                        <a:t>- </a:t>
                      </a:r>
                      <a:r>
                        <a:rPr kumimoji="0" lang="fr-FR" sz="1600" b="0" i="0" u="none" strike="noStrike" kern="1200" cap="none" spc="0" normalizeH="0" baseline="0" noProof="0" dirty="0">
                          <a:ln>
                            <a:noFill/>
                          </a:ln>
                          <a:solidFill>
                            <a:schemeClr val="tx1"/>
                          </a:solidFill>
                          <a:effectLst/>
                          <a:uLnTx/>
                          <a:uFillTx/>
                          <a:latin typeface="+mn-lt"/>
                          <a:ea typeface="+mn-ea"/>
                          <a:cs typeface="+mn-cs"/>
                        </a:rPr>
                        <a:t>CERT004, CERT067, CERT106, CERT112, CERT113, CERT126, CERT128, CERT129, CERT131, CERT149, CERT150, CERT151, CERT152, CERT153, CERT154, CERT155, CERT156, CERT157, CERT158, CERT162, CERT163, CERT165, CERT166</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chemeClr val="tx1"/>
                        </a:solidFill>
                        <a:effectLst/>
                        <a:uLnTx/>
                        <a:uFillTx/>
                        <a:latin typeface="+mn-lt"/>
                        <a:ea typeface="+mn-ea"/>
                        <a:cs typeface="+mn-cs"/>
                      </a:endParaRPr>
                    </a:p>
                  </a:txBody>
                  <a:tcPr anchor="ctr">
                    <a:lnL w="12700" cap="flat" cmpd="sng" algn="ctr">
                      <a:solidFill>
                        <a:srgbClr val="42C1BD"/>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38492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icture of bridge from overhead">
            <a:extLst>
              <a:ext uri="{FF2B5EF4-FFF2-40B4-BE49-F238E27FC236}">
                <a16:creationId xmlns:a16="http://schemas.microsoft.com/office/drawing/2014/main" id="{D7E64F53-19CD-4548-8EF2-A78FB350C0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365363"/>
          </a:xfrm>
          <a:prstGeom prst="rect">
            <a:avLst/>
          </a:prstGeom>
        </p:spPr>
      </p:pic>
      <p:sp>
        <p:nvSpPr>
          <p:cNvPr id="6" name="Oval 5">
            <a:extLst>
              <a:ext uri="{FF2B5EF4-FFF2-40B4-BE49-F238E27FC236}">
                <a16:creationId xmlns:a16="http://schemas.microsoft.com/office/drawing/2014/main" id="{BE5C62E3-4639-5449-AFDD-DEDCBEC2A0F9}"/>
              </a:ext>
              <a:ext uri="{C183D7F6-B498-43B3-948B-1728B52AA6E4}">
                <adec:decorative xmlns:adec="http://schemas.microsoft.com/office/drawing/2017/decorative" val="1"/>
              </a:ext>
            </a:extLst>
          </p:cNvPr>
          <p:cNvSpPr/>
          <p:nvPr/>
        </p:nvSpPr>
        <p:spPr>
          <a:xfrm>
            <a:off x="-683666" y="902163"/>
            <a:ext cx="6265743" cy="6365353"/>
          </a:xfrm>
          <a:prstGeom prst="ellipse">
            <a:avLst/>
          </a:prstGeom>
          <a:solidFill>
            <a:schemeClr val="bg1">
              <a:lumMod val="9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5" name="Slide Number Placeholder 4">
            <a:extLst>
              <a:ext uri="{FF2B5EF4-FFF2-40B4-BE49-F238E27FC236}">
                <a16:creationId xmlns:a16="http://schemas.microsoft.com/office/drawing/2014/main" id="{0939B6BA-1A25-C040-9235-4C8F273C2D2D}"/>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DAE45D29-D164-48B0-A4A9-973EFB56248B}"/>
              </a:ext>
            </a:extLst>
          </p:cNvPr>
          <p:cNvSpPr>
            <a:spLocks noGrp="1"/>
          </p:cNvSpPr>
          <p:nvPr>
            <p:ph type="title"/>
          </p:nvPr>
        </p:nvSpPr>
        <p:spPr>
          <a:xfrm>
            <a:off x="0" y="1467517"/>
            <a:ext cx="4913585" cy="1342754"/>
          </a:xfrm>
        </p:spPr>
        <p:txBody>
          <a:bodyPr vert="horz" lIns="91440" tIns="45720" rIns="91440" bIns="45720" rtlCol="0" anchor="ctr">
            <a:normAutofit/>
          </a:bodyPr>
          <a:lstStyle/>
          <a:p>
            <a:pPr algn="ctr"/>
            <a:r>
              <a:rPr lang="en-US" sz="3600">
                <a:solidFill>
                  <a:schemeClr val="accent4"/>
                </a:solidFill>
              </a:rPr>
              <a:t>EOY 1- 4 Highlights</a:t>
            </a:r>
          </a:p>
        </p:txBody>
      </p:sp>
      <p:sp>
        <p:nvSpPr>
          <p:cNvPr id="3" name="Content Placeholder 2">
            <a:extLst>
              <a:ext uri="{FF2B5EF4-FFF2-40B4-BE49-F238E27FC236}">
                <a16:creationId xmlns:a16="http://schemas.microsoft.com/office/drawing/2014/main" id="{E17249B0-92BC-4725-9A4F-C87DBFB832EB}"/>
              </a:ext>
            </a:extLst>
          </p:cNvPr>
          <p:cNvSpPr>
            <a:spLocks noGrp="1"/>
          </p:cNvSpPr>
          <p:nvPr>
            <p:ph idx="1"/>
          </p:nvPr>
        </p:nvSpPr>
        <p:spPr>
          <a:xfrm>
            <a:off x="304200" y="2467653"/>
            <a:ext cx="4943631" cy="3782318"/>
          </a:xfrm>
        </p:spPr>
        <p:txBody>
          <a:bodyPr vert="horz" lIns="91440" tIns="45720" rIns="91440" bIns="45720" rtlCol="0" anchor="ctr">
            <a:normAutofit fontScale="62500" lnSpcReduction="20000"/>
          </a:bodyPr>
          <a:lstStyle/>
          <a:p>
            <a:pPr indent="-228600">
              <a:lnSpc>
                <a:spcPct val="90000"/>
              </a:lnSpc>
              <a:buFont typeface="Arial" panose="020B0604020202020204" pitchFamily="34" charset="0"/>
              <a:buChar char="•"/>
            </a:pPr>
            <a:r>
              <a:rPr lang="en-US">
                <a:solidFill>
                  <a:schemeClr val="tx1"/>
                </a:solidFill>
              </a:rPr>
              <a:t>Course Completion</a:t>
            </a:r>
          </a:p>
          <a:p>
            <a:pPr indent="-228600">
              <a:lnSpc>
                <a:spcPct val="90000"/>
              </a:lnSpc>
              <a:buFont typeface="Arial" panose="020B0604020202020204" pitchFamily="34" charset="0"/>
              <a:buChar char="•"/>
            </a:pPr>
            <a:r>
              <a:rPr lang="en-US">
                <a:solidFill>
                  <a:schemeClr val="tx1"/>
                </a:solidFill>
              </a:rPr>
              <a:t>CTE Participants and Completers</a:t>
            </a:r>
          </a:p>
          <a:p>
            <a:pPr indent="-228600">
              <a:lnSpc>
                <a:spcPct val="90000"/>
              </a:lnSpc>
              <a:buFont typeface="Arial" panose="020B0604020202020204" pitchFamily="34" charset="0"/>
              <a:buChar char="•"/>
            </a:pPr>
            <a:r>
              <a:rPr lang="en-US">
                <a:solidFill>
                  <a:schemeClr val="tx1"/>
                </a:solidFill>
              </a:rPr>
              <a:t>Work Based Learning</a:t>
            </a:r>
          </a:p>
          <a:p>
            <a:pPr indent="-228600">
              <a:lnSpc>
                <a:spcPct val="90000"/>
              </a:lnSpc>
              <a:buFont typeface="Arial" panose="020B0604020202020204" pitchFamily="34" charset="0"/>
              <a:buChar char="•"/>
            </a:pPr>
            <a:r>
              <a:rPr lang="en-US">
                <a:solidFill>
                  <a:schemeClr val="tx1"/>
                </a:solidFill>
              </a:rPr>
              <a:t>Program Participants</a:t>
            </a:r>
          </a:p>
          <a:p>
            <a:pPr indent="-228600">
              <a:lnSpc>
                <a:spcPct val="90000"/>
              </a:lnSpc>
              <a:buFont typeface="Arial" panose="020B0604020202020204" pitchFamily="34" charset="0"/>
              <a:buChar char="•"/>
            </a:pPr>
            <a:r>
              <a:rPr lang="en-US">
                <a:solidFill>
                  <a:schemeClr val="tx1"/>
                </a:solidFill>
              </a:rPr>
              <a:t>Student Incident, Restraints &amp; Seclusion</a:t>
            </a:r>
          </a:p>
          <a:p>
            <a:pPr indent="-228600">
              <a:lnSpc>
                <a:spcPct val="90000"/>
              </a:lnSpc>
              <a:buFont typeface="Arial" panose="020B0604020202020204" pitchFamily="34" charset="0"/>
              <a:buChar char="•"/>
            </a:pPr>
            <a:r>
              <a:rPr lang="en-US">
                <a:solidFill>
                  <a:schemeClr val="tx1"/>
                </a:solidFill>
              </a:rPr>
              <a:t>Student Absenteeism </a:t>
            </a:r>
          </a:p>
          <a:p>
            <a:pPr indent="-228600">
              <a:lnSpc>
                <a:spcPct val="90000"/>
              </a:lnSpc>
              <a:buFont typeface="Arial" panose="020B0604020202020204" pitchFamily="34" charset="0"/>
              <a:buChar char="•"/>
            </a:pPr>
            <a:r>
              <a:rPr lang="en-US">
                <a:solidFill>
                  <a:schemeClr val="tx1"/>
                </a:solidFill>
              </a:rPr>
              <a:t>Cumulative Enrollment </a:t>
            </a:r>
          </a:p>
          <a:p>
            <a:pPr indent="-228600">
              <a:lnSpc>
                <a:spcPct val="90000"/>
              </a:lnSpc>
              <a:buFont typeface="Arial" panose="020B0604020202020204" pitchFamily="34" charset="0"/>
              <a:buChar char="•"/>
            </a:pPr>
            <a:r>
              <a:rPr lang="en-US">
                <a:solidFill>
                  <a:schemeClr val="tx1"/>
                </a:solidFill>
              </a:rPr>
              <a:t>Homeless Counts</a:t>
            </a:r>
          </a:p>
          <a:p>
            <a:pPr indent="-228600">
              <a:lnSpc>
                <a:spcPct val="90000"/>
              </a:lnSpc>
              <a:buFont typeface="Arial" panose="020B0604020202020204" pitchFamily="34" charset="0"/>
              <a:buChar char="•"/>
            </a:pPr>
            <a:r>
              <a:rPr lang="en-US">
                <a:solidFill>
                  <a:schemeClr val="tx1"/>
                </a:solidFill>
              </a:rPr>
              <a:t>Reclassified Fluent English Proficient (RFEPs)</a:t>
            </a:r>
          </a:p>
          <a:p>
            <a:pPr indent="-228600">
              <a:lnSpc>
                <a:spcPct val="90000"/>
              </a:lnSpc>
              <a:buFont typeface="Arial" panose="020B0604020202020204" pitchFamily="34" charset="0"/>
              <a:buChar char="•"/>
            </a:pPr>
            <a:r>
              <a:rPr lang="en-US">
                <a:solidFill>
                  <a:schemeClr val="tx1"/>
                </a:solidFill>
              </a:rPr>
              <a:t>Graduate and Completer Counts</a:t>
            </a:r>
          </a:p>
          <a:p>
            <a:pPr indent="-228600">
              <a:lnSpc>
                <a:spcPct val="90000"/>
              </a:lnSpc>
              <a:buFont typeface="Arial" panose="020B0604020202020204" pitchFamily="34" charset="0"/>
              <a:buChar char="•"/>
            </a:pPr>
            <a:r>
              <a:rPr lang="en-US">
                <a:solidFill>
                  <a:schemeClr val="tx1"/>
                </a:solidFill>
              </a:rPr>
              <a:t>Special Education</a:t>
            </a:r>
          </a:p>
          <a:p>
            <a:pPr indent="-228600">
              <a:lnSpc>
                <a:spcPct val="90000"/>
              </a:lnSpc>
              <a:buFont typeface="Arial" panose="020B0604020202020204" pitchFamily="34" charset="0"/>
              <a:buChar char="•"/>
            </a:pPr>
            <a:r>
              <a:rPr lang="en-US">
                <a:solidFill>
                  <a:schemeClr val="tx1"/>
                </a:solidFill>
              </a:rPr>
              <a:t>SWD Postsecondary Status</a:t>
            </a:r>
          </a:p>
        </p:txBody>
      </p:sp>
      <p:sp>
        <p:nvSpPr>
          <p:cNvPr id="4" name="Footer Placeholder 3">
            <a:extLst>
              <a:ext uri="{FF2B5EF4-FFF2-40B4-BE49-F238E27FC236}">
                <a16:creationId xmlns:a16="http://schemas.microsoft.com/office/drawing/2014/main" id="{EB9B375E-928E-C24D-9DAC-0F43FEF697DF}"/>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 Advanced Reporting and Certification v1.1 May 5, 2025</a:t>
            </a:r>
          </a:p>
        </p:txBody>
      </p:sp>
    </p:spTree>
    <p:extLst>
      <p:ext uri="{BB962C8B-B14F-4D97-AF65-F5344CB8AC3E}">
        <p14:creationId xmlns:p14="http://schemas.microsoft.com/office/powerpoint/2010/main" val="669011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26915-A81B-FE45-9D25-E149A78823FA}"/>
            </a:ext>
          </a:extLst>
        </p:cNvPr>
        <p:cNvGrpSpPr/>
        <p:nvPr/>
      </p:nvGrpSpPr>
      <p:grpSpPr>
        <a:xfrm>
          <a:off x="0" y="0"/>
          <a:ext cx="0" cy="0"/>
          <a:chOff x="0" y="0"/>
          <a:chExt cx="0" cy="0"/>
        </a:xfrm>
      </p:grpSpPr>
      <p:sp>
        <p:nvSpPr>
          <p:cNvPr id="22" name="Title 1">
            <a:extLst>
              <a:ext uri="{FF2B5EF4-FFF2-40B4-BE49-F238E27FC236}">
                <a16:creationId xmlns:a16="http://schemas.microsoft.com/office/drawing/2014/main" id="{6395030D-FECD-BE01-D070-385857C81C11}"/>
              </a:ext>
            </a:extLst>
          </p:cNvPr>
          <p:cNvSpPr>
            <a:spLocks noGrp="1"/>
          </p:cNvSpPr>
          <p:nvPr>
            <p:ph type="title"/>
          </p:nvPr>
        </p:nvSpPr>
        <p:spPr>
          <a:xfrm>
            <a:off x="426000" y="226437"/>
            <a:ext cx="11340000" cy="432000"/>
          </a:xfrm>
        </p:spPr>
        <p:txBody>
          <a:bodyPr/>
          <a:lstStyle/>
          <a:p>
            <a:r>
              <a:rPr lang="en-US" dirty="0"/>
              <a:t>2024-25 – EOY 3 – New CDDs - 1</a:t>
            </a:r>
          </a:p>
        </p:txBody>
      </p:sp>
      <p:sp>
        <p:nvSpPr>
          <p:cNvPr id="4" name="Footer Placeholder 3">
            <a:extLst>
              <a:ext uri="{FF2B5EF4-FFF2-40B4-BE49-F238E27FC236}">
                <a16:creationId xmlns:a16="http://schemas.microsoft.com/office/drawing/2014/main" id="{8D9F6E08-211F-63E5-D54E-A54C03E22F72}"/>
              </a:ext>
            </a:extLst>
          </p:cNvPr>
          <p:cNvSpPr>
            <a:spLocks noGrp="1"/>
          </p:cNvSpPr>
          <p:nvPr>
            <p:ph type="ftr" sz="quarter" idx="10"/>
          </p:nvPr>
        </p:nvSpPr>
        <p:spPr>
          <a:xfrm>
            <a:off x="432000" y="6365363"/>
            <a:ext cx="5472000" cy="412431"/>
          </a:xfrm>
        </p:spPr>
        <p:txBody>
          <a:bodyPr anchor="ctr">
            <a:normAutofit/>
          </a:bodyPr>
          <a:lstStyle/>
          <a:p>
            <a:pPr>
              <a:spcAft>
                <a:spcPts val="600"/>
              </a:spcAft>
            </a:pPr>
            <a:r>
              <a:rPr lang="en-US" noProof="0"/>
              <a:t>EOY - Advanced Reporting and Certification v1.1 May 5, 2025</a:t>
            </a:r>
            <a:endParaRPr lang="en-US" noProof="0" dirty="0"/>
          </a:p>
        </p:txBody>
      </p:sp>
      <p:sp>
        <p:nvSpPr>
          <p:cNvPr id="5" name="Slide Number Placeholder 4">
            <a:extLst>
              <a:ext uri="{FF2B5EF4-FFF2-40B4-BE49-F238E27FC236}">
                <a16:creationId xmlns:a16="http://schemas.microsoft.com/office/drawing/2014/main" id="{D8A96CF2-B69D-3054-E15F-D36BCA809794}"/>
              </a:ext>
            </a:extLst>
          </p:cNvPr>
          <p:cNvSpPr>
            <a:spLocks noGrp="1"/>
          </p:cNvSpPr>
          <p:nvPr>
            <p:ph type="sldNum" sz="quarter" idx="11"/>
          </p:nvPr>
        </p:nvSpPr>
        <p:spPr>
          <a:xfrm>
            <a:off x="11772000" y="6365363"/>
            <a:ext cx="420000" cy="421200"/>
          </a:xfrm>
        </p:spPr>
        <p:txBody>
          <a:bodyPr anchor="ctr">
            <a:normAutofit/>
          </a:bodyPr>
          <a:lstStyle/>
          <a:p>
            <a:pPr>
              <a:spcAft>
                <a:spcPts val="600"/>
              </a:spcAft>
            </a:pPr>
            <a:fld id="{4B73C415-D670-4716-A5EC-CC4D52CA2BAC}" type="slidenum">
              <a:rPr lang="en-US" noProof="0" smtClean="0"/>
              <a:pPr>
                <a:spcAft>
                  <a:spcPts val="600"/>
                </a:spcAft>
              </a:pPr>
              <a:t>80</a:t>
            </a:fld>
            <a:endParaRPr lang="en-US" noProof="0" dirty="0"/>
          </a:p>
        </p:txBody>
      </p:sp>
      <p:graphicFrame>
        <p:nvGraphicFramePr>
          <p:cNvPr id="9" name="Table 8">
            <a:extLst>
              <a:ext uri="{FF2B5EF4-FFF2-40B4-BE49-F238E27FC236}">
                <a16:creationId xmlns:a16="http://schemas.microsoft.com/office/drawing/2014/main" id="{397AC239-0DB8-C410-4B5E-028BBD066195}"/>
              </a:ext>
            </a:extLst>
          </p:cNvPr>
          <p:cNvGraphicFramePr>
            <a:graphicFrameLocks noGrp="1"/>
          </p:cNvGraphicFramePr>
          <p:nvPr>
            <p:extLst>
              <p:ext uri="{D42A27DB-BD31-4B8C-83A1-F6EECF244321}">
                <p14:modId xmlns:p14="http://schemas.microsoft.com/office/powerpoint/2010/main" val="1277426764"/>
              </p:ext>
            </p:extLst>
          </p:nvPr>
        </p:nvGraphicFramePr>
        <p:xfrm>
          <a:off x="329220" y="658437"/>
          <a:ext cx="11436780" cy="5619477"/>
        </p:xfrm>
        <a:graphic>
          <a:graphicData uri="http://schemas.openxmlformats.org/drawingml/2006/table">
            <a:tbl>
              <a:tblPr firstRow="1" bandRow="1">
                <a:tableStyleId>{0660B408-B3CF-4A94-85FC-2B1E0A45F4A2}</a:tableStyleId>
              </a:tblPr>
              <a:tblGrid>
                <a:gridCol w="1512576">
                  <a:extLst>
                    <a:ext uri="{9D8B030D-6E8A-4147-A177-3AD203B41FA5}">
                      <a16:colId xmlns:a16="http://schemas.microsoft.com/office/drawing/2014/main" val="1262693116"/>
                    </a:ext>
                  </a:extLst>
                </a:gridCol>
                <a:gridCol w="1540629">
                  <a:extLst>
                    <a:ext uri="{9D8B030D-6E8A-4147-A177-3AD203B41FA5}">
                      <a16:colId xmlns:a16="http://schemas.microsoft.com/office/drawing/2014/main" val="3654192650"/>
                    </a:ext>
                  </a:extLst>
                </a:gridCol>
                <a:gridCol w="1484526">
                  <a:extLst>
                    <a:ext uri="{9D8B030D-6E8A-4147-A177-3AD203B41FA5}">
                      <a16:colId xmlns:a16="http://schemas.microsoft.com/office/drawing/2014/main" val="660601847"/>
                    </a:ext>
                  </a:extLst>
                </a:gridCol>
                <a:gridCol w="6899049">
                  <a:extLst>
                    <a:ext uri="{9D8B030D-6E8A-4147-A177-3AD203B41FA5}">
                      <a16:colId xmlns:a16="http://schemas.microsoft.com/office/drawing/2014/main" val="2483730392"/>
                    </a:ext>
                  </a:extLst>
                </a:gridCol>
              </a:tblGrid>
              <a:tr h="314354">
                <a:tc>
                  <a:txBody>
                    <a:bodyPr/>
                    <a:lstStyle/>
                    <a:p>
                      <a:pPr algn="ctr" fontAlgn="t"/>
                      <a:r>
                        <a:rPr lang="en-US" sz="1600" u="none" strike="noStrike" dirty="0">
                          <a:effectLst/>
                        </a:rPr>
                        <a:t>Old Error #</a:t>
                      </a:r>
                      <a:endParaRPr lang="en-US" sz="1600" b="1" i="0" u="none" strike="noStrike" dirty="0">
                        <a:solidFill>
                          <a:srgbClr val="FFFFFF"/>
                        </a:solidFill>
                        <a:effectLst/>
                        <a:latin typeface="Arial" panose="020B0604020202020204" pitchFamily="34" charset="0"/>
                      </a:endParaRPr>
                    </a:p>
                  </a:txBody>
                  <a:tcPr marL="4044" marR="4044" marT="4044" marB="0" anchor="ctr"/>
                </a:tc>
                <a:tc>
                  <a:txBody>
                    <a:bodyPr/>
                    <a:lstStyle/>
                    <a:p>
                      <a:pPr algn="ctr" fontAlgn="ctr"/>
                      <a:r>
                        <a:rPr lang="en-US" sz="1600" u="none" strike="noStrike" dirty="0">
                          <a:effectLst/>
                        </a:rPr>
                        <a:t>Error # </a:t>
                      </a:r>
                      <a:endParaRPr lang="en-US" sz="1600" b="1" i="0" u="none" strike="noStrike" dirty="0">
                        <a:solidFill>
                          <a:srgbClr val="FFFFFF"/>
                        </a:solidFill>
                        <a:effectLst/>
                        <a:latin typeface="Arial" panose="020B0604020202020204" pitchFamily="34" charset="0"/>
                      </a:endParaRPr>
                    </a:p>
                  </a:txBody>
                  <a:tcPr marL="4044" marR="4044" marT="4044" marB="0" anchor="ctr"/>
                </a:tc>
                <a:tc>
                  <a:txBody>
                    <a:bodyPr/>
                    <a:lstStyle/>
                    <a:p>
                      <a:pPr algn="ctr" fontAlgn="t"/>
                      <a:r>
                        <a:rPr lang="en-US" sz="1600" u="none" strike="noStrike" dirty="0">
                          <a:effectLst/>
                        </a:rPr>
                        <a:t>Severity</a:t>
                      </a:r>
                      <a:endParaRPr lang="en-US" sz="1600" b="1" i="0" u="none" strike="noStrike" dirty="0">
                        <a:solidFill>
                          <a:srgbClr val="FFFFFF"/>
                        </a:solidFill>
                        <a:effectLst/>
                        <a:latin typeface="Arial" panose="020B0604020202020204" pitchFamily="34" charset="0"/>
                      </a:endParaRPr>
                    </a:p>
                  </a:txBody>
                  <a:tcPr marL="4044" marR="4044" marT="4044" marB="0" anchor="ctr"/>
                </a:tc>
                <a:tc>
                  <a:txBody>
                    <a:bodyPr/>
                    <a:lstStyle/>
                    <a:p>
                      <a:pPr algn="ctr" fontAlgn="ctr"/>
                      <a:r>
                        <a:rPr lang="en-US" sz="1600" u="none" strike="noStrike" dirty="0">
                          <a:effectLst/>
                        </a:rPr>
                        <a:t>Error Name</a:t>
                      </a:r>
                      <a:endParaRPr lang="en-US" sz="1600" b="1" i="0" u="none" strike="noStrike" dirty="0">
                        <a:solidFill>
                          <a:srgbClr val="FFFFFF"/>
                        </a:solidFill>
                        <a:effectLst/>
                        <a:latin typeface="Arial" panose="020B0604020202020204" pitchFamily="34" charset="0"/>
                      </a:endParaRPr>
                    </a:p>
                  </a:txBody>
                  <a:tcPr marL="4044" marR="4044" marT="4044" marB="0" anchor="ctr"/>
                </a:tc>
                <a:extLst>
                  <a:ext uri="{0D108BD9-81ED-4DB2-BD59-A6C34878D82A}">
                    <a16:rowId xmlns:a16="http://schemas.microsoft.com/office/drawing/2014/main" val="3220747542"/>
                  </a:ext>
                </a:extLst>
              </a:tr>
              <a:tr h="520819">
                <a:tc>
                  <a:txBody>
                    <a:bodyPr/>
                    <a:lstStyle/>
                    <a:p>
                      <a:pPr algn="l" fontAlgn="t"/>
                      <a:r>
                        <a:rPr lang="en-US" sz="1600" b="0" i="0" u="none" strike="noStrike" dirty="0">
                          <a:solidFill>
                            <a:srgbClr val="000000"/>
                          </a:solidFill>
                          <a:effectLst/>
                          <a:latin typeface="Tahoma" panose="020B0604030504040204" pitchFamily="34" charset="0"/>
                        </a:rPr>
                        <a:t>CERT004</a:t>
                      </a:r>
                    </a:p>
                  </a:txBody>
                  <a:tcPr marL="6350" marR="6350" marT="6350" marB="0"/>
                </a:tc>
                <a:tc>
                  <a:txBody>
                    <a:bodyPr/>
                    <a:lstStyle/>
                    <a:p>
                      <a:pPr algn="l" fontAlgn="ctr"/>
                      <a:r>
                        <a:rPr lang="en-US" sz="1600" b="1" i="0" u="none" strike="noStrike" dirty="0">
                          <a:solidFill>
                            <a:srgbClr val="000000"/>
                          </a:solidFill>
                          <a:effectLst/>
                          <a:latin typeface="Tahoma" panose="020B0604030504040204" pitchFamily="34" charset="0"/>
                        </a:rPr>
                        <a:t>SENR0661E3</a:t>
                      </a:r>
                    </a:p>
                  </a:txBody>
                  <a:tcPr marL="6350" marR="6350" marT="635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Tahoma"/>
                          <a:ea typeface="+mn-ea"/>
                          <a:cs typeface="+mn-cs"/>
                        </a:rPr>
                        <a:t>F</a:t>
                      </a:r>
                      <a:endPar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txBody>
                  <a:tcPr marL="6350" marR="6350" marT="6350" marB="0"/>
                </a:tc>
                <a:tc>
                  <a:txBody>
                    <a:bodyPr/>
                    <a:lstStyle/>
                    <a:p>
                      <a:pPr algn="l" fontAlgn="t"/>
                      <a:r>
                        <a:rPr lang="en-US" sz="1600" b="0" i="0" u="none" strike="noStrike">
                          <a:solidFill>
                            <a:srgbClr val="000000"/>
                          </a:solidFill>
                          <a:effectLst/>
                          <a:latin typeface="Tahoma" panose="020B0604030504040204" pitchFamily="34" charset="0"/>
                        </a:rPr>
                        <a:t>Invalid Student Race Missing Indicator and Student Race Code Combination</a:t>
                      </a:r>
                    </a:p>
                  </a:txBody>
                  <a:tcPr marL="6350" marR="6350" marT="6350" marB="0"/>
                </a:tc>
                <a:extLst>
                  <a:ext uri="{0D108BD9-81ED-4DB2-BD59-A6C34878D82A}">
                    <a16:rowId xmlns:a16="http://schemas.microsoft.com/office/drawing/2014/main" val="3574048572"/>
                  </a:ext>
                </a:extLst>
              </a:tr>
              <a:tr h="520819">
                <a:tc>
                  <a:txBody>
                    <a:bodyPr/>
                    <a:lstStyle/>
                    <a:p>
                      <a:pPr algn="l" fontAlgn="t"/>
                      <a:r>
                        <a:rPr lang="en-US" sz="1600" b="0" i="0" u="none" strike="noStrike">
                          <a:solidFill>
                            <a:srgbClr val="000000"/>
                          </a:solidFill>
                          <a:effectLst/>
                          <a:latin typeface="Tahoma" panose="020B0604030504040204" pitchFamily="34" charset="0"/>
                        </a:rPr>
                        <a:t>CERT004</a:t>
                      </a:r>
                    </a:p>
                  </a:txBody>
                  <a:tcPr marL="6350" marR="6350" marT="6350" marB="0"/>
                </a:tc>
                <a:tc>
                  <a:txBody>
                    <a:bodyPr/>
                    <a:lstStyle/>
                    <a:p>
                      <a:pPr algn="l" fontAlgn="ctr"/>
                      <a:r>
                        <a:rPr lang="en-US" sz="1600" b="1" i="0" u="none" strike="noStrike">
                          <a:solidFill>
                            <a:srgbClr val="000000"/>
                          </a:solidFill>
                          <a:effectLst/>
                          <a:latin typeface="Tahoma" panose="020B0604030504040204" pitchFamily="34" charset="0"/>
                        </a:rPr>
                        <a:t>SENR0716E3</a:t>
                      </a:r>
                    </a:p>
                  </a:txBody>
                  <a:tcPr marL="6350" marR="6350" marT="635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Tahoma"/>
                          <a:ea typeface="+mn-ea"/>
                          <a:cs typeface="+mn-cs"/>
                        </a:rPr>
                        <a:t>F</a:t>
                      </a:r>
                      <a:endPar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txBody>
                  <a:tcPr marL="6350" marR="6350" marT="6350" marB="0"/>
                </a:tc>
                <a:tc>
                  <a:txBody>
                    <a:bodyPr/>
                    <a:lstStyle/>
                    <a:p>
                      <a:pPr algn="l" fontAlgn="t"/>
                      <a:r>
                        <a:rPr lang="en-US" sz="1600" b="0" i="0" u="none" strike="noStrike">
                          <a:solidFill>
                            <a:srgbClr val="000000"/>
                          </a:solidFill>
                          <a:effectLst/>
                          <a:latin typeface="Tahoma" panose="020B0604030504040204" pitchFamily="34" charset="0"/>
                        </a:rPr>
                        <a:t>Invalid Student Ethnicity Missing Indicator and Student Hispanic Ethnicity Indicator</a:t>
                      </a:r>
                    </a:p>
                  </a:txBody>
                  <a:tcPr marL="6350" marR="6350" marT="6350" marB="0"/>
                </a:tc>
                <a:extLst>
                  <a:ext uri="{0D108BD9-81ED-4DB2-BD59-A6C34878D82A}">
                    <a16:rowId xmlns:a16="http://schemas.microsoft.com/office/drawing/2014/main" val="1159201746"/>
                  </a:ext>
                </a:extLst>
              </a:tr>
              <a:tr h="263757">
                <a:tc>
                  <a:txBody>
                    <a:bodyPr/>
                    <a:lstStyle/>
                    <a:p>
                      <a:pPr algn="l" fontAlgn="t"/>
                      <a:r>
                        <a:rPr lang="en-US" sz="1600" b="0" i="0" u="none" strike="noStrike">
                          <a:solidFill>
                            <a:srgbClr val="000000"/>
                          </a:solidFill>
                          <a:effectLst/>
                          <a:latin typeface="Tahoma" panose="020B0604030504040204" pitchFamily="34" charset="0"/>
                        </a:rPr>
                        <a:t>CERT004</a:t>
                      </a:r>
                    </a:p>
                  </a:txBody>
                  <a:tcPr marL="6350" marR="6350" marT="6350" marB="0"/>
                </a:tc>
                <a:tc>
                  <a:txBody>
                    <a:bodyPr/>
                    <a:lstStyle/>
                    <a:p>
                      <a:pPr algn="l" fontAlgn="ctr"/>
                      <a:r>
                        <a:rPr lang="en-US" sz="1600" b="1" i="0" u="none" strike="noStrike">
                          <a:solidFill>
                            <a:srgbClr val="000000"/>
                          </a:solidFill>
                          <a:effectLst/>
                          <a:latin typeface="Tahoma" panose="020B0604030504040204" pitchFamily="34" charset="0"/>
                        </a:rPr>
                        <a:t>SENR0717E3</a:t>
                      </a:r>
                    </a:p>
                  </a:txBody>
                  <a:tcPr marL="6350" marR="6350" marT="635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Tahoma"/>
                          <a:ea typeface="+mn-ea"/>
                          <a:cs typeface="+mn-cs"/>
                        </a:rPr>
                        <a:t>F</a:t>
                      </a:r>
                      <a:endPar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txBody>
                  <a:tcPr marL="6350" marR="6350" marT="6350" marB="0"/>
                </a:tc>
                <a:tc>
                  <a:txBody>
                    <a:bodyPr/>
                    <a:lstStyle/>
                    <a:p>
                      <a:pPr algn="l" fontAlgn="t"/>
                      <a:r>
                        <a:rPr lang="en-US" sz="1600" b="0" i="0" u="none" strike="noStrike">
                          <a:solidFill>
                            <a:srgbClr val="000000"/>
                          </a:solidFill>
                          <a:effectLst/>
                          <a:latin typeface="Tahoma" panose="020B0604030504040204" pitchFamily="34" charset="0"/>
                        </a:rPr>
                        <a:t>Missing overlapping SINF record</a:t>
                      </a:r>
                    </a:p>
                  </a:txBody>
                  <a:tcPr marL="6350" marR="6350" marT="6350" marB="0"/>
                </a:tc>
                <a:extLst>
                  <a:ext uri="{0D108BD9-81ED-4DB2-BD59-A6C34878D82A}">
                    <a16:rowId xmlns:a16="http://schemas.microsoft.com/office/drawing/2014/main" val="212165185"/>
                  </a:ext>
                </a:extLst>
              </a:tr>
              <a:tr h="263757">
                <a:tc>
                  <a:txBody>
                    <a:bodyPr/>
                    <a:lstStyle/>
                    <a:p>
                      <a:pPr algn="l" fontAlgn="t"/>
                      <a:r>
                        <a:rPr lang="en-US" sz="1600" b="0" i="0" u="none" strike="noStrike">
                          <a:solidFill>
                            <a:srgbClr val="000000"/>
                          </a:solidFill>
                          <a:effectLst/>
                          <a:latin typeface="Tahoma" panose="020B0604030504040204" pitchFamily="34" charset="0"/>
                        </a:rPr>
                        <a:t>CERT067</a:t>
                      </a:r>
                    </a:p>
                  </a:txBody>
                  <a:tcPr marL="6350" marR="6350" marT="6350" marB="0"/>
                </a:tc>
                <a:tc>
                  <a:txBody>
                    <a:bodyPr/>
                    <a:lstStyle/>
                    <a:p>
                      <a:pPr algn="l" fontAlgn="t"/>
                      <a:r>
                        <a:rPr lang="en-US" sz="1600" b="1" i="0" u="none" strike="noStrike">
                          <a:solidFill>
                            <a:srgbClr val="000000"/>
                          </a:solidFill>
                          <a:effectLst/>
                          <a:latin typeface="Tahoma" panose="020B0604030504040204" pitchFamily="34" charset="0"/>
                        </a:rPr>
                        <a:t>SENR0649E3</a:t>
                      </a:r>
                    </a:p>
                  </a:txBody>
                  <a:tcPr marL="6350" marR="6350" marT="635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Tahoma"/>
                          <a:ea typeface="+mn-ea"/>
                          <a:cs typeface="+mn-cs"/>
                        </a:rPr>
                        <a:t>F</a:t>
                      </a:r>
                      <a:endPar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txBody>
                  <a:tcPr marL="6350" marR="6350" marT="6350" marB="0"/>
                </a:tc>
                <a:tc>
                  <a:txBody>
                    <a:bodyPr/>
                    <a:lstStyle/>
                    <a:p>
                      <a:pPr algn="l" fontAlgn="t"/>
                      <a:r>
                        <a:rPr lang="en-US" sz="1600" b="0" i="0" u="none" strike="noStrike">
                          <a:solidFill>
                            <a:srgbClr val="000000"/>
                          </a:solidFill>
                          <a:effectLst/>
                          <a:latin typeface="Tahoma" panose="020B0604030504040204" pitchFamily="34" charset="0"/>
                        </a:rPr>
                        <a:t>ELAS Student Not Reported</a:t>
                      </a:r>
                    </a:p>
                  </a:txBody>
                  <a:tcPr marL="6350" marR="6350" marT="6350" marB="0"/>
                </a:tc>
                <a:extLst>
                  <a:ext uri="{0D108BD9-81ED-4DB2-BD59-A6C34878D82A}">
                    <a16:rowId xmlns:a16="http://schemas.microsoft.com/office/drawing/2014/main" val="1166544194"/>
                  </a:ext>
                </a:extLst>
              </a:tr>
              <a:tr h="263757">
                <a:tc>
                  <a:txBody>
                    <a:bodyPr/>
                    <a:lstStyle/>
                    <a:p>
                      <a:pPr algn="l" fontAlgn="t"/>
                      <a:r>
                        <a:rPr lang="en-US" sz="1600" b="0" i="0" u="none" strike="noStrike">
                          <a:solidFill>
                            <a:srgbClr val="000000"/>
                          </a:solidFill>
                          <a:effectLst/>
                          <a:latin typeface="Tahoma" panose="020B0604030504040204" pitchFamily="34" charset="0"/>
                        </a:rPr>
                        <a:t>CERT106</a:t>
                      </a:r>
                    </a:p>
                  </a:txBody>
                  <a:tcPr marL="6350" marR="6350" marT="6350" marB="0"/>
                </a:tc>
                <a:tc>
                  <a:txBody>
                    <a:bodyPr/>
                    <a:lstStyle/>
                    <a:p>
                      <a:pPr algn="l" fontAlgn="t"/>
                      <a:r>
                        <a:rPr lang="en-US" sz="1600" b="1" i="0" u="none" strike="noStrike">
                          <a:solidFill>
                            <a:srgbClr val="000000"/>
                          </a:solidFill>
                          <a:effectLst/>
                          <a:latin typeface="Tahoma" panose="020B0604030504040204" pitchFamily="34" charset="0"/>
                        </a:rPr>
                        <a:t>SENR0657E3</a:t>
                      </a:r>
                    </a:p>
                  </a:txBody>
                  <a:tcPr marL="6350" marR="6350" marT="6350" marB="0"/>
                </a:tc>
                <a:tc>
                  <a:txBody>
                    <a:bodyPr/>
                    <a:lstStyle/>
                    <a:p>
                      <a:pPr algn="ctr" fontAlgn="t"/>
                      <a:r>
                        <a:rPr lang="en-US" sz="1600" b="1" i="0" u="none" strike="noStrike" dirty="0">
                          <a:solidFill>
                            <a:srgbClr val="FF0000"/>
                          </a:solidFill>
                          <a:effectLst/>
                          <a:latin typeface="Arial" panose="020B0604020202020204" pitchFamily="34" charset="0"/>
                        </a:rPr>
                        <a:t>W</a:t>
                      </a:r>
                    </a:p>
                  </a:txBody>
                  <a:tcPr marL="6350" marR="6350" marT="6350" marB="0"/>
                </a:tc>
                <a:tc>
                  <a:txBody>
                    <a:bodyPr/>
                    <a:lstStyle/>
                    <a:p>
                      <a:pPr algn="l" fontAlgn="t"/>
                      <a:r>
                        <a:rPr lang="en-US" sz="1600" b="0" i="0" u="none" strike="noStrike">
                          <a:solidFill>
                            <a:srgbClr val="000000"/>
                          </a:solidFill>
                          <a:effectLst/>
                          <a:latin typeface="Tahoma" panose="020B0604030504040204" pitchFamily="34" charset="0"/>
                        </a:rPr>
                        <a:t>Invalid “TBD” English Language Acquisition Status Code</a:t>
                      </a:r>
                    </a:p>
                  </a:txBody>
                  <a:tcPr marL="6350" marR="6350" marT="6350" marB="0"/>
                </a:tc>
                <a:extLst>
                  <a:ext uri="{0D108BD9-81ED-4DB2-BD59-A6C34878D82A}">
                    <a16:rowId xmlns:a16="http://schemas.microsoft.com/office/drawing/2014/main" val="2155903430"/>
                  </a:ext>
                </a:extLst>
              </a:tr>
              <a:tr h="370597">
                <a:tc>
                  <a:txBody>
                    <a:bodyPr/>
                    <a:lstStyle/>
                    <a:p>
                      <a:pPr algn="l" fontAlgn="t"/>
                      <a:r>
                        <a:rPr lang="en-US" sz="1600" b="0" i="0" u="none" strike="noStrike">
                          <a:solidFill>
                            <a:srgbClr val="000000"/>
                          </a:solidFill>
                          <a:effectLst/>
                          <a:latin typeface="Tahoma" panose="020B0604030504040204" pitchFamily="34" charset="0"/>
                        </a:rPr>
                        <a:t>CERT112</a:t>
                      </a:r>
                    </a:p>
                  </a:txBody>
                  <a:tcPr marL="6350" marR="6350" marT="6350" marB="0"/>
                </a:tc>
                <a:tc>
                  <a:txBody>
                    <a:bodyPr/>
                    <a:lstStyle/>
                    <a:p>
                      <a:pPr algn="l" fontAlgn="t"/>
                      <a:r>
                        <a:rPr lang="en-US" sz="1600" b="1" i="0" u="none" strike="noStrike">
                          <a:solidFill>
                            <a:srgbClr val="000000"/>
                          </a:solidFill>
                          <a:effectLst/>
                          <a:latin typeface="Tahoma" panose="020B0604030504040204" pitchFamily="34" charset="0"/>
                        </a:rPr>
                        <a:t>SENR0317E3</a:t>
                      </a:r>
                    </a:p>
                  </a:txBody>
                  <a:tcPr marL="6350" marR="6350" marT="635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Tahoma"/>
                          <a:ea typeface="+mn-ea"/>
                          <a:cs typeface="+mn-cs"/>
                        </a:rPr>
                        <a:t>F</a:t>
                      </a:r>
                      <a:endPar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txBody>
                  <a:tcPr marL="6350" marR="6350" marT="6350" marB="0"/>
                </a:tc>
                <a:tc>
                  <a:txBody>
                    <a:bodyPr/>
                    <a:lstStyle/>
                    <a:p>
                      <a:pPr algn="l" fontAlgn="t"/>
                      <a:r>
                        <a:rPr lang="en-US" sz="1600" b="0" i="0" u="none" strike="noStrike">
                          <a:solidFill>
                            <a:srgbClr val="000000"/>
                          </a:solidFill>
                          <a:effectLst/>
                          <a:latin typeface="Tahoma" panose="020B0604030504040204" pitchFamily="34" charset="0"/>
                        </a:rPr>
                        <a:t>Student Enrollment Record in Previous AY Not Exited</a:t>
                      </a:r>
                    </a:p>
                  </a:txBody>
                  <a:tcPr marL="6350" marR="6350" marT="6350" marB="0"/>
                </a:tc>
                <a:extLst>
                  <a:ext uri="{0D108BD9-81ED-4DB2-BD59-A6C34878D82A}">
                    <a16:rowId xmlns:a16="http://schemas.microsoft.com/office/drawing/2014/main" val="870064683"/>
                  </a:ext>
                </a:extLst>
              </a:tr>
              <a:tr h="263757">
                <a:tc>
                  <a:txBody>
                    <a:bodyPr/>
                    <a:lstStyle/>
                    <a:p>
                      <a:pPr algn="l" fontAlgn="t"/>
                      <a:r>
                        <a:rPr lang="en-US" sz="1600" b="0" i="0" u="none" strike="noStrike">
                          <a:solidFill>
                            <a:srgbClr val="000000"/>
                          </a:solidFill>
                          <a:effectLst/>
                          <a:latin typeface="Tahoma" panose="020B0604030504040204" pitchFamily="34" charset="0"/>
                        </a:rPr>
                        <a:t>CERT113</a:t>
                      </a:r>
                    </a:p>
                  </a:txBody>
                  <a:tcPr marL="6350" marR="6350" marT="6350" marB="0"/>
                </a:tc>
                <a:tc>
                  <a:txBody>
                    <a:bodyPr/>
                    <a:lstStyle/>
                    <a:p>
                      <a:pPr algn="l" fontAlgn="t"/>
                      <a:r>
                        <a:rPr lang="en-US" sz="1600" b="1" i="0" u="none" strike="noStrike">
                          <a:solidFill>
                            <a:srgbClr val="000000"/>
                          </a:solidFill>
                          <a:effectLst/>
                          <a:latin typeface="Tahoma" panose="020B0604030504040204" pitchFamily="34" charset="0"/>
                        </a:rPr>
                        <a:t>SENR0656E3</a:t>
                      </a:r>
                    </a:p>
                  </a:txBody>
                  <a:tcPr marL="6350" marR="6350" marT="635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Tahoma"/>
                          <a:ea typeface="+mn-ea"/>
                          <a:cs typeface="+mn-cs"/>
                        </a:rPr>
                        <a:t>F</a:t>
                      </a:r>
                      <a:endPar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txBody>
                  <a:tcPr marL="6350" marR="6350" marT="6350" marB="0"/>
                </a:tc>
                <a:tc>
                  <a:txBody>
                    <a:bodyPr/>
                    <a:lstStyle/>
                    <a:p>
                      <a:pPr algn="l" fontAlgn="t"/>
                      <a:r>
                        <a:rPr lang="en-US" sz="1600" b="0" i="0" u="none" strike="noStrike">
                          <a:solidFill>
                            <a:srgbClr val="000000"/>
                          </a:solidFill>
                          <a:effectLst/>
                          <a:latin typeface="Tahoma" panose="020B0604030504040204" pitchFamily="34" charset="0"/>
                        </a:rPr>
                        <a:t>Missing Student Initial U.S. School Enrollment Date K–12</a:t>
                      </a:r>
                    </a:p>
                  </a:txBody>
                  <a:tcPr marL="6350" marR="6350" marT="6350" marB="0"/>
                </a:tc>
                <a:extLst>
                  <a:ext uri="{0D108BD9-81ED-4DB2-BD59-A6C34878D82A}">
                    <a16:rowId xmlns:a16="http://schemas.microsoft.com/office/drawing/2014/main" val="1174591265"/>
                  </a:ext>
                </a:extLst>
              </a:tr>
              <a:tr h="520819">
                <a:tc>
                  <a:txBody>
                    <a:bodyPr/>
                    <a:lstStyle/>
                    <a:p>
                      <a:pPr algn="l" fontAlgn="t"/>
                      <a:r>
                        <a:rPr lang="en-US" sz="1600" b="0" i="0" u="none" strike="noStrike">
                          <a:solidFill>
                            <a:srgbClr val="000000"/>
                          </a:solidFill>
                          <a:effectLst/>
                          <a:latin typeface="Tahoma" panose="020B0604030504040204" pitchFamily="34" charset="0"/>
                        </a:rPr>
                        <a:t>CERT126</a:t>
                      </a:r>
                    </a:p>
                  </a:txBody>
                  <a:tcPr marL="6350" marR="6350" marT="6350" marB="0"/>
                </a:tc>
                <a:tc>
                  <a:txBody>
                    <a:bodyPr/>
                    <a:lstStyle/>
                    <a:p>
                      <a:pPr algn="l" fontAlgn="t"/>
                      <a:r>
                        <a:rPr lang="en-US" sz="1600" b="1" i="0" u="none" strike="noStrike">
                          <a:solidFill>
                            <a:srgbClr val="000000"/>
                          </a:solidFill>
                          <a:effectLst/>
                          <a:latin typeface="Tahoma" panose="020B0604030504040204" pitchFamily="34" charset="0"/>
                        </a:rPr>
                        <a:t>STAS0706E3</a:t>
                      </a:r>
                    </a:p>
                  </a:txBody>
                  <a:tcPr marL="6350" marR="6350" marT="635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Tahoma"/>
                          <a:ea typeface="+mn-ea"/>
                          <a:cs typeface="+mn-cs"/>
                        </a:rPr>
                        <a:t>F</a:t>
                      </a:r>
                      <a:endPar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txBody>
                  <a:tcPr marL="6350" marR="6350" marT="6350" marB="0"/>
                </a:tc>
                <a:tc>
                  <a:txBody>
                    <a:bodyPr/>
                    <a:lstStyle/>
                    <a:p>
                      <a:pPr algn="l" fontAlgn="t"/>
                      <a:r>
                        <a:rPr lang="en-US" sz="1600" b="0" i="0" u="none" strike="noStrike">
                          <a:solidFill>
                            <a:srgbClr val="000000"/>
                          </a:solidFill>
                          <a:effectLst/>
                          <a:latin typeface="Tahoma" panose="020B0604030504040204" pitchFamily="34" charset="0"/>
                        </a:rPr>
                        <a:t>Missing Primary or Short-term Enrollment Record for a student with Absence Summary Data</a:t>
                      </a:r>
                    </a:p>
                  </a:txBody>
                  <a:tcPr marL="6350" marR="6350" marT="6350" marB="0"/>
                </a:tc>
                <a:extLst>
                  <a:ext uri="{0D108BD9-81ED-4DB2-BD59-A6C34878D82A}">
                    <a16:rowId xmlns:a16="http://schemas.microsoft.com/office/drawing/2014/main" val="1823054446"/>
                  </a:ext>
                </a:extLst>
              </a:tr>
              <a:tr h="263757">
                <a:tc>
                  <a:txBody>
                    <a:bodyPr/>
                    <a:lstStyle/>
                    <a:p>
                      <a:pPr algn="l" fontAlgn="t"/>
                      <a:r>
                        <a:rPr lang="en-US" sz="1600" b="0" i="0" u="none" strike="noStrike">
                          <a:solidFill>
                            <a:srgbClr val="000000"/>
                          </a:solidFill>
                          <a:effectLst/>
                          <a:latin typeface="Tahoma" panose="020B0604030504040204" pitchFamily="34" charset="0"/>
                        </a:rPr>
                        <a:t>CERT128</a:t>
                      </a:r>
                    </a:p>
                  </a:txBody>
                  <a:tcPr marL="6350" marR="6350" marT="6350" marB="0"/>
                </a:tc>
                <a:tc>
                  <a:txBody>
                    <a:bodyPr/>
                    <a:lstStyle/>
                    <a:p>
                      <a:pPr algn="l" fontAlgn="t"/>
                      <a:r>
                        <a:rPr lang="en-US" sz="1600" b="1" i="0" u="none" strike="noStrike">
                          <a:solidFill>
                            <a:srgbClr val="000000"/>
                          </a:solidFill>
                          <a:effectLst/>
                          <a:latin typeface="Tahoma" panose="020B0604030504040204" pitchFamily="34" charset="0"/>
                        </a:rPr>
                        <a:t>SENR0695E3</a:t>
                      </a:r>
                    </a:p>
                  </a:txBody>
                  <a:tcPr marL="6350" marR="6350" marT="635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Tahoma"/>
                          <a:ea typeface="+mn-ea"/>
                          <a:cs typeface="+mn-cs"/>
                        </a:rPr>
                        <a:t>F</a:t>
                      </a:r>
                      <a:endPar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txBody>
                  <a:tcPr marL="6350" marR="6350" marT="6350" marB="0"/>
                </a:tc>
                <a:tc>
                  <a:txBody>
                    <a:bodyPr/>
                    <a:lstStyle/>
                    <a:p>
                      <a:pPr algn="l" fontAlgn="t"/>
                      <a:r>
                        <a:rPr lang="en-US" sz="1600" b="0" i="0" u="none" strike="noStrike">
                          <a:solidFill>
                            <a:srgbClr val="000000"/>
                          </a:solidFill>
                          <a:effectLst/>
                          <a:latin typeface="Tahoma" panose="020B0604030504040204" pitchFamily="34" charset="0"/>
                        </a:rPr>
                        <a:t>Missing Absence Summary Data for Student</a:t>
                      </a:r>
                    </a:p>
                  </a:txBody>
                  <a:tcPr marL="6350" marR="6350" marT="6350" marB="0"/>
                </a:tc>
                <a:extLst>
                  <a:ext uri="{0D108BD9-81ED-4DB2-BD59-A6C34878D82A}">
                    <a16:rowId xmlns:a16="http://schemas.microsoft.com/office/drawing/2014/main" val="143833831"/>
                  </a:ext>
                </a:extLst>
              </a:tr>
              <a:tr h="263757">
                <a:tc>
                  <a:txBody>
                    <a:bodyPr/>
                    <a:lstStyle/>
                    <a:p>
                      <a:pPr algn="l" fontAlgn="t"/>
                      <a:r>
                        <a:rPr lang="en-US" sz="1600" b="0" i="0" u="none" strike="noStrike">
                          <a:solidFill>
                            <a:srgbClr val="000000"/>
                          </a:solidFill>
                          <a:effectLst/>
                          <a:latin typeface="Tahoma" panose="020B0604030504040204" pitchFamily="34" charset="0"/>
                        </a:rPr>
                        <a:t>CERT129</a:t>
                      </a:r>
                    </a:p>
                  </a:txBody>
                  <a:tcPr marL="6350" marR="6350" marT="6350" marB="0"/>
                </a:tc>
                <a:tc>
                  <a:txBody>
                    <a:bodyPr/>
                    <a:lstStyle/>
                    <a:p>
                      <a:pPr algn="l" fontAlgn="t"/>
                      <a:r>
                        <a:rPr lang="en-US" sz="1600" b="1" i="0" u="none" strike="noStrike">
                          <a:solidFill>
                            <a:srgbClr val="000000"/>
                          </a:solidFill>
                          <a:effectLst/>
                          <a:latin typeface="Tahoma" panose="020B0604030504040204" pitchFamily="34" charset="0"/>
                        </a:rPr>
                        <a:t>STAS0707E3</a:t>
                      </a:r>
                    </a:p>
                  </a:txBody>
                  <a:tcPr marL="6350" marR="6350" marT="635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Tahoma"/>
                          <a:ea typeface="+mn-ea"/>
                          <a:cs typeface="+mn-cs"/>
                        </a:rPr>
                        <a:t>F</a:t>
                      </a:r>
                      <a:endPar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txBody>
                  <a:tcPr marL="6350" marR="6350" marT="6350" marB="0"/>
                </a:tc>
                <a:tc>
                  <a:txBody>
                    <a:bodyPr/>
                    <a:lstStyle/>
                    <a:p>
                      <a:pPr algn="l" fontAlgn="t"/>
                      <a:r>
                        <a:rPr lang="en-US" sz="1600" b="0" i="0" u="none" strike="noStrike" dirty="0">
                          <a:solidFill>
                            <a:srgbClr val="000000"/>
                          </a:solidFill>
                          <a:effectLst/>
                          <a:latin typeface="Tahoma" panose="020B0604030504040204" pitchFamily="34" charset="0"/>
                        </a:rPr>
                        <a:t>Expected Attendance Days is greater than Total Enrollment Days</a:t>
                      </a:r>
                    </a:p>
                  </a:txBody>
                  <a:tcPr marL="6350" marR="6350" marT="6350" marB="0"/>
                </a:tc>
                <a:extLst>
                  <a:ext uri="{0D108BD9-81ED-4DB2-BD59-A6C34878D82A}">
                    <a16:rowId xmlns:a16="http://schemas.microsoft.com/office/drawing/2014/main" val="3708485626"/>
                  </a:ext>
                </a:extLst>
              </a:tr>
              <a:tr h="263757">
                <a:tc>
                  <a:txBody>
                    <a:bodyPr/>
                    <a:lstStyle/>
                    <a:p>
                      <a:pPr algn="l" fontAlgn="t"/>
                      <a:r>
                        <a:rPr lang="en-US" sz="1600" b="0" i="0" u="none" strike="noStrike">
                          <a:solidFill>
                            <a:srgbClr val="000000"/>
                          </a:solidFill>
                          <a:effectLst/>
                          <a:latin typeface="Tahoma" panose="020B0604030504040204" pitchFamily="34" charset="0"/>
                        </a:rPr>
                        <a:t>CERT131</a:t>
                      </a:r>
                    </a:p>
                  </a:txBody>
                  <a:tcPr marL="6350" marR="6350" marT="6350" marB="0"/>
                </a:tc>
                <a:tc>
                  <a:txBody>
                    <a:bodyPr/>
                    <a:lstStyle/>
                    <a:p>
                      <a:pPr algn="l" fontAlgn="t"/>
                      <a:r>
                        <a:rPr lang="en-US" sz="1600" b="1" i="0" u="none" strike="noStrike" dirty="0">
                          <a:solidFill>
                            <a:srgbClr val="000000"/>
                          </a:solidFill>
                          <a:effectLst/>
                          <a:latin typeface="Tahoma" panose="020B0604030504040204" pitchFamily="34" charset="0"/>
                        </a:rPr>
                        <a:t>SENR0715E3</a:t>
                      </a:r>
                    </a:p>
                  </a:txBody>
                  <a:tcPr marL="6350" marR="6350" marT="635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Tahoma"/>
                          <a:ea typeface="+mn-ea"/>
                          <a:cs typeface="+mn-cs"/>
                        </a:rPr>
                        <a:t>F</a:t>
                      </a:r>
                      <a:endPar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txBody>
                  <a:tcPr marL="6350" marR="6350" marT="6350" marB="0"/>
                </a:tc>
                <a:tc>
                  <a:txBody>
                    <a:bodyPr/>
                    <a:lstStyle/>
                    <a:p>
                      <a:pPr algn="l" fontAlgn="t"/>
                      <a:r>
                        <a:rPr lang="en-US" sz="1600" b="0" i="0" u="none" strike="noStrike" dirty="0">
                          <a:solidFill>
                            <a:srgbClr val="000000"/>
                          </a:solidFill>
                          <a:effectLst/>
                          <a:latin typeface="Tahoma" panose="020B0604030504040204" pitchFamily="34" charset="0"/>
                        </a:rPr>
                        <a:t>Student Enrollment Record in Active Reporting AY Not Yet Exited</a:t>
                      </a:r>
                    </a:p>
                  </a:txBody>
                  <a:tcPr marL="6350" marR="6350" marT="6350" marB="0"/>
                </a:tc>
                <a:extLst>
                  <a:ext uri="{0D108BD9-81ED-4DB2-BD59-A6C34878D82A}">
                    <a16:rowId xmlns:a16="http://schemas.microsoft.com/office/drawing/2014/main" val="2076250944"/>
                  </a:ext>
                </a:extLst>
              </a:tr>
              <a:tr h="263757">
                <a:tc>
                  <a:txBody>
                    <a:bodyPr/>
                    <a:lstStyle/>
                    <a:p>
                      <a:pPr algn="l" fontAlgn="t"/>
                      <a:r>
                        <a:rPr lang="en-US" sz="1600" b="0" i="0" u="none" strike="noStrike" dirty="0">
                          <a:solidFill>
                            <a:srgbClr val="000000"/>
                          </a:solidFill>
                          <a:effectLst/>
                          <a:latin typeface="Tahoma" panose="020B0604030504040204" pitchFamily="34" charset="0"/>
                        </a:rPr>
                        <a:t>CERT149</a:t>
                      </a:r>
                    </a:p>
                  </a:txBody>
                  <a:tcPr marL="6350" marR="6350" marT="6350" marB="0"/>
                </a:tc>
                <a:tc>
                  <a:txBody>
                    <a:bodyPr/>
                    <a:lstStyle/>
                    <a:p>
                      <a:pPr algn="l" fontAlgn="t"/>
                      <a:r>
                        <a:rPr lang="en-US" sz="1600" b="1" i="0" u="none" strike="noStrike">
                          <a:solidFill>
                            <a:srgbClr val="000000"/>
                          </a:solidFill>
                          <a:effectLst/>
                          <a:latin typeface="Tahoma" panose="020B0604030504040204" pitchFamily="34" charset="0"/>
                        </a:rPr>
                        <a:t>SENR0712E3</a:t>
                      </a:r>
                    </a:p>
                  </a:txBody>
                  <a:tcPr marL="6350" marR="6350" marT="635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Arial" panose="020B0604020202020204" pitchFamily="34" charset="0"/>
                          <a:ea typeface="+mn-ea"/>
                          <a:cs typeface="+mn-cs"/>
                        </a:rPr>
                        <a:t>W</a:t>
                      </a:r>
                      <a:endPar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txBody>
                  <a:tcPr marL="6350" marR="6350" marT="6350" marB="0"/>
                </a:tc>
                <a:tc>
                  <a:txBody>
                    <a:bodyPr/>
                    <a:lstStyle/>
                    <a:p>
                      <a:pPr algn="l" fontAlgn="t"/>
                      <a:r>
                        <a:rPr lang="en-US" sz="1600" b="0" i="0" u="none" strike="noStrike">
                          <a:solidFill>
                            <a:srgbClr val="000000"/>
                          </a:solidFill>
                          <a:effectLst/>
                          <a:latin typeface="Tahoma" panose="020B0604030504040204" pitchFamily="34" charset="0"/>
                        </a:rPr>
                        <a:t>Missing Expulsion or Suspension Incident Result Record</a:t>
                      </a:r>
                    </a:p>
                  </a:txBody>
                  <a:tcPr marL="6350" marR="6350" marT="6350" marB="0"/>
                </a:tc>
                <a:extLst>
                  <a:ext uri="{0D108BD9-81ED-4DB2-BD59-A6C34878D82A}">
                    <a16:rowId xmlns:a16="http://schemas.microsoft.com/office/drawing/2014/main" val="1457608018"/>
                  </a:ext>
                </a:extLst>
              </a:tr>
              <a:tr h="370597">
                <a:tc>
                  <a:txBody>
                    <a:bodyPr/>
                    <a:lstStyle/>
                    <a:p>
                      <a:pPr algn="l" fontAlgn="t"/>
                      <a:r>
                        <a:rPr lang="en-US" sz="1600" b="0" i="0" u="none" strike="noStrike">
                          <a:solidFill>
                            <a:srgbClr val="000000"/>
                          </a:solidFill>
                          <a:effectLst/>
                          <a:latin typeface="Tahoma" panose="020B0604030504040204" pitchFamily="34" charset="0"/>
                        </a:rPr>
                        <a:t>CERT150</a:t>
                      </a:r>
                    </a:p>
                  </a:txBody>
                  <a:tcPr marL="6350" marR="6350" marT="6350" marB="0"/>
                </a:tc>
                <a:tc>
                  <a:txBody>
                    <a:bodyPr/>
                    <a:lstStyle/>
                    <a:p>
                      <a:pPr algn="l" fontAlgn="t"/>
                      <a:r>
                        <a:rPr lang="en-US" sz="1600" b="1" i="0" u="none" strike="noStrike">
                          <a:solidFill>
                            <a:srgbClr val="000000"/>
                          </a:solidFill>
                          <a:effectLst/>
                          <a:latin typeface="Tahoma" panose="020B0604030504040204" pitchFamily="34" charset="0"/>
                        </a:rPr>
                        <a:t>SENR0697E3</a:t>
                      </a:r>
                    </a:p>
                  </a:txBody>
                  <a:tcPr marL="6350" marR="6350" marT="635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Arial" panose="020B0604020202020204" pitchFamily="34" charset="0"/>
                          <a:ea typeface="+mn-ea"/>
                          <a:cs typeface="+mn-cs"/>
                        </a:rPr>
                        <a:t>W</a:t>
                      </a:r>
                      <a:endPar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txBody>
                  <a:tcPr marL="6350" marR="6350" marT="6350" marB="0"/>
                </a:tc>
                <a:tc>
                  <a:txBody>
                    <a:bodyPr/>
                    <a:lstStyle/>
                    <a:p>
                      <a:pPr algn="l" fontAlgn="t"/>
                      <a:r>
                        <a:rPr lang="en-US" sz="1600" b="0" i="0" u="none" strike="noStrike">
                          <a:solidFill>
                            <a:srgbClr val="000000"/>
                          </a:solidFill>
                          <a:effectLst/>
                          <a:latin typeface="Tahoma" panose="020B0604030504040204" pitchFamily="34" charset="0"/>
                        </a:rPr>
                        <a:t>Missing Expulsion Incident Result Record</a:t>
                      </a:r>
                    </a:p>
                  </a:txBody>
                  <a:tcPr marL="6350" marR="6350" marT="6350" marB="0"/>
                </a:tc>
                <a:extLst>
                  <a:ext uri="{0D108BD9-81ED-4DB2-BD59-A6C34878D82A}">
                    <a16:rowId xmlns:a16="http://schemas.microsoft.com/office/drawing/2014/main" val="860215715"/>
                  </a:ext>
                </a:extLst>
              </a:tr>
              <a:tr h="370597">
                <a:tc>
                  <a:txBody>
                    <a:bodyPr/>
                    <a:lstStyle/>
                    <a:p>
                      <a:pPr algn="l" fontAlgn="t"/>
                      <a:r>
                        <a:rPr lang="en-US" sz="1600" b="0" i="0" u="none" strike="noStrike">
                          <a:solidFill>
                            <a:srgbClr val="000000"/>
                          </a:solidFill>
                          <a:effectLst/>
                          <a:latin typeface="Tahoma" panose="020B0604030504040204" pitchFamily="34" charset="0"/>
                        </a:rPr>
                        <a:t>CERT151</a:t>
                      </a:r>
                    </a:p>
                  </a:txBody>
                  <a:tcPr marL="6350" marR="6350" marT="6350" marB="0"/>
                </a:tc>
                <a:tc>
                  <a:txBody>
                    <a:bodyPr/>
                    <a:lstStyle/>
                    <a:p>
                      <a:pPr algn="l" fontAlgn="t"/>
                      <a:r>
                        <a:rPr lang="en-US" sz="1600" b="1" i="0" u="none" strike="noStrike">
                          <a:solidFill>
                            <a:srgbClr val="000000"/>
                          </a:solidFill>
                          <a:effectLst/>
                          <a:latin typeface="Tahoma" panose="020B0604030504040204" pitchFamily="34" charset="0"/>
                        </a:rPr>
                        <a:t>SOFF0709E3</a:t>
                      </a:r>
                    </a:p>
                  </a:txBody>
                  <a:tcPr marL="6350" marR="6350" marT="635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W</a:t>
                      </a:r>
                    </a:p>
                  </a:txBody>
                  <a:tcPr marL="6350" marR="6350" marT="6350" marB="0"/>
                </a:tc>
                <a:tc>
                  <a:txBody>
                    <a:bodyPr/>
                    <a:lstStyle/>
                    <a:p>
                      <a:pPr algn="l" fontAlgn="t"/>
                      <a:r>
                        <a:rPr lang="en-US" sz="1600" b="0" i="0" u="none" strike="noStrike">
                          <a:solidFill>
                            <a:srgbClr val="000000"/>
                          </a:solidFill>
                          <a:effectLst/>
                          <a:latin typeface="Tahoma" panose="020B0604030504040204" pitchFamily="34" charset="0"/>
                        </a:rPr>
                        <a:t>Invalid Student Offense and Incident Result Code Combination</a:t>
                      </a:r>
                    </a:p>
                  </a:txBody>
                  <a:tcPr marL="6350" marR="6350" marT="6350" marB="0"/>
                </a:tc>
                <a:extLst>
                  <a:ext uri="{0D108BD9-81ED-4DB2-BD59-A6C34878D82A}">
                    <a16:rowId xmlns:a16="http://schemas.microsoft.com/office/drawing/2014/main" val="402544345"/>
                  </a:ext>
                </a:extLst>
              </a:tr>
              <a:tr h="520819">
                <a:tc>
                  <a:txBody>
                    <a:bodyPr/>
                    <a:lstStyle/>
                    <a:p>
                      <a:pPr algn="l" fontAlgn="t"/>
                      <a:r>
                        <a:rPr lang="en-US" sz="1600" b="0" i="0" u="none" strike="noStrike" dirty="0">
                          <a:solidFill>
                            <a:srgbClr val="000000"/>
                          </a:solidFill>
                          <a:effectLst/>
                          <a:latin typeface="Tahoma" panose="020B0604030504040204" pitchFamily="34" charset="0"/>
                        </a:rPr>
                        <a:t>CERT152</a:t>
                      </a:r>
                    </a:p>
                  </a:txBody>
                  <a:tcPr marL="6350" marR="6350" marT="6350" marB="0"/>
                </a:tc>
                <a:tc>
                  <a:txBody>
                    <a:bodyPr/>
                    <a:lstStyle/>
                    <a:p>
                      <a:pPr algn="l" fontAlgn="t"/>
                      <a:r>
                        <a:rPr lang="en-US" sz="1600" b="1" i="0" u="none" strike="noStrike" dirty="0">
                          <a:solidFill>
                            <a:srgbClr val="000000"/>
                          </a:solidFill>
                          <a:effectLst/>
                          <a:latin typeface="Tahoma" panose="020B0604030504040204" pitchFamily="34" charset="0"/>
                        </a:rPr>
                        <a:t>SOFF0710E3</a:t>
                      </a:r>
                    </a:p>
                  </a:txBody>
                  <a:tcPr marL="6350" marR="6350" marT="635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W</a:t>
                      </a:r>
                    </a:p>
                  </a:txBody>
                  <a:tcPr marL="6350" marR="6350" marT="6350" marB="0"/>
                </a:tc>
                <a:tc>
                  <a:txBody>
                    <a:bodyPr/>
                    <a:lstStyle/>
                    <a:p>
                      <a:pPr algn="l" fontAlgn="t"/>
                      <a:r>
                        <a:rPr lang="en-US" sz="1600" b="0" i="0" u="none" strike="noStrike" dirty="0">
                          <a:solidFill>
                            <a:srgbClr val="000000"/>
                          </a:solidFill>
                          <a:effectLst/>
                          <a:latin typeface="Tahoma" panose="020B0604030504040204" pitchFamily="34" charset="0"/>
                        </a:rPr>
                        <a:t>Invalid Incident Result Code and Grade Level Combination for Student Offense Code 511 (disruption, defiance)</a:t>
                      </a:r>
                    </a:p>
                  </a:txBody>
                  <a:tcPr marL="6350" marR="6350" marT="6350" marB="0"/>
                </a:tc>
                <a:extLst>
                  <a:ext uri="{0D108BD9-81ED-4DB2-BD59-A6C34878D82A}">
                    <a16:rowId xmlns:a16="http://schemas.microsoft.com/office/drawing/2014/main" val="978915334"/>
                  </a:ext>
                </a:extLst>
              </a:tr>
            </a:tbl>
          </a:graphicData>
        </a:graphic>
      </p:graphicFrame>
    </p:spTree>
    <p:extLst>
      <p:ext uri="{BB962C8B-B14F-4D97-AF65-F5344CB8AC3E}">
        <p14:creationId xmlns:p14="http://schemas.microsoft.com/office/powerpoint/2010/main" val="34257120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DBD31-CA9F-68D8-0077-A57247EBDFDA}"/>
            </a:ext>
          </a:extLst>
        </p:cNvPr>
        <p:cNvGrpSpPr/>
        <p:nvPr/>
      </p:nvGrpSpPr>
      <p:grpSpPr>
        <a:xfrm>
          <a:off x="0" y="0"/>
          <a:ext cx="0" cy="0"/>
          <a:chOff x="0" y="0"/>
          <a:chExt cx="0" cy="0"/>
        </a:xfrm>
      </p:grpSpPr>
      <p:sp>
        <p:nvSpPr>
          <p:cNvPr id="22" name="Title 1">
            <a:extLst>
              <a:ext uri="{FF2B5EF4-FFF2-40B4-BE49-F238E27FC236}">
                <a16:creationId xmlns:a16="http://schemas.microsoft.com/office/drawing/2014/main" id="{6DED2AD4-CB0F-5D65-1726-2640575538DE}"/>
              </a:ext>
            </a:extLst>
          </p:cNvPr>
          <p:cNvSpPr>
            <a:spLocks noGrp="1"/>
          </p:cNvSpPr>
          <p:nvPr>
            <p:ph type="title"/>
          </p:nvPr>
        </p:nvSpPr>
        <p:spPr>
          <a:xfrm>
            <a:off x="426000" y="226437"/>
            <a:ext cx="11340000" cy="432000"/>
          </a:xfrm>
        </p:spPr>
        <p:txBody>
          <a:bodyPr/>
          <a:lstStyle/>
          <a:p>
            <a:r>
              <a:rPr lang="en-US" dirty="0"/>
              <a:t>2024-25 – EOY 3 – New CDDs - 2</a:t>
            </a:r>
          </a:p>
        </p:txBody>
      </p:sp>
      <p:sp>
        <p:nvSpPr>
          <p:cNvPr id="4" name="Footer Placeholder 3">
            <a:extLst>
              <a:ext uri="{FF2B5EF4-FFF2-40B4-BE49-F238E27FC236}">
                <a16:creationId xmlns:a16="http://schemas.microsoft.com/office/drawing/2014/main" id="{65765022-D213-C671-9A4C-CC379EA577EE}"/>
              </a:ext>
            </a:extLst>
          </p:cNvPr>
          <p:cNvSpPr>
            <a:spLocks noGrp="1"/>
          </p:cNvSpPr>
          <p:nvPr>
            <p:ph type="ftr" sz="quarter" idx="10"/>
          </p:nvPr>
        </p:nvSpPr>
        <p:spPr>
          <a:xfrm>
            <a:off x="432000" y="6365363"/>
            <a:ext cx="5472000" cy="412431"/>
          </a:xfrm>
        </p:spPr>
        <p:txBody>
          <a:bodyPr anchor="ctr">
            <a:normAutofit/>
          </a:bodyPr>
          <a:lstStyle/>
          <a:p>
            <a:pPr>
              <a:spcAft>
                <a:spcPts val="600"/>
              </a:spcAft>
            </a:pPr>
            <a:r>
              <a:rPr lang="en-US" noProof="0"/>
              <a:t>EOY - Advanced Reporting and Certification v1.1 May 5, 2025</a:t>
            </a:r>
            <a:endParaRPr lang="en-US" noProof="0" dirty="0"/>
          </a:p>
        </p:txBody>
      </p:sp>
      <p:sp>
        <p:nvSpPr>
          <p:cNvPr id="5" name="Slide Number Placeholder 4">
            <a:extLst>
              <a:ext uri="{FF2B5EF4-FFF2-40B4-BE49-F238E27FC236}">
                <a16:creationId xmlns:a16="http://schemas.microsoft.com/office/drawing/2014/main" id="{F71D7936-3BBF-7AFC-EA51-277B73663660}"/>
              </a:ext>
            </a:extLst>
          </p:cNvPr>
          <p:cNvSpPr>
            <a:spLocks noGrp="1"/>
          </p:cNvSpPr>
          <p:nvPr>
            <p:ph type="sldNum" sz="quarter" idx="11"/>
          </p:nvPr>
        </p:nvSpPr>
        <p:spPr>
          <a:xfrm>
            <a:off x="11772000" y="6365363"/>
            <a:ext cx="420000" cy="421200"/>
          </a:xfrm>
        </p:spPr>
        <p:txBody>
          <a:bodyPr anchor="ctr">
            <a:normAutofit/>
          </a:bodyPr>
          <a:lstStyle/>
          <a:p>
            <a:pPr>
              <a:spcAft>
                <a:spcPts val="600"/>
              </a:spcAft>
            </a:pPr>
            <a:fld id="{4B73C415-D670-4716-A5EC-CC4D52CA2BAC}" type="slidenum">
              <a:rPr lang="en-US" noProof="0" smtClean="0"/>
              <a:pPr>
                <a:spcAft>
                  <a:spcPts val="600"/>
                </a:spcAft>
              </a:pPr>
              <a:t>81</a:t>
            </a:fld>
            <a:endParaRPr lang="en-US" noProof="0" dirty="0"/>
          </a:p>
        </p:txBody>
      </p:sp>
      <p:graphicFrame>
        <p:nvGraphicFramePr>
          <p:cNvPr id="2" name="Table 1">
            <a:extLst>
              <a:ext uri="{FF2B5EF4-FFF2-40B4-BE49-F238E27FC236}">
                <a16:creationId xmlns:a16="http://schemas.microsoft.com/office/drawing/2014/main" id="{5FD682BC-55E0-03E0-B2CD-F8407469D677}"/>
              </a:ext>
            </a:extLst>
          </p:cNvPr>
          <p:cNvGraphicFramePr>
            <a:graphicFrameLocks noGrp="1"/>
          </p:cNvGraphicFramePr>
          <p:nvPr>
            <p:extLst>
              <p:ext uri="{D42A27DB-BD31-4B8C-83A1-F6EECF244321}">
                <p14:modId xmlns:p14="http://schemas.microsoft.com/office/powerpoint/2010/main" val="2532837072"/>
              </p:ext>
            </p:extLst>
          </p:nvPr>
        </p:nvGraphicFramePr>
        <p:xfrm>
          <a:off x="360782" y="762682"/>
          <a:ext cx="11470435" cy="5538709"/>
        </p:xfrm>
        <a:graphic>
          <a:graphicData uri="http://schemas.openxmlformats.org/drawingml/2006/table">
            <a:tbl>
              <a:tblPr firstRow="1" bandRow="1">
                <a:tableStyleId>{0660B408-B3CF-4A94-85FC-2B1E0A45F4A2}</a:tableStyleId>
              </a:tblPr>
              <a:tblGrid>
                <a:gridCol w="1734852">
                  <a:extLst>
                    <a:ext uri="{9D8B030D-6E8A-4147-A177-3AD203B41FA5}">
                      <a16:colId xmlns:a16="http://schemas.microsoft.com/office/drawing/2014/main" val="1389712329"/>
                    </a:ext>
                  </a:extLst>
                </a:gridCol>
                <a:gridCol w="1734852">
                  <a:extLst>
                    <a:ext uri="{9D8B030D-6E8A-4147-A177-3AD203B41FA5}">
                      <a16:colId xmlns:a16="http://schemas.microsoft.com/office/drawing/2014/main" val="3512828111"/>
                    </a:ext>
                  </a:extLst>
                </a:gridCol>
                <a:gridCol w="1330383">
                  <a:extLst>
                    <a:ext uri="{9D8B030D-6E8A-4147-A177-3AD203B41FA5}">
                      <a16:colId xmlns:a16="http://schemas.microsoft.com/office/drawing/2014/main" val="967628731"/>
                    </a:ext>
                  </a:extLst>
                </a:gridCol>
                <a:gridCol w="6670348">
                  <a:extLst>
                    <a:ext uri="{9D8B030D-6E8A-4147-A177-3AD203B41FA5}">
                      <a16:colId xmlns:a16="http://schemas.microsoft.com/office/drawing/2014/main" val="2086017678"/>
                    </a:ext>
                  </a:extLst>
                </a:gridCol>
              </a:tblGrid>
              <a:tr h="310114">
                <a:tc>
                  <a:txBody>
                    <a:bodyPr/>
                    <a:lstStyle/>
                    <a:p>
                      <a:pPr algn="ctr" fontAlgn="t"/>
                      <a:r>
                        <a:rPr lang="en-US" sz="1800" u="none" strike="noStrike" dirty="0">
                          <a:effectLst/>
                        </a:rPr>
                        <a:t>Error #</a:t>
                      </a:r>
                      <a:endParaRPr lang="en-US" sz="1800" b="1" i="0" u="none" strike="noStrike" dirty="0">
                        <a:solidFill>
                          <a:srgbClr val="FFFFFF"/>
                        </a:solidFill>
                        <a:effectLst/>
                        <a:latin typeface="Arial" panose="020B0604020202020204" pitchFamily="34" charset="0"/>
                      </a:endParaRPr>
                    </a:p>
                  </a:txBody>
                  <a:tcPr marL="4044" marR="4044" marT="4044" marB="0" anchor="ctr"/>
                </a:tc>
                <a:tc>
                  <a:txBody>
                    <a:bodyPr/>
                    <a:lstStyle/>
                    <a:p>
                      <a:pPr algn="ctr" fontAlgn="ctr"/>
                      <a:r>
                        <a:rPr lang="en-US" sz="1800" u="none" strike="noStrike" dirty="0">
                          <a:effectLst/>
                        </a:rPr>
                        <a:t>Old Error # </a:t>
                      </a:r>
                      <a:endParaRPr lang="en-US" sz="1800" b="1" i="0" u="none" strike="noStrike" dirty="0">
                        <a:solidFill>
                          <a:srgbClr val="FFFFFF"/>
                        </a:solidFill>
                        <a:effectLst/>
                        <a:latin typeface="Arial" panose="020B0604020202020204" pitchFamily="34" charset="0"/>
                      </a:endParaRPr>
                    </a:p>
                  </a:txBody>
                  <a:tcPr marL="4044" marR="4044" marT="4044" marB="0" anchor="ctr"/>
                </a:tc>
                <a:tc>
                  <a:txBody>
                    <a:bodyPr/>
                    <a:lstStyle/>
                    <a:p>
                      <a:pPr algn="ctr" fontAlgn="t"/>
                      <a:r>
                        <a:rPr lang="en-US" sz="1800" b="1" i="0" u="none" strike="noStrike" dirty="0">
                          <a:solidFill>
                            <a:srgbClr val="FFFFFF"/>
                          </a:solidFill>
                          <a:effectLst/>
                          <a:latin typeface="Arial" panose="020B0604020202020204" pitchFamily="34" charset="0"/>
                        </a:rPr>
                        <a:t>Severity</a:t>
                      </a:r>
                    </a:p>
                  </a:txBody>
                  <a:tcPr marL="4044" marR="4044" marT="4044" marB="0" anchor="ctr"/>
                </a:tc>
                <a:tc>
                  <a:txBody>
                    <a:bodyPr/>
                    <a:lstStyle/>
                    <a:p>
                      <a:pPr algn="ctr" fontAlgn="t"/>
                      <a:r>
                        <a:rPr lang="en-US" sz="1800" u="none" strike="noStrike" dirty="0">
                          <a:effectLst/>
                        </a:rPr>
                        <a:t>Error Name</a:t>
                      </a:r>
                      <a:endParaRPr lang="en-US" sz="1800" b="1" i="0" u="none" strike="noStrike" dirty="0">
                        <a:solidFill>
                          <a:srgbClr val="FFFFFF"/>
                        </a:solidFill>
                        <a:effectLst/>
                        <a:latin typeface="Arial" panose="020B0604020202020204" pitchFamily="34" charset="0"/>
                      </a:endParaRPr>
                    </a:p>
                  </a:txBody>
                  <a:tcPr marL="4044" marR="4044" marT="4044" marB="0" anchor="ctr"/>
                </a:tc>
                <a:extLst>
                  <a:ext uri="{0D108BD9-81ED-4DB2-BD59-A6C34878D82A}">
                    <a16:rowId xmlns:a16="http://schemas.microsoft.com/office/drawing/2014/main" val="2633775990"/>
                  </a:ext>
                </a:extLst>
              </a:tr>
              <a:tr h="520479">
                <a:tc>
                  <a:txBody>
                    <a:bodyPr/>
                    <a:lstStyle/>
                    <a:p>
                      <a:pPr algn="l" fontAlgn="t"/>
                      <a:r>
                        <a:rPr lang="en-US" sz="1600" b="0" i="0" u="none" strike="noStrike" dirty="0">
                          <a:solidFill>
                            <a:srgbClr val="000000"/>
                          </a:solidFill>
                          <a:effectLst/>
                          <a:latin typeface="Tahoma" panose="020B0604030504040204" pitchFamily="34" charset="0"/>
                        </a:rPr>
                        <a:t>CERT153</a:t>
                      </a:r>
                    </a:p>
                  </a:txBody>
                  <a:tcPr marL="6350" marR="6350" marT="6350" marB="0"/>
                </a:tc>
                <a:tc>
                  <a:txBody>
                    <a:bodyPr/>
                    <a:lstStyle/>
                    <a:p>
                      <a:pPr algn="l" fontAlgn="t"/>
                      <a:r>
                        <a:rPr lang="en-US" sz="1600" b="1" i="0" u="none" strike="noStrike">
                          <a:solidFill>
                            <a:srgbClr val="000000"/>
                          </a:solidFill>
                          <a:effectLst/>
                          <a:latin typeface="Tahoma" panose="020B0604030504040204" pitchFamily="34" charset="0"/>
                        </a:rPr>
                        <a:t>SINC0699E3</a:t>
                      </a:r>
                    </a:p>
                  </a:txBody>
                  <a:tcPr marL="6350" marR="6350" marT="635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Tahoma"/>
                          <a:ea typeface="+mn-ea"/>
                          <a:cs typeface="+mn-cs"/>
                        </a:rPr>
                        <a:t>F</a:t>
                      </a:r>
                      <a:endPar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txBody>
                  <a:tcPr marL="6350" marR="6350" marT="6350" marB="0"/>
                </a:tc>
                <a:tc>
                  <a:txBody>
                    <a:bodyPr/>
                    <a:lstStyle/>
                    <a:p>
                      <a:pPr algn="l" fontAlgn="t"/>
                      <a:r>
                        <a:rPr lang="en-US"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Missing Student Incident Result (SIRS) Record for Student</a:t>
                      </a:r>
                    </a:p>
                  </a:txBody>
                  <a:tcPr marL="6350" marR="6350" marT="6350" marB="0"/>
                </a:tc>
                <a:extLst>
                  <a:ext uri="{0D108BD9-81ED-4DB2-BD59-A6C34878D82A}">
                    <a16:rowId xmlns:a16="http://schemas.microsoft.com/office/drawing/2014/main" val="3155951864"/>
                  </a:ext>
                </a:extLst>
              </a:tr>
              <a:tr h="520479">
                <a:tc>
                  <a:txBody>
                    <a:bodyPr/>
                    <a:lstStyle/>
                    <a:p>
                      <a:pPr algn="l" fontAlgn="t"/>
                      <a:r>
                        <a:rPr lang="en-US" sz="1600" b="0" i="0" u="none" strike="noStrike">
                          <a:solidFill>
                            <a:srgbClr val="000000"/>
                          </a:solidFill>
                          <a:effectLst/>
                          <a:latin typeface="Tahoma" panose="020B0604030504040204" pitchFamily="34" charset="0"/>
                        </a:rPr>
                        <a:t>CERT154</a:t>
                      </a:r>
                    </a:p>
                  </a:txBody>
                  <a:tcPr marL="6350" marR="6350" marT="6350" marB="0"/>
                </a:tc>
                <a:tc>
                  <a:txBody>
                    <a:bodyPr/>
                    <a:lstStyle/>
                    <a:p>
                      <a:pPr algn="l" fontAlgn="t"/>
                      <a:r>
                        <a:rPr lang="en-US" sz="1600" b="1" i="0" u="none" strike="noStrike">
                          <a:solidFill>
                            <a:srgbClr val="000000"/>
                          </a:solidFill>
                          <a:effectLst/>
                          <a:latin typeface="Tahoma" panose="020B0604030504040204" pitchFamily="34" charset="0"/>
                        </a:rPr>
                        <a:t>SOFF0711E3</a:t>
                      </a:r>
                    </a:p>
                  </a:txBody>
                  <a:tcPr marL="6350" marR="6350" marT="635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Tahoma"/>
                          <a:ea typeface="+mn-ea"/>
                          <a:cs typeface="+mn-cs"/>
                        </a:rPr>
                        <a:t>F</a:t>
                      </a:r>
                      <a:endPar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txBody>
                  <a:tcPr marL="6350" marR="6350" marT="6350" marB="0"/>
                </a:tc>
                <a:tc>
                  <a:txBody>
                    <a:bodyPr/>
                    <a:lstStyle/>
                    <a:p>
                      <a:pPr algn="l" fontAlgn="t"/>
                      <a:r>
                        <a:rPr lang="en-US"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Missing Student Incident (SINC) Record for Student</a:t>
                      </a:r>
                    </a:p>
                  </a:txBody>
                  <a:tcPr marL="6350" marR="6350" marT="6350" marB="0"/>
                </a:tc>
                <a:extLst>
                  <a:ext uri="{0D108BD9-81ED-4DB2-BD59-A6C34878D82A}">
                    <a16:rowId xmlns:a16="http://schemas.microsoft.com/office/drawing/2014/main" val="1733002712"/>
                  </a:ext>
                </a:extLst>
              </a:tr>
              <a:tr h="520479">
                <a:tc>
                  <a:txBody>
                    <a:bodyPr/>
                    <a:lstStyle/>
                    <a:p>
                      <a:pPr algn="l" fontAlgn="t"/>
                      <a:r>
                        <a:rPr lang="en-US" sz="1600" b="0" i="0" u="none" strike="noStrike">
                          <a:solidFill>
                            <a:srgbClr val="000000"/>
                          </a:solidFill>
                          <a:effectLst/>
                          <a:latin typeface="Tahoma" panose="020B0604030504040204" pitchFamily="34" charset="0"/>
                        </a:rPr>
                        <a:t>CERT155</a:t>
                      </a:r>
                    </a:p>
                  </a:txBody>
                  <a:tcPr marL="6350" marR="6350" marT="6350" marB="0"/>
                </a:tc>
                <a:tc>
                  <a:txBody>
                    <a:bodyPr/>
                    <a:lstStyle/>
                    <a:p>
                      <a:pPr algn="l" fontAlgn="t"/>
                      <a:r>
                        <a:rPr lang="en-US" sz="1600" b="1" i="0" u="none" strike="noStrike">
                          <a:solidFill>
                            <a:srgbClr val="000000"/>
                          </a:solidFill>
                          <a:effectLst/>
                          <a:latin typeface="Tahoma" panose="020B0604030504040204" pitchFamily="34" charset="0"/>
                        </a:rPr>
                        <a:t>SINC0700E3</a:t>
                      </a:r>
                    </a:p>
                  </a:txBody>
                  <a:tcPr marL="6350" marR="6350" marT="635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Tahoma"/>
                          <a:ea typeface="+mn-ea"/>
                          <a:cs typeface="+mn-cs"/>
                        </a:rPr>
                        <a:t>F</a:t>
                      </a:r>
                      <a:endPar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txBody>
                  <a:tcPr marL="6350" marR="6350" marT="6350" marB="0"/>
                </a:tc>
                <a:tc>
                  <a:txBody>
                    <a:bodyPr/>
                    <a:lstStyle/>
                    <a:p>
                      <a:pPr algn="l" fontAlgn="t"/>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Missing Student Offense (SOFF) Record for Student</a:t>
                      </a:r>
                    </a:p>
                  </a:txBody>
                  <a:tcPr marL="6350" marR="6350" marT="6350" marB="0"/>
                </a:tc>
                <a:extLst>
                  <a:ext uri="{0D108BD9-81ED-4DB2-BD59-A6C34878D82A}">
                    <a16:rowId xmlns:a16="http://schemas.microsoft.com/office/drawing/2014/main" val="2220925888"/>
                  </a:ext>
                </a:extLst>
              </a:tr>
              <a:tr h="550379">
                <a:tc>
                  <a:txBody>
                    <a:bodyPr/>
                    <a:lstStyle/>
                    <a:p>
                      <a:pPr algn="l" fontAlgn="t"/>
                      <a:r>
                        <a:rPr lang="en-US" sz="1600" b="0" i="0" u="none" strike="noStrike" dirty="0">
                          <a:solidFill>
                            <a:srgbClr val="000000"/>
                          </a:solidFill>
                          <a:effectLst/>
                          <a:latin typeface="Tahoma" panose="020B0604030504040204" pitchFamily="34" charset="0"/>
                        </a:rPr>
                        <a:t>CERT156</a:t>
                      </a:r>
                    </a:p>
                  </a:txBody>
                  <a:tcPr marL="6350" marR="6350" marT="6350" marB="0"/>
                </a:tc>
                <a:tc>
                  <a:txBody>
                    <a:bodyPr/>
                    <a:lstStyle/>
                    <a:p>
                      <a:pPr algn="l" fontAlgn="t"/>
                      <a:r>
                        <a:rPr lang="en-US" sz="1600" b="1" i="0" u="none" strike="noStrike">
                          <a:solidFill>
                            <a:srgbClr val="000000"/>
                          </a:solidFill>
                          <a:effectLst/>
                          <a:latin typeface="Tahoma" panose="020B0604030504040204" pitchFamily="34" charset="0"/>
                        </a:rPr>
                        <a:t>STAS0708E3</a:t>
                      </a:r>
                    </a:p>
                  </a:txBody>
                  <a:tcPr marL="6350" marR="6350" marT="635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Tahoma"/>
                          <a:ea typeface="+mn-ea"/>
                          <a:cs typeface="+mn-cs"/>
                        </a:rPr>
                        <a:t>F</a:t>
                      </a:r>
                      <a:endPar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txBody>
                  <a:tcPr marL="6350" marR="6350" marT="6350" marB="0"/>
                </a:tc>
                <a:tc>
                  <a:txBody>
                    <a:bodyPr/>
                    <a:lstStyle/>
                    <a:p>
                      <a:pPr algn="l" fontAlgn="t"/>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Missing Suspension Data for a student who was reported as absent due to either out-of-school suspension or in-school suspension</a:t>
                      </a:r>
                    </a:p>
                  </a:txBody>
                  <a:tcPr marL="6350" marR="6350" marT="6350" marB="0"/>
                </a:tc>
                <a:extLst>
                  <a:ext uri="{0D108BD9-81ED-4DB2-BD59-A6C34878D82A}">
                    <a16:rowId xmlns:a16="http://schemas.microsoft.com/office/drawing/2014/main" val="180492358"/>
                  </a:ext>
                </a:extLst>
              </a:tr>
              <a:tr h="550379">
                <a:tc>
                  <a:txBody>
                    <a:bodyPr/>
                    <a:lstStyle/>
                    <a:p>
                      <a:pPr algn="l" fontAlgn="t"/>
                      <a:r>
                        <a:rPr lang="en-US" sz="1600" b="0" i="0" u="none" strike="noStrike" dirty="0">
                          <a:solidFill>
                            <a:srgbClr val="000000"/>
                          </a:solidFill>
                          <a:effectLst/>
                          <a:latin typeface="Tahoma" panose="020B0604030504040204" pitchFamily="34" charset="0"/>
                        </a:rPr>
                        <a:t>CERT157</a:t>
                      </a:r>
                    </a:p>
                  </a:txBody>
                  <a:tcPr marL="6350" marR="6350" marT="6350" marB="0"/>
                </a:tc>
                <a:tc>
                  <a:txBody>
                    <a:bodyPr/>
                    <a:lstStyle/>
                    <a:p>
                      <a:pPr algn="l" fontAlgn="t"/>
                      <a:r>
                        <a:rPr lang="en-US" sz="1600" b="1" i="0" u="none" strike="noStrike" dirty="0">
                          <a:solidFill>
                            <a:srgbClr val="000000"/>
                          </a:solidFill>
                          <a:effectLst/>
                          <a:latin typeface="Tahoma" panose="020B0604030504040204" pitchFamily="34" charset="0"/>
                        </a:rPr>
                        <a:t>SINC0701E3</a:t>
                      </a:r>
                    </a:p>
                  </a:txBody>
                  <a:tcPr marL="6350" marR="6350" marT="635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Tahoma"/>
                          <a:ea typeface="+mn-ea"/>
                          <a:cs typeface="+mn-cs"/>
                        </a:rPr>
                        <a:t>F</a:t>
                      </a:r>
                      <a:endPar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txBody>
                  <a:tcPr marL="6350" marR="6350" marT="6350" marB="0"/>
                </a:tc>
                <a:tc>
                  <a:txBody>
                    <a:bodyPr/>
                    <a:lstStyle/>
                    <a:p>
                      <a:r>
                        <a:rPr lang="en-US" sz="1600" b="0" i="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Invalid Incident Result Code and Removal to Alternative Setting Reason Code combination</a:t>
                      </a:r>
                    </a:p>
                  </a:txBody>
                  <a:tcPr marL="6350" marR="6350" marT="6350" marB="0"/>
                </a:tc>
                <a:extLst>
                  <a:ext uri="{0D108BD9-81ED-4DB2-BD59-A6C34878D82A}">
                    <a16:rowId xmlns:a16="http://schemas.microsoft.com/office/drawing/2014/main" val="761302522"/>
                  </a:ext>
                </a:extLst>
              </a:tr>
              <a:tr h="361300">
                <a:tc>
                  <a:txBody>
                    <a:bodyPr/>
                    <a:lstStyle/>
                    <a:p>
                      <a:pPr algn="l" fontAlgn="t"/>
                      <a:r>
                        <a:rPr lang="en-US" sz="1600" b="0" i="0" u="none" strike="noStrike" dirty="0">
                          <a:solidFill>
                            <a:srgbClr val="000000"/>
                          </a:solidFill>
                          <a:effectLst/>
                          <a:latin typeface="Tahoma" panose="020B0604030504040204" pitchFamily="34" charset="0"/>
                        </a:rPr>
                        <a:t>CERT158</a:t>
                      </a:r>
                    </a:p>
                  </a:txBody>
                  <a:tcPr marL="6350" marR="6350" marT="6350" marB="0"/>
                </a:tc>
                <a:tc>
                  <a:txBody>
                    <a:bodyPr/>
                    <a:lstStyle/>
                    <a:p>
                      <a:pPr algn="l" fontAlgn="t"/>
                      <a:r>
                        <a:rPr lang="en-US" sz="1600" b="1" i="0" u="none" strike="noStrike" dirty="0">
                          <a:solidFill>
                            <a:srgbClr val="000000"/>
                          </a:solidFill>
                          <a:effectLst/>
                          <a:latin typeface="Tahoma" panose="020B0604030504040204" pitchFamily="34" charset="0"/>
                        </a:rPr>
                        <a:t>SINC0702E3</a:t>
                      </a:r>
                    </a:p>
                  </a:txBody>
                  <a:tcPr marL="6350" marR="6350" marT="635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Tahoma"/>
                          <a:ea typeface="+mn-ea"/>
                          <a:cs typeface="+mn-cs"/>
                        </a:rPr>
                        <a:t>F</a:t>
                      </a:r>
                      <a:endPar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txBody>
                  <a:tcPr marL="6350" marR="6350" marT="6350" marB="0"/>
                </a:tc>
                <a:tc>
                  <a:txBody>
                    <a:bodyPr/>
                    <a:lstStyle/>
                    <a:p>
                      <a:pPr algn="l" fontAlgn="t"/>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Missing Removal to Interim Alternative Setting Reason Code</a:t>
                      </a:r>
                    </a:p>
                  </a:txBody>
                  <a:tcPr marL="6350" marR="6350" marT="6350" marB="0"/>
                </a:tc>
                <a:extLst>
                  <a:ext uri="{0D108BD9-81ED-4DB2-BD59-A6C34878D82A}">
                    <a16:rowId xmlns:a16="http://schemas.microsoft.com/office/drawing/2014/main" val="4179847495"/>
                  </a:ext>
                </a:extLst>
              </a:tr>
              <a:tr h="617107">
                <a:tc>
                  <a:txBody>
                    <a:bodyPr/>
                    <a:lstStyle/>
                    <a:p>
                      <a:pPr algn="l" fontAlgn="t"/>
                      <a:r>
                        <a:rPr lang="en-US" sz="1600" b="0" i="0" u="none" strike="noStrike">
                          <a:solidFill>
                            <a:srgbClr val="000000"/>
                          </a:solidFill>
                          <a:effectLst/>
                          <a:latin typeface="Tahoma" panose="020B0604030504040204" pitchFamily="34" charset="0"/>
                        </a:rPr>
                        <a:t>CERT162</a:t>
                      </a:r>
                    </a:p>
                  </a:txBody>
                  <a:tcPr marL="6350" marR="6350" marT="6350" marB="0"/>
                </a:tc>
                <a:tc>
                  <a:txBody>
                    <a:bodyPr/>
                    <a:lstStyle/>
                    <a:p>
                      <a:pPr algn="l" fontAlgn="t"/>
                      <a:r>
                        <a:rPr lang="en-US" sz="1600" b="1" i="0" u="none" strike="noStrike" dirty="0">
                          <a:solidFill>
                            <a:srgbClr val="000000"/>
                          </a:solidFill>
                          <a:effectLst/>
                          <a:latin typeface="Tahoma" panose="020B0604030504040204" pitchFamily="34" charset="0"/>
                        </a:rPr>
                        <a:t>SIRS0704E3</a:t>
                      </a:r>
                    </a:p>
                  </a:txBody>
                  <a:tcPr marL="6350" marR="6350" marT="635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Tahoma"/>
                          <a:ea typeface="+mn-ea"/>
                          <a:cs typeface="+mn-cs"/>
                        </a:rPr>
                        <a:t>F</a:t>
                      </a:r>
                      <a:endPar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txBody>
                  <a:tcPr marL="6350" marR="6350" marT="6350" marB="0"/>
                </a:tc>
                <a:tc>
                  <a:txBody>
                    <a:bodyPr/>
                    <a:lstStyle/>
                    <a:p>
                      <a:pPr algn="l" fontAlgn="t"/>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Missing Student Offense (SOFF) Record for student with an Incident Result for a reportable offense</a:t>
                      </a:r>
                    </a:p>
                  </a:txBody>
                  <a:tcPr marL="6350" marR="6350" marT="6350" marB="0"/>
                </a:tc>
                <a:extLst>
                  <a:ext uri="{0D108BD9-81ED-4DB2-BD59-A6C34878D82A}">
                    <a16:rowId xmlns:a16="http://schemas.microsoft.com/office/drawing/2014/main" val="1601645885"/>
                  </a:ext>
                </a:extLst>
              </a:tr>
              <a:tr h="520479">
                <a:tc>
                  <a:txBody>
                    <a:bodyPr/>
                    <a:lstStyle/>
                    <a:p>
                      <a:pPr algn="l" fontAlgn="t"/>
                      <a:r>
                        <a:rPr lang="en-US" sz="1600" b="0" i="0" u="none" strike="noStrike">
                          <a:solidFill>
                            <a:srgbClr val="000000"/>
                          </a:solidFill>
                          <a:effectLst/>
                          <a:latin typeface="Tahoma" panose="020B0604030504040204" pitchFamily="34" charset="0"/>
                        </a:rPr>
                        <a:t>CERT163</a:t>
                      </a:r>
                    </a:p>
                  </a:txBody>
                  <a:tcPr marL="6350" marR="6350" marT="6350" marB="0"/>
                </a:tc>
                <a:tc>
                  <a:txBody>
                    <a:bodyPr/>
                    <a:lstStyle/>
                    <a:p>
                      <a:pPr algn="l" fontAlgn="t"/>
                      <a:r>
                        <a:rPr lang="en-US" sz="1600" b="1" i="0" u="none" strike="noStrike">
                          <a:solidFill>
                            <a:srgbClr val="000000"/>
                          </a:solidFill>
                          <a:effectLst/>
                          <a:latin typeface="Tahoma" panose="020B0604030504040204" pitchFamily="34" charset="0"/>
                        </a:rPr>
                        <a:t>SIRS0705E3</a:t>
                      </a:r>
                    </a:p>
                  </a:txBody>
                  <a:tcPr marL="6350" marR="6350" marT="635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Tahoma"/>
                          <a:ea typeface="+mn-ea"/>
                          <a:cs typeface="+mn-cs"/>
                        </a:rPr>
                        <a:t>F</a:t>
                      </a:r>
                      <a:endPar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txBody>
                  <a:tcPr marL="6350" marR="6350" marT="6350" marB="0"/>
                </a:tc>
                <a:tc>
                  <a:txBody>
                    <a:bodyPr/>
                    <a:lstStyle/>
                    <a:p>
                      <a:pPr algn="l" fontAlgn="t"/>
                      <a:r>
                        <a:rPr lang="en-US"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Missing Student Instructional Support Indicator</a:t>
                      </a:r>
                    </a:p>
                  </a:txBody>
                  <a:tcPr marL="6350" marR="6350" marT="6350" marB="0"/>
                </a:tc>
                <a:extLst>
                  <a:ext uri="{0D108BD9-81ED-4DB2-BD59-A6C34878D82A}">
                    <a16:rowId xmlns:a16="http://schemas.microsoft.com/office/drawing/2014/main" val="2908401418"/>
                  </a:ext>
                </a:extLst>
              </a:tr>
              <a:tr h="289240">
                <a:tc>
                  <a:txBody>
                    <a:bodyPr/>
                    <a:lstStyle/>
                    <a:p>
                      <a:pPr algn="l" fontAlgn="t"/>
                      <a:r>
                        <a:rPr lang="en-US" sz="1600" b="0" i="0" u="none" strike="noStrike">
                          <a:solidFill>
                            <a:srgbClr val="000000"/>
                          </a:solidFill>
                          <a:effectLst/>
                          <a:latin typeface="Tahoma" panose="020B0604030504040204" pitchFamily="34" charset="0"/>
                        </a:rPr>
                        <a:t>CERT165</a:t>
                      </a:r>
                    </a:p>
                  </a:txBody>
                  <a:tcPr marL="6350" marR="6350" marT="6350" marB="0"/>
                </a:tc>
                <a:tc>
                  <a:txBody>
                    <a:bodyPr/>
                    <a:lstStyle/>
                    <a:p>
                      <a:pPr algn="l" fontAlgn="t"/>
                      <a:r>
                        <a:rPr lang="en-US" sz="1600" b="1" i="0" u="none" strike="noStrike">
                          <a:solidFill>
                            <a:srgbClr val="000000"/>
                          </a:solidFill>
                          <a:effectLst/>
                          <a:latin typeface="Tahoma" panose="020B0604030504040204" pitchFamily="34" charset="0"/>
                        </a:rPr>
                        <a:t>SENR0526E3</a:t>
                      </a:r>
                    </a:p>
                  </a:txBody>
                  <a:tcPr marL="6350" marR="6350" marT="635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Tahoma"/>
                          <a:ea typeface="+mn-ea"/>
                          <a:cs typeface="+mn-cs"/>
                        </a:rPr>
                        <a:t>F</a:t>
                      </a:r>
                      <a:endPar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txBody>
                  <a:tcPr marL="6350" marR="6350" marT="6350" marB="0"/>
                </a:tc>
                <a:tc>
                  <a:txBody>
                    <a:bodyPr/>
                    <a:lstStyle/>
                    <a:p>
                      <a:pPr algn="l" fontAlgn="t"/>
                      <a:r>
                        <a:rPr lang="en-US"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Invalid "EL" English Language Acquisition Status Code</a:t>
                      </a:r>
                    </a:p>
                  </a:txBody>
                  <a:tcPr marL="6350" marR="6350" marT="6350" marB="0"/>
                </a:tc>
                <a:extLst>
                  <a:ext uri="{0D108BD9-81ED-4DB2-BD59-A6C34878D82A}">
                    <a16:rowId xmlns:a16="http://schemas.microsoft.com/office/drawing/2014/main" val="1844677569"/>
                  </a:ext>
                </a:extLst>
              </a:tr>
              <a:tr h="778274">
                <a:tc>
                  <a:txBody>
                    <a:bodyPr/>
                    <a:lstStyle/>
                    <a:p>
                      <a:pPr algn="l" fontAlgn="t"/>
                      <a:r>
                        <a:rPr lang="en-US" sz="1600" b="0" i="0" u="none" strike="noStrike" dirty="0">
                          <a:solidFill>
                            <a:srgbClr val="000000"/>
                          </a:solidFill>
                          <a:effectLst/>
                          <a:latin typeface="Tahoma" panose="020B0604030504040204" pitchFamily="34" charset="0"/>
                        </a:rPr>
                        <a:t>CERT166</a:t>
                      </a:r>
                    </a:p>
                  </a:txBody>
                  <a:tcPr marL="6350" marR="6350" marT="6350" marB="0"/>
                </a:tc>
                <a:tc>
                  <a:txBody>
                    <a:bodyPr/>
                    <a:lstStyle/>
                    <a:p>
                      <a:pPr algn="l" fontAlgn="t"/>
                      <a:r>
                        <a:rPr lang="en-US" sz="1600" b="1" i="0" u="none" strike="noStrike" dirty="0">
                          <a:solidFill>
                            <a:srgbClr val="000000"/>
                          </a:solidFill>
                          <a:effectLst/>
                          <a:latin typeface="Tahoma" panose="020B0604030504040204" pitchFamily="34" charset="0"/>
                        </a:rPr>
                        <a:t>SENR0660E3</a:t>
                      </a:r>
                    </a:p>
                  </a:txBody>
                  <a:tcPr marL="6350" marR="6350" marT="635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Tahoma"/>
                          <a:ea typeface="+mn-ea"/>
                          <a:cs typeface="+mn-cs"/>
                        </a:rPr>
                        <a:t>F</a:t>
                      </a:r>
                      <a:endPar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txBody>
                  <a:tcPr marL="6350" marR="6350" marT="6350" marB="0"/>
                </a:tc>
                <a:tc>
                  <a:txBody>
                    <a:bodyPr/>
                    <a:lstStyle/>
                    <a:p>
                      <a:pPr algn="l" fontAlgn="t"/>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Invalid "TBD" English Language Acquisition Status Code</a:t>
                      </a:r>
                    </a:p>
                  </a:txBody>
                  <a:tcPr marL="6350" marR="6350" marT="6350" marB="0"/>
                </a:tc>
                <a:extLst>
                  <a:ext uri="{0D108BD9-81ED-4DB2-BD59-A6C34878D82A}">
                    <a16:rowId xmlns:a16="http://schemas.microsoft.com/office/drawing/2014/main" val="1393807985"/>
                  </a:ext>
                </a:extLst>
              </a:tr>
            </a:tbl>
          </a:graphicData>
        </a:graphic>
      </p:graphicFrame>
    </p:spTree>
    <p:extLst>
      <p:ext uri="{BB962C8B-B14F-4D97-AF65-F5344CB8AC3E}">
        <p14:creationId xmlns:p14="http://schemas.microsoft.com/office/powerpoint/2010/main" val="1734975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3F740-EC91-4D57-B167-3AA966BDBC00}"/>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44D6334D-6B43-028A-B226-707A0FAFF049}"/>
              </a:ext>
            </a:extLst>
          </p:cNvPr>
          <p:cNvSpPr>
            <a:spLocks noGrp="1"/>
          </p:cNvSpPr>
          <p:nvPr>
            <p:ph type="ftr" sz="quarter" idx="10"/>
          </p:nvPr>
        </p:nvSpPr>
        <p:spPr/>
        <p:txBody>
          <a:bodyPr/>
          <a:lstStyle/>
          <a:p>
            <a:r>
              <a:rPr lang="en-US">
                <a:solidFill>
                  <a:srgbClr val="003366"/>
                </a:solidFill>
              </a:rPr>
              <a:t>EOY - Advanced Reporting and Certification v1.1 May 5, 2025</a:t>
            </a:r>
          </a:p>
        </p:txBody>
      </p:sp>
      <p:sp>
        <p:nvSpPr>
          <p:cNvPr id="5" name="Slide Number Placeholder 4">
            <a:extLst>
              <a:ext uri="{FF2B5EF4-FFF2-40B4-BE49-F238E27FC236}">
                <a16:creationId xmlns:a16="http://schemas.microsoft.com/office/drawing/2014/main" id="{966321BB-EE2B-5EAD-05DE-59CA2D1FEFFE}"/>
              </a:ext>
            </a:extLst>
          </p:cNvPr>
          <p:cNvSpPr>
            <a:spLocks noGrp="1"/>
          </p:cNvSpPr>
          <p:nvPr>
            <p:ph type="sldNum" sz="quarter" idx="11"/>
          </p:nvPr>
        </p:nvSpPr>
        <p:spPr/>
        <p:txBody>
          <a:bodyPr/>
          <a:lstStyle/>
          <a:p>
            <a:fld id="{B6F15528-21DE-4FAA-801E-634DDDAF4B2B}" type="slidenum">
              <a:rPr lang="en-US" smtClean="0">
                <a:solidFill>
                  <a:srgbClr val="003366"/>
                </a:solidFill>
              </a:rPr>
              <a:pPr/>
              <a:t>82</a:t>
            </a:fld>
            <a:endParaRPr lang="en-US">
              <a:solidFill>
                <a:srgbClr val="003366"/>
              </a:solidFill>
            </a:endParaRPr>
          </a:p>
        </p:txBody>
      </p:sp>
      <p:sp>
        <p:nvSpPr>
          <p:cNvPr id="2" name="Title 1">
            <a:extLst>
              <a:ext uri="{FF2B5EF4-FFF2-40B4-BE49-F238E27FC236}">
                <a16:creationId xmlns:a16="http://schemas.microsoft.com/office/drawing/2014/main" id="{8F8E4757-7E5D-AA41-8EB4-321626A8D99B}"/>
              </a:ext>
            </a:extLst>
          </p:cNvPr>
          <p:cNvSpPr>
            <a:spLocks noGrp="1"/>
          </p:cNvSpPr>
          <p:nvPr>
            <p:ph type="title" idx="4294967295"/>
          </p:nvPr>
        </p:nvSpPr>
        <p:spPr>
          <a:xfrm>
            <a:off x="432000" y="276736"/>
            <a:ext cx="7840663" cy="431800"/>
          </a:xfrm>
        </p:spPr>
        <p:txBody>
          <a:bodyPr>
            <a:normAutofit fontScale="90000"/>
          </a:bodyPr>
          <a:lstStyle/>
          <a:p>
            <a:r>
              <a:rPr lang="en-US" dirty="0"/>
              <a:t>2024-25 – EOY 3 Reports Changes</a:t>
            </a:r>
            <a:endParaRPr lang="en-US" dirty="0">
              <a:solidFill>
                <a:srgbClr val="FF0000"/>
              </a:solidFill>
            </a:endParaRPr>
          </a:p>
        </p:txBody>
      </p:sp>
      <p:graphicFrame>
        <p:nvGraphicFramePr>
          <p:cNvPr id="6" name="Content Placeholder 5">
            <a:extLst>
              <a:ext uri="{FF2B5EF4-FFF2-40B4-BE49-F238E27FC236}">
                <a16:creationId xmlns:a16="http://schemas.microsoft.com/office/drawing/2014/main" id="{A09E2DC1-36E1-061D-4A8C-9812750A49C4}"/>
              </a:ext>
            </a:extLst>
          </p:cNvPr>
          <p:cNvGraphicFramePr>
            <a:graphicFrameLocks noGrp="1"/>
          </p:cNvGraphicFramePr>
          <p:nvPr>
            <p:ph idx="4294967295"/>
          </p:nvPr>
        </p:nvGraphicFramePr>
        <p:xfrm>
          <a:off x="537508" y="945779"/>
          <a:ext cx="11085169" cy="2229221"/>
        </p:xfrm>
        <a:graphic>
          <a:graphicData uri="http://schemas.openxmlformats.org/drawingml/2006/table">
            <a:tbl>
              <a:tblPr firstRow="1" bandRow="1">
                <a:tableStyleId>{BC89EF96-8CEA-46FF-86C4-4CE0E7609802}</a:tableStyleId>
              </a:tblPr>
              <a:tblGrid>
                <a:gridCol w="2126561">
                  <a:extLst>
                    <a:ext uri="{9D8B030D-6E8A-4147-A177-3AD203B41FA5}">
                      <a16:colId xmlns:a16="http://schemas.microsoft.com/office/drawing/2014/main" val="20000"/>
                    </a:ext>
                  </a:extLst>
                </a:gridCol>
                <a:gridCol w="8958608">
                  <a:extLst>
                    <a:ext uri="{9D8B030D-6E8A-4147-A177-3AD203B41FA5}">
                      <a16:colId xmlns:a16="http://schemas.microsoft.com/office/drawing/2014/main" val="20001"/>
                    </a:ext>
                  </a:extLst>
                </a:gridCol>
              </a:tblGrid>
              <a:tr h="399112">
                <a:tc>
                  <a:txBody>
                    <a:bodyPr/>
                    <a:lstStyle/>
                    <a:p>
                      <a:pPr algn="ctr"/>
                      <a:r>
                        <a:rPr lang="en-US">
                          <a:solidFill>
                            <a:schemeClr val="bg1"/>
                          </a:solidFill>
                        </a:rPr>
                        <a:t>Functionality</a:t>
                      </a:r>
                    </a:p>
                  </a:txBody>
                  <a:tcPr anchor="ctr">
                    <a:solidFill>
                      <a:srgbClr val="FD7C62"/>
                    </a:solidFill>
                  </a:tcPr>
                </a:tc>
                <a:tc>
                  <a:txBody>
                    <a:bodyPr/>
                    <a:lstStyle/>
                    <a:p>
                      <a:pPr algn="ctr"/>
                      <a:r>
                        <a:rPr lang="en-US">
                          <a:solidFill>
                            <a:schemeClr val="bg1"/>
                          </a:solidFill>
                        </a:rPr>
                        <a:t>Change</a:t>
                      </a:r>
                    </a:p>
                  </a:txBody>
                  <a:tcPr anchor="ctr">
                    <a:solidFill>
                      <a:srgbClr val="FD7C62"/>
                    </a:solidFill>
                  </a:tcPr>
                </a:tc>
                <a:extLst>
                  <a:ext uri="{0D108BD9-81ED-4DB2-BD59-A6C34878D82A}">
                    <a16:rowId xmlns:a16="http://schemas.microsoft.com/office/drawing/2014/main" val="10000"/>
                  </a:ext>
                </a:extLst>
              </a:tr>
              <a:tr h="1830109">
                <a:tc>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800" dirty="0"/>
                        <a:t>EOY 3 Reports</a:t>
                      </a:r>
                    </a:p>
                  </a:txBody>
                  <a:tcPr anchor="c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FF735D"/>
                          </a:solidFill>
                        </a:rPr>
                        <a:t>Modified -</a:t>
                      </a:r>
                    </a:p>
                    <a:p>
                      <a:pPr marL="914400" lvl="2" indent="0">
                        <a:buFont typeface="Arial" panose="020B0604020202020204" pitchFamily="34" charset="0"/>
                        <a:buNone/>
                        <a:defRPr/>
                      </a:pPr>
                      <a:endParaRPr kumimoji="0" lang="en-US" sz="1600" b="0" i="0" u="none" strike="noStrike" kern="1200" cap="none" spc="0" normalizeH="0" baseline="0" noProof="0" dirty="0">
                        <a:ln>
                          <a:noFill/>
                        </a:ln>
                        <a:solidFill>
                          <a:prstClr val="black"/>
                        </a:solidFill>
                        <a:effectLst/>
                        <a:uLnTx/>
                        <a:uFillTx/>
                        <a:latin typeface="+mn-lt"/>
                        <a:ea typeface="+mn-ea"/>
                        <a:cs typeface="+mn-cs"/>
                      </a:endParaRPr>
                    </a:p>
                    <a:p>
                      <a:pPr marL="342900" indent="-342900">
                        <a:buFont typeface="Arial" panose="020B0604020202020204" pitchFamily="34" charset="0"/>
                        <a:buChar char="•"/>
                        <a:defRPr/>
                      </a:pPr>
                      <a:r>
                        <a:rPr kumimoji="0" lang="en-US" sz="1600" b="1" i="0" u="none" strike="noStrike" kern="1200" cap="none" spc="0" normalizeH="0" baseline="0" noProof="0" dirty="0">
                          <a:ln>
                            <a:noFill/>
                          </a:ln>
                          <a:solidFill>
                            <a:prstClr val="black"/>
                          </a:solidFill>
                          <a:effectLst/>
                          <a:uLnTx/>
                          <a:uFillTx/>
                          <a:latin typeface="+mn-lt"/>
                          <a:ea typeface="+mn-ea"/>
                          <a:cs typeface="+mn-cs"/>
                        </a:rPr>
                        <a:t>SN Report 14.2 </a:t>
                      </a:r>
                      <a:r>
                        <a:rPr kumimoji="0" lang="en-US" sz="1600" b="0" i="0" u="none" strike="noStrike" kern="1200" cap="none" spc="0" normalizeH="0" baseline="0" noProof="0" dirty="0">
                          <a:ln>
                            <a:noFill/>
                          </a:ln>
                          <a:solidFill>
                            <a:prstClr val="black"/>
                          </a:solidFill>
                          <a:effectLst/>
                          <a:uLnTx/>
                          <a:uFillTx/>
                          <a:latin typeface="+mn-lt"/>
                          <a:ea typeface="+mn-ea"/>
                          <a:cs typeface="+mn-cs"/>
                        </a:rPr>
                        <a:t>- Chronically Absent (Accountability) column business rules will include TK students</a:t>
                      </a:r>
                    </a:p>
                    <a:p>
                      <a:pPr marL="285750" indent="-285750">
                        <a:buFont typeface="Arial" panose="020B0604020202020204" pitchFamily="34" charset="0"/>
                        <a:buChar char="•"/>
                        <a:defRPr/>
                      </a:pPr>
                      <a:endParaRPr kumimoji="0" lang="en-US" sz="1600" b="0" i="0" u="none" strike="noStrike" kern="1200" cap="none" spc="0" normalizeH="0" baseline="0" noProof="0" dirty="0">
                        <a:ln>
                          <a:noFill/>
                        </a:ln>
                        <a:solidFill>
                          <a:prstClr val="black"/>
                        </a:solidFill>
                        <a:effectLst/>
                        <a:uLnTx/>
                        <a:uFillTx/>
                        <a:latin typeface="+mn-lt"/>
                        <a:ea typeface="+mn-ea"/>
                        <a:cs typeface="+mn-cs"/>
                      </a:endParaRPr>
                    </a:p>
                    <a:p>
                      <a:pPr marL="285750" indent="-285750">
                        <a:buFont typeface="Arial" panose="020B0604020202020204" pitchFamily="34" charset="0"/>
                        <a:buChar char="•"/>
                        <a:defRPr/>
                      </a:pPr>
                      <a:endParaRPr kumimoji="0" lang="en-US" sz="1600" b="0" i="0" u="none" strike="noStrike" kern="1200" cap="none" spc="0" normalizeH="0" baseline="0" noProof="0" dirty="0">
                        <a:ln>
                          <a:noFill/>
                        </a:ln>
                        <a:solidFill>
                          <a:prstClr val="black"/>
                        </a:solidFill>
                        <a:effectLst/>
                        <a:uLnTx/>
                        <a:uFillTx/>
                        <a:latin typeface="+mn-lt"/>
                        <a:ea typeface="+mn-ea"/>
                        <a:cs typeface="+mn-cs"/>
                      </a:endParaRPr>
                    </a:p>
                  </a:txBody>
                  <a:tcPr anchor="ctr">
                    <a:solidFill>
                      <a:schemeClr val="bg1">
                        <a:alpha val="20000"/>
                      </a:schemeClr>
                    </a:solidFill>
                  </a:tcPr>
                </a:tc>
                <a:extLst>
                  <a:ext uri="{0D108BD9-81ED-4DB2-BD59-A6C34878D82A}">
                    <a16:rowId xmlns:a16="http://schemas.microsoft.com/office/drawing/2014/main" val="3688213603"/>
                  </a:ext>
                </a:extLst>
              </a:tr>
            </a:tbl>
          </a:graphicData>
        </a:graphic>
      </p:graphicFrame>
    </p:spTree>
    <p:extLst>
      <p:ext uri="{BB962C8B-B14F-4D97-AF65-F5344CB8AC3E}">
        <p14:creationId xmlns:p14="http://schemas.microsoft.com/office/powerpoint/2010/main" val="3211440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16B6B-53D0-A17F-41B2-87AF98B5497C}"/>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4871BC3E-2A0C-2C9B-15EF-6C84B476ACF4}"/>
              </a:ext>
            </a:extLst>
          </p:cNvPr>
          <p:cNvSpPr>
            <a:spLocks noGrp="1"/>
          </p:cNvSpPr>
          <p:nvPr>
            <p:ph type="ftr" sz="quarter" idx="10"/>
          </p:nvPr>
        </p:nvSpPr>
        <p:spPr/>
        <p:txBody>
          <a:bodyPr/>
          <a:lstStyle/>
          <a:p>
            <a:r>
              <a:rPr lang="en-US">
                <a:solidFill>
                  <a:srgbClr val="003366"/>
                </a:solidFill>
              </a:rPr>
              <a:t>EOY - Advanced Reporting and Certification v1.1 May 5, 2025</a:t>
            </a:r>
          </a:p>
        </p:txBody>
      </p:sp>
      <p:sp>
        <p:nvSpPr>
          <p:cNvPr id="5" name="Slide Number Placeholder 4">
            <a:extLst>
              <a:ext uri="{FF2B5EF4-FFF2-40B4-BE49-F238E27FC236}">
                <a16:creationId xmlns:a16="http://schemas.microsoft.com/office/drawing/2014/main" id="{F05EBEC3-84D1-6E62-84C7-769AD861256B}"/>
              </a:ext>
            </a:extLst>
          </p:cNvPr>
          <p:cNvSpPr>
            <a:spLocks noGrp="1"/>
          </p:cNvSpPr>
          <p:nvPr>
            <p:ph type="sldNum" sz="quarter" idx="11"/>
          </p:nvPr>
        </p:nvSpPr>
        <p:spPr/>
        <p:txBody>
          <a:bodyPr/>
          <a:lstStyle/>
          <a:p>
            <a:fld id="{B6F15528-21DE-4FAA-801E-634DDDAF4B2B}" type="slidenum">
              <a:rPr lang="en-US" smtClean="0">
                <a:solidFill>
                  <a:srgbClr val="003366"/>
                </a:solidFill>
              </a:rPr>
              <a:pPr/>
              <a:t>83</a:t>
            </a:fld>
            <a:endParaRPr lang="en-US">
              <a:solidFill>
                <a:srgbClr val="003366"/>
              </a:solidFill>
            </a:endParaRPr>
          </a:p>
        </p:txBody>
      </p:sp>
      <p:sp>
        <p:nvSpPr>
          <p:cNvPr id="2" name="Title 1">
            <a:extLst>
              <a:ext uri="{FF2B5EF4-FFF2-40B4-BE49-F238E27FC236}">
                <a16:creationId xmlns:a16="http://schemas.microsoft.com/office/drawing/2014/main" id="{0926421A-8B9C-C16C-7E79-130B59238D4C}"/>
              </a:ext>
            </a:extLst>
          </p:cNvPr>
          <p:cNvSpPr>
            <a:spLocks noGrp="1"/>
          </p:cNvSpPr>
          <p:nvPr>
            <p:ph type="title" idx="4294967295"/>
          </p:nvPr>
        </p:nvSpPr>
        <p:spPr>
          <a:xfrm>
            <a:off x="432487" y="248412"/>
            <a:ext cx="11339513" cy="431800"/>
          </a:xfrm>
        </p:spPr>
        <p:txBody>
          <a:bodyPr>
            <a:normAutofit fontScale="90000"/>
          </a:bodyPr>
          <a:lstStyle/>
          <a:p>
            <a:r>
              <a:rPr lang="en-US" dirty="0"/>
              <a:t>2024-25 – EOY 3 Extract Changes</a:t>
            </a:r>
          </a:p>
        </p:txBody>
      </p:sp>
      <p:graphicFrame>
        <p:nvGraphicFramePr>
          <p:cNvPr id="6" name="Content Placeholder 5">
            <a:extLst>
              <a:ext uri="{FF2B5EF4-FFF2-40B4-BE49-F238E27FC236}">
                <a16:creationId xmlns:a16="http://schemas.microsoft.com/office/drawing/2014/main" id="{4DC77F02-EA47-F66B-7FB5-F1F4D16917B3}"/>
              </a:ext>
            </a:extLst>
          </p:cNvPr>
          <p:cNvGraphicFramePr>
            <a:graphicFrameLocks noGrp="1"/>
          </p:cNvGraphicFramePr>
          <p:nvPr>
            <p:ph idx="4294967295"/>
            <p:extLst>
              <p:ext uri="{D42A27DB-BD31-4B8C-83A1-F6EECF244321}">
                <p14:modId xmlns:p14="http://schemas.microsoft.com/office/powerpoint/2010/main" val="4073279401"/>
              </p:ext>
            </p:extLst>
          </p:nvPr>
        </p:nvGraphicFramePr>
        <p:xfrm>
          <a:off x="432000" y="749673"/>
          <a:ext cx="11340000" cy="5174049"/>
        </p:xfrm>
        <a:graphic>
          <a:graphicData uri="http://schemas.openxmlformats.org/drawingml/2006/table">
            <a:tbl>
              <a:tblPr firstRow="1" bandRow="1">
                <a:tableStyleId>{BC89EF96-8CEA-46FF-86C4-4CE0E7609802}</a:tableStyleId>
              </a:tblPr>
              <a:tblGrid>
                <a:gridCol w="1895564">
                  <a:extLst>
                    <a:ext uri="{9D8B030D-6E8A-4147-A177-3AD203B41FA5}">
                      <a16:colId xmlns:a16="http://schemas.microsoft.com/office/drawing/2014/main" val="20000"/>
                    </a:ext>
                  </a:extLst>
                </a:gridCol>
                <a:gridCol w="9444436">
                  <a:extLst>
                    <a:ext uri="{9D8B030D-6E8A-4147-A177-3AD203B41FA5}">
                      <a16:colId xmlns:a16="http://schemas.microsoft.com/office/drawing/2014/main" val="20001"/>
                    </a:ext>
                  </a:extLst>
                </a:gridCol>
              </a:tblGrid>
              <a:tr h="402428">
                <a:tc>
                  <a:txBody>
                    <a:bodyPr/>
                    <a:lstStyle/>
                    <a:p>
                      <a:pPr algn="ctr"/>
                      <a:r>
                        <a:rPr lang="en-US">
                          <a:solidFill>
                            <a:schemeClr val="bg1"/>
                          </a:solidFill>
                        </a:rPr>
                        <a:t>Functionality</a:t>
                      </a:r>
                    </a:p>
                  </a:txBody>
                  <a:tcPr>
                    <a:solidFill>
                      <a:srgbClr val="FD7C62"/>
                    </a:solidFill>
                  </a:tcPr>
                </a:tc>
                <a:tc>
                  <a:txBody>
                    <a:bodyPr/>
                    <a:lstStyle/>
                    <a:p>
                      <a:pPr algn="ctr"/>
                      <a:r>
                        <a:rPr lang="en-US">
                          <a:solidFill>
                            <a:schemeClr val="bg1"/>
                          </a:solidFill>
                        </a:rPr>
                        <a:t>Change</a:t>
                      </a:r>
                    </a:p>
                  </a:txBody>
                  <a:tcPr>
                    <a:solidFill>
                      <a:srgbClr val="FD7C62"/>
                    </a:solidFill>
                  </a:tcPr>
                </a:tc>
                <a:extLst>
                  <a:ext uri="{0D108BD9-81ED-4DB2-BD59-A6C34878D82A}">
                    <a16:rowId xmlns:a16="http://schemas.microsoft.com/office/drawing/2014/main" val="10000"/>
                  </a:ext>
                </a:extLst>
              </a:tr>
              <a:tr h="4771621">
                <a:tc>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600" dirty="0"/>
                        <a:t>EOY 3 – Extracts</a:t>
                      </a:r>
                    </a:p>
                  </a:txBody>
                  <a:tcPr anchor="ctr">
                    <a:solidFill>
                      <a:schemeClr val="accent1">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baseline="0" dirty="0">
                          <a:solidFill>
                            <a:srgbClr val="FF735D"/>
                          </a:solidFill>
                        </a:rPr>
                        <a:t>New – </a:t>
                      </a:r>
                      <a:endParaRPr lang="en-US" sz="1800" b="0" baseline="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mn-lt"/>
                          <a:ea typeface="+mn-ea"/>
                          <a:cs typeface="+mn-cs"/>
                        </a:rPr>
                        <a:t>C/A Report 1.22 </a:t>
                      </a:r>
                      <a:r>
                        <a:rPr kumimoji="0" lang="en-US" sz="1800" b="0" i="0" u="none" strike="noStrike" kern="1200" cap="none" spc="0" normalizeH="0" baseline="0" noProof="0" dirty="0">
                          <a:ln>
                            <a:noFill/>
                          </a:ln>
                          <a:solidFill>
                            <a:prstClr val="black"/>
                          </a:solidFill>
                          <a:effectLst/>
                          <a:uLnTx/>
                          <a:uFillTx/>
                          <a:latin typeface="+mn-lt"/>
                          <a:ea typeface="+mn-ea"/>
                          <a:cs typeface="+mn-cs"/>
                        </a:rPr>
                        <a:t>–added to Supporting Report Extracts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1" baseline="0" dirty="0">
                        <a:solidFill>
                          <a:srgbClr val="FF735D"/>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baseline="0" dirty="0">
                          <a:solidFill>
                            <a:srgbClr val="FF735D"/>
                          </a:solidFill>
                        </a:rPr>
                        <a:t>Modified – </a:t>
                      </a:r>
                      <a:endParaRPr lang="en-US" sz="1800" b="0" baseline="0" dirty="0"/>
                    </a:p>
                    <a:p>
                      <a:pPr marL="742950" lvl="1" indent="-285750">
                        <a:buFont typeface="Arial" panose="020B0604020202020204" pitchFamily="34" charset="0"/>
                        <a:buChar char="•"/>
                        <a:defRPr/>
                      </a:pPr>
                      <a:r>
                        <a:rPr kumimoji="0" lang="en-US" sz="2400" b="0" i="0" u="none" strike="noStrike" kern="1200" cap="none" spc="0" normalizeH="0" baseline="0" noProof="0" dirty="0">
                          <a:ln>
                            <a:noFill/>
                          </a:ln>
                          <a:solidFill>
                            <a:prstClr val="black"/>
                          </a:solidFill>
                          <a:effectLst/>
                          <a:uLnTx/>
                          <a:uFillTx/>
                          <a:latin typeface="+mn-lt"/>
                          <a:ea typeface="+mn-ea"/>
                          <a:cs typeface="+mn-cs"/>
                        </a:rPr>
                        <a:t>Cumulative Enrollment (CENR) extract have the following five new fields:</a:t>
                      </a:r>
                    </a:p>
                    <a:p>
                      <a:pPr marL="1200150" lvl="2" indent="-285750">
                        <a:buFont typeface="Arial" panose="020B0604020202020204" pitchFamily="34" charset="0"/>
                        <a:buChar char="•"/>
                        <a:defRPr/>
                      </a:pPr>
                      <a:r>
                        <a:rPr kumimoji="0" lang="en-US" sz="2000" b="0" i="0" u="none" strike="noStrike" kern="1200" cap="none" spc="0" normalizeH="0" baseline="0" noProof="0" dirty="0">
                          <a:ln>
                            <a:noFill/>
                          </a:ln>
                          <a:solidFill>
                            <a:prstClr val="black"/>
                          </a:solidFill>
                          <a:effectLst/>
                          <a:uLnTx/>
                          <a:uFillTx/>
                          <a:latin typeface="+mn-lt"/>
                          <a:ea typeface="+mn-ea"/>
                          <a:cs typeface="+mn-cs"/>
                        </a:rPr>
                        <a:t>English Language Acquisition Status Start Date </a:t>
                      </a:r>
                    </a:p>
                    <a:p>
                      <a:pPr marL="1200150" lvl="2" indent="-285750">
                        <a:buFont typeface="Arial" panose="020B0604020202020204" pitchFamily="34" charset="0"/>
                        <a:buChar char="•"/>
                        <a:defRPr/>
                      </a:pPr>
                      <a:r>
                        <a:rPr kumimoji="0" lang="en-US" sz="2000" b="0" i="0" u="none" strike="noStrike" kern="1200" cap="none" spc="0" normalizeH="0" baseline="0" noProof="0" dirty="0">
                          <a:ln>
                            <a:noFill/>
                          </a:ln>
                          <a:solidFill>
                            <a:prstClr val="black"/>
                          </a:solidFill>
                          <a:effectLst/>
                          <a:uLnTx/>
                          <a:uFillTx/>
                          <a:latin typeface="+mn-lt"/>
                          <a:ea typeface="+mn-ea"/>
                          <a:cs typeface="+mn-cs"/>
                        </a:rPr>
                        <a:t>Provisional Long-Term English Learner Start Date</a:t>
                      </a:r>
                    </a:p>
                    <a:p>
                      <a:pPr marL="1200150" lvl="2" indent="-285750">
                        <a:buFont typeface="Arial" panose="020B0604020202020204" pitchFamily="34" charset="0"/>
                        <a:buChar char="•"/>
                        <a:defRPr/>
                      </a:pPr>
                      <a:r>
                        <a:rPr kumimoji="0" lang="en-US" sz="2000" b="0" i="0" u="none" strike="noStrike" kern="1200" cap="none" spc="0" normalizeH="0" baseline="0" noProof="0" dirty="0">
                          <a:ln>
                            <a:noFill/>
                          </a:ln>
                          <a:solidFill>
                            <a:prstClr val="black"/>
                          </a:solidFill>
                          <a:effectLst/>
                          <a:uLnTx/>
                          <a:uFillTx/>
                          <a:latin typeface="+mn-lt"/>
                          <a:ea typeface="+mn-ea"/>
                          <a:cs typeface="+mn-cs"/>
                        </a:rPr>
                        <a:t>Initial US School Enrollment Date K-12</a:t>
                      </a:r>
                    </a:p>
                    <a:p>
                      <a:pPr marL="1200150" lvl="2" indent="-285750">
                        <a:buFont typeface="Arial" panose="020B0604020202020204" pitchFamily="34" charset="0"/>
                        <a:buChar char="•"/>
                        <a:defRPr/>
                      </a:pPr>
                      <a:r>
                        <a:rPr kumimoji="0" lang="en-US" sz="2000" b="0" i="0" u="none" strike="noStrike" kern="1200" cap="none" spc="0" normalizeH="0" baseline="0" noProof="0" dirty="0">
                          <a:ln>
                            <a:noFill/>
                          </a:ln>
                          <a:solidFill>
                            <a:prstClr val="black"/>
                          </a:solidFill>
                          <a:effectLst/>
                          <a:uLnTx/>
                          <a:uFillTx/>
                          <a:latin typeface="+mn-lt"/>
                          <a:ea typeface="+mn-ea"/>
                          <a:cs typeface="+mn-cs"/>
                        </a:rPr>
                        <a:t>Earliest SENR Enrollment Start Date </a:t>
                      </a:r>
                    </a:p>
                    <a:p>
                      <a:pPr marL="1200150" lvl="2" indent="-285750">
                        <a:buFont typeface="Arial" panose="020B0604020202020204" pitchFamily="34" charset="0"/>
                        <a:buChar char="•"/>
                        <a:defRPr/>
                      </a:pPr>
                      <a:r>
                        <a:rPr kumimoji="0" lang="en-US" sz="2000" b="0" i="0" u="none" strike="noStrike" kern="1200" cap="none" spc="0" normalizeH="0" baseline="0" noProof="0" dirty="0">
                          <a:ln>
                            <a:noFill/>
                          </a:ln>
                          <a:solidFill>
                            <a:prstClr val="black"/>
                          </a:solidFill>
                          <a:effectLst/>
                          <a:uLnTx/>
                          <a:uFillTx/>
                          <a:latin typeface="+mn-lt"/>
                          <a:ea typeface="+mn-ea"/>
                          <a:cs typeface="+mn-cs"/>
                        </a:rPr>
                        <a:t>Earliest EL Status Start Date -  Start Date and RFEP Date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0" i="0" kern="1200" dirty="0">
                        <a:solidFill>
                          <a:schemeClr val="tx1"/>
                        </a:solidFill>
                        <a:effectLst/>
                        <a:latin typeface="+mn-lt"/>
                        <a:ea typeface="+mn-ea"/>
                        <a:cs typeface="+mn-cs"/>
                      </a:endParaRPr>
                    </a:p>
                  </a:txBody>
                  <a:tcPr anchor="ctr">
                    <a:solidFill>
                      <a:schemeClr val="bg1">
                        <a:alpha val="20000"/>
                      </a:schemeClr>
                    </a:solidFill>
                  </a:tcPr>
                </a:tc>
                <a:extLst>
                  <a:ext uri="{0D108BD9-81ED-4DB2-BD59-A6C34878D82A}">
                    <a16:rowId xmlns:a16="http://schemas.microsoft.com/office/drawing/2014/main" val="481757251"/>
                  </a:ext>
                </a:extLst>
              </a:tr>
            </a:tbl>
          </a:graphicData>
        </a:graphic>
      </p:graphicFrame>
    </p:spTree>
    <p:extLst>
      <p:ext uri="{BB962C8B-B14F-4D97-AF65-F5344CB8AC3E}">
        <p14:creationId xmlns:p14="http://schemas.microsoft.com/office/powerpoint/2010/main" val="18772001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0413D9-6883-5084-6747-7A419ADEA0FB}"/>
              </a:ext>
              <a:ext uri="{C183D7F6-B498-43B3-948B-1728B52AA6E4}">
                <adec:decorative xmlns:adec="http://schemas.microsoft.com/office/drawing/2017/decorative" val="1"/>
              </a:ext>
            </a:extLst>
          </p:cNvPr>
          <p:cNvSpPr/>
          <p:nvPr/>
        </p:nvSpPr>
        <p:spPr bwMode="gray">
          <a:xfrm>
            <a:off x="459159" y="-1"/>
            <a:ext cx="11732841" cy="6365363"/>
          </a:xfrm>
          <a:prstGeom prst="rect">
            <a:avLst/>
          </a:prstGeom>
          <a:gradFill>
            <a:gsLst>
              <a:gs pos="27000">
                <a:schemeClr val="tx1">
                  <a:alpha val="80000"/>
                </a:schemeClr>
              </a:gs>
              <a:gs pos="100000">
                <a:schemeClr val="bg1"/>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2371725"/>
            <a:ext cx="6299682" cy="2392875"/>
          </a:xfrm>
        </p:spPr>
        <p:txBody>
          <a:bodyPr/>
          <a:lstStyle/>
          <a:p>
            <a:r>
              <a:rPr lang="en-US" dirty="0">
                <a:solidFill>
                  <a:schemeClr val="accent3">
                    <a:lumMod val="20000"/>
                    <a:lumOff val="80000"/>
                  </a:schemeClr>
                </a:solidFill>
              </a:rPr>
              <a:t>EOY 4</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vert="horz" lIns="0" tIns="0" rIns="0" bIns="0" rtlCol="0" anchor="t">
            <a:noAutofit/>
          </a:bodyPr>
          <a:lstStyle/>
          <a:p>
            <a:r>
              <a:rPr lang="en-US" dirty="0"/>
              <a:t>Changes</a:t>
            </a:r>
          </a:p>
        </p:txBody>
      </p:sp>
      <p:sp>
        <p:nvSpPr>
          <p:cNvPr id="4" name="Footer Placeholder 3">
            <a:extLst>
              <a:ext uri="{FF2B5EF4-FFF2-40B4-BE49-F238E27FC236}">
                <a16:creationId xmlns:a16="http://schemas.microsoft.com/office/drawing/2014/main" id="{AE7B4051-D9FC-4650-89C2-BC66990CF505}"/>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 Advanced Reporting and Certification v1.1 May 5,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6" name="Slide Number Placeholder 5">
            <a:extLst>
              <a:ext uri="{FF2B5EF4-FFF2-40B4-BE49-F238E27FC236}">
                <a16:creationId xmlns:a16="http://schemas.microsoft.com/office/drawing/2014/main" id="{E704827E-E165-4122-B5E4-5914E11709D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183759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grpId="0" nodeType="afterEffect">
                                  <p:stCondLst>
                                    <p:cond delay="0"/>
                                  </p:stCondLst>
                                  <p:childTnLst>
                                    <p:anim calcmode="lin" valueType="num">
                                      <p:cBhvr additive="base">
                                        <p:cTn id="6" dur="500"/>
                                        <p:tgtEl>
                                          <p:spTgt spid="30"/>
                                        </p:tgtEl>
                                        <p:attrNameLst>
                                          <p:attrName>ppt_x</p:attrName>
                                        </p:attrNameLst>
                                      </p:cBhvr>
                                      <p:tavLst>
                                        <p:tav tm="0">
                                          <p:val>
                                            <p:strVal val="ppt_x"/>
                                          </p:val>
                                        </p:tav>
                                        <p:tav tm="100000">
                                          <p:val>
                                            <p:strVal val="ppt_x"/>
                                          </p:val>
                                        </p:tav>
                                      </p:tavLst>
                                    </p:anim>
                                    <p:anim calcmode="lin" valueType="num">
                                      <p:cBhvr additive="base">
                                        <p:cTn id="7" dur="500"/>
                                        <p:tgtEl>
                                          <p:spTgt spid="30"/>
                                        </p:tgtEl>
                                        <p:attrNameLst>
                                          <p:attrName>ppt_y</p:attrName>
                                        </p:attrNameLst>
                                      </p:cBhvr>
                                      <p:tavLst>
                                        <p:tav tm="0">
                                          <p:val>
                                            <p:strVal val="ppt_y"/>
                                          </p:val>
                                        </p:tav>
                                        <p:tav tm="100000">
                                          <p:val>
                                            <p:strVal val="1+ppt_h/2"/>
                                          </p:val>
                                        </p:tav>
                                      </p:tavLst>
                                    </p:anim>
                                    <p:set>
                                      <p:cBhvr>
                                        <p:cTn id="8" dur="1" fill="hold">
                                          <p:stCondLst>
                                            <p:cond delay="499"/>
                                          </p:stCondLst>
                                        </p:cTn>
                                        <p:tgtEl>
                                          <p:spTgt spid="30"/>
                                        </p:tgtEl>
                                        <p:attrNameLst>
                                          <p:attrName>style.visibility</p:attrName>
                                        </p:attrNameLst>
                                      </p:cBhvr>
                                      <p:to>
                                        <p:strVal val="hidden"/>
                                      </p:to>
                                    </p:set>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1+#ppt_w/2"/>
                                          </p:val>
                                        </p:tav>
                                        <p:tav tm="100000">
                                          <p:val>
                                            <p:strVal val="#ppt_x"/>
                                          </p:val>
                                        </p:tav>
                                      </p:tavLst>
                                    </p:anim>
                                    <p:anim calcmode="lin" valueType="num">
                                      <p:cBhvr additive="base">
                                        <p:cTn id="13"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0"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E4A2A-7D41-5351-D260-DAC8DC9DD0DC}"/>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4F3DC477-59CF-5208-392E-E5AAC4170334}"/>
              </a:ext>
            </a:extLst>
          </p:cNvPr>
          <p:cNvSpPr>
            <a:spLocks noGrp="1"/>
          </p:cNvSpPr>
          <p:nvPr>
            <p:ph type="ftr" sz="quarter" idx="10"/>
          </p:nvPr>
        </p:nvSpPr>
        <p:spPr/>
        <p:txBody>
          <a:bodyPr/>
          <a:lstStyle/>
          <a:p>
            <a:r>
              <a:rPr lang="en-US">
                <a:solidFill>
                  <a:srgbClr val="003366"/>
                </a:solidFill>
              </a:rPr>
              <a:t>EOY - Advanced Reporting and Certification v1.1 May 5, 2025</a:t>
            </a:r>
          </a:p>
        </p:txBody>
      </p:sp>
      <p:sp>
        <p:nvSpPr>
          <p:cNvPr id="5" name="Slide Number Placeholder 4">
            <a:extLst>
              <a:ext uri="{FF2B5EF4-FFF2-40B4-BE49-F238E27FC236}">
                <a16:creationId xmlns:a16="http://schemas.microsoft.com/office/drawing/2014/main" id="{680911CB-D3B8-C1F6-7D27-0AF39C1C6DF1}"/>
              </a:ext>
            </a:extLst>
          </p:cNvPr>
          <p:cNvSpPr>
            <a:spLocks noGrp="1"/>
          </p:cNvSpPr>
          <p:nvPr>
            <p:ph type="sldNum" sz="quarter" idx="11"/>
          </p:nvPr>
        </p:nvSpPr>
        <p:spPr/>
        <p:txBody>
          <a:bodyPr/>
          <a:lstStyle/>
          <a:p>
            <a:fld id="{B6F15528-21DE-4FAA-801E-634DDDAF4B2B}" type="slidenum">
              <a:rPr lang="en-US" smtClean="0">
                <a:solidFill>
                  <a:srgbClr val="003366"/>
                </a:solidFill>
              </a:rPr>
              <a:pPr/>
              <a:t>85</a:t>
            </a:fld>
            <a:endParaRPr lang="en-US">
              <a:solidFill>
                <a:srgbClr val="003366"/>
              </a:solidFill>
            </a:endParaRPr>
          </a:p>
        </p:txBody>
      </p:sp>
      <p:sp>
        <p:nvSpPr>
          <p:cNvPr id="2" name="Title 1">
            <a:extLst>
              <a:ext uri="{FF2B5EF4-FFF2-40B4-BE49-F238E27FC236}">
                <a16:creationId xmlns:a16="http://schemas.microsoft.com/office/drawing/2014/main" id="{ACE4CEAC-2F0E-7007-962F-9CF83DEF0817}"/>
              </a:ext>
            </a:extLst>
          </p:cNvPr>
          <p:cNvSpPr>
            <a:spLocks noGrp="1"/>
          </p:cNvSpPr>
          <p:nvPr>
            <p:ph type="title" idx="4294967295"/>
          </p:nvPr>
        </p:nvSpPr>
        <p:spPr>
          <a:xfrm>
            <a:off x="432000" y="264217"/>
            <a:ext cx="11339513" cy="431800"/>
          </a:xfrm>
        </p:spPr>
        <p:txBody>
          <a:bodyPr>
            <a:normAutofit fontScale="90000"/>
          </a:bodyPr>
          <a:lstStyle/>
          <a:p>
            <a:r>
              <a:rPr lang="en-US" dirty="0"/>
              <a:t>2024-25 – EOY Code Set Changes</a:t>
            </a:r>
          </a:p>
        </p:txBody>
      </p:sp>
      <p:graphicFrame>
        <p:nvGraphicFramePr>
          <p:cNvPr id="6" name="Content Placeholder 5">
            <a:extLst>
              <a:ext uri="{FF2B5EF4-FFF2-40B4-BE49-F238E27FC236}">
                <a16:creationId xmlns:a16="http://schemas.microsoft.com/office/drawing/2014/main" id="{21F9F05B-C9B0-C72F-011B-61F1916B11E0}"/>
              </a:ext>
            </a:extLst>
          </p:cNvPr>
          <p:cNvGraphicFramePr>
            <a:graphicFrameLocks noGrp="1"/>
          </p:cNvGraphicFramePr>
          <p:nvPr>
            <p:ph idx="4294967295"/>
            <p:extLst>
              <p:ext uri="{D42A27DB-BD31-4B8C-83A1-F6EECF244321}">
                <p14:modId xmlns:p14="http://schemas.microsoft.com/office/powerpoint/2010/main" val="1285151825"/>
              </p:ext>
            </p:extLst>
          </p:nvPr>
        </p:nvGraphicFramePr>
        <p:xfrm>
          <a:off x="443113" y="1339739"/>
          <a:ext cx="11328400" cy="3169920"/>
        </p:xfrm>
        <a:graphic>
          <a:graphicData uri="http://schemas.openxmlformats.org/drawingml/2006/table">
            <a:tbl>
              <a:tblPr firstRow="1" bandRow="1">
                <a:tableStyleId>{BC89EF96-8CEA-46FF-86C4-4CE0E7609802}</a:tableStyleId>
              </a:tblPr>
              <a:tblGrid>
                <a:gridCol w="1902851">
                  <a:extLst>
                    <a:ext uri="{9D8B030D-6E8A-4147-A177-3AD203B41FA5}">
                      <a16:colId xmlns:a16="http://schemas.microsoft.com/office/drawing/2014/main" val="20000"/>
                    </a:ext>
                  </a:extLst>
                </a:gridCol>
                <a:gridCol w="9425549">
                  <a:extLst>
                    <a:ext uri="{9D8B030D-6E8A-4147-A177-3AD203B41FA5}">
                      <a16:colId xmlns:a16="http://schemas.microsoft.com/office/drawing/2014/main" val="20001"/>
                    </a:ext>
                  </a:extLst>
                </a:gridCol>
              </a:tblGrid>
              <a:tr h="292560">
                <a:tc>
                  <a:txBody>
                    <a:bodyPr/>
                    <a:lstStyle/>
                    <a:p>
                      <a:pPr algn="ctr"/>
                      <a:r>
                        <a:rPr lang="en-US" sz="1400">
                          <a:solidFill>
                            <a:schemeClr val="bg1"/>
                          </a:solidFill>
                        </a:rPr>
                        <a:t>Functionality</a:t>
                      </a:r>
                    </a:p>
                  </a:txBody>
                  <a:tcPr anchor="ctr">
                    <a:solidFill>
                      <a:srgbClr val="FD7C62"/>
                    </a:solidFill>
                  </a:tcPr>
                </a:tc>
                <a:tc>
                  <a:txBody>
                    <a:bodyPr/>
                    <a:lstStyle/>
                    <a:p>
                      <a:pPr algn="ctr"/>
                      <a:r>
                        <a:rPr lang="en-US" sz="1400">
                          <a:solidFill>
                            <a:schemeClr val="bg1"/>
                          </a:solidFill>
                        </a:rPr>
                        <a:t>Change</a:t>
                      </a:r>
                    </a:p>
                  </a:txBody>
                  <a:tcPr anchor="ctr">
                    <a:solidFill>
                      <a:srgbClr val="FD7C62"/>
                    </a:solidFill>
                  </a:tcPr>
                </a:tc>
                <a:extLst>
                  <a:ext uri="{0D108BD9-81ED-4DB2-BD59-A6C34878D82A}">
                    <a16:rowId xmlns:a16="http://schemas.microsoft.com/office/drawing/2014/main" val="10000"/>
                  </a:ext>
                </a:extLst>
              </a:tr>
              <a:tr h="1700738">
                <a:tc>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800" dirty="0"/>
                        <a:t>EOY 4 – Code Sets</a:t>
                      </a:r>
                    </a:p>
                  </a:txBody>
                  <a:tcPr anchor="ctr">
                    <a:lnR w="12700" cap="flat" cmpd="sng" algn="ctr">
                      <a:solidFill>
                        <a:srgbClr val="42C1BD"/>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FF735D"/>
                          </a:solidFill>
                          <a:effectLst/>
                          <a:uLnTx/>
                          <a:uFillTx/>
                          <a:latin typeface="+mn-lt"/>
                          <a:ea typeface="+mn-ea"/>
                          <a:cs typeface="+mn-cs"/>
                        </a:rPr>
                        <a:t>Modified -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solidFill>
                            <a:prstClr val="black"/>
                          </a:solidFill>
                          <a:latin typeface="+mn-lt"/>
                        </a:rPr>
                        <a:t>Disability Code Category </a:t>
                      </a:r>
                      <a:r>
                        <a:rPr lang="en-US" sz="2400" dirty="0">
                          <a:solidFill>
                            <a:prstClr val="black"/>
                          </a:solidFill>
                          <a:latin typeface="+mn-lt"/>
                        </a:rPr>
                        <a:t>– Name and definition changed from </a:t>
                      </a:r>
                      <a:r>
                        <a:rPr lang="en-US" sz="2400" b="1" dirty="0">
                          <a:solidFill>
                            <a:prstClr val="black"/>
                          </a:solidFill>
                          <a:latin typeface="+mn-lt"/>
                        </a:rPr>
                        <a:t>Emotional Disturbance</a:t>
                      </a:r>
                      <a:r>
                        <a:rPr lang="en-US" sz="2400" dirty="0">
                          <a:solidFill>
                            <a:prstClr val="black"/>
                          </a:solidFill>
                          <a:latin typeface="+mn-lt"/>
                        </a:rPr>
                        <a:t> to </a:t>
                      </a:r>
                      <a:r>
                        <a:rPr lang="en-US" sz="2400" b="1" dirty="0">
                          <a:solidFill>
                            <a:prstClr val="black"/>
                          </a:solidFill>
                          <a:latin typeface="+mn-lt"/>
                        </a:rPr>
                        <a:t>Emotional Disability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1" dirty="0">
                        <a:solidFill>
                          <a:prstClr val="black"/>
                        </a:solidFill>
                        <a:latin typeface="+mn-l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mn-lt"/>
                          <a:ea typeface="+mn-ea"/>
                          <a:cs typeface="+mn-cs"/>
                        </a:rPr>
                        <a:t>This change will be reflected in:</a:t>
                      </a:r>
                    </a:p>
                    <a:p>
                      <a:pPr marL="742950" lvl="1" indent="-285750" defTabSz="914400">
                        <a:buFont typeface="Arial" panose="020B0604020202020204" pitchFamily="34" charset="0"/>
                        <a:buChar char="•"/>
                        <a:defRPr/>
                      </a:pPr>
                      <a:r>
                        <a:rPr kumimoji="0" lang="en-US" sz="1800" i="0" u="none" strike="noStrike" kern="1200" cap="none" spc="0" normalizeH="0" baseline="0" noProof="0" dirty="0">
                          <a:ln>
                            <a:noFill/>
                          </a:ln>
                          <a:solidFill>
                            <a:prstClr val="black"/>
                          </a:solidFill>
                          <a:effectLst/>
                          <a:uLnTx/>
                          <a:uFillTx/>
                          <a:latin typeface="+mn-lt"/>
                          <a:ea typeface="+mn-ea"/>
                          <a:cs typeface="+mn-cs"/>
                        </a:rPr>
                        <a:t>Code Set</a:t>
                      </a:r>
                    </a:p>
                    <a:p>
                      <a:pPr marL="742950" lvl="1" indent="-285750" defTabSz="914400">
                        <a:buFont typeface="Arial" panose="020B0604020202020204" pitchFamily="34" charset="0"/>
                        <a:buChar char="•"/>
                        <a:defRPr/>
                      </a:pPr>
                      <a:r>
                        <a:rPr kumimoji="0" lang="en-US" sz="1800" i="0" u="none" strike="noStrike" kern="1200" cap="none" spc="0" normalizeH="0" baseline="0" noProof="0" dirty="0">
                          <a:ln>
                            <a:noFill/>
                          </a:ln>
                          <a:solidFill>
                            <a:prstClr val="black"/>
                          </a:solidFill>
                          <a:effectLst/>
                          <a:uLnTx/>
                          <a:uFillTx/>
                          <a:latin typeface="+mn-lt"/>
                          <a:ea typeface="+mn-ea"/>
                          <a:cs typeface="+mn-cs"/>
                        </a:rPr>
                        <a:t>VCC</a:t>
                      </a:r>
                    </a:p>
                    <a:p>
                      <a:pPr marL="742950" lvl="1" indent="-285750" defTabSz="914400">
                        <a:buFont typeface="Arial" panose="020B0604020202020204" pitchFamily="34" charset="0"/>
                        <a:buChar char="•"/>
                        <a:defRPr/>
                      </a:pPr>
                      <a:r>
                        <a:rPr lang="en-US" sz="1800" dirty="0">
                          <a:solidFill>
                            <a:prstClr val="black"/>
                          </a:solidFill>
                          <a:latin typeface="+mn-lt"/>
                        </a:rPr>
                        <a:t>EOY 4 SN/CA Reports 16.12 &amp; 16.14</a:t>
                      </a:r>
                      <a:endParaRPr kumimoji="0" lang="en-US" sz="1800" i="0" u="none" strike="noStrike" kern="1200" cap="none" spc="0" normalizeH="0" baseline="0" noProof="0" dirty="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solidFill>
                          <a:prstClr val="black"/>
                        </a:solidFill>
                      </a:endParaRPr>
                    </a:p>
                  </a:txBody>
                  <a:tcPr anchor="ctr">
                    <a:lnL w="12700" cap="flat" cmpd="sng" algn="ctr">
                      <a:solidFill>
                        <a:srgbClr val="42C1BD"/>
                      </a:solidFill>
                      <a:prstDash val="solid"/>
                      <a:round/>
                      <a:headEnd type="none" w="med" len="med"/>
                      <a:tailEnd type="none" w="med" len="med"/>
                    </a:lnL>
                  </a:tcPr>
                </a:tc>
                <a:extLst>
                  <a:ext uri="{0D108BD9-81ED-4DB2-BD59-A6C34878D82A}">
                    <a16:rowId xmlns:a16="http://schemas.microsoft.com/office/drawing/2014/main" val="2416689838"/>
                  </a:ext>
                </a:extLst>
              </a:tr>
            </a:tbl>
          </a:graphicData>
        </a:graphic>
      </p:graphicFrame>
    </p:spTree>
    <p:extLst>
      <p:ext uri="{BB962C8B-B14F-4D97-AF65-F5344CB8AC3E}">
        <p14:creationId xmlns:p14="http://schemas.microsoft.com/office/powerpoint/2010/main" val="372249402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773FA-0F14-28AD-136C-F223921CEA80}"/>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C8CB5DD7-52E5-D347-EB5A-FBB684DB7F01}"/>
              </a:ext>
            </a:extLst>
          </p:cNvPr>
          <p:cNvSpPr>
            <a:spLocks noGrp="1"/>
          </p:cNvSpPr>
          <p:nvPr>
            <p:ph type="ftr" sz="quarter" idx="10"/>
          </p:nvPr>
        </p:nvSpPr>
        <p:spPr/>
        <p:txBody>
          <a:bodyPr/>
          <a:lstStyle/>
          <a:p>
            <a:r>
              <a:rPr lang="en-US">
                <a:solidFill>
                  <a:srgbClr val="003366"/>
                </a:solidFill>
              </a:rPr>
              <a:t>EOY - Advanced Reporting and Certification v1.1 May 5, 2025</a:t>
            </a:r>
          </a:p>
        </p:txBody>
      </p:sp>
      <p:sp>
        <p:nvSpPr>
          <p:cNvPr id="5" name="Slide Number Placeholder 4">
            <a:extLst>
              <a:ext uri="{FF2B5EF4-FFF2-40B4-BE49-F238E27FC236}">
                <a16:creationId xmlns:a16="http://schemas.microsoft.com/office/drawing/2014/main" id="{E6A35CB3-8C7D-C694-BAFA-05FE4442B618}"/>
              </a:ext>
            </a:extLst>
          </p:cNvPr>
          <p:cNvSpPr>
            <a:spLocks noGrp="1"/>
          </p:cNvSpPr>
          <p:nvPr>
            <p:ph type="sldNum" sz="quarter" idx="11"/>
          </p:nvPr>
        </p:nvSpPr>
        <p:spPr/>
        <p:txBody>
          <a:bodyPr/>
          <a:lstStyle/>
          <a:p>
            <a:fld id="{B6F15528-21DE-4FAA-801E-634DDDAF4B2B}" type="slidenum">
              <a:rPr lang="en-US" smtClean="0">
                <a:solidFill>
                  <a:srgbClr val="003366"/>
                </a:solidFill>
              </a:rPr>
              <a:pPr/>
              <a:t>86</a:t>
            </a:fld>
            <a:endParaRPr lang="en-US">
              <a:solidFill>
                <a:srgbClr val="003366"/>
              </a:solidFill>
            </a:endParaRPr>
          </a:p>
        </p:txBody>
      </p:sp>
      <p:sp>
        <p:nvSpPr>
          <p:cNvPr id="2" name="Title 1">
            <a:extLst>
              <a:ext uri="{FF2B5EF4-FFF2-40B4-BE49-F238E27FC236}">
                <a16:creationId xmlns:a16="http://schemas.microsoft.com/office/drawing/2014/main" id="{29FEB283-BFBA-DB7C-2210-D554843E07D7}"/>
              </a:ext>
            </a:extLst>
          </p:cNvPr>
          <p:cNvSpPr>
            <a:spLocks noGrp="1"/>
          </p:cNvSpPr>
          <p:nvPr>
            <p:ph type="title" idx="4294967295"/>
          </p:nvPr>
        </p:nvSpPr>
        <p:spPr>
          <a:xfrm>
            <a:off x="432000" y="264217"/>
            <a:ext cx="11339513" cy="431800"/>
          </a:xfrm>
        </p:spPr>
        <p:txBody>
          <a:bodyPr>
            <a:normAutofit fontScale="90000"/>
          </a:bodyPr>
          <a:lstStyle/>
          <a:p>
            <a:r>
              <a:rPr lang="en-US" dirty="0"/>
              <a:t>2024-25 – EOY Validation Changes</a:t>
            </a:r>
          </a:p>
        </p:txBody>
      </p:sp>
      <p:graphicFrame>
        <p:nvGraphicFramePr>
          <p:cNvPr id="6" name="Content Placeholder 5">
            <a:extLst>
              <a:ext uri="{FF2B5EF4-FFF2-40B4-BE49-F238E27FC236}">
                <a16:creationId xmlns:a16="http://schemas.microsoft.com/office/drawing/2014/main" id="{94DC9DE7-E245-505F-BEF6-E829F6FFE14A}"/>
              </a:ext>
            </a:extLst>
          </p:cNvPr>
          <p:cNvGraphicFramePr>
            <a:graphicFrameLocks noGrp="1"/>
          </p:cNvGraphicFramePr>
          <p:nvPr>
            <p:ph idx="4294967295"/>
            <p:extLst>
              <p:ext uri="{D42A27DB-BD31-4B8C-83A1-F6EECF244321}">
                <p14:modId xmlns:p14="http://schemas.microsoft.com/office/powerpoint/2010/main" val="2154410868"/>
              </p:ext>
            </p:extLst>
          </p:nvPr>
        </p:nvGraphicFramePr>
        <p:xfrm>
          <a:off x="431800" y="859448"/>
          <a:ext cx="11328400" cy="5414892"/>
        </p:xfrm>
        <a:graphic>
          <a:graphicData uri="http://schemas.openxmlformats.org/drawingml/2006/table">
            <a:tbl>
              <a:tblPr firstRow="1" bandRow="1">
                <a:tableStyleId>{BC89EF96-8CEA-46FF-86C4-4CE0E7609802}</a:tableStyleId>
              </a:tblPr>
              <a:tblGrid>
                <a:gridCol w="1902851">
                  <a:extLst>
                    <a:ext uri="{9D8B030D-6E8A-4147-A177-3AD203B41FA5}">
                      <a16:colId xmlns:a16="http://schemas.microsoft.com/office/drawing/2014/main" val="20000"/>
                    </a:ext>
                  </a:extLst>
                </a:gridCol>
                <a:gridCol w="9425549">
                  <a:extLst>
                    <a:ext uri="{9D8B030D-6E8A-4147-A177-3AD203B41FA5}">
                      <a16:colId xmlns:a16="http://schemas.microsoft.com/office/drawing/2014/main" val="20001"/>
                    </a:ext>
                  </a:extLst>
                </a:gridCol>
              </a:tblGrid>
              <a:tr h="332202">
                <a:tc>
                  <a:txBody>
                    <a:bodyPr/>
                    <a:lstStyle/>
                    <a:p>
                      <a:pPr algn="ctr"/>
                      <a:r>
                        <a:rPr lang="en-US" sz="1400" dirty="0">
                          <a:solidFill>
                            <a:schemeClr val="bg1"/>
                          </a:solidFill>
                        </a:rPr>
                        <a:t>Functionality</a:t>
                      </a:r>
                    </a:p>
                  </a:txBody>
                  <a:tcPr anchor="ctr">
                    <a:solidFill>
                      <a:srgbClr val="FD7C62"/>
                    </a:solidFill>
                  </a:tcPr>
                </a:tc>
                <a:tc>
                  <a:txBody>
                    <a:bodyPr/>
                    <a:lstStyle/>
                    <a:p>
                      <a:pPr algn="ctr"/>
                      <a:r>
                        <a:rPr lang="en-US" sz="1400">
                          <a:solidFill>
                            <a:schemeClr val="bg1"/>
                          </a:solidFill>
                        </a:rPr>
                        <a:t>Change</a:t>
                      </a:r>
                    </a:p>
                  </a:txBody>
                  <a:tcPr anchor="ctr">
                    <a:solidFill>
                      <a:srgbClr val="FD7C62"/>
                    </a:solidFill>
                  </a:tcPr>
                </a:tc>
                <a:extLst>
                  <a:ext uri="{0D108BD9-81ED-4DB2-BD59-A6C34878D82A}">
                    <a16:rowId xmlns:a16="http://schemas.microsoft.com/office/drawing/2014/main" val="10000"/>
                  </a:ext>
                </a:extLst>
              </a:tr>
              <a:tr h="1959992">
                <a:tc rowSpan="2">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800" dirty="0"/>
                        <a:t>EOY 4 - Validations</a:t>
                      </a:r>
                    </a:p>
                  </a:txBody>
                  <a:tcPr anchor="ctr">
                    <a:lnR w="12700" cap="flat" cmpd="sng" algn="ctr">
                      <a:solidFill>
                        <a:srgbClr val="42C1BD"/>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FF735D"/>
                          </a:solidFill>
                          <a:effectLst/>
                          <a:uLnTx/>
                          <a:uFillTx/>
                          <a:latin typeface="+mn-lt"/>
                          <a:ea typeface="+mn-ea"/>
                          <a:cs typeface="+mn-cs"/>
                        </a:rPr>
                        <a:t>New -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404040"/>
                          </a:solidFill>
                          <a:effectLst/>
                          <a:uLnTx/>
                          <a:uFillTx/>
                          <a:latin typeface="+mn-lt"/>
                          <a:ea typeface="+mn-ea"/>
                          <a:cs typeface="+mn-cs"/>
                        </a:rPr>
                        <a:t>Conversion of</a:t>
                      </a:r>
                      <a:r>
                        <a:rPr lang="en-US" sz="1400" b="0" dirty="0">
                          <a:solidFill>
                            <a:prstClr val="black"/>
                          </a:solidFill>
                        </a:rPr>
                        <a:t> </a:t>
                      </a:r>
                      <a:r>
                        <a:rPr lang="en-US" sz="1400" dirty="0">
                          <a:solidFill>
                            <a:prstClr val="black"/>
                          </a:solidFill>
                        </a:rPr>
                        <a:t>CVRs to DD/CDDs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mn-lt"/>
                          <a:ea typeface="+mn-ea"/>
                          <a:cs typeface="+mn-cs"/>
                        </a:rPr>
                        <a:t>MEET0721 (F) - </a:t>
                      </a:r>
                      <a:r>
                        <a:rPr kumimoji="0" lang="en-US" sz="1400" b="0" i="0" u="none" strike="noStrike" kern="1200" cap="none" spc="0" normalizeH="0" baseline="0" noProof="0" dirty="0">
                          <a:ln>
                            <a:noFill/>
                          </a:ln>
                          <a:solidFill>
                            <a:prstClr val="black"/>
                          </a:solidFill>
                          <a:effectLst/>
                          <a:uLnTx/>
                          <a:uFillTx/>
                          <a:latin typeface="+mn-lt"/>
                          <a:ea typeface="+mn-ea"/>
                          <a:cs typeface="+mn-cs"/>
                        </a:rPr>
                        <a:t>I</a:t>
                      </a:r>
                      <a:r>
                        <a:rPr lang="en-US" sz="1400" b="0" i="0" kern="1200" dirty="0" err="1">
                          <a:solidFill>
                            <a:schemeClr val="tx1"/>
                          </a:solidFill>
                          <a:effectLst/>
                          <a:latin typeface="+mn-lt"/>
                          <a:ea typeface="+mn-ea"/>
                          <a:cs typeface="+mn-cs"/>
                        </a:rPr>
                        <a:t>nvalid</a:t>
                      </a:r>
                      <a:r>
                        <a:rPr lang="en-US" sz="1400" b="0" i="0" kern="1200" dirty="0">
                          <a:solidFill>
                            <a:schemeClr val="tx1"/>
                          </a:solidFill>
                          <a:effectLst/>
                          <a:latin typeface="+mn-lt"/>
                          <a:ea typeface="+mn-ea"/>
                          <a:cs typeface="+mn-cs"/>
                        </a:rPr>
                        <a:t> Pending As of Date in MEET record</a:t>
                      </a:r>
                      <a:endParaRPr kumimoji="0" lang="en-US" sz="1400" b="0" i="0" u="none" strike="noStrike" kern="1200" cap="none" spc="0" normalizeH="0" baseline="0" noProof="0" dirty="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mn-lt"/>
                          <a:ea typeface="+mn-ea"/>
                          <a:cs typeface="+mn-cs"/>
                        </a:rPr>
                        <a:t>PLAN0673E4 (F) </a:t>
                      </a:r>
                      <a:r>
                        <a:rPr kumimoji="0" lang="en-US" sz="1400" b="0" i="0" u="none" strike="noStrike" kern="1200" cap="none" spc="0" normalizeH="0" baseline="0" noProof="0" dirty="0">
                          <a:ln>
                            <a:noFill/>
                          </a:ln>
                          <a:solidFill>
                            <a:prstClr val="black"/>
                          </a:solidFill>
                          <a:effectLst/>
                          <a:uLnTx/>
                          <a:uFillTx/>
                          <a:latin typeface="+mn-lt"/>
                          <a:ea typeface="+mn-ea"/>
                          <a:cs typeface="+mn-cs"/>
                        </a:rPr>
                        <a:t>- Missing SWDS Record for a student with a PLAN record – New DD/CDD validation looking for plan records with NO SWDS records</a:t>
                      </a:r>
                      <a:endParaRPr kumimoji="0" lang="en-US" sz="1400" b="1" i="0" u="none" strike="noStrike" kern="1200" cap="none" spc="0" normalizeH="0" baseline="0" noProof="0" dirty="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mn-lt"/>
                          <a:ea typeface="+mn-ea"/>
                          <a:cs typeface="+mn-cs"/>
                        </a:rPr>
                        <a:t>PLAN0680E4 (F) - </a:t>
                      </a:r>
                      <a:r>
                        <a:rPr kumimoji="0" lang="en-US" sz="1400" b="0" i="0" u="none" strike="noStrike" kern="1200" cap="none" spc="0" normalizeH="0" baseline="0" noProof="0" dirty="0">
                          <a:ln>
                            <a:noFill/>
                          </a:ln>
                          <a:solidFill>
                            <a:prstClr val="black"/>
                          </a:solidFill>
                          <a:effectLst/>
                          <a:uLnTx/>
                          <a:uFillTx/>
                          <a:latin typeface="+mn-lt"/>
                          <a:ea typeface="+mn-ea"/>
                          <a:cs typeface="+mn-cs"/>
                        </a:rPr>
                        <a:t>DD/CDD validation (</a:t>
                      </a:r>
                      <a:r>
                        <a:rPr lang="en-US" sz="1400" b="0" i="0" kern="1200" dirty="0">
                          <a:solidFill>
                            <a:schemeClr val="tx1"/>
                          </a:solidFill>
                          <a:effectLst/>
                          <a:latin typeface="+mn-lt"/>
                          <a:ea typeface="+mn-ea"/>
                          <a:cs typeface="+mn-cs"/>
                        </a:rPr>
                        <a:t>Invalid DSEA - LEA cannot be closed</a:t>
                      </a:r>
                      <a:r>
                        <a:rPr kumimoji="0" lang="en-US" sz="1400" b="0" i="0" u="none" strike="noStrike" kern="1200" cap="none" spc="0" normalizeH="0" baseline="0" noProof="0" dirty="0">
                          <a:ln>
                            <a:noFill/>
                          </a:ln>
                          <a:solidFill>
                            <a:prstClr val="black"/>
                          </a:solidFill>
                          <a:effectLst/>
                          <a:uLnTx/>
                          <a:uFillTx/>
                          <a:latin typeface="+mn-lt"/>
                          <a:ea typeface="+mn-ea"/>
                          <a:cs typeface="+mn-cs"/>
                        </a:rPr>
                        <a:t>) –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i="0" kern="1200" dirty="0">
                          <a:solidFill>
                            <a:schemeClr val="tx1"/>
                          </a:solidFill>
                          <a:effectLst/>
                          <a:latin typeface="+mn-lt"/>
                          <a:ea typeface="+mn-ea"/>
                          <a:cs typeface="+mn-cs"/>
                        </a:rPr>
                        <a:t>PLAN0714E4 (F) </a:t>
                      </a:r>
                      <a:r>
                        <a:rPr lang="en-US" sz="1400" b="0" i="0" kern="1200" dirty="0">
                          <a:solidFill>
                            <a:schemeClr val="tx1"/>
                          </a:solidFill>
                          <a:effectLst/>
                          <a:latin typeface="+mn-lt"/>
                          <a:ea typeface="+mn-ea"/>
                          <a:cs typeface="+mn-cs"/>
                        </a:rPr>
                        <a:t>- Special Education Plan Effective Start Date is less than student birthdate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i="0" kern="1200" dirty="0">
                          <a:solidFill>
                            <a:schemeClr val="tx1"/>
                          </a:solidFill>
                          <a:effectLst/>
                          <a:latin typeface="+mn-lt"/>
                          <a:ea typeface="+mn-ea"/>
                          <a:cs typeface="+mn-cs"/>
                        </a:rPr>
                        <a:t>SWDS0714E4 (F) </a:t>
                      </a:r>
                      <a:r>
                        <a:rPr lang="en-US" sz="1400" b="0" i="0" kern="1200" dirty="0">
                          <a:solidFill>
                            <a:schemeClr val="tx1"/>
                          </a:solidFill>
                          <a:effectLst/>
                          <a:latin typeface="+mn-lt"/>
                          <a:ea typeface="+mn-ea"/>
                          <a:cs typeface="+mn-cs"/>
                        </a:rPr>
                        <a:t>- Special Education Status Effective Start Date is less than student birthdate</a:t>
                      </a:r>
                    </a:p>
                  </a:txBody>
                  <a:tcPr anchor="ctr">
                    <a:lnL w="12700" cap="flat" cmpd="sng" algn="ctr">
                      <a:solidFill>
                        <a:srgbClr val="42C1BD"/>
                      </a:solidFill>
                      <a:prstDash val="solid"/>
                      <a:round/>
                      <a:headEnd type="none" w="med" len="med"/>
                      <a:tailEnd type="none" w="med" len="med"/>
                    </a:lnL>
                  </a:tcPr>
                </a:tc>
                <a:extLst>
                  <a:ext uri="{0D108BD9-81ED-4DB2-BD59-A6C34878D82A}">
                    <a16:rowId xmlns:a16="http://schemas.microsoft.com/office/drawing/2014/main" val="2416689838"/>
                  </a:ext>
                </a:extLst>
              </a:tr>
              <a:tr h="3122698">
                <a:tc vMerge="1">
                  <a:txBody>
                    <a:bodyPr/>
                    <a:lstStyle/>
                    <a:p>
                      <a:endParaRPr dirty="0"/>
                    </a:p>
                  </a:txBody>
                  <a:tcPr anchor="ctr">
                    <a:lnR w="12700" cap="flat" cmpd="sng" algn="ctr">
                      <a:solidFill>
                        <a:srgbClr val="42C1BD"/>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FF735D"/>
                          </a:solidFill>
                          <a:effectLst/>
                          <a:uLnTx/>
                          <a:uFillTx/>
                          <a:latin typeface="+mn-lt"/>
                          <a:ea typeface="+mn-ea"/>
                          <a:cs typeface="+mn-cs"/>
                        </a:rPr>
                        <a:t>Modified -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mn-lt"/>
                          <a:ea typeface="+mn-ea"/>
                          <a:cs typeface="+mn-cs"/>
                        </a:rPr>
                        <a:t>PLAN0367E4 (F) </a:t>
                      </a:r>
                      <a:r>
                        <a:rPr lang="en-US" sz="1400" b="0" i="0" kern="1200" dirty="0">
                          <a:solidFill>
                            <a:schemeClr val="tx1"/>
                          </a:solidFill>
                          <a:effectLst/>
                          <a:latin typeface="+mn-lt"/>
                          <a:ea typeface="+mn-ea"/>
                          <a:cs typeface="+mn-cs"/>
                        </a:rPr>
                        <a:t>Invalid Student Age for Established Medical Disability 1 Code </a:t>
                      </a:r>
                      <a:r>
                        <a:rPr kumimoji="0" lang="en-US" sz="1400" b="0" i="0" u="none" strike="noStrike" kern="1200" cap="none" spc="0" normalizeH="0" baseline="0" noProof="0" dirty="0">
                          <a:ln>
                            <a:noFill/>
                          </a:ln>
                          <a:solidFill>
                            <a:prstClr val="black"/>
                          </a:solidFill>
                          <a:effectLst/>
                          <a:uLnTx/>
                          <a:uFillTx/>
                          <a:latin typeface="+mn-lt"/>
                          <a:ea typeface="+mn-ea"/>
                          <a:cs typeface="+mn-cs"/>
                        </a:rPr>
                        <a:t>– </a:t>
                      </a:r>
                      <a:r>
                        <a:rPr lang="en-US" sz="1400" b="0" i="0" kern="1200" dirty="0">
                          <a:solidFill>
                            <a:schemeClr val="tx1"/>
                          </a:solidFill>
                          <a:effectLst/>
                          <a:latin typeface="+mn-lt"/>
                          <a:ea typeface="+mn-ea"/>
                          <a:cs typeface="+mn-cs"/>
                        </a:rPr>
                        <a:t>lower age limit of 2 years 9 months changed to 3 years old</a:t>
                      </a:r>
                      <a:endParaRPr kumimoji="0" lang="en-US" sz="1400" b="1" i="0" u="none" strike="noStrike" kern="1200" cap="none" spc="0" normalizeH="0" baseline="0" noProof="0" dirty="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mn-lt"/>
                          <a:ea typeface="+mn-ea"/>
                          <a:cs typeface="+mn-cs"/>
                        </a:rPr>
                        <a:t>PLAN0620E4 (F) </a:t>
                      </a:r>
                      <a:r>
                        <a:rPr kumimoji="0" lang="en-US" sz="1400" b="0" i="0" u="none" strike="noStrike" kern="1200" cap="none" spc="0" normalizeH="0" baseline="0" noProof="0" dirty="0">
                          <a:ln>
                            <a:noFill/>
                          </a:ln>
                          <a:solidFill>
                            <a:prstClr val="black"/>
                          </a:solidFill>
                          <a:effectLst/>
                          <a:uLnTx/>
                          <a:uFillTx/>
                          <a:latin typeface="+mn-lt"/>
                          <a:ea typeface="+mn-ea"/>
                          <a:cs typeface="+mn-cs"/>
                        </a:rPr>
                        <a:t>- Missing Eligible and Participating Status Record for a Plan record – validation will not trigger if SWDS status start date and Plan Effective start dates are the same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mn-lt"/>
                          <a:ea typeface="+mn-ea"/>
                          <a:cs typeface="+mn-cs"/>
                        </a:rPr>
                        <a:t>PSTS0481 (F) </a:t>
                      </a:r>
                      <a:r>
                        <a:rPr kumimoji="0" lang="en-US" sz="1400" b="0" i="0" u="none" strike="noStrike" kern="1200" cap="none" spc="0" normalizeH="0" baseline="0" noProof="0" dirty="0">
                          <a:ln>
                            <a:noFill/>
                          </a:ln>
                          <a:solidFill>
                            <a:prstClr val="black"/>
                          </a:solidFill>
                          <a:effectLst/>
                          <a:uLnTx/>
                          <a:uFillTx/>
                          <a:latin typeface="+mn-lt"/>
                          <a:ea typeface="+mn-ea"/>
                          <a:cs typeface="+mn-cs"/>
                        </a:rPr>
                        <a:t>- </a:t>
                      </a:r>
                      <a:r>
                        <a:rPr lang="en-US" sz="1400" b="0" i="0" kern="1200" dirty="0">
                          <a:solidFill>
                            <a:schemeClr val="tx1"/>
                          </a:solidFill>
                          <a:effectLst/>
                          <a:latin typeface="+mn-lt"/>
                          <a:ea typeface="+mn-ea"/>
                          <a:cs typeface="+mn-cs"/>
                        </a:rPr>
                        <a:t>SPED student must be older than 16 and have an exited SENR record - </a:t>
                      </a:r>
                      <a:r>
                        <a:rPr kumimoji="0" lang="en-US" sz="1400" b="0" i="0" u="none" strike="noStrike" kern="1200" cap="none" spc="0" normalizeH="0" baseline="0" noProof="0" dirty="0">
                          <a:ln>
                            <a:noFill/>
                          </a:ln>
                          <a:solidFill>
                            <a:prstClr val="black"/>
                          </a:solidFill>
                          <a:effectLst/>
                          <a:uLnTx/>
                          <a:uFillTx/>
                          <a:latin typeface="+mn-lt"/>
                          <a:ea typeface="+mn-ea"/>
                          <a:cs typeface="+mn-cs"/>
                        </a:rPr>
                        <a:t>Excludes N470 exit reason from validation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mn-lt"/>
                          <a:ea typeface="+mn-ea"/>
                          <a:cs typeface="+mn-cs"/>
                        </a:rPr>
                        <a:t>SWDS0605E4 (F) </a:t>
                      </a:r>
                      <a:r>
                        <a:rPr kumimoji="0" lang="en-US" sz="1400" b="0" i="0" u="none" strike="noStrike" kern="1200" cap="none" spc="0" normalizeH="0" baseline="0" noProof="0" dirty="0">
                          <a:ln>
                            <a:noFill/>
                          </a:ln>
                          <a:solidFill>
                            <a:prstClr val="black"/>
                          </a:solidFill>
                          <a:effectLst/>
                          <a:uLnTx/>
                          <a:uFillTx/>
                          <a:latin typeface="+mn-lt"/>
                          <a:ea typeface="+mn-ea"/>
                          <a:cs typeface="+mn-cs"/>
                        </a:rPr>
                        <a:t>– Missing Meting Record for Evaluated Student with Disabilities - to account for new non-participation reason codes (</a:t>
                      </a:r>
                      <a:r>
                        <a:rPr kumimoji="0" lang="en-US" sz="1400" b="1" i="0" u="none" strike="noStrike" kern="1200" cap="none" spc="0" normalizeH="0" baseline="0" noProof="0" dirty="0">
                          <a:ln>
                            <a:noFill/>
                          </a:ln>
                          <a:solidFill>
                            <a:prstClr val="black"/>
                          </a:solidFill>
                          <a:effectLst/>
                          <a:uLnTx/>
                          <a:uFillTx/>
                          <a:latin typeface="+mn-lt"/>
                          <a:ea typeface="+mn-ea"/>
                          <a:cs typeface="+mn-cs"/>
                        </a:rPr>
                        <a:t>27</a:t>
                      </a:r>
                      <a:r>
                        <a:rPr kumimoji="0" lang="en-US" sz="1400" b="0" i="0" u="none" strike="noStrike" kern="1200" cap="none" spc="0" normalizeH="0" baseline="0" noProof="0" dirty="0">
                          <a:ln>
                            <a:noFill/>
                          </a:ln>
                          <a:solidFill>
                            <a:prstClr val="black"/>
                          </a:solidFill>
                          <a:effectLst/>
                          <a:uLnTx/>
                          <a:uFillTx/>
                          <a:latin typeface="+mn-lt"/>
                          <a:ea typeface="+mn-ea"/>
                          <a:cs typeface="+mn-cs"/>
                        </a:rPr>
                        <a:t> - Not Eligible - No Parental Consent for Initial Provision of Special Education and Services and </a:t>
                      </a:r>
                      <a:r>
                        <a:rPr kumimoji="0" lang="en-US" sz="1400" b="1" i="0" u="none" strike="noStrike" kern="1200" cap="none" spc="0" normalizeH="0" baseline="0" noProof="0" dirty="0">
                          <a:ln>
                            <a:noFill/>
                          </a:ln>
                          <a:solidFill>
                            <a:prstClr val="black"/>
                          </a:solidFill>
                          <a:effectLst/>
                          <a:uLnTx/>
                          <a:uFillTx/>
                          <a:latin typeface="+mn-lt"/>
                          <a:ea typeface="+mn-ea"/>
                          <a:cs typeface="+mn-cs"/>
                        </a:rPr>
                        <a:t>30</a:t>
                      </a:r>
                      <a:r>
                        <a:rPr kumimoji="0" lang="en-US" sz="1400" b="0" i="0" u="none" strike="noStrike" kern="1200" cap="none" spc="0" normalizeH="0" baseline="0" noProof="0" dirty="0">
                          <a:ln>
                            <a:noFill/>
                          </a:ln>
                          <a:solidFill>
                            <a:prstClr val="black"/>
                          </a:solidFill>
                          <a:effectLst/>
                          <a:uLnTx/>
                          <a:uFillTx/>
                          <a:latin typeface="+mn-lt"/>
                          <a:ea typeface="+mn-ea"/>
                          <a:cs typeface="+mn-cs"/>
                        </a:rPr>
                        <a:t> - No longer Eligible)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mn-lt"/>
                          <a:ea typeface="+mn-ea"/>
                          <a:cs typeface="+mn-cs"/>
                        </a:rPr>
                        <a:t>SENR0650E4 (F) </a:t>
                      </a:r>
                      <a:r>
                        <a:rPr lang="en-US" sz="1400" b="0" i="0" kern="1200" dirty="0">
                          <a:solidFill>
                            <a:schemeClr val="tx1"/>
                          </a:solidFill>
                          <a:effectLst/>
                          <a:latin typeface="+mn-lt"/>
                          <a:ea typeface="+mn-ea"/>
                          <a:cs typeface="+mn-cs"/>
                        </a:rPr>
                        <a:t>Invalid Special Education Status Code for enrolled student </a:t>
                      </a:r>
                      <a:r>
                        <a:rPr kumimoji="0" lang="en-US" sz="1400" b="0" i="0" u="none" strike="noStrike" kern="1200" cap="none" spc="0" normalizeH="0" baseline="0" noProof="0" dirty="0">
                          <a:ln>
                            <a:noFill/>
                          </a:ln>
                          <a:solidFill>
                            <a:prstClr val="black"/>
                          </a:solidFill>
                          <a:effectLst/>
                          <a:uLnTx/>
                          <a:uFillTx/>
                          <a:latin typeface="+mn-lt"/>
                          <a:ea typeface="+mn-ea"/>
                          <a:cs typeface="+mn-cs"/>
                        </a:rPr>
                        <a:t>- to include </a:t>
                      </a:r>
                      <a:r>
                        <a:rPr lang="en-US" sz="1400" b="0" i="0" kern="1200" dirty="0">
                          <a:solidFill>
                            <a:schemeClr val="tx1"/>
                          </a:solidFill>
                          <a:effectLst/>
                          <a:latin typeface="+mn-lt"/>
                          <a:ea typeface="+mn-ea"/>
                          <a:cs typeface="+mn-cs"/>
                        </a:rPr>
                        <a:t>2 (Eligible and Not Participating) with Non-Participation Reason Code = 31 </a:t>
                      </a:r>
                      <a:r>
                        <a:rPr kumimoji="0" lang="en-US" sz="1400" b="0" i="0" u="none" strike="noStrike" kern="1200" cap="none" spc="0" normalizeH="0" baseline="0" noProof="0" dirty="0">
                          <a:ln>
                            <a:noFill/>
                          </a:ln>
                          <a:solidFill>
                            <a:prstClr val="black"/>
                          </a:solidFill>
                          <a:effectLst/>
                          <a:uLnTx/>
                          <a:uFillTx/>
                          <a:latin typeface="+mn-lt"/>
                          <a:ea typeface="+mn-ea"/>
                          <a:cs typeface="+mn-cs"/>
                        </a:rPr>
                        <a:t>status/non participation status combinations</a:t>
                      </a:r>
                      <a:endParaRPr lang="en-US" sz="1400" dirty="0">
                        <a:solidFill>
                          <a:prstClr val="black"/>
                        </a:solidFill>
                        <a:latin typeface="+mn-l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mn-lt"/>
                          <a:ea typeface="+mn-ea"/>
                          <a:cs typeface="+mn-cs"/>
                        </a:rPr>
                        <a:t>MEET0624E4 (F)</a:t>
                      </a:r>
                      <a:r>
                        <a:rPr kumimoji="0" lang="en-US" sz="1400" b="0" i="0" u="none" strike="noStrike" kern="1200" cap="none" spc="0" normalizeH="0" baseline="0" noProof="0" dirty="0">
                          <a:ln>
                            <a:noFill/>
                          </a:ln>
                          <a:solidFill>
                            <a:prstClr val="black"/>
                          </a:solidFill>
                          <a:effectLst/>
                          <a:uLnTx/>
                          <a:uFillTx/>
                          <a:latin typeface="+mn-lt"/>
                          <a:ea typeface="+mn-ea"/>
                          <a:cs typeface="+mn-cs"/>
                        </a:rPr>
                        <a:t> – Missing Special Education Status Record - to exclude Evaluation Type 10, 15 from validation</a:t>
                      </a:r>
                    </a:p>
                  </a:txBody>
                  <a:tcPr anchor="ctr">
                    <a:lnL w="12700" cap="flat" cmpd="sng" algn="ctr">
                      <a:solidFill>
                        <a:srgbClr val="42C1BD"/>
                      </a:solidFill>
                      <a:prstDash val="solid"/>
                      <a:round/>
                      <a:headEnd type="none" w="med" len="med"/>
                      <a:tailEnd type="none" w="med" len="med"/>
                    </a:lnL>
                  </a:tcPr>
                </a:tc>
                <a:extLst>
                  <a:ext uri="{0D108BD9-81ED-4DB2-BD59-A6C34878D82A}">
                    <a16:rowId xmlns:a16="http://schemas.microsoft.com/office/drawing/2014/main" val="1554890584"/>
                  </a:ext>
                </a:extLst>
              </a:tr>
            </a:tbl>
          </a:graphicData>
        </a:graphic>
      </p:graphicFrame>
    </p:spTree>
    <p:extLst>
      <p:ext uri="{BB962C8B-B14F-4D97-AF65-F5344CB8AC3E}">
        <p14:creationId xmlns:p14="http://schemas.microsoft.com/office/powerpoint/2010/main" val="199668621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5176E54E-54CE-0784-39C7-0B65289418C0}"/>
              </a:ext>
            </a:extLst>
          </p:cNvPr>
          <p:cNvSpPr>
            <a:spLocks noGrp="1"/>
          </p:cNvSpPr>
          <p:nvPr>
            <p:ph type="title"/>
          </p:nvPr>
        </p:nvSpPr>
        <p:spPr>
          <a:xfrm>
            <a:off x="432000" y="432000"/>
            <a:ext cx="11340000" cy="432000"/>
          </a:xfrm>
        </p:spPr>
        <p:txBody>
          <a:bodyPr anchor="t">
            <a:normAutofit/>
          </a:bodyPr>
          <a:lstStyle/>
          <a:p>
            <a:r>
              <a:rPr lang="en-US" sz="2800" dirty="0"/>
              <a:t>2024-25 – EOY 4 – New CDDs</a:t>
            </a:r>
            <a:endParaRPr lang="en-US" sz="3000" dirty="0"/>
          </a:p>
        </p:txBody>
      </p:sp>
      <p:sp>
        <p:nvSpPr>
          <p:cNvPr id="4" name="Footer Placeholder 3">
            <a:extLst>
              <a:ext uri="{FF2B5EF4-FFF2-40B4-BE49-F238E27FC236}">
                <a16:creationId xmlns:a16="http://schemas.microsoft.com/office/drawing/2014/main" id="{3E22E4BB-036C-EAC3-30F7-B0D3EC04DA75}"/>
              </a:ext>
            </a:extLst>
          </p:cNvPr>
          <p:cNvSpPr>
            <a:spLocks noGrp="1"/>
          </p:cNvSpPr>
          <p:nvPr>
            <p:ph type="ftr" sz="quarter" idx="10"/>
          </p:nvPr>
        </p:nvSpPr>
        <p:spPr>
          <a:xfrm>
            <a:off x="432000" y="6365363"/>
            <a:ext cx="5472000" cy="412431"/>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 Advanced Reporting and Certification v1.1 May 5,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5" name="Slide Number Placeholder 4">
            <a:extLst>
              <a:ext uri="{FF2B5EF4-FFF2-40B4-BE49-F238E27FC236}">
                <a16:creationId xmlns:a16="http://schemas.microsoft.com/office/drawing/2014/main" id="{18C0C862-1BEA-47B4-181F-8650382D5B5A}"/>
              </a:ext>
            </a:extLst>
          </p:cNvPr>
          <p:cNvSpPr>
            <a:spLocks noGrp="1"/>
          </p:cNvSpPr>
          <p:nvPr>
            <p:ph type="sldNum" sz="quarter" idx="11"/>
          </p:nvPr>
        </p:nvSpPr>
        <p:spPr>
          <a:xfrm>
            <a:off x="11772000" y="6365363"/>
            <a:ext cx="420000" cy="421200"/>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87</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graphicFrame>
        <p:nvGraphicFramePr>
          <p:cNvPr id="2" name="Table 1">
            <a:extLst>
              <a:ext uri="{FF2B5EF4-FFF2-40B4-BE49-F238E27FC236}">
                <a16:creationId xmlns:a16="http://schemas.microsoft.com/office/drawing/2014/main" id="{F21FE24A-67C3-7488-D6C3-46F84BB897A0}"/>
              </a:ext>
            </a:extLst>
          </p:cNvPr>
          <p:cNvGraphicFramePr>
            <a:graphicFrameLocks noGrp="1"/>
          </p:cNvGraphicFramePr>
          <p:nvPr>
            <p:extLst>
              <p:ext uri="{D42A27DB-BD31-4B8C-83A1-F6EECF244321}">
                <p14:modId xmlns:p14="http://schemas.microsoft.com/office/powerpoint/2010/main" val="4238614852"/>
              </p:ext>
            </p:extLst>
          </p:nvPr>
        </p:nvGraphicFramePr>
        <p:xfrm>
          <a:off x="328800" y="1039490"/>
          <a:ext cx="11339999" cy="4948328"/>
        </p:xfrm>
        <a:graphic>
          <a:graphicData uri="http://schemas.openxmlformats.org/drawingml/2006/table">
            <a:tbl>
              <a:tblPr firstRow="1" bandRow="1">
                <a:tableStyleId>{0660B408-B3CF-4A94-85FC-2B1E0A45F4A2}</a:tableStyleId>
              </a:tblPr>
              <a:tblGrid>
                <a:gridCol w="1760190">
                  <a:extLst>
                    <a:ext uri="{9D8B030D-6E8A-4147-A177-3AD203B41FA5}">
                      <a16:colId xmlns:a16="http://schemas.microsoft.com/office/drawing/2014/main" val="2410684157"/>
                    </a:ext>
                  </a:extLst>
                </a:gridCol>
                <a:gridCol w="1987332">
                  <a:extLst>
                    <a:ext uri="{9D8B030D-6E8A-4147-A177-3AD203B41FA5}">
                      <a16:colId xmlns:a16="http://schemas.microsoft.com/office/drawing/2014/main" val="3973888866"/>
                    </a:ext>
                  </a:extLst>
                </a:gridCol>
                <a:gridCol w="1379038">
                  <a:extLst>
                    <a:ext uri="{9D8B030D-6E8A-4147-A177-3AD203B41FA5}">
                      <a16:colId xmlns:a16="http://schemas.microsoft.com/office/drawing/2014/main" val="381236791"/>
                    </a:ext>
                  </a:extLst>
                </a:gridCol>
                <a:gridCol w="6213439">
                  <a:extLst>
                    <a:ext uri="{9D8B030D-6E8A-4147-A177-3AD203B41FA5}">
                      <a16:colId xmlns:a16="http://schemas.microsoft.com/office/drawing/2014/main" val="238748740"/>
                    </a:ext>
                  </a:extLst>
                </a:gridCol>
              </a:tblGrid>
              <a:tr h="484743">
                <a:tc>
                  <a:txBody>
                    <a:bodyPr/>
                    <a:lstStyle/>
                    <a:p>
                      <a:pPr algn="ctr" fontAlgn="t"/>
                      <a:r>
                        <a:rPr lang="en-US" sz="2000" u="none" strike="noStrike" dirty="0">
                          <a:effectLst/>
                        </a:rPr>
                        <a:t>Old Error #</a:t>
                      </a:r>
                      <a:endParaRPr lang="en-US" sz="2000" b="1" i="0" u="none" strike="noStrike" dirty="0">
                        <a:solidFill>
                          <a:srgbClr val="FFFFFF"/>
                        </a:solidFill>
                        <a:effectLst/>
                        <a:latin typeface="Arial" panose="020B0604020202020204" pitchFamily="34" charset="0"/>
                      </a:endParaRPr>
                    </a:p>
                  </a:txBody>
                  <a:tcPr marL="7620" marR="7620" marT="7620" marB="0"/>
                </a:tc>
                <a:tc>
                  <a:txBody>
                    <a:bodyPr/>
                    <a:lstStyle/>
                    <a:p>
                      <a:pPr algn="ctr" fontAlgn="t"/>
                      <a:r>
                        <a:rPr lang="en-US" sz="2000" u="none" strike="noStrike" dirty="0">
                          <a:effectLst/>
                        </a:rPr>
                        <a:t>Error #</a:t>
                      </a:r>
                      <a:endParaRPr lang="en-US" sz="2000" b="1" i="0" u="none" strike="noStrike" dirty="0">
                        <a:solidFill>
                          <a:srgbClr val="FFFFFF"/>
                        </a:solidFill>
                        <a:effectLst/>
                        <a:latin typeface="Arial" panose="020B0604020202020204" pitchFamily="34" charset="0"/>
                      </a:endParaRPr>
                    </a:p>
                  </a:txBody>
                  <a:tcPr marL="7620" marR="7620" marT="7620" marB="0"/>
                </a:tc>
                <a:tc>
                  <a:txBody>
                    <a:bodyPr/>
                    <a:lstStyle/>
                    <a:p>
                      <a:pPr algn="ctr" fontAlgn="ctr"/>
                      <a:r>
                        <a:rPr lang="en-US" sz="2000" u="none" strike="noStrike" dirty="0">
                          <a:effectLst/>
                        </a:rPr>
                        <a:t>Severity</a:t>
                      </a:r>
                      <a:endParaRPr lang="en-US" sz="2000" b="1" i="0" u="none" strike="noStrike" dirty="0">
                        <a:solidFill>
                          <a:srgbClr val="FFFFFF"/>
                        </a:solidFill>
                        <a:effectLst/>
                        <a:latin typeface="Arial" panose="020B0604020202020204" pitchFamily="34" charset="0"/>
                      </a:endParaRPr>
                    </a:p>
                  </a:txBody>
                  <a:tcPr marL="7620" marR="7620" marT="7620" marB="0"/>
                </a:tc>
                <a:tc>
                  <a:txBody>
                    <a:bodyPr/>
                    <a:lstStyle/>
                    <a:p>
                      <a:pPr algn="l" fontAlgn="t"/>
                      <a:r>
                        <a:rPr lang="en-US" sz="2000" u="none" strike="noStrike" dirty="0">
                          <a:effectLst/>
                        </a:rPr>
                        <a:t>Error Name</a:t>
                      </a:r>
                      <a:endParaRPr lang="en-US" sz="2000" b="1" i="0" u="none" strike="noStrike" dirty="0">
                        <a:solidFill>
                          <a:srgbClr val="FFFFFF"/>
                        </a:solidFill>
                        <a:effectLst/>
                        <a:latin typeface="Arial" panose="020B0604020202020204" pitchFamily="34" charset="0"/>
                      </a:endParaRPr>
                    </a:p>
                  </a:txBody>
                  <a:tcPr marL="7620" marR="7620" marT="7620" marB="0"/>
                </a:tc>
                <a:extLst>
                  <a:ext uri="{0D108BD9-81ED-4DB2-BD59-A6C34878D82A}">
                    <a16:rowId xmlns:a16="http://schemas.microsoft.com/office/drawing/2014/main" val="570215010"/>
                  </a:ext>
                </a:extLst>
              </a:tr>
              <a:tr h="766525">
                <a:tc>
                  <a:txBody>
                    <a:bodyPr/>
                    <a:lstStyle/>
                    <a:p>
                      <a:pPr algn="l" fontAlgn="t"/>
                      <a:r>
                        <a:rPr lang="en-US" sz="1600" b="0" i="0" u="none" strike="noStrike" dirty="0">
                          <a:solidFill>
                            <a:srgbClr val="000000"/>
                          </a:solidFill>
                          <a:effectLst/>
                          <a:latin typeface="Tahoma" panose="020B0604030504040204" pitchFamily="34" charset="0"/>
                        </a:rPr>
                        <a:t>CERT004</a:t>
                      </a:r>
                    </a:p>
                  </a:txBody>
                  <a:tcPr marL="6350" marR="6350" marT="6350" marB="0"/>
                </a:tc>
                <a:tc>
                  <a:txBody>
                    <a:bodyPr/>
                    <a:lstStyle/>
                    <a:p>
                      <a:pPr algn="l" fontAlgn="t"/>
                      <a:r>
                        <a:rPr lang="en-US" sz="1600" b="1" i="0" u="none" strike="noStrike">
                          <a:solidFill>
                            <a:srgbClr val="000000"/>
                          </a:solidFill>
                          <a:effectLst/>
                          <a:latin typeface="Tahoma" panose="020B0604030504040204" pitchFamily="34" charset="0"/>
                        </a:rPr>
                        <a:t>SENR0661E4</a:t>
                      </a:r>
                    </a:p>
                  </a:txBody>
                  <a:tcPr marL="6350" marR="6350" marT="635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Tahoma"/>
                          <a:ea typeface="+mn-ea"/>
                          <a:cs typeface="+mn-cs"/>
                        </a:rPr>
                        <a:t>F</a:t>
                      </a:r>
                      <a:endPar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txBody>
                  <a:tcPr marL="6350" marR="6350" marT="6350" marB="0"/>
                </a:tc>
                <a:tc>
                  <a:txBody>
                    <a:bodyPr/>
                    <a:lstStyle/>
                    <a:p>
                      <a:pPr algn="l" fontAlgn="t"/>
                      <a:r>
                        <a:rPr lang="en-US" sz="1600" b="0" i="0" u="none" strike="noStrike">
                          <a:solidFill>
                            <a:srgbClr val="000000"/>
                          </a:solidFill>
                          <a:effectLst/>
                          <a:latin typeface="Tahoma" panose="020B0604030504040204" pitchFamily="34" charset="0"/>
                        </a:rPr>
                        <a:t>Invalid Student Race Missing Indicator and Student Race Code Combination</a:t>
                      </a:r>
                    </a:p>
                  </a:txBody>
                  <a:tcPr marL="6350" marR="6350" marT="6350" marB="0"/>
                </a:tc>
                <a:extLst>
                  <a:ext uri="{0D108BD9-81ED-4DB2-BD59-A6C34878D82A}">
                    <a16:rowId xmlns:a16="http://schemas.microsoft.com/office/drawing/2014/main" val="2691032915"/>
                  </a:ext>
                </a:extLst>
              </a:tr>
              <a:tr h="766525">
                <a:tc>
                  <a:txBody>
                    <a:bodyPr/>
                    <a:lstStyle/>
                    <a:p>
                      <a:pPr algn="l" fontAlgn="t"/>
                      <a:r>
                        <a:rPr lang="en-US" sz="1600" b="0" i="0" u="none" strike="noStrike">
                          <a:solidFill>
                            <a:srgbClr val="000000"/>
                          </a:solidFill>
                          <a:effectLst/>
                          <a:latin typeface="Tahoma" panose="020B0604030504040204" pitchFamily="34" charset="0"/>
                        </a:rPr>
                        <a:t>CERT004</a:t>
                      </a:r>
                    </a:p>
                  </a:txBody>
                  <a:tcPr marL="6350" marR="6350" marT="6350" marB="0"/>
                </a:tc>
                <a:tc>
                  <a:txBody>
                    <a:bodyPr/>
                    <a:lstStyle/>
                    <a:p>
                      <a:pPr algn="l" fontAlgn="t"/>
                      <a:r>
                        <a:rPr lang="en-US" sz="1600" b="1" i="0" u="none" strike="noStrike">
                          <a:solidFill>
                            <a:srgbClr val="000000"/>
                          </a:solidFill>
                          <a:effectLst/>
                          <a:latin typeface="Tahoma" panose="020B0604030504040204" pitchFamily="34" charset="0"/>
                        </a:rPr>
                        <a:t>SENR0716E4</a:t>
                      </a:r>
                    </a:p>
                  </a:txBody>
                  <a:tcPr marL="6350" marR="6350" marT="635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Tahoma"/>
                          <a:ea typeface="+mn-ea"/>
                          <a:cs typeface="+mn-cs"/>
                        </a:rPr>
                        <a:t>F</a:t>
                      </a:r>
                      <a:endPar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txBody>
                  <a:tcPr marL="6350" marR="6350" marT="6350" marB="0"/>
                </a:tc>
                <a:tc>
                  <a:txBody>
                    <a:bodyPr/>
                    <a:lstStyle/>
                    <a:p>
                      <a:pPr algn="l" fontAlgn="t"/>
                      <a:r>
                        <a:rPr lang="en-US" sz="1600" b="0" i="0" u="none" strike="noStrike">
                          <a:solidFill>
                            <a:srgbClr val="000000"/>
                          </a:solidFill>
                          <a:effectLst/>
                          <a:latin typeface="Tahoma" panose="020B0604030504040204" pitchFamily="34" charset="0"/>
                        </a:rPr>
                        <a:t>Invalid Student Ethnicity Missing Indicator and Student Hispanic Ethnicity Indicator</a:t>
                      </a:r>
                    </a:p>
                  </a:txBody>
                  <a:tcPr marL="6350" marR="6350" marT="6350" marB="0"/>
                </a:tc>
                <a:extLst>
                  <a:ext uri="{0D108BD9-81ED-4DB2-BD59-A6C34878D82A}">
                    <a16:rowId xmlns:a16="http://schemas.microsoft.com/office/drawing/2014/main" val="596652179"/>
                  </a:ext>
                </a:extLst>
              </a:tr>
              <a:tr h="591150">
                <a:tc>
                  <a:txBody>
                    <a:bodyPr/>
                    <a:lstStyle/>
                    <a:p>
                      <a:pPr algn="l" fontAlgn="t"/>
                      <a:r>
                        <a:rPr lang="en-US" sz="1600" b="0" i="0" u="none" strike="noStrike">
                          <a:solidFill>
                            <a:srgbClr val="000000"/>
                          </a:solidFill>
                          <a:effectLst/>
                          <a:latin typeface="Tahoma" panose="020B0604030504040204" pitchFamily="34" charset="0"/>
                        </a:rPr>
                        <a:t>CERT004</a:t>
                      </a:r>
                    </a:p>
                  </a:txBody>
                  <a:tcPr marL="6350" marR="6350" marT="6350" marB="0"/>
                </a:tc>
                <a:tc>
                  <a:txBody>
                    <a:bodyPr/>
                    <a:lstStyle/>
                    <a:p>
                      <a:pPr algn="l" fontAlgn="t"/>
                      <a:r>
                        <a:rPr lang="en-US" sz="1600" b="1" i="0" u="none" strike="noStrike">
                          <a:solidFill>
                            <a:srgbClr val="000000"/>
                          </a:solidFill>
                          <a:effectLst/>
                          <a:latin typeface="Tahoma" panose="020B0604030504040204" pitchFamily="34" charset="0"/>
                        </a:rPr>
                        <a:t>SENR0717E4</a:t>
                      </a:r>
                    </a:p>
                  </a:txBody>
                  <a:tcPr marL="6350" marR="6350" marT="635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Tahoma"/>
                          <a:ea typeface="+mn-ea"/>
                          <a:cs typeface="+mn-cs"/>
                        </a:rPr>
                        <a:t>F</a:t>
                      </a:r>
                      <a:endPar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txBody>
                  <a:tcPr marL="6350" marR="6350" marT="6350" marB="0"/>
                </a:tc>
                <a:tc>
                  <a:txBody>
                    <a:bodyPr/>
                    <a:lstStyle/>
                    <a:p>
                      <a:pPr algn="l" fontAlgn="t"/>
                      <a:r>
                        <a:rPr lang="en-US" sz="1600" b="0" i="0" u="none" strike="noStrike">
                          <a:solidFill>
                            <a:srgbClr val="000000"/>
                          </a:solidFill>
                          <a:effectLst/>
                          <a:latin typeface="Tahoma" panose="020B0604030504040204" pitchFamily="34" charset="0"/>
                        </a:rPr>
                        <a:t>Missing overlapping SINF record</a:t>
                      </a:r>
                    </a:p>
                  </a:txBody>
                  <a:tcPr marL="6350" marR="6350" marT="6350" marB="0"/>
                </a:tc>
                <a:extLst>
                  <a:ext uri="{0D108BD9-81ED-4DB2-BD59-A6C34878D82A}">
                    <a16:rowId xmlns:a16="http://schemas.microsoft.com/office/drawing/2014/main" val="1047443839"/>
                  </a:ext>
                </a:extLst>
              </a:tr>
              <a:tr h="591150">
                <a:tc>
                  <a:txBody>
                    <a:bodyPr/>
                    <a:lstStyle/>
                    <a:p>
                      <a:pPr algn="l" fontAlgn="t"/>
                      <a:r>
                        <a:rPr lang="en-US" sz="1600" b="0" i="0" u="none" strike="noStrike">
                          <a:solidFill>
                            <a:srgbClr val="000000"/>
                          </a:solidFill>
                          <a:effectLst/>
                          <a:latin typeface="Tahoma" panose="020B0604030504040204" pitchFamily="34" charset="0"/>
                        </a:rPr>
                        <a:t>CERT112</a:t>
                      </a:r>
                    </a:p>
                  </a:txBody>
                  <a:tcPr marL="6350" marR="6350" marT="6350" marB="0"/>
                </a:tc>
                <a:tc>
                  <a:txBody>
                    <a:bodyPr/>
                    <a:lstStyle/>
                    <a:p>
                      <a:pPr algn="l" fontAlgn="t"/>
                      <a:r>
                        <a:rPr lang="en-US" sz="1600" b="1" i="0" u="none" strike="noStrike">
                          <a:solidFill>
                            <a:srgbClr val="000000"/>
                          </a:solidFill>
                          <a:effectLst/>
                          <a:latin typeface="Tahoma" panose="020B0604030504040204" pitchFamily="34" charset="0"/>
                        </a:rPr>
                        <a:t>SENR0317E4</a:t>
                      </a:r>
                    </a:p>
                  </a:txBody>
                  <a:tcPr marL="6350" marR="6350" marT="635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Tahoma"/>
                          <a:ea typeface="+mn-ea"/>
                          <a:cs typeface="+mn-cs"/>
                        </a:rPr>
                        <a:t>F</a:t>
                      </a:r>
                      <a:endPar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txBody>
                  <a:tcPr marL="6350" marR="6350" marT="6350" marB="0"/>
                </a:tc>
                <a:tc>
                  <a:txBody>
                    <a:bodyPr/>
                    <a:lstStyle/>
                    <a:p>
                      <a:pPr algn="l" fontAlgn="t"/>
                      <a:r>
                        <a:rPr lang="en-US" sz="1600" b="0" i="0" u="none" strike="noStrike" dirty="0">
                          <a:solidFill>
                            <a:srgbClr val="000000"/>
                          </a:solidFill>
                          <a:effectLst/>
                          <a:latin typeface="Tahoma" panose="020B0604030504040204" pitchFamily="34" charset="0"/>
                        </a:rPr>
                        <a:t>Student Enrollment Record in Previous AY Not Exited</a:t>
                      </a:r>
                    </a:p>
                  </a:txBody>
                  <a:tcPr marL="6350" marR="6350" marT="6350" marB="0"/>
                </a:tc>
                <a:extLst>
                  <a:ext uri="{0D108BD9-81ED-4DB2-BD59-A6C34878D82A}">
                    <a16:rowId xmlns:a16="http://schemas.microsoft.com/office/drawing/2014/main" val="1797185176"/>
                  </a:ext>
                </a:extLst>
              </a:tr>
              <a:tr h="766525">
                <a:tc>
                  <a:txBody>
                    <a:bodyPr/>
                    <a:lstStyle/>
                    <a:p>
                      <a:pPr algn="l" fontAlgn="t"/>
                      <a:r>
                        <a:rPr lang="en-US" sz="1600" b="0" i="0" u="none" strike="noStrike">
                          <a:solidFill>
                            <a:srgbClr val="000000"/>
                          </a:solidFill>
                          <a:effectLst/>
                          <a:latin typeface="Tahoma" panose="020B0604030504040204" pitchFamily="34" charset="0"/>
                        </a:rPr>
                        <a:t>CERT131</a:t>
                      </a:r>
                    </a:p>
                  </a:txBody>
                  <a:tcPr marL="6350" marR="6350" marT="6350" marB="0"/>
                </a:tc>
                <a:tc>
                  <a:txBody>
                    <a:bodyPr/>
                    <a:lstStyle/>
                    <a:p>
                      <a:pPr algn="l" fontAlgn="t"/>
                      <a:r>
                        <a:rPr lang="en-US" sz="1600" b="1" i="0" u="none" strike="noStrike">
                          <a:solidFill>
                            <a:srgbClr val="000000"/>
                          </a:solidFill>
                          <a:effectLst/>
                          <a:latin typeface="Tahoma" panose="020B0604030504040204" pitchFamily="34" charset="0"/>
                        </a:rPr>
                        <a:t>SENR0715E4</a:t>
                      </a:r>
                    </a:p>
                  </a:txBody>
                  <a:tcPr marL="6350" marR="6350" marT="635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Tahoma"/>
                          <a:ea typeface="+mn-ea"/>
                          <a:cs typeface="+mn-cs"/>
                        </a:rPr>
                        <a:t>F</a:t>
                      </a:r>
                      <a:endPar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txBody>
                  <a:tcPr marL="6350" marR="6350" marT="6350" marB="0"/>
                </a:tc>
                <a:tc>
                  <a:txBody>
                    <a:bodyPr/>
                    <a:lstStyle/>
                    <a:p>
                      <a:pPr algn="l" fontAlgn="t"/>
                      <a:r>
                        <a:rPr lang="en-US" sz="1600" b="0" i="0" u="none" strike="noStrike" dirty="0">
                          <a:solidFill>
                            <a:srgbClr val="000000"/>
                          </a:solidFill>
                          <a:effectLst/>
                          <a:latin typeface="Tahoma" panose="020B0604030504040204" pitchFamily="34" charset="0"/>
                        </a:rPr>
                        <a:t>Student Enrollment Record in Active Reporting AY Not Yet Exited</a:t>
                      </a:r>
                    </a:p>
                  </a:txBody>
                  <a:tcPr marL="6350" marR="6350" marT="6350" marB="0"/>
                </a:tc>
                <a:extLst>
                  <a:ext uri="{0D108BD9-81ED-4DB2-BD59-A6C34878D82A}">
                    <a16:rowId xmlns:a16="http://schemas.microsoft.com/office/drawing/2014/main" val="711346508"/>
                  </a:ext>
                </a:extLst>
              </a:tr>
              <a:tr h="766525">
                <a:tc gridSpan="4">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1" i="0" u="none" strike="noStrike" kern="1200" cap="none" spc="0" normalizeH="0" baseline="0" noProof="0" dirty="0">
                        <a:ln>
                          <a:noFill/>
                        </a:ln>
                        <a:solidFill>
                          <a:srgbClr val="FF735D"/>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FF735D"/>
                          </a:solidFill>
                          <a:effectLst/>
                          <a:uLnTx/>
                          <a:uFillTx/>
                          <a:latin typeface="+mn-lt"/>
                          <a:ea typeface="+mn-ea"/>
                          <a:cs typeface="+mn-cs"/>
                        </a:rPr>
                        <a:t>Disabled –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chemeClr val="tx1"/>
                          </a:solidFill>
                          <a:effectLst/>
                          <a:uLnTx/>
                          <a:uFillTx/>
                          <a:latin typeface="+mn-lt"/>
                          <a:ea typeface="+mn-ea"/>
                          <a:cs typeface="+mn-cs"/>
                        </a:rPr>
                        <a:t>- </a:t>
                      </a:r>
                      <a:r>
                        <a:rPr kumimoji="0" lang="fr-FR" sz="1600" b="0" i="0" u="none" strike="noStrike" kern="1200" cap="none" spc="0" normalizeH="0" baseline="0" noProof="0" dirty="0">
                          <a:ln>
                            <a:noFill/>
                          </a:ln>
                          <a:solidFill>
                            <a:schemeClr val="tx1"/>
                          </a:solidFill>
                          <a:effectLst/>
                          <a:uLnTx/>
                          <a:uFillTx/>
                          <a:latin typeface="+mn-lt"/>
                          <a:ea typeface="+mn-ea"/>
                          <a:cs typeface="+mn-cs"/>
                        </a:rPr>
                        <a:t>CERT004, CERT112, CERT131</a:t>
                      </a:r>
                      <a:endParaRPr kumimoji="0" lang="en-US" sz="1600" b="0" i="0" u="none" strike="noStrike" kern="1200" cap="none" spc="0" normalizeH="0" baseline="0" noProof="0" dirty="0">
                        <a:ln>
                          <a:noFill/>
                        </a:ln>
                        <a:solidFill>
                          <a:schemeClr val="tx1"/>
                        </a:solidFill>
                        <a:effectLst/>
                        <a:uLnTx/>
                        <a:uFillTx/>
                        <a:latin typeface="+mn-lt"/>
                        <a:ea typeface="+mn-ea"/>
                        <a:cs typeface="+mn-cs"/>
                      </a:endParaRPr>
                    </a:p>
                    <a:p>
                      <a:pPr algn="l" fontAlgn="t"/>
                      <a:endParaRPr lang="en-US" sz="1600" b="0" i="0" u="none" strike="noStrike" dirty="0">
                        <a:solidFill>
                          <a:srgbClr val="000000"/>
                        </a:solidFill>
                        <a:effectLst/>
                        <a:latin typeface="Tahoma" panose="020B0604030504040204" pitchFamily="34" charset="0"/>
                      </a:endParaRPr>
                    </a:p>
                  </a:txBody>
                  <a:tcPr marL="6350" marR="6350" marT="6350" marB="0"/>
                </a:tc>
                <a:tc hMerge="1">
                  <a:txBody>
                    <a:bodyPr/>
                    <a:lstStyle/>
                    <a:p>
                      <a:pPr algn="l" fontAlgn="t"/>
                      <a:endParaRPr lang="en-US" sz="1600" b="1" i="0" u="none" strike="noStrike" dirty="0">
                        <a:solidFill>
                          <a:srgbClr val="000000"/>
                        </a:solidFill>
                        <a:effectLst/>
                        <a:latin typeface="Tahoma" panose="020B0604030504040204" pitchFamily="34" charset="0"/>
                      </a:endParaRPr>
                    </a:p>
                  </a:txBody>
                  <a:tcPr marL="6350" marR="6350" marT="6350" marB="0"/>
                </a:tc>
                <a:tc hMerge="1">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txBody>
                  <a:tcPr marL="6350" marR="6350" marT="6350" marB="0"/>
                </a:tc>
                <a:tc hMerge="1">
                  <a:txBody>
                    <a:bodyPr/>
                    <a:lstStyle/>
                    <a:p>
                      <a:pPr algn="l" fontAlgn="t"/>
                      <a:endParaRPr lang="en-US" sz="1600" b="0" i="0" u="none" strike="noStrike" dirty="0">
                        <a:solidFill>
                          <a:srgbClr val="000000"/>
                        </a:solidFill>
                        <a:effectLst/>
                        <a:latin typeface="Tahoma" panose="020B0604030504040204" pitchFamily="34" charset="0"/>
                      </a:endParaRPr>
                    </a:p>
                  </a:txBody>
                  <a:tcPr marL="6350" marR="6350" marT="6350" marB="0"/>
                </a:tc>
                <a:extLst>
                  <a:ext uri="{0D108BD9-81ED-4DB2-BD59-A6C34878D82A}">
                    <a16:rowId xmlns:a16="http://schemas.microsoft.com/office/drawing/2014/main" val="953011130"/>
                  </a:ext>
                </a:extLst>
              </a:tr>
            </a:tbl>
          </a:graphicData>
        </a:graphic>
      </p:graphicFrame>
    </p:spTree>
    <p:extLst>
      <p:ext uri="{BB962C8B-B14F-4D97-AF65-F5344CB8AC3E}">
        <p14:creationId xmlns:p14="http://schemas.microsoft.com/office/powerpoint/2010/main" val="40919449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DB625-B112-350B-AC12-4AFA1BDBF157}"/>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E1F5E1E6-3983-791B-FE45-C05201E7D8E9}"/>
              </a:ext>
            </a:extLst>
          </p:cNvPr>
          <p:cNvSpPr>
            <a:spLocks noGrp="1"/>
          </p:cNvSpPr>
          <p:nvPr>
            <p:ph type="ftr" sz="quarter" idx="10"/>
          </p:nvPr>
        </p:nvSpPr>
        <p:spPr/>
        <p:txBody>
          <a:bodyPr/>
          <a:lstStyle/>
          <a:p>
            <a:r>
              <a:rPr lang="en-US">
                <a:solidFill>
                  <a:srgbClr val="003366"/>
                </a:solidFill>
              </a:rPr>
              <a:t>EOY - Advanced Reporting and Certification v1.1 May 5, 2025</a:t>
            </a:r>
          </a:p>
        </p:txBody>
      </p:sp>
      <p:sp>
        <p:nvSpPr>
          <p:cNvPr id="5" name="Slide Number Placeholder 4">
            <a:extLst>
              <a:ext uri="{FF2B5EF4-FFF2-40B4-BE49-F238E27FC236}">
                <a16:creationId xmlns:a16="http://schemas.microsoft.com/office/drawing/2014/main" id="{2E7F086F-4417-004F-9B8A-8BCA5B5D308C}"/>
              </a:ext>
            </a:extLst>
          </p:cNvPr>
          <p:cNvSpPr>
            <a:spLocks noGrp="1"/>
          </p:cNvSpPr>
          <p:nvPr>
            <p:ph type="sldNum" sz="quarter" idx="11"/>
          </p:nvPr>
        </p:nvSpPr>
        <p:spPr/>
        <p:txBody>
          <a:bodyPr/>
          <a:lstStyle/>
          <a:p>
            <a:fld id="{B6F15528-21DE-4FAA-801E-634DDDAF4B2B}" type="slidenum">
              <a:rPr lang="en-US" smtClean="0">
                <a:solidFill>
                  <a:srgbClr val="003366"/>
                </a:solidFill>
              </a:rPr>
              <a:pPr/>
              <a:t>88</a:t>
            </a:fld>
            <a:endParaRPr lang="en-US">
              <a:solidFill>
                <a:srgbClr val="003366"/>
              </a:solidFill>
            </a:endParaRPr>
          </a:p>
        </p:txBody>
      </p:sp>
      <p:sp>
        <p:nvSpPr>
          <p:cNvPr id="2" name="Title 1">
            <a:extLst>
              <a:ext uri="{FF2B5EF4-FFF2-40B4-BE49-F238E27FC236}">
                <a16:creationId xmlns:a16="http://schemas.microsoft.com/office/drawing/2014/main" id="{77A2702B-11F5-1A5D-C821-8841F2F5E7FE}"/>
              </a:ext>
            </a:extLst>
          </p:cNvPr>
          <p:cNvSpPr>
            <a:spLocks noGrp="1"/>
          </p:cNvSpPr>
          <p:nvPr>
            <p:ph type="title" idx="4294967295"/>
          </p:nvPr>
        </p:nvSpPr>
        <p:spPr>
          <a:xfrm>
            <a:off x="432000" y="276736"/>
            <a:ext cx="7840663" cy="431800"/>
          </a:xfrm>
        </p:spPr>
        <p:txBody>
          <a:bodyPr>
            <a:normAutofit fontScale="90000"/>
          </a:bodyPr>
          <a:lstStyle/>
          <a:p>
            <a:r>
              <a:rPr lang="en-US" dirty="0"/>
              <a:t>2024-25 – EOY 4 Reports Changes</a:t>
            </a:r>
            <a:endParaRPr lang="en-US" dirty="0">
              <a:solidFill>
                <a:srgbClr val="FF0000"/>
              </a:solidFill>
            </a:endParaRPr>
          </a:p>
        </p:txBody>
      </p:sp>
      <p:graphicFrame>
        <p:nvGraphicFramePr>
          <p:cNvPr id="6" name="Content Placeholder 5">
            <a:extLst>
              <a:ext uri="{FF2B5EF4-FFF2-40B4-BE49-F238E27FC236}">
                <a16:creationId xmlns:a16="http://schemas.microsoft.com/office/drawing/2014/main" id="{6A0B4427-D254-3E61-4FFD-D9758DF1A8B6}"/>
              </a:ext>
            </a:extLst>
          </p:cNvPr>
          <p:cNvGraphicFramePr>
            <a:graphicFrameLocks noGrp="1"/>
          </p:cNvGraphicFramePr>
          <p:nvPr>
            <p:ph idx="4294967295"/>
            <p:extLst>
              <p:ext uri="{D42A27DB-BD31-4B8C-83A1-F6EECF244321}">
                <p14:modId xmlns:p14="http://schemas.microsoft.com/office/powerpoint/2010/main" val="3141263969"/>
              </p:ext>
            </p:extLst>
          </p:nvPr>
        </p:nvGraphicFramePr>
        <p:xfrm>
          <a:off x="537508" y="945779"/>
          <a:ext cx="11085169" cy="4293376"/>
        </p:xfrm>
        <a:graphic>
          <a:graphicData uri="http://schemas.openxmlformats.org/drawingml/2006/table">
            <a:tbl>
              <a:tblPr firstRow="1" bandRow="1">
                <a:tableStyleId>{BC89EF96-8CEA-46FF-86C4-4CE0E7609802}</a:tableStyleId>
              </a:tblPr>
              <a:tblGrid>
                <a:gridCol w="2126561">
                  <a:extLst>
                    <a:ext uri="{9D8B030D-6E8A-4147-A177-3AD203B41FA5}">
                      <a16:colId xmlns:a16="http://schemas.microsoft.com/office/drawing/2014/main" val="20000"/>
                    </a:ext>
                  </a:extLst>
                </a:gridCol>
                <a:gridCol w="8958608">
                  <a:extLst>
                    <a:ext uri="{9D8B030D-6E8A-4147-A177-3AD203B41FA5}">
                      <a16:colId xmlns:a16="http://schemas.microsoft.com/office/drawing/2014/main" val="20001"/>
                    </a:ext>
                  </a:extLst>
                </a:gridCol>
              </a:tblGrid>
              <a:tr h="422416">
                <a:tc>
                  <a:txBody>
                    <a:bodyPr/>
                    <a:lstStyle/>
                    <a:p>
                      <a:pPr algn="ctr"/>
                      <a:r>
                        <a:rPr lang="en-US">
                          <a:solidFill>
                            <a:schemeClr val="bg1"/>
                          </a:solidFill>
                        </a:rPr>
                        <a:t>Functionality</a:t>
                      </a:r>
                    </a:p>
                  </a:txBody>
                  <a:tcPr anchor="ctr">
                    <a:solidFill>
                      <a:srgbClr val="FD7C62"/>
                    </a:solidFill>
                  </a:tcPr>
                </a:tc>
                <a:tc>
                  <a:txBody>
                    <a:bodyPr/>
                    <a:lstStyle/>
                    <a:p>
                      <a:pPr algn="ctr"/>
                      <a:r>
                        <a:rPr lang="en-US">
                          <a:solidFill>
                            <a:schemeClr val="bg1"/>
                          </a:solidFill>
                        </a:rPr>
                        <a:t>Change</a:t>
                      </a:r>
                    </a:p>
                  </a:txBody>
                  <a:tcPr anchor="ctr">
                    <a:solidFill>
                      <a:srgbClr val="FD7C62"/>
                    </a:solidFill>
                  </a:tcPr>
                </a:tc>
                <a:extLst>
                  <a:ext uri="{0D108BD9-81ED-4DB2-BD59-A6C34878D82A}">
                    <a16:rowId xmlns:a16="http://schemas.microsoft.com/office/drawing/2014/main" val="10000"/>
                  </a:ext>
                </a:extLst>
              </a:tr>
              <a:tr h="36263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EOY 4 – Reports</a:t>
                      </a:r>
                    </a:p>
                  </a:txBody>
                  <a:tcPr anchor="c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FF735D"/>
                          </a:solidFill>
                        </a:rPr>
                        <a:t>Modified -</a:t>
                      </a:r>
                      <a:endParaRPr lang="en-US" sz="1600" dirty="0"/>
                    </a:p>
                    <a:p>
                      <a:pPr marL="285750" indent="-285750">
                        <a:lnSpc>
                          <a:spcPct val="150000"/>
                        </a:lnSpc>
                        <a:buFont typeface="Arial" panose="020B0604020202020204" pitchFamily="34" charset="0"/>
                        <a:buChar char="•"/>
                      </a:pPr>
                      <a:r>
                        <a:rPr kumimoji="0" lang="en-US" sz="1600" b="1" i="0" u="none" strike="noStrike" kern="1200" cap="none" spc="0" normalizeH="0" baseline="0" noProof="0" dirty="0">
                          <a:ln>
                            <a:noFill/>
                          </a:ln>
                          <a:solidFill>
                            <a:prstClr val="black"/>
                          </a:solidFill>
                          <a:effectLst/>
                          <a:uLnTx/>
                          <a:uFillTx/>
                          <a:latin typeface="+mn-lt"/>
                          <a:ea typeface="+mn-ea"/>
                          <a:cs typeface="+mn-cs"/>
                        </a:rPr>
                        <a:t>SN/SELPA 16.14 Report – </a:t>
                      </a:r>
                      <a:r>
                        <a:rPr kumimoji="0" lang="en-US" sz="1600" b="0" i="0" u="none" strike="noStrike" kern="1200" cap="none" spc="0" normalizeH="0" baseline="0" noProof="0" dirty="0">
                          <a:ln>
                            <a:noFill/>
                          </a:ln>
                          <a:solidFill>
                            <a:prstClr val="black"/>
                          </a:solidFill>
                          <a:effectLst/>
                          <a:uLnTx/>
                          <a:uFillTx/>
                          <a:latin typeface="+mn-lt"/>
                          <a:ea typeface="+mn-ea"/>
                          <a:cs typeface="+mn-cs"/>
                        </a:rPr>
                        <a:t>to have enrollment information including </a:t>
                      </a:r>
                      <a:r>
                        <a:rPr lang="en-US" sz="1600" b="0" i="0" kern="1200" dirty="0">
                          <a:solidFill>
                            <a:schemeClr val="tx1"/>
                          </a:solidFill>
                          <a:effectLst/>
                          <a:latin typeface="+mn-lt"/>
                          <a:ea typeface="+mn-ea"/>
                          <a:cs typeface="+mn-cs"/>
                        </a:rPr>
                        <a:t>NPS School of Attendance, Enrollment Status, Enrollment Start Date, Enrollment Exit Date, Student Exit Reason, School Completion Status</a:t>
                      </a:r>
                      <a:endParaRPr kumimoji="0" lang="en-US" sz="1600" i="0" u="none" strike="noStrike" kern="1200" cap="none" spc="0" normalizeH="0" baseline="0" noProof="0" dirty="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mn-lt"/>
                          <a:ea typeface="+mn-ea"/>
                          <a:cs typeface="+mn-cs"/>
                        </a:rPr>
                        <a:t>SN/SELPA 16.12 - </a:t>
                      </a:r>
                      <a:r>
                        <a:rPr kumimoji="0" lang="en-US" sz="1600" i="0" u="none" strike="noStrike" kern="1200" cap="none" spc="0" normalizeH="0" baseline="0" noProof="0" dirty="0">
                          <a:ln>
                            <a:noFill/>
                          </a:ln>
                          <a:solidFill>
                            <a:prstClr val="black"/>
                          </a:solidFill>
                          <a:effectLst/>
                          <a:uLnTx/>
                          <a:uFillTx/>
                          <a:latin typeface="+mn-lt"/>
                          <a:ea typeface="+mn-ea"/>
                          <a:cs typeface="+mn-cs"/>
                        </a:rPr>
                        <a:t>rename "Total Unduplicated Count" column title to "</a:t>
                      </a:r>
                      <a:r>
                        <a:rPr kumimoji="0" lang="en-US" sz="1600" b="1" i="0" u="none" strike="noStrike" kern="1200" cap="none" spc="0" normalizeH="0" baseline="0" noProof="0" dirty="0">
                          <a:ln>
                            <a:noFill/>
                          </a:ln>
                          <a:solidFill>
                            <a:prstClr val="black"/>
                          </a:solidFill>
                          <a:effectLst/>
                          <a:uLnTx/>
                          <a:uFillTx/>
                          <a:latin typeface="+mn-lt"/>
                          <a:ea typeface="+mn-ea"/>
                          <a:cs typeface="+mn-cs"/>
                        </a:rPr>
                        <a:t>Total Unduplicated by Plan Count</a:t>
                      </a:r>
                      <a:r>
                        <a:rPr kumimoji="0" lang="en-US" sz="1600" i="0" u="none" strike="noStrike" kern="1200" cap="none" spc="0" normalizeH="0" baseline="0" noProof="0" dirty="0">
                          <a:ln>
                            <a:noFill/>
                          </a:ln>
                          <a:solidFill>
                            <a:prstClr val="black"/>
                          </a:solidFill>
                          <a:effectLst/>
                          <a:uLnTx/>
                          <a:uFillTx/>
                          <a:latin typeface="+mn-lt"/>
                          <a:ea typeface="+mn-ea"/>
                          <a:cs typeface="+mn-cs"/>
                        </a:rPr>
                        <a:t>“</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mn-lt"/>
                          <a:ea typeface="+mn-ea"/>
                          <a:cs typeface="+mn-cs"/>
                        </a:rPr>
                        <a:t>C/A Reports </a:t>
                      </a:r>
                      <a:r>
                        <a:rPr kumimoji="0" lang="en-US" sz="1600" i="0" u="none" strike="noStrike" kern="1200" cap="none" spc="0" normalizeH="0" baseline="0" noProof="0" dirty="0">
                          <a:ln>
                            <a:noFill/>
                          </a:ln>
                          <a:solidFill>
                            <a:prstClr val="black"/>
                          </a:solidFill>
                          <a:effectLst/>
                          <a:uLnTx/>
                          <a:uFillTx/>
                          <a:latin typeface="+mn-lt"/>
                          <a:ea typeface="+mn-ea"/>
                          <a:cs typeface="+mn-cs"/>
                        </a:rPr>
                        <a:t>- Revision Status Filter added to View Certified (SELPA Approved) and Revised Uncertified (LEA Approved/Not Approved)</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mn-lt"/>
                          <a:ea typeface="+mn-ea"/>
                          <a:cs typeface="+mn-cs"/>
                        </a:rPr>
                        <a:t>SN/SELPA Reports 16.22 and 16.23 </a:t>
                      </a:r>
                      <a:r>
                        <a:rPr kumimoji="0" lang="en-US" sz="1600" i="0" u="none" strike="noStrike" kern="1200" cap="none" spc="0" normalizeH="0" baseline="0" noProof="0" dirty="0">
                          <a:ln>
                            <a:noFill/>
                          </a:ln>
                          <a:solidFill>
                            <a:prstClr val="black"/>
                          </a:solidFill>
                          <a:effectLst/>
                          <a:uLnTx/>
                          <a:uFillTx/>
                          <a:latin typeface="+mn-lt"/>
                          <a:ea typeface="+mn-ea"/>
                          <a:cs typeface="+mn-cs"/>
                        </a:rPr>
                        <a:t>- Report aggregate updated to include SWDS Status = 2, 3, and 4 for reporting period that doesn't overlap an Enrollment</a:t>
                      </a:r>
                      <a:endParaRPr kumimoji="0" lang="en-US" sz="1600" b="0" i="0" u="none" strike="noStrike" kern="1200" cap="none" spc="0" normalizeH="0" baseline="0" noProof="0" dirty="0">
                        <a:ln>
                          <a:noFill/>
                        </a:ln>
                        <a:solidFill>
                          <a:prstClr val="black"/>
                        </a:solidFill>
                        <a:effectLst/>
                        <a:uLnTx/>
                        <a:uFillTx/>
                        <a:latin typeface="+mn-lt"/>
                        <a:ea typeface="+mn-ea"/>
                        <a:cs typeface="+mn-cs"/>
                      </a:endParaRPr>
                    </a:p>
                    <a:p>
                      <a:pPr marL="285750" indent="-285750">
                        <a:buFont typeface="Arial" panose="020B0604020202020204" pitchFamily="34" charset="0"/>
                        <a:buChar char="•"/>
                        <a:defRPr/>
                      </a:pPr>
                      <a:endParaRPr kumimoji="0" lang="en-US" sz="1600" b="0" i="0" u="none" strike="noStrike" kern="1200" cap="none" spc="0" normalizeH="0" baseline="0" noProof="0" dirty="0">
                        <a:ln>
                          <a:noFill/>
                        </a:ln>
                        <a:solidFill>
                          <a:prstClr val="black"/>
                        </a:solidFill>
                        <a:effectLst/>
                        <a:uLnTx/>
                        <a:uFillTx/>
                        <a:latin typeface="+mn-lt"/>
                        <a:ea typeface="+mn-ea"/>
                        <a:cs typeface="+mn-cs"/>
                      </a:endParaRPr>
                    </a:p>
                  </a:txBody>
                  <a:tcPr anchor="ctr">
                    <a:solidFill>
                      <a:schemeClr val="bg1">
                        <a:alpha val="20000"/>
                      </a:schemeClr>
                    </a:solidFill>
                  </a:tcPr>
                </a:tc>
                <a:extLst>
                  <a:ext uri="{0D108BD9-81ED-4DB2-BD59-A6C34878D82A}">
                    <a16:rowId xmlns:a16="http://schemas.microsoft.com/office/drawing/2014/main" val="3688213603"/>
                  </a:ext>
                </a:extLst>
              </a:tr>
            </a:tbl>
          </a:graphicData>
        </a:graphic>
      </p:graphicFrame>
    </p:spTree>
    <p:extLst>
      <p:ext uri="{BB962C8B-B14F-4D97-AF65-F5344CB8AC3E}">
        <p14:creationId xmlns:p14="http://schemas.microsoft.com/office/powerpoint/2010/main" val="6301215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59AB51F-BE94-6309-C671-2669A7B1742D}"/>
              </a:ext>
              <a:ext uri="{C183D7F6-B498-43B3-948B-1728B52AA6E4}">
                <adec:decorative xmlns:adec="http://schemas.microsoft.com/office/drawing/2017/decorative" val="1"/>
              </a:ext>
            </a:extLst>
          </p:cNvPr>
          <p:cNvSpPr/>
          <p:nvPr/>
        </p:nvSpPr>
        <p:spPr bwMode="gray">
          <a:xfrm>
            <a:off x="459159" y="-1"/>
            <a:ext cx="11732841" cy="6365363"/>
          </a:xfrm>
          <a:prstGeom prst="rect">
            <a:avLst/>
          </a:prstGeom>
          <a:gradFill>
            <a:gsLst>
              <a:gs pos="27000">
                <a:schemeClr val="tx1">
                  <a:alpha val="80000"/>
                </a:schemeClr>
              </a:gs>
              <a:gs pos="100000">
                <a:schemeClr val="bg1"/>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2371725"/>
            <a:ext cx="6299682" cy="2392875"/>
          </a:xfrm>
        </p:spPr>
        <p:txBody>
          <a:bodyPr/>
          <a:lstStyle/>
          <a:p>
            <a:r>
              <a:rPr lang="en-US" dirty="0">
                <a:solidFill>
                  <a:schemeClr val="accent3">
                    <a:lumMod val="20000"/>
                    <a:lumOff val="80000"/>
                  </a:schemeClr>
                </a:solidFill>
              </a:rPr>
              <a:t>General Updates</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vert="horz" lIns="0" tIns="0" rIns="0" bIns="0" rtlCol="0" anchor="t">
            <a:noAutofit/>
          </a:bodyPr>
          <a:lstStyle/>
          <a:p>
            <a:endParaRPr lang="en-US" dirty="0"/>
          </a:p>
        </p:txBody>
      </p:sp>
      <p:sp>
        <p:nvSpPr>
          <p:cNvPr id="4" name="Footer Placeholder 3">
            <a:extLst>
              <a:ext uri="{FF2B5EF4-FFF2-40B4-BE49-F238E27FC236}">
                <a16:creationId xmlns:a16="http://schemas.microsoft.com/office/drawing/2014/main" id="{AE7B4051-D9FC-4650-89C2-BC66990CF505}"/>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 Advanced Reporting and Certification v1.1 May 5,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6" name="Slide Number Placeholder 5">
            <a:extLst>
              <a:ext uri="{FF2B5EF4-FFF2-40B4-BE49-F238E27FC236}">
                <a16:creationId xmlns:a16="http://schemas.microsoft.com/office/drawing/2014/main" id="{E704827E-E165-4122-B5E4-5914E11709D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310125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grpId="0" nodeType="afterEffect">
                                  <p:stCondLst>
                                    <p:cond delay="0"/>
                                  </p:stCondLst>
                                  <p:childTnLst>
                                    <p:anim calcmode="lin" valueType="num">
                                      <p:cBhvr additive="base">
                                        <p:cTn id="6" dur="500"/>
                                        <p:tgtEl>
                                          <p:spTgt spid="30"/>
                                        </p:tgtEl>
                                        <p:attrNameLst>
                                          <p:attrName>ppt_x</p:attrName>
                                        </p:attrNameLst>
                                      </p:cBhvr>
                                      <p:tavLst>
                                        <p:tav tm="0">
                                          <p:val>
                                            <p:strVal val="ppt_x"/>
                                          </p:val>
                                        </p:tav>
                                        <p:tav tm="100000">
                                          <p:val>
                                            <p:strVal val="ppt_x"/>
                                          </p:val>
                                        </p:tav>
                                      </p:tavLst>
                                    </p:anim>
                                    <p:anim calcmode="lin" valueType="num">
                                      <p:cBhvr additive="base">
                                        <p:cTn id="7" dur="500"/>
                                        <p:tgtEl>
                                          <p:spTgt spid="30"/>
                                        </p:tgtEl>
                                        <p:attrNameLst>
                                          <p:attrName>ppt_y</p:attrName>
                                        </p:attrNameLst>
                                      </p:cBhvr>
                                      <p:tavLst>
                                        <p:tav tm="0">
                                          <p:val>
                                            <p:strVal val="ppt_y"/>
                                          </p:val>
                                        </p:tav>
                                        <p:tav tm="100000">
                                          <p:val>
                                            <p:strVal val="1+ppt_h/2"/>
                                          </p:val>
                                        </p:tav>
                                      </p:tavLst>
                                    </p:anim>
                                    <p:set>
                                      <p:cBhvr>
                                        <p:cTn id="8" dur="1" fill="hold">
                                          <p:stCondLst>
                                            <p:cond delay="499"/>
                                          </p:stCondLst>
                                        </p:cTn>
                                        <p:tgtEl>
                                          <p:spTgt spid="30"/>
                                        </p:tgtEl>
                                        <p:attrNameLst>
                                          <p:attrName>style.visibility</p:attrName>
                                        </p:attrNameLst>
                                      </p:cBhvr>
                                      <p:to>
                                        <p:strVal val="hidden"/>
                                      </p:to>
                                    </p:set>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1+#ppt_w/2"/>
                                          </p:val>
                                        </p:tav>
                                        <p:tav tm="100000">
                                          <p:val>
                                            <p:strVal val="#ppt_x"/>
                                          </p:val>
                                        </p:tav>
                                      </p:tavLst>
                                    </p:anim>
                                    <p:anim calcmode="lin" valueType="num">
                                      <p:cBhvr additive="base">
                                        <p:cTn id="13"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B07EB-D8F9-46F8-8146-7BAE5BD1902B}"/>
              </a:ext>
            </a:extLst>
          </p:cNvPr>
          <p:cNvSpPr>
            <a:spLocks noGrp="1"/>
          </p:cNvSpPr>
          <p:nvPr>
            <p:ph type="title"/>
          </p:nvPr>
        </p:nvSpPr>
        <p:spPr>
          <a:xfrm>
            <a:off x="426000" y="253800"/>
            <a:ext cx="11340000" cy="432000"/>
          </a:xfrm>
        </p:spPr>
        <p:txBody>
          <a:bodyPr/>
          <a:lstStyle/>
          <a:p>
            <a:r>
              <a:rPr lang="en-US"/>
              <a:t>EOY Data Collections</a:t>
            </a:r>
          </a:p>
        </p:txBody>
      </p:sp>
      <p:sp>
        <p:nvSpPr>
          <p:cNvPr id="4" name="Footer Placeholder 3">
            <a:extLst>
              <a:ext uri="{FF2B5EF4-FFF2-40B4-BE49-F238E27FC236}">
                <a16:creationId xmlns:a16="http://schemas.microsoft.com/office/drawing/2014/main" id="{1D7215C2-0791-4D51-9659-855D60AE24E1}"/>
              </a:ext>
            </a:extLst>
          </p:cNvPr>
          <p:cNvSpPr>
            <a:spLocks noGrp="1"/>
          </p:cNvSpPr>
          <p:nvPr>
            <p:ph type="ftr" sz="quarter" idx="10"/>
          </p:nvPr>
        </p:nvSpPr>
        <p:spPr/>
        <p:txBody>
          <a:bodyPr/>
          <a:lstStyle/>
          <a:p>
            <a:pPr>
              <a:defRPr/>
            </a:pPr>
            <a:r>
              <a:rPr lang="en-US"/>
              <a:t>EOY - Advanced Reporting and Certification v1.1 May 5, 2025</a:t>
            </a:r>
          </a:p>
        </p:txBody>
      </p:sp>
      <p:sp>
        <p:nvSpPr>
          <p:cNvPr id="3" name="Slide Number Placeholder 2">
            <a:extLst>
              <a:ext uri="{FF2B5EF4-FFF2-40B4-BE49-F238E27FC236}">
                <a16:creationId xmlns:a16="http://schemas.microsoft.com/office/drawing/2014/main" id="{2FBC0C93-9CBD-4E52-AF93-0F3907BE416E}"/>
              </a:ext>
            </a:extLst>
          </p:cNvPr>
          <p:cNvSpPr>
            <a:spLocks noGrp="1"/>
          </p:cNvSpPr>
          <p:nvPr>
            <p:ph type="sldNum" sz="quarter" idx="11"/>
          </p:nvPr>
        </p:nvSpPr>
        <p:spPr/>
        <p:txBody>
          <a:bodyPr/>
          <a:lstStyle/>
          <a:p>
            <a:fld id="{4B73C415-D670-4716-A5EC-CC4D52CA2BAC}" type="slidenum">
              <a:rPr lang="en-US" noProof="0" smtClean="0"/>
              <a:pPr/>
              <a:t>9</a:t>
            </a:fld>
            <a:endParaRPr lang="en-US" noProof="0"/>
          </a:p>
        </p:txBody>
      </p:sp>
      <p:graphicFrame>
        <p:nvGraphicFramePr>
          <p:cNvPr id="9" name="Content Placeholder 7">
            <a:extLst>
              <a:ext uri="{FF2B5EF4-FFF2-40B4-BE49-F238E27FC236}">
                <a16:creationId xmlns:a16="http://schemas.microsoft.com/office/drawing/2014/main" id="{8DB39F4A-E238-48EC-BF33-9F2C18DDC3C8}"/>
              </a:ext>
              <a:ext uri="{C183D7F6-B498-43B3-948B-1728B52AA6E4}">
                <adec:decorative xmlns:adec="http://schemas.microsoft.com/office/drawing/2017/decorative" val="1"/>
              </a:ext>
            </a:extLst>
          </p:cNvPr>
          <p:cNvGraphicFramePr>
            <a:graphicFrameLocks noGrp="1"/>
          </p:cNvGraphicFramePr>
          <p:nvPr>
            <p:ph idx="4294967295"/>
            <p:extLst>
              <p:ext uri="{D42A27DB-BD31-4B8C-83A1-F6EECF244321}">
                <p14:modId xmlns:p14="http://schemas.microsoft.com/office/powerpoint/2010/main" val="2046834145"/>
              </p:ext>
            </p:extLst>
          </p:nvPr>
        </p:nvGraphicFramePr>
        <p:xfrm>
          <a:off x="426000" y="972881"/>
          <a:ext cx="113400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077672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7F24D72-6F3C-4A12-B78D-35F9C3129467}"/>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 Advanced Reporting and Certification v1.1 May 5,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6" name="Slide Number Placeholder 5">
            <a:extLst>
              <a:ext uri="{FF2B5EF4-FFF2-40B4-BE49-F238E27FC236}">
                <a16:creationId xmlns:a16="http://schemas.microsoft.com/office/drawing/2014/main" id="{26399BB8-ACC8-4E5F-8905-4E36F6C8086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7E74DE32-424C-4E4C-810F-6B7A6BD01020}"/>
              </a:ext>
            </a:extLst>
          </p:cNvPr>
          <p:cNvSpPr>
            <a:spLocks noGrp="1"/>
          </p:cNvSpPr>
          <p:nvPr>
            <p:ph type="title" idx="4294967295"/>
          </p:nvPr>
        </p:nvSpPr>
        <p:spPr>
          <a:xfrm>
            <a:off x="432000" y="300719"/>
            <a:ext cx="11249460" cy="660400"/>
          </a:xfrm>
        </p:spPr>
        <p:txBody>
          <a:bodyPr>
            <a:normAutofit fontScale="90000"/>
          </a:bodyPr>
          <a:lstStyle/>
          <a:p>
            <a:r>
              <a:rPr lang="en-US" sz="3600" dirty="0"/>
              <a:t>Change the Default Revision Shown When LEA/SELPA Disapproves</a:t>
            </a:r>
            <a:endParaRPr lang="en-US" sz="3600" b="0" dirty="0"/>
          </a:p>
        </p:txBody>
      </p:sp>
      <p:pic>
        <p:nvPicPr>
          <p:cNvPr id="8" name="Picture 7" descr="table showing allowable scenarios">
            <a:extLst>
              <a:ext uri="{FF2B5EF4-FFF2-40B4-BE49-F238E27FC236}">
                <a16:creationId xmlns:a16="http://schemas.microsoft.com/office/drawing/2014/main" id="{A809C73F-1370-AFA6-2AC3-FB426FBCF1D7}"/>
              </a:ext>
            </a:extLst>
          </p:cNvPr>
          <p:cNvPicPr>
            <a:picLocks noChangeAspect="1"/>
          </p:cNvPicPr>
          <p:nvPr/>
        </p:nvPicPr>
        <p:blipFill>
          <a:blip r:embed="rId3"/>
          <a:stretch>
            <a:fillRect/>
          </a:stretch>
        </p:blipFill>
        <p:spPr>
          <a:xfrm>
            <a:off x="432000" y="4262116"/>
            <a:ext cx="7354417" cy="1992333"/>
          </a:xfrm>
          <a:prstGeom prst="rect">
            <a:avLst/>
          </a:prstGeom>
        </p:spPr>
      </p:pic>
      <p:pic>
        <p:nvPicPr>
          <p:cNvPr id="12" name="Picture 11">
            <a:extLst>
              <a:ext uri="{FF2B5EF4-FFF2-40B4-BE49-F238E27FC236}">
                <a16:creationId xmlns:a16="http://schemas.microsoft.com/office/drawing/2014/main" id="{7CF6276E-9923-CD03-4B09-616F5CA02B3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10539" y="1271027"/>
            <a:ext cx="5585461" cy="2664895"/>
          </a:xfrm>
          <a:prstGeom prst="rect">
            <a:avLst/>
          </a:prstGeom>
          <a:effectLst>
            <a:outerShdw blurRad="63500" algn="ctr" rotWithShape="0">
              <a:prstClr val="black">
                <a:alpha val="40000"/>
              </a:prstClr>
            </a:outerShdw>
          </a:effectLst>
        </p:spPr>
      </p:pic>
      <p:sp>
        <p:nvSpPr>
          <p:cNvPr id="14" name="TextBox 13">
            <a:extLst>
              <a:ext uri="{FF2B5EF4-FFF2-40B4-BE49-F238E27FC236}">
                <a16:creationId xmlns:a16="http://schemas.microsoft.com/office/drawing/2014/main" id="{3233E3F3-852A-3A4C-771F-8F6BAF6167B2}"/>
              </a:ext>
            </a:extLst>
          </p:cNvPr>
          <p:cNvSpPr txBox="1"/>
          <p:nvPr/>
        </p:nvSpPr>
        <p:spPr>
          <a:xfrm>
            <a:off x="6560820" y="1633978"/>
            <a:ext cx="5211180" cy="1938992"/>
          </a:xfrm>
          <a:prstGeom prst="rect">
            <a:avLst/>
          </a:prstGeom>
          <a:noFill/>
        </p:spPr>
        <p:txBody>
          <a:bodyPr wrap="square" rtlCol="0">
            <a:spAutoFit/>
          </a:bodyPr>
          <a:lstStyle/>
          <a:p>
            <a:r>
              <a:rPr lang="en-US" sz="2400" dirty="0"/>
              <a:t>When a LEA or SELPA disapproves a revision, the default status will now show either  In Review Uncertified (if it exists) or the most recent Revised Uncertified (that should always exist)</a:t>
            </a:r>
          </a:p>
        </p:txBody>
      </p:sp>
      <p:sp>
        <p:nvSpPr>
          <p:cNvPr id="16" name="Rectangle: Rounded Corners 15">
            <a:extLst>
              <a:ext uri="{FF2B5EF4-FFF2-40B4-BE49-F238E27FC236}">
                <a16:creationId xmlns:a16="http://schemas.microsoft.com/office/drawing/2014/main" id="{5FACEEF3-131D-4E32-D18F-2C5D82C2AA79}"/>
              </a:ext>
              <a:ext uri="{C183D7F6-B498-43B3-948B-1728B52AA6E4}">
                <adec:decorative xmlns:adec="http://schemas.microsoft.com/office/drawing/2017/decorative" val="1"/>
              </a:ext>
            </a:extLst>
          </p:cNvPr>
          <p:cNvSpPr/>
          <p:nvPr/>
        </p:nvSpPr>
        <p:spPr>
          <a:xfrm>
            <a:off x="3855720" y="2014122"/>
            <a:ext cx="655320" cy="358140"/>
          </a:xfrm>
          <a:prstGeom prst="roundRect">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90E08329-EB12-832D-FD65-3568DFD0329E}"/>
              </a:ext>
              <a:ext uri="{C183D7F6-B498-43B3-948B-1728B52AA6E4}">
                <adec:decorative xmlns:adec="http://schemas.microsoft.com/office/drawing/2017/decorative" val="1"/>
              </a:ext>
            </a:extLst>
          </p:cNvPr>
          <p:cNvSpPr/>
          <p:nvPr/>
        </p:nvSpPr>
        <p:spPr>
          <a:xfrm>
            <a:off x="3855720" y="3256308"/>
            <a:ext cx="655320" cy="644947"/>
          </a:xfrm>
          <a:prstGeom prst="roundRect">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658852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EAA23-B6DE-6772-E75F-20E171ECFFA4}"/>
              </a:ext>
            </a:extLst>
          </p:cNvPr>
          <p:cNvSpPr>
            <a:spLocks noGrp="1"/>
          </p:cNvSpPr>
          <p:nvPr>
            <p:ph type="title"/>
          </p:nvPr>
        </p:nvSpPr>
        <p:spPr>
          <a:xfrm>
            <a:off x="426000" y="214264"/>
            <a:ext cx="11340000" cy="432000"/>
          </a:xfrm>
        </p:spPr>
        <p:txBody>
          <a:bodyPr/>
          <a:lstStyle/>
          <a:p>
            <a:r>
              <a:rPr lang="en-US" dirty="0"/>
              <a:t>SELA ODS Extract</a:t>
            </a:r>
          </a:p>
        </p:txBody>
      </p:sp>
      <p:sp>
        <p:nvSpPr>
          <p:cNvPr id="3" name="Footer Placeholder 2">
            <a:extLst>
              <a:ext uri="{FF2B5EF4-FFF2-40B4-BE49-F238E27FC236}">
                <a16:creationId xmlns:a16="http://schemas.microsoft.com/office/drawing/2014/main" id="{CC59F0FF-6BF9-0226-8CD4-430642BEFFD8}"/>
              </a:ext>
            </a:extLst>
          </p:cNvPr>
          <p:cNvSpPr>
            <a:spLocks noGrp="1"/>
          </p:cNvSpPr>
          <p:nvPr>
            <p:ph type="ftr" sz="quarter" idx="10"/>
          </p:nvPr>
        </p:nvSpPr>
        <p:spPr/>
        <p:txBody>
          <a:bodyPr/>
          <a:lstStyle/>
          <a:p>
            <a:r>
              <a:rPr lang="en-US" noProof="0"/>
              <a:t>EOY - Advanced Reporting and Certification v1.1 May 5, 2025</a:t>
            </a:r>
            <a:endParaRPr lang="en-US" noProof="0" dirty="0"/>
          </a:p>
        </p:txBody>
      </p:sp>
      <p:sp>
        <p:nvSpPr>
          <p:cNvPr id="4" name="Slide Number Placeholder 3">
            <a:extLst>
              <a:ext uri="{FF2B5EF4-FFF2-40B4-BE49-F238E27FC236}">
                <a16:creationId xmlns:a16="http://schemas.microsoft.com/office/drawing/2014/main" id="{318C180A-8963-1049-1975-1AE3CBEB9B13}"/>
              </a:ext>
            </a:extLst>
          </p:cNvPr>
          <p:cNvSpPr>
            <a:spLocks noGrp="1"/>
          </p:cNvSpPr>
          <p:nvPr>
            <p:ph type="sldNum" sz="quarter" idx="11"/>
          </p:nvPr>
        </p:nvSpPr>
        <p:spPr/>
        <p:txBody>
          <a:bodyPr/>
          <a:lstStyle/>
          <a:p>
            <a:fld id="{4B73C415-D670-4716-A5EC-CC4D52CA2BAC}" type="slidenum">
              <a:rPr lang="en-US" noProof="0" smtClean="0"/>
              <a:pPr/>
              <a:t>91</a:t>
            </a:fld>
            <a:endParaRPr lang="en-US" noProof="0" dirty="0"/>
          </a:p>
        </p:txBody>
      </p:sp>
      <p:pic>
        <p:nvPicPr>
          <p:cNvPr id="8" name="Picture 7" descr="SELA ODS Download modal window to make selections">
            <a:extLst>
              <a:ext uri="{FF2B5EF4-FFF2-40B4-BE49-F238E27FC236}">
                <a16:creationId xmlns:a16="http://schemas.microsoft.com/office/drawing/2014/main" id="{3EFD1021-0615-B338-57AF-12D42A9F27A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0500" y="1250740"/>
            <a:ext cx="4560537" cy="4867014"/>
          </a:xfrm>
          <a:prstGeom prst="rect">
            <a:avLst/>
          </a:prstGeom>
          <a:effectLst>
            <a:outerShdw blurRad="63500" algn="ctr" rotWithShape="0">
              <a:prstClr val="black">
                <a:alpha val="40000"/>
              </a:prstClr>
            </a:outerShdw>
          </a:effectLst>
        </p:spPr>
      </p:pic>
      <p:sp>
        <p:nvSpPr>
          <p:cNvPr id="7" name="TextBox 6">
            <a:extLst>
              <a:ext uri="{FF2B5EF4-FFF2-40B4-BE49-F238E27FC236}">
                <a16:creationId xmlns:a16="http://schemas.microsoft.com/office/drawing/2014/main" id="{9E582D58-8164-0D91-977A-BC9D832827BB}"/>
              </a:ext>
            </a:extLst>
          </p:cNvPr>
          <p:cNvSpPr txBox="1"/>
          <p:nvPr/>
        </p:nvSpPr>
        <p:spPr>
          <a:xfrm>
            <a:off x="425999" y="672542"/>
            <a:ext cx="11050075" cy="369332"/>
          </a:xfrm>
          <a:prstGeom prst="rect">
            <a:avLst/>
          </a:prstGeom>
          <a:noFill/>
        </p:spPr>
        <p:txBody>
          <a:bodyPr wrap="square">
            <a:spAutoFit/>
          </a:bodyPr>
          <a:lstStyle/>
          <a:p>
            <a:r>
              <a:rPr lang="en-US" dirty="0"/>
              <a:t>Filter Parameters modified to Extract Entire History and Most Recent ELAS &amp; Email Notification feature</a:t>
            </a:r>
          </a:p>
        </p:txBody>
      </p:sp>
      <p:sp>
        <p:nvSpPr>
          <p:cNvPr id="16" name="Rectangle: Rounded Corners 15">
            <a:extLst>
              <a:ext uri="{FF2B5EF4-FFF2-40B4-BE49-F238E27FC236}">
                <a16:creationId xmlns:a16="http://schemas.microsoft.com/office/drawing/2014/main" id="{AD1F0249-815E-0BFA-A452-EBF787C63857}"/>
              </a:ext>
            </a:extLst>
          </p:cNvPr>
          <p:cNvSpPr/>
          <p:nvPr/>
        </p:nvSpPr>
        <p:spPr>
          <a:xfrm>
            <a:off x="5330457" y="1250740"/>
            <a:ext cx="6429154" cy="3501655"/>
          </a:xfrm>
          <a:prstGeom prst="roundRect">
            <a:avLst>
              <a:gd name="adj" fmla="val 2398"/>
            </a:avLst>
          </a:prstGeom>
          <a:solidFill>
            <a:srgbClr val="F8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The most recent SELA status for a student, which makes it difficult for LEAs to look at ELAS history (usually needed for MID resolution). The only option currently is to use Online Maintenance and look at students one at a time.</a:t>
            </a:r>
          </a:p>
          <a:p>
            <a:endParaRPr lang="en-US" sz="1400" dirty="0">
              <a:solidFill>
                <a:schemeClr val="tx1"/>
              </a:solidFill>
            </a:endParaRPr>
          </a:p>
          <a:p>
            <a:r>
              <a:rPr lang="en-US" sz="1400" dirty="0">
                <a:solidFill>
                  <a:schemeClr val="tx1"/>
                </a:solidFill>
              </a:rPr>
              <a:t>User should be able to request &amp; retrieve an extract based on:</a:t>
            </a:r>
          </a:p>
          <a:p>
            <a:endParaRPr lang="en-US" sz="1400" dirty="0">
              <a:solidFill>
                <a:schemeClr val="tx1"/>
              </a:solidFill>
            </a:endParaRPr>
          </a:p>
          <a:p>
            <a:pPr marL="742950" lvl="1" indent="-285750">
              <a:buFont typeface="Arial" panose="020B0604020202020204" pitchFamily="34" charset="0"/>
              <a:buChar char="•"/>
            </a:pPr>
            <a:r>
              <a:rPr lang="en-US" sz="1400" dirty="0">
                <a:solidFill>
                  <a:schemeClr val="tx1"/>
                </a:solidFill>
              </a:rPr>
              <a:t>Actively enrolled SSIDs</a:t>
            </a:r>
          </a:p>
          <a:p>
            <a:pPr marL="742950" lvl="1" indent="-285750">
              <a:buFont typeface="Arial" panose="020B0604020202020204" pitchFamily="34" charset="0"/>
              <a:buChar char="•"/>
            </a:pPr>
            <a:r>
              <a:rPr lang="en-US" sz="1400" dirty="0">
                <a:solidFill>
                  <a:schemeClr val="tx1"/>
                </a:solidFill>
              </a:rPr>
              <a:t>SSIDs enrollment starting within a date range</a:t>
            </a:r>
          </a:p>
          <a:p>
            <a:endParaRPr lang="en-US" sz="1400" dirty="0">
              <a:solidFill>
                <a:schemeClr val="tx1"/>
              </a:solidFill>
            </a:endParaRPr>
          </a:p>
          <a:p>
            <a:r>
              <a:rPr lang="en-US" sz="1400" dirty="0">
                <a:solidFill>
                  <a:schemeClr val="tx1"/>
                </a:solidFill>
              </a:rPr>
              <a:t>User should be able to select:</a:t>
            </a:r>
          </a:p>
          <a:p>
            <a:endParaRPr lang="en-US" sz="1400" dirty="0">
              <a:solidFill>
                <a:schemeClr val="tx1"/>
              </a:solidFill>
            </a:endParaRPr>
          </a:p>
          <a:p>
            <a:pPr marL="742950" lvl="1" indent="-285750">
              <a:buFont typeface="Arial" panose="020B0604020202020204" pitchFamily="34" charset="0"/>
              <a:buChar char="•"/>
            </a:pPr>
            <a:r>
              <a:rPr lang="en-US" sz="1400" b="0" i="0" dirty="0">
                <a:solidFill>
                  <a:schemeClr val="tx1"/>
                </a:solidFill>
                <a:effectLst/>
                <a:latin typeface="Segoe UI VSS (Regular)"/>
              </a:rPr>
              <a:t>Just the most recent SELA records per SSID based on ELAS Status Start Date (Default)</a:t>
            </a:r>
          </a:p>
          <a:p>
            <a:pPr marL="742950" lvl="1" indent="-285750">
              <a:buFont typeface="Arial" panose="020B0604020202020204" pitchFamily="34" charset="0"/>
              <a:buChar char="•"/>
            </a:pPr>
            <a:r>
              <a:rPr lang="en-US" sz="1400" dirty="0">
                <a:solidFill>
                  <a:schemeClr val="tx1"/>
                </a:solidFill>
              </a:rPr>
              <a:t>All of the SELA records per SSID ELAs Status Start Date (History)</a:t>
            </a:r>
            <a:endParaRPr lang="en-US" dirty="0"/>
          </a:p>
        </p:txBody>
      </p:sp>
      <p:sp>
        <p:nvSpPr>
          <p:cNvPr id="17" name="Rectangle: Rounded Corners 16">
            <a:extLst>
              <a:ext uri="{FF2B5EF4-FFF2-40B4-BE49-F238E27FC236}">
                <a16:creationId xmlns:a16="http://schemas.microsoft.com/office/drawing/2014/main" id="{D997749A-3F31-535F-39D3-88BBC0024FFE}"/>
              </a:ext>
            </a:extLst>
          </p:cNvPr>
          <p:cNvSpPr/>
          <p:nvPr/>
        </p:nvSpPr>
        <p:spPr>
          <a:xfrm>
            <a:off x="5336846" y="4837449"/>
            <a:ext cx="6429154" cy="1280305"/>
          </a:xfrm>
          <a:prstGeom prst="roundRect">
            <a:avLst>
              <a:gd name="adj" fmla="val 6148"/>
            </a:avLst>
          </a:prstGeom>
          <a:solidFill>
            <a:srgbClr val="F7F8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Email Notification: </a:t>
            </a:r>
          </a:p>
          <a:p>
            <a:endParaRPr lang="en-US" sz="1400" dirty="0">
              <a:solidFill>
                <a:schemeClr val="tx1"/>
              </a:solidFill>
            </a:endParaRPr>
          </a:p>
          <a:p>
            <a:r>
              <a:rPr lang="en-US" sz="1400" dirty="0">
                <a:solidFill>
                  <a:schemeClr val="tx1"/>
                </a:solidFill>
              </a:rPr>
              <a:t>Users can get notified once a requested extract is ready for download by checking the email notification box.</a:t>
            </a:r>
          </a:p>
        </p:txBody>
      </p:sp>
    </p:spTree>
    <p:extLst>
      <p:ext uri="{BB962C8B-B14F-4D97-AF65-F5344CB8AC3E}">
        <p14:creationId xmlns:p14="http://schemas.microsoft.com/office/powerpoint/2010/main" val="24248789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A7FE7-D0AA-8A31-F6DA-62041093998A}"/>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BAA2DCB8-A6A8-55FC-16DC-8F1AC6212D43}"/>
              </a:ext>
            </a:extLst>
          </p:cNvPr>
          <p:cNvSpPr>
            <a:spLocks noGrp="1"/>
          </p:cNvSpPr>
          <p:nvPr>
            <p:ph type="ftr" sz="quarter" idx="10"/>
          </p:nvPr>
        </p:nvSpPr>
        <p:spPr/>
        <p:txBody>
          <a:bodyPr/>
          <a:lstStyle/>
          <a:p>
            <a:r>
              <a:rPr lang="en-US">
                <a:solidFill>
                  <a:srgbClr val="003366"/>
                </a:solidFill>
              </a:rPr>
              <a:t>EOY - Advanced Reporting and Certification v1.1 May 5, 2025</a:t>
            </a:r>
          </a:p>
        </p:txBody>
      </p:sp>
      <p:sp>
        <p:nvSpPr>
          <p:cNvPr id="5" name="Slide Number Placeholder 4">
            <a:extLst>
              <a:ext uri="{FF2B5EF4-FFF2-40B4-BE49-F238E27FC236}">
                <a16:creationId xmlns:a16="http://schemas.microsoft.com/office/drawing/2014/main" id="{4B69E16D-219A-0E41-2C11-E81E1193CA75}"/>
              </a:ext>
            </a:extLst>
          </p:cNvPr>
          <p:cNvSpPr>
            <a:spLocks noGrp="1"/>
          </p:cNvSpPr>
          <p:nvPr>
            <p:ph type="sldNum" sz="quarter" idx="11"/>
          </p:nvPr>
        </p:nvSpPr>
        <p:spPr/>
        <p:txBody>
          <a:bodyPr/>
          <a:lstStyle/>
          <a:p>
            <a:fld id="{B6F15528-21DE-4FAA-801E-634DDDAF4B2B}" type="slidenum">
              <a:rPr lang="en-US" smtClean="0">
                <a:solidFill>
                  <a:srgbClr val="003366"/>
                </a:solidFill>
              </a:rPr>
              <a:pPr/>
              <a:t>92</a:t>
            </a:fld>
            <a:endParaRPr lang="en-US">
              <a:solidFill>
                <a:srgbClr val="003366"/>
              </a:solidFill>
            </a:endParaRPr>
          </a:p>
        </p:txBody>
      </p:sp>
      <p:sp>
        <p:nvSpPr>
          <p:cNvPr id="2" name="Title 1">
            <a:extLst>
              <a:ext uri="{FF2B5EF4-FFF2-40B4-BE49-F238E27FC236}">
                <a16:creationId xmlns:a16="http://schemas.microsoft.com/office/drawing/2014/main" id="{92659FDF-08F7-7EF1-25A6-FAD49575D34D}"/>
              </a:ext>
            </a:extLst>
          </p:cNvPr>
          <p:cNvSpPr>
            <a:spLocks noGrp="1"/>
          </p:cNvSpPr>
          <p:nvPr>
            <p:ph type="title" idx="4294967295"/>
          </p:nvPr>
        </p:nvSpPr>
        <p:spPr>
          <a:xfrm>
            <a:off x="432000" y="276736"/>
            <a:ext cx="7840663" cy="431800"/>
          </a:xfrm>
        </p:spPr>
        <p:txBody>
          <a:bodyPr>
            <a:normAutofit fontScale="90000"/>
          </a:bodyPr>
          <a:lstStyle/>
          <a:p>
            <a:r>
              <a:rPr lang="en-US" dirty="0"/>
              <a:t>2024-25 – Cohort Report Change</a:t>
            </a:r>
            <a:endParaRPr lang="en-US" dirty="0">
              <a:solidFill>
                <a:srgbClr val="FF0000"/>
              </a:solidFill>
            </a:endParaRPr>
          </a:p>
        </p:txBody>
      </p:sp>
      <p:graphicFrame>
        <p:nvGraphicFramePr>
          <p:cNvPr id="6" name="Content Placeholder 5">
            <a:extLst>
              <a:ext uri="{FF2B5EF4-FFF2-40B4-BE49-F238E27FC236}">
                <a16:creationId xmlns:a16="http://schemas.microsoft.com/office/drawing/2014/main" id="{733FAF42-62BE-AAB1-4E8F-0D75732BD5DA}"/>
              </a:ext>
            </a:extLst>
          </p:cNvPr>
          <p:cNvGraphicFramePr>
            <a:graphicFrameLocks noGrp="1"/>
          </p:cNvGraphicFramePr>
          <p:nvPr>
            <p:ph idx="4294967295"/>
          </p:nvPr>
        </p:nvGraphicFramePr>
        <p:xfrm>
          <a:off x="537508" y="945778"/>
          <a:ext cx="11085169" cy="4602480"/>
        </p:xfrm>
        <a:graphic>
          <a:graphicData uri="http://schemas.openxmlformats.org/drawingml/2006/table">
            <a:tbl>
              <a:tblPr firstRow="1" bandRow="1">
                <a:tableStyleId>{BC89EF96-8CEA-46FF-86C4-4CE0E7609802}</a:tableStyleId>
              </a:tblPr>
              <a:tblGrid>
                <a:gridCol w="2126561">
                  <a:extLst>
                    <a:ext uri="{9D8B030D-6E8A-4147-A177-3AD203B41FA5}">
                      <a16:colId xmlns:a16="http://schemas.microsoft.com/office/drawing/2014/main" val="20000"/>
                    </a:ext>
                  </a:extLst>
                </a:gridCol>
                <a:gridCol w="8958608">
                  <a:extLst>
                    <a:ext uri="{9D8B030D-6E8A-4147-A177-3AD203B41FA5}">
                      <a16:colId xmlns:a16="http://schemas.microsoft.com/office/drawing/2014/main" val="20001"/>
                    </a:ext>
                  </a:extLst>
                </a:gridCol>
              </a:tblGrid>
              <a:tr h="285356">
                <a:tc>
                  <a:txBody>
                    <a:bodyPr/>
                    <a:lstStyle/>
                    <a:p>
                      <a:pPr algn="ctr"/>
                      <a:r>
                        <a:rPr lang="en-US">
                          <a:solidFill>
                            <a:schemeClr val="bg1"/>
                          </a:solidFill>
                        </a:rPr>
                        <a:t>Functionality</a:t>
                      </a:r>
                    </a:p>
                  </a:txBody>
                  <a:tcPr anchor="ctr">
                    <a:solidFill>
                      <a:srgbClr val="FD7C62"/>
                    </a:solidFill>
                  </a:tcPr>
                </a:tc>
                <a:tc>
                  <a:txBody>
                    <a:bodyPr/>
                    <a:lstStyle/>
                    <a:p>
                      <a:pPr algn="ctr"/>
                      <a:r>
                        <a:rPr lang="en-US">
                          <a:solidFill>
                            <a:schemeClr val="bg1"/>
                          </a:solidFill>
                        </a:rPr>
                        <a:t>Change</a:t>
                      </a:r>
                    </a:p>
                  </a:txBody>
                  <a:tcPr anchor="ctr">
                    <a:solidFill>
                      <a:srgbClr val="FD7C62"/>
                    </a:solidFill>
                  </a:tcPr>
                </a:tc>
                <a:extLst>
                  <a:ext uri="{0D108BD9-81ED-4DB2-BD59-A6C34878D82A}">
                    <a16:rowId xmlns:a16="http://schemas.microsoft.com/office/drawing/2014/main" val="10000"/>
                  </a:ext>
                </a:extLst>
              </a:tr>
              <a:tr h="1983121">
                <a:tc>
                  <a:txBody>
                    <a:bodyPr/>
                    <a:lstStyle/>
                    <a:p>
                      <a:r>
                        <a:rPr lang="en-US" dirty="0"/>
                        <a:t>Cohort - Reports</a:t>
                      </a:r>
                      <a:endParaRPr dirty="0"/>
                    </a:p>
                  </a:txBody>
                  <a:tcPr anchor="c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FF735D"/>
                          </a:solidFill>
                        </a:rPr>
                        <a:t>Modified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dirty="0"/>
                        <a:t>SN &amp; CA Cohort Report 15.1</a:t>
                      </a:r>
                      <a:r>
                        <a:rPr lang="en-US" sz="1600" dirty="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The rates and counts calculation for regular HS Diploma attributes has been modified to be based on Graduate Counts instead of Cohort Counts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mn-lt"/>
                          <a:ea typeface="+mn-ea"/>
                          <a:cs typeface="+mn-cs"/>
                        </a:rPr>
                        <a:t>EOY Report Changes (SN, SELPA, C/A)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mn-lt"/>
                        <a:ea typeface="+mn-ea"/>
                        <a:cs typeface="+mn-cs"/>
                      </a:endParaRPr>
                    </a:p>
                    <a:p>
                      <a:pPr marL="285750" indent="-285750">
                        <a:buFont typeface="Arial" panose="020B0604020202020204" pitchFamily="34" charset="0"/>
                        <a:buChar char="•"/>
                        <a:defRPr/>
                      </a:pPr>
                      <a:r>
                        <a:rPr kumimoji="0" lang="en-US" sz="1600" b="0" i="0" u="none" strike="noStrike" kern="1200" cap="none" spc="0" normalizeH="0" baseline="0" noProof="0" dirty="0">
                          <a:ln>
                            <a:noFill/>
                          </a:ln>
                          <a:solidFill>
                            <a:prstClr val="black"/>
                          </a:solidFill>
                          <a:effectLst/>
                          <a:uLnTx/>
                          <a:uFillTx/>
                          <a:latin typeface="+mn-lt"/>
                          <a:ea typeface="+mn-ea"/>
                          <a:cs typeface="+mn-cs"/>
                        </a:rPr>
                        <a:t>Long-Term English Learner (LTEL) Reporting for EOY3 (Phase 1 for 24/25)</a:t>
                      </a:r>
                    </a:p>
                    <a:p>
                      <a:pPr marL="800100" lvl="1" indent="-342900">
                        <a:buFont typeface="Courier New" panose="02070309020205020404" pitchFamily="49" charset="0"/>
                        <a:buChar char="o"/>
                        <a:defRPr/>
                      </a:pPr>
                      <a:r>
                        <a:rPr kumimoji="0" lang="en-US" sz="1600" b="0" i="0" u="none" strike="noStrike" kern="1200" cap="none" spc="0" normalizeH="0" baseline="0" noProof="0" dirty="0">
                          <a:ln>
                            <a:noFill/>
                          </a:ln>
                          <a:solidFill>
                            <a:prstClr val="black"/>
                          </a:solidFill>
                          <a:effectLst/>
                          <a:uLnTx/>
                          <a:uFillTx/>
                          <a:latin typeface="+mn-lt"/>
                          <a:ea typeface="+mn-ea"/>
                          <a:cs typeface="+mn-cs"/>
                        </a:rPr>
                        <a:t>Accountability reports modified by including the LTEL information to the cohort process and cohort reports level reports:</a:t>
                      </a:r>
                    </a:p>
                    <a:p>
                      <a:pPr marL="1257300" lvl="2" indent="-342900">
                        <a:buFont typeface="Arial" panose="020B0604020202020204" pitchFamily="34" charset="0"/>
                        <a:buChar char="•"/>
                        <a:defRPr/>
                      </a:pPr>
                      <a:r>
                        <a:rPr kumimoji="0" lang="en-US" sz="1600" b="1" i="0" u="none" strike="noStrike" kern="1200" cap="none" spc="0" normalizeH="0" baseline="0" noProof="0" dirty="0">
                          <a:ln>
                            <a:noFill/>
                          </a:ln>
                          <a:solidFill>
                            <a:prstClr val="black"/>
                          </a:solidFill>
                          <a:effectLst/>
                          <a:uLnTx/>
                          <a:uFillTx/>
                          <a:latin typeface="+mn-lt"/>
                          <a:ea typeface="+mn-ea"/>
                          <a:cs typeface="+mn-cs"/>
                        </a:rPr>
                        <a:t>15.1 – Cohort </a:t>
                      </a:r>
                      <a:r>
                        <a:rPr kumimoji="0" lang="en-US" sz="1600" b="0" i="0" u="none" strike="noStrike" kern="1200" cap="none" spc="0" normalizeH="0" baseline="0" noProof="0" dirty="0">
                          <a:ln>
                            <a:noFill/>
                          </a:ln>
                          <a:solidFill>
                            <a:prstClr val="black"/>
                          </a:solidFill>
                          <a:effectLst/>
                          <a:uLnTx/>
                          <a:uFillTx/>
                          <a:latin typeface="+mn-lt"/>
                          <a:ea typeface="+mn-ea"/>
                          <a:cs typeface="+mn-cs"/>
                        </a:rPr>
                        <a:t>– Counts and Rates - LTEL Filter Y/N option added</a:t>
                      </a:r>
                    </a:p>
                    <a:p>
                      <a:pPr marL="1257300" lvl="2" indent="-342900">
                        <a:buFont typeface="Arial" panose="020B0604020202020204" pitchFamily="34" charset="0"/>
                        <a:buChar char="•"/>
                        <a:defRPr/>
                      </a:pPr>
                      <a:r>
                        <a:rPr kumimoji="0" lang="en-US" sz="1600" b="1" i="0" u="none" strike="noStrike" kern="1200" cap="none" spc="0" normalizeH="0" baseline="0" noProof="0" dirty="0">
                          <a:ln>
                            <a:noFill/>
                          </a:ln>
                          <a:solidFill>
                            <a:prstClr val="black"/>
                          </a:solidFill>
                          <a:effectLst/>
                          <a:uLnTx/>
                          <a:uFillTx/>
                          <a:latin typeface="+mn-lt"/>
                          <a:ea typeface="+mn-ea"/>
                          <a:cs typeface="+mn-cs"/>
                        </a:rPr>
                        <a:t>15.2 – Cohort Student List </a:t>
                      </a:r>
                      <a:r>
                        <a:rPr kumimoji="0" lang="en-US" sz="1600" b="0" i="0" u="none" strike="noStrike" kern="1200" cap="none" spc="0" normalizeH="0" baseline="0" noProof="0" dirty="0">
                          <a:ln>
                            <a:noFill/>
                          </a:ln>
                          <a:solidFill>
                            <a:prstClr val="black"/>
                          </a:solidFill>
                          <a:effectLst/>
                          <a:uLnTx/>
                          <a:uFillTx/>
                          <a:latin typeface="+mn-lt"/>
                          <a:ea typeface="+mn-ea"/>
                          <a:cs typeface="+mn-cs"/>
                        </a:rPr>
                        <a:t>- LTEL Filter Y/N option and Long-Term English Learner column added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p>
                    <a:p>
                      <a:pPr marL="285750" indent="-285750">
                        <a:buFont typeface="Arial" panose="020B0604020202020204" pitchFamily="34" charset="0"/>
                        <a:buChar char="•"/>
                        <a:defRPr/>
                      </a:pPr>
                      <a:endParaRPr kumimoji="0" lang="en-US" sz="1600" b="0" i="0" u="none" strike="noStrike" kern="1200" cap="none" spc="0" normalizeH="0" baseline="0" noProof="0" dirty="0">
                        <a:ln>
                          <a:noFill/>
                        </a:ln>
                        <a:solidFill>
                          <a:prstClr val="black"/>
                        </a:solidFill>
                        <a:effectLst/>
                        <a:uLnTx/>
                        <a:uFillTx/>
                        <a:latin typeface="+mn-lt"/>
                        <a:ea typeface="+mn-ea"/>
                        <a:cs typeface="+mn-cs"/>
                      </a:endParaRPr>
                    </a:p>
                  </a:txBody>
                  <a:tcPr anchor="ctr">
                    <a:solidFill>
                      <a:schemeClr val="bg1">
                        <a:alpha val="20000"/>
                      </a:schemeClr>
                    </a:solidFill>
                  </a:tcPr>
                </a:tc>
                <a:extLst>
                  <a:ext uri="{0D108BD9-81ED-4DB2-BD59-A6C34878D82A}">
                    <a16:rowId xmlns:a16="http://schemas.microsoft.com/office/drawing/2014/main" val="3688213603"/>
                  </a:ext>
                </a:extLst>
              </a:tr>
            </a:tbl>
          </a:graphicData>
        </a:graphic>
      </p:graphicFrame>
    </p:spTree>
    <p:extLst>
      <p:ext uri="{BB962C8B-B14F-4D97-AF65-F5344CB8AC3E}">
        <p14:creationId xmlns:p14="http://schemas.microsoft.com/office/powerpoint/2010/main" val="189442485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E965861-5D01-5D4D-94A6-5E0DF7467BA3}"/>
              </a:ext>
              <a:ext uri="{C183D7F6-B498-43B3-948B-1728B52AA6E4}">
                <adec:decorative xmlns:adec="http://schemas.microsoft.com/office/drawing/2017/decorative" val="1"/>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4204"/>
          <a:stretch/>
        </p:blipFill>
        <p:spPr>
          <a:xfrm>
            <a:off x="0" y="2355576"/>
            <a:ext cx="4495800" cy="4009787"/>
          </a:xfrm>
          <a:prstGeom prst="rect">
            <a:avLst/>
          </a:prstGeom>
        </p:spPr>
      </p:pic>
      <p:sp>
        <p:nvSpPr>
          <p:cNvPr id="3" name="Footer Placeholder 2">
            <a:extLst>
              <a:ext uri="{FF2B5EF4-FFF2-40B4-BE49-F238E27FC236}">
                <a16:creationId xmlns:a16="http://schemas.microsoft.com/office/drawing/2014/main" id="{11E2BBBF-864B-4748-8BFD-E67FE6EA84AA}"/>
              </a:ext>
            </a:extLst>
          </p:cNvPr>
          <p:cNvSpPr>
            <a:spLocks noGrp="1"/>
          </p:cNvSpPr>
          <p:nvPr>
            <p:ph type="ftr" sz="quarter" idx="10"/>
          </p:nvPr>
        </p:nvSpPr>
        <p:spPr/>
        <p:txBody>
          <a:bodyPr/>
          <a:lstStyle/>
          <a:p>
            <a:r>
              <a:rPr lang="en-US" noProof="0"/>
              <a:t>EOY - Advanced Reporting and Certification v1.1 May 5, 2025</a:t>
            </a:r>
          </a:p>
        </p:txBody>
      </p:sp>
      <p:sp>
        <p:nvSpPr>
          <p:cNvPr id="10" name="Slide Number Placeholder 9">
            <a:extLst>
              <a:ext uri="{FF2B5EF4-FFF2-40B4-BE49-F238E27FC236}">
                <a16:creationId xmlns:a16="http://schemas.microsoft.com/office/drawing/2014/main" id="{A5C16D4F-2799-4971-8AE2-00FEB720F81C}"/>
              </a:ext>
            </a:extLst>
          </p:cNvPr>
          <p:cNvSpPr>
            <a:spLocks noGrp="1"/>
          </p:cNvSpPr>
          <p:nvPr>
            <p:ph type="sldNum" sz="quarter" idx="11"/>
          </p:nvPr>
        </p:nvSpPr>
        <p:spPr/>
        <p:txBody>
          <a:bodyPr/>
          <a:lstStyle/>
          <a:p>
            <a:fld id="{4B73C415-D670-4716-A5EC-CC4D52CA2BAC}" type="slidenum">
              <a:rPr lang="en-US" noProof="0" smtClean="0"/>
              <a:pPr/>
              <a:t>93</a:t>
            </a:fld>
            <a:endParaRPr lang="en-US" noProof="0"/>
          </a:p>
        </p:txBody>
      </p:sp>
      <p:sp>
        <p:nvSpPr>
          <p:cNvPr id="2" name="Title 1">
            <a:extLst>
              <a:ext uri="{FF2B5EF4-FFF2-40B4-BE49-F238E27FC236}">
                <a16:creationId xmlns:a16="http://schemas.microsoft.com/office/drawing/2014/main" id="{5B05E893-AE0E-43C3-9E66-15F8AF6543E3}"/>
              </a:ext>
            </a:extLst>
          </p:cNvPr>
          <p:cNvSpPr>
            <a:spLocks noGrp="1"/>
          </p:cNvSpPr>
          <p:nvPr>
            <p:ph type="title" idx="4294967295"/>
          </p:nvPr>
        </p:nvSpPr>
        <p:spPr>
          <a:xfrm>
            <a:off x="233450" y="276555"/>
            <a:ext cx="11341100" cy="431800"/>
          </a:xfrm>
        </p:spPr>
        <p:txBody>
          <a:bodyPr>
            <a:noAutofit/>
          </a:bodyPr>
          <a:lstStyle/>
          <a:p>
            <a:r>
              <a:rPr lang="en-US"/>
              <a:t>Certification Process Reminder</a:t>
            </a:r>
          </a:p>
        </p:txBody>
      </p:sp>
      <p:sp>
        <p:nvSpPr>
          <p:cNvPr id="6" name="Title 1">
            <a:extLst>
              <a:ext uri="{FF2B5EF4-FFF2-40B4-BE49-F238E27FC236}">
                <a16:creationId xmlns:a16="http://schemas.microsoft.com/office/drawing/2014/main" id="{A42BE623-AFDB-4888-94D0-5BB93544AE1C}"/>
              </a:ext>
            </a:extLst>
          </p:cNvPr>
          <p:cNvSpPr txBox="1">
            <a:spLocks/>
          </p:cNvSpPr>
          <p:nvPr/>
        </p:nvSpPr>
        <p:spPr>
          <a:xfrm>
            <a:off x="2934666" y="1152502"/>
            <a:ext cx="7242267" cy="874708"/>
          </a:xfrm>
          <a:prstGeom prst="rect">
            <a:avLst/>
          </a:prstGeom>
          <a:solidFill>
            <a:srgbClr val="F9F1F3"/>
          </a:solidFill>
          <a:effectLst>
            <a:outerShdw blurRad="63500" algn="ctr" rotWithShape="0">
              <a:prstClr val="black">
                <a:alpha val="40000"/>
              </a:prstClr>
            </a:outerShdw>
          </a:effectLst>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a:r>
              <a:rPr lang="en-US" b="1">
                <a:latin typeface="Arial" panose="020B0604020202020204" pitchFamily="34" charset="0"/>
                <a:cs typeface="Arial" panose="020B0604020202020204" pitchFamily="34" charset="0"/>
              </a:rPr>
              <a:t>EOY 1 and 2 has </a:t>
            </a:r>
            <a:r>
              <a:rPr lang="en-US" b="1">
                <a:solidFill>
                  <a:srgbClr val="FF735D"/>
                </a:solidFill>
                <a:latin typeface="Arial" panose="020B0604020202020204" pitchFamily="34" charset="0"/>
                <a:cs typeface="Arial" panose="020B0604020202020204" pitchFamily="34" charset="0"/>
              </a:rPr>
              <a:t>ONE level </a:t>
            </a:r>
            <a:r>
              <a:rPr lang="en-US" b="1">
                <a:latin typeface="Arial" panose="020B0604020202020204" pitchFamily="34" charset="0"/>
                <a:cs typeface="Arial" panose="020B0604020202020204" pitchFamily="34" charset="0"/>
              </a:rPr>
              <a:t>of approval</a:t>
            </a:r>
            <a:endParaRPr lang="en-US" b="1">
              <a:solidFill>
                <a:srgbClr val="555FAD"/>
              </a:solidFill>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9546B373-23F1-438C-BA36-C49A2CBB6F0C}"/>
              </a:ext>
            </a:extLst>
          </p:cNvPr>
          <p:cNvSpPr txBox="1">
            <a:spLocks/>
          </p:cNvSpPr>
          <p:nvPr/>
        </p:nvSpPr>
        <p:spPr>
          <a:xfrm>
            <a:off x="4369133" y="3482974"/>
            <a:ext cx="7529534" cy="822350"/>
          </a:xfrm>
          <a:prstGeom prst="rect">
            <a:avLst/>
          </a:prstGeom>
          <a:solidFill>
            <a:schemeClr val="accent1">
              <a:lumMod val="20000"/>
              <a:lumOff val="80000"/>
            </a:schemeClr>
          </a:solidFill>
          <a:effectLst>
            <a:outerShdw blurRad="63500" algn="ctr" rotWithShape="0">
              <a:prstClr val="black">
                <a:alpha val="40000"/>
              </a:prstClr>
            </a:outerShdw>
          </a:effectLst>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a:r>
              <a:rPr lang="en-US" b="1">
                <a:latin typeface="Arial" panose="020B0604020202020204" pitchFamily="34" charset="0"/>
                <a:cs typeface="Arial" panose="020B0604020202020204" pitchFamily="34" charset="0"/>
              </a:rPr>
              <a:t>EOY 3 and 4 have </a:t>
            </a:r>
            <a:r>
              <a:rPr lang="en-US" b="1">
                <a:solidFill>
                  <a:srgbClr val="FF735D"/>
                </a:solidFill>
                <a:latin typeface="Arial" panose="020B0604020202020204" pitchFamily="34" charset="0"/>
                <a:cs typeface="Arial" panose="020B0604020202020204" pitchFamily="34" charset="0"/>
              </a:rPr>
              <a:t>TWO levels </a:t>
            </a:r>
            <a:r>
              <a:rPr lang="en-US" b="1">
                <a:latin typeface="Arial" panose="020B0604020202020204" pitchFamily="34" charset="0"/>
                <a:cs typeface="Arial" panose="020B0604020202020204" pitchFamily="34" charset="0"/>
              </a:rPr>
              <a:t>of approval</a:t>
            </a:r>
          </a:p>
        </p:txBody>
      </p:sp>
      <p:sp>
        <p:nvSpPr>
          <p:cNvPr id="4" name="Rectangle 3">
            <a:extLst>
              <a:ext uri="{FF2B5EF4-FFF2-40B4-BE49-F238E27FC236}">
                <a16:creationId xmlns:a16="http://schemas.microsoft.com/office/drawing/2014/main" id="{389E0FC7-0DC7-4A13-A169-0D0C0DFB8F20}"/>
              </a:ext>
            </a:extLst>
          </p:cNvPr>
          <p:cNvSpPr/>
          <p:nvPr/>
        </p:nvSpPr>
        <p:spPr>
          <a:xfrm>
            <a:off x="6158392" y="4488759"/>
            <a:ext cx="4472576" cy="1077218"/>
          </a:xfrm>
          <a:prstGeom prst="rect">
            <a:avLst/>
          </a:prstGeom>
        </p:spPr>
        <p:txBody>
          <a:bodyPr wrap="square">
            <a:spAutoFit/>
          </a:bodyPr>
          <a:lstStyle/>
          <a:p>
            <a:pPr marL="457200" indent="-457200">
              <a:buFont typeface="Wingdings" pitchFamily="2" charset="2"/>
              <a:buChar char="ü"/>
            </a:pPr>
            <a:r>
              <a:rPr lang="en-US" sz="3200" b="1">
                <a:solidFill>
                  <a:srgbClr val="FF735D"/>
                </a:solidFill>
                <a:latin typeface="Arial" panose="020B0604020202020204" pitchFamily="34" charset="0"/>
                <a:cs typeface="Arial" panose="020B0604020202020204" pitchFamily="34" charset="0"/>
              </a:rPr>
              <a:t>LEA Approval</a:t>
            </a:r>
          </a:p>
          <a:p>
            <a:pPr marL="457200" indent="-457200">
              <a:buFont typeface="Wingdings" pitchFamily="2" charset="2"/>
              <a:buChar char="ü"/>
            </a:pPr>
            <a:r>
              <a:rPr lang="en-US" sz="3200" b="1">
                <a:solidFill>
                  <a:srgbClr val="FF735D"/>
                </a:solidFill>
                <a:latin typeface="Arial" panose="020B0604020202020204" pitchFamily="34" charset="0"/>
                <a:cs typeface="Arial" panose="020B0604020202020204" pitchFamily="34" charset="0"/>
              </a:rPr>
              <a:t>SELPA Approval</a:t>
            </a:r>
            <a:endParaRPr lang="en-US" sz="3200">
              <a:solidFill>
                <a:srgbClr val="FF735D"/>
              </a:solidFill>
            </a:endParaRPr>
          </a:p>
        </p:txBody>
      </p:sp>
      <p:sp>
        <p:nvSpPr>
          <p:cNvPr id="11" name="Rectangle 10">
            <a:extLst>
              <a:ext uri="{FF2B5EF4-FFF2-40B4-BE49-F238E27FC236}">
                <a16:creationId xmlns:a16="http://schemas.microsoft.com/office/drawing/2014/main" id="{E530F97D-E1DF-7A4C-BAAC-8540A981BD92}"/>
              </a:ext>
            </a:extLst>
          </p:cNvPr>
          <p:cNvSpPr/>
          <p:nvPr/>
        </p:nvSpPr>
        <p:spPr>
          <a:xfrm>
            <a:off x="4913792" y="2170316"/>
            <a:ext cx="4472576" cy="584775"/>
          </a:xfrm>
          <a:prstGeom prst="rect">
            <a:avLst/>
          </a:prstGeom>
        </p:spPr>
        <p:txBody>
          <a:bodyPr wrap="square">
            <a:spAutoFit/>
          </a:bodyPr>
          <a:lstStyle/>
          <a:p>
            <a:pPr marL="457200" indent="-457200">
              <a:buFont typeface="Wingdings" pitchFamily="2" charset="2"/>
              <a:buChar char="ü"/>
            </a:pPr>
            <a:r>
              <a:rPr lang="en-US" sz="3200" b="1">
                <a:solidFill>
                  <a:srgbClr val="FF735D"/>
                </a:solidFill>
                <a:latin typeface="Arial" panose="020B0604020202020204" pitchFamily="34" charset="0"/>
                <a:cs typeface="Arial" panose="020B0604020202020204" pitchFamily="34" charset="0"/>
              </a:rPr>
              <a:t>LEA Approval</a:t>
            </a:r>
          </a:p>
        </p:txBody>
      </p:sp>
    </p:spTree>
    <p:extLst>
      <p:ext uri="{BB962C8B-B14F-4D97-AF65-F5344CB8AC3E}">
        <p14:creationId xmlns:p14="http://schemas.microsoft.com/office/powerpoint/2010/main" val="164241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ppt_x"/>
                                          </p:val>
                                        </p:tav>
                                        <p:tav tm="100000">
                                          <p:val>
                                            <p:strVal val="#ppt_x"/>
                                          </p:val>
                                        </p:tav>
                                      </p:tavLst>
                                    </p:anim>
                                    <p:anim calcmode="lin" valueType="num">
                                      <p:cBhvr additive="base">
                                        <p:cTn id="14" dur="10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4" grpId="0"/>
      <p:bldP spid="11" grpId="0"/>
    </p:bld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3853" y="0"/>
            <a:ext cx="11738147" cy="6365363"/>
          </a:xfrm>
          <a:prstGeom prst="rect">
            <a:avLst/>
          </a:prstGeom>
          <a:gradFill>
            <a:gsLst>
              <a:gs pos="40000">
                <a:schemeClr val="bg1">
                  <a:alpha val="21000"/>
                  <a:lumMod val="16000"/>
                </a:schemeClr>
              </a:gs>
              <a:gs pos="0">
                <a:schemeClr val="bg1"/>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AE7B4051-D9FC-4650-89C2-BC66990CF505}"/>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 Advanced Reporting and Certification v1.1 May 5, 2025</a:t>
            </a:r>
          </a:p>
        </p:txBody>
      </p:sp>
      <p:sp>
        <p:nvSpPr>
          <p:cNvPr id="12" name="Title 1">
            <a:extLst>
              <a:ext uri="{FF2B5EF4-FFF2-40B4-BE49-F238E27FC236}">
                <a16:creationId xmlns:a16="http://schemas.microsoft.com/office/drawing/2014/main" id="{6352CF46-3552-AF40-A1BD-7426DAE40C77}"/>
              </a:ext>
            </a:extLst>
          </p:cNvPr>
          <p:cNvSpPr txBox="1">
            <a:spLocks noGrp="1"/>
          </p:cNvSpPr>
          <p:nvPr>
            <p:ph type="title" idx="4294967295"/>
          </p:nvPr>
        </p:nvSpPr>
        <p:spPr bwMode="gray">
          <a:xfrm>
            <a:off x="680728" y="2370203"/>
            <a:ext cx="6299682" cy="2387600"/>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4200" kern="1200" spc="-3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200" b="0" i="0" u="none" strike="noStrike" kern="1200" cap="none" spc="-300" normalizeH="0" baseline="0" noProof="0">
                <a:ln>
                  <a:noFill/>
                </a:ln>
                <a:solidFill>
                  <a:srgbClr val="FF745F"/>
                </a:solidFill>
                <a:effectLst/>
                <a:uLnTx/>
                <a:uFillTx/>
                <a:latin typeface="Arial Black"/>
                <a:ea typeface="+mj-ea"/>
                <a:cs typeface="+mj-cs"/>
              </a:rPr>
              <a:t>Common Problems</a:t>
            </a:r>
          </a:p>
        </p:txBody>
      </p:sp>
      <p:sp>
        <p:nvSpPr>
          <p:cNvPr id="13" name="Subtitle 2">
            <a:extLst>
              <a:ext uri="{FF2B5EF4-FFF2-40B4-BE49-F238E27FC236}">
                <a16:creationId xmlns:a16="http://schemas.microsoft.com/office/drawing/2014/main" id="{92C30465-3725-F741-8C4F-7584DAFB5E04}"/>
              </a:ext>
            </a:extLst>
          </p:cNvPr>
          <p:cNvSpPr txBox="1">
            <a:spLocks/>
          </p:cNvSpPr>
          <p:nvPr/>
        </p:nvSpPr>
        <p:spPr bwMode="gray">
          <a:xfrm>
            <a:off x="680728" y="4955728"/>
            <a:ext cx="6299682" cy="121920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100000"/>
              </a:lnSpc>
              <a:spcBef>
                <a:spcPts val="500"/>
              </a:spcBef>
              <a:spcAft>
                <a:spcPts val="500"/>
              </a:spcAft>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spcAft>
                <a:spcPts val="500"/>
              </a:spcAft>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2400" b="0" i="0" u="none" strike="noStrike" kern="1200" cap="none" spc="0" normalizeH="0" baseline="0" noProof="0">
                <a:ln>
                  <a:noFill/>
                </a:ln>
                <a:solidFill>
                  <a:srgbClr val="FCFCFC"/>
                </a:solidFill>
                <a:effectLst/>
                <a:uLnTx/>
                <a:uFillTx/>
                <a:latin typeface="Tahoma"/>
                <a:ea typeface="+mn-ea"/>
                <a:cs typeface="+mn-cs"/>
              </a:rPr>
              <a:t>Discuss EOY Common Problems</a:t>
            </a:r>
          </a:p>
        </p:txBody>
      </p:sp>
      <p:pic>
        <p:nvPicPr>
          <p:cNvPr id="14" name="Graphic 13" descr="Network" title="Placeholder Icon">
            <a:extLst>
              <a:ext uri="{FF2B5EF4-FFF2-40B4-BE49-F238E27FC236}">
                <a16:creationId xmlns:a16="http://schemas.microsoft.com/office/drawing/2014/main" id="{2F00F43C-8590-4940-92E2-54340ABD383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608811" y="3883473"/>
            <a:ext cx="914400" cy="914400"/>
          </a:xfrm>
          <a:prstGeom prst="rect">
            <a:avLst/>
          </a:prstGeom>
        </p:spPr>
      </p:pic>
      <p:sp>
        <p:nvSpPr>
          <p:cNvPr id="16" name="Rectangle 15">
            <a:extLst>
              <a:ext uri="{FF2B5EF4-FFF2-40B4-BE49-F238E27FC236}">
                <a16:creationId xmlns:a16="http://schemas.microsoft.com/office/drawing/2014/main" id="{6AA61FB9-9ADB-C941-9C87-A87269774854}"/>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Tree>
    <p:extLst>
      <p:ext uri="{BB962C8B-B14F-4D97-AF65-F5344CB8AC3E}">
        <p14:creationId xmlns:p14="http://schemas.microsoft.com/office/powerpoint/2010/main" val="412074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50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xit" presetSubtype="8" fill="hold" grpId="0" nodeType="afterEffect">
                                  <p:stCondLst>
                                    <p:cond delay="0"/>
                                  </p:stCondLst>
                                  <p:childTnLst>
                                    <p:anim calcmode="lin" valueType="num">
                                      <p:cBhvr additive="base">
                                        <p:cTn id="11" dur="10"/>
                                        <p:tgtEl>
                                          <p:spTgt spid="16"/>
                                        </p:tgtEl>
                                        <p:attrNameLst>
                                          <p:attrName>ppt_x</p:attrName>
                                        </p:attrNameLst>
                                      </p:cBhvr>
                                      <p:tavLst>
                                        <p:tav tm="0">
                                          <p:val>
                                            <p:strVal val="ppt_x"/>
                                          </p:val>
                                        </p:tav>
                                        <p:tav tm="100000">
                                          <p:val>
                                            <p:strVal val="0-ppt_w/2"/>
                                          </p:val>
                                        </p:tav>
                                      </p:tavLst>
                                    </p:anim>
                                    <p:anim calcmode="lin" valueType="num">
                                      <p:cBhvr additive="base">
                                        <p:cTn id="12" dur="10"/>
                                        <p:tgtEl>
                                          <p:spTgt spid="16"/>
                                        </p:tgtEl>
                                        <p:attrNameLst>
                                          <p:attrName>ppt_y</p:attrName>
                                        </p:attrNameLst>
                                      </p:cBhvr>
                                      <p:tavLst>
                                        <p:tav tm="0">
                                          <p:val>
                                            <p:strVal val="ppt_y"/>
                                          </p:val>
                                        </p:tav>
                                        <p:tav tm="100000">
                                          <p:val>
                                            <p:strVal val="ppt_y"/>
                                          </p:val>
                                        </p:tav>
                                      </p:tavLst>
                                    </p:anim>
                                    <p:set>
                                      <p:cBhvr>
                                        <p:cTn id="13" dur="1" fill="hold">
                                          <p:stCondLst>
                                            <p:cond delay="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6"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3DE35-F0D2-7D4B-9810-385F93B12B5D}"/>
              </a:ext>
            </a:extLst>
          </p:cNvPr>
          <p:cNvSpPr>
            <a:spLocks noGrp="1"/>
          </p:cNvSpPr>
          <p:nvPr>
            <p:ph type="title"/>
          </p:nvPr>
        </p:nvSpPr>
        <p:spPr/>
        <p:txBody>
          <a:bodyPr/>
          <a:lstStyle/>
          <a:p>
            <a:r>
              <a:rPr lang="en-US"/>
              <a:t>EOY Common Problems </a:t>
            </a:r>
          </a:p>
        </p:txBody>
      </p:sp>
      <p:sp>
        <p:nvSpPr>
          <p:cNvPr id="3" name="Slide Number Placeholder 2">
            <a:extLst>
              <a:ext uri="{FF2B5EF4-FFF2-40B4-BE49-F238E27FC236}">
                <a16:creationId xmlns:a16="http://schemas.microsoft.com/office/drawing/2014/main" id="{BB04B2D1-4316-ED48-9125-291E59E0F7FA}"/>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F3606770-D291-2646-AA41-36A2281022D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 Advanced Reporting and Certification v1.1 May 5, 2025</a:t>
            </a:r>
          </a:p>
        </p:txBody>
      </p:sp>
      <p:sp>
        <p:nvSpPr>
          <p:cNvPr id="5" name="Content Placeholder 5">
            <a:extLst>
              <a:ext uri="{FF2B5EF4-FFF2-40B4-BE49-F238E27FC236}">
                <a16:creationId xmlns:a16="http://schemas.microsoft.com/office/drawing/2014/main" id="{823F5C71-D341-EA48-87B2-ADE2C3F14457}"/>
              </a:ext>
            </a:extLst>
          </p:cNvPr>
          <p:cNvSpPr txBox="1">
            <a:spLocks/>
          </p:cNvSpPr>
          <p:nvPr/>
        </p:nvSpPr>
        <p:spPr bwMode="auto">
          <a:xfrm>
            <a:off x="767329" y="1301013"/>
            <a:ext cx="9488242" cy="4627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3200">
                <a:solidFill>
                  <a:schemeClr val="tx1"/>
                </a:solidFill>
                <a:latin typeface="Arial" charset="0"/>
                <a:cs typeface="Arial" charset="0"/>
              </a:defRPr>
            </a:lvl1pPr>
            <a:lvl2pPr marL="742950" indent="-285750">
              <a:defRPr sz="3200">
                <a:solidFill>
                  <a:schemeClr val="tx1"/>
                </a:solidFill>
                <a:latin typeface="Arial" charset="0"/>
                <a:cs typeface="Arial" charset="0"/>
              </a:defRPr>
            </a:lvl2pPr>
            <a:lvl3pPr marL="1143000" indent="-228600">
              <a:defRPr sz="3200">
                <a:solidFill>
                  <a:schemeClr val="tx1"/>
                </a:solidFill>
                <a:latin typeface="Arial" charset="0"/>
                <a:cs typeface="Arial" charset="0"/>
              </a:defRPr>
            </a:lvl3pPr>
            <a:lvl4pPr marL="1600200" indent="-228600">
              <a:defRPr sz="3200">
                <a:solidFill>
                  <a:schemeClr val="tx1"/>
                </a:solidFill>
                <a:latin typeface="Arial" charset="0"/>
                <a:cs typeface="Arial" charset="0"/>
              </a:defRPr>
            </a:lvl4pPr>
            <a:lvl5pPr marL="2057400" indent="-22860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ahoma"/>
                <a:ea typeface="+mn-ea"/>
                <a:cs typeface="Arial" charset="0"/>
              </a:rPr>
              <a:t>SENR0649E3 - F </a:t>
            </a: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ahoma"/>
              <a:ea typeface="+mn-ea"/>
              <a:cs typeface="Arial" charset="0"/>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charset="0"/>
                <a:ea typeface="+mn-ea"/>
                <a:cs typeface="Arial" charset="0"/>
              </a:rPr>
              <a:t>ELAS Student Not Reported -  triggered for EOY-3</a:t>
            </a: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ahoma"/>
              <a:ea typeface="+mn-ea"/>
              <a:cs typeface="Arial" charset="0"/>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ahoma"/>
              <a:ea typeface="+mn-ea"/>
              <a:cs typeface="Arial" charset="0"/>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CFCFC"/>
              </a:solidFill>
              <a:effectLst/>
              <a:uLnTx/>
              <a:uFillTx/>
              <a:latin typeface="Tahoma"/>
              <a:ea typeface="+mn-ea"/>
              <a:cs typeface="Arial" charset="0"/>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CFCFC"/>
                </a:solidFill>
                <a:effectLst/>
                <a:uLnTx/>
                <a:uFillTx/>
                <a:latin typeface="Tahoma"/>
                <a:ea typeface="+mn-ea"/>
                <a:cs typeface="Arial" charset="0"/>
              </a:rPr>
              <a:t>Solution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CFCFC"/>
                </a:solidFill>
                <a:effectLst/>
                <a:uLnTx/>
                <a:uFillTx/>
                <a:latin typeface="Arial" charset="0"/>
                <a:ea typeface="+mn-ea"/>
                <a:cs typeface="Arial" charset="0"/>
              </a:rPr>
              <a:t>You must submit a SELA record for a student enrolled who has no SELA record</a:t>
            </a:r>
            <a:r>
              <a:rPr kumimoji="0" lang="en-US" sz="2800" b="0" i="0" u="none" strike="noStrike" kern="1200" cap="none" spc="0" normalizeH="0" baseline="0" noProof="0">
                <a:ln>
                  <a:noFill/>
                </a:ln>
                <a:solidFill>
                  <a:srgbClr val="FCFCFC"/>
                </a:solidFill>
                <a:effectLst/>
                <a:uLnTx/>
                <a:uFillTx/>
                <a:latin typeface="Tahoma"/>
                <a:ea typeface="+mn-ea"/>
                <a:cs typeface="Arial" charset="0"/>
              </a:rPr>
              <a:t>.</a:t>
            </a:r>
          </a:p>
        </p:txBody>
      </p:sp>
    </p:spTree>
    <p:extLst>
      <p:ext uri="{BB962C8B-B14F-4D97-AF65-F5344CB8AC3E}">
        <p14:creationId xmlns:p14="http://schemas.microsoft.com/office/powerpoint/2010/main" val="102880622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D28E4-F6C2-2B49-8665-0B7C844FE708}"/>
              </a:ext>
            </a:extLst>
          </p:cNvPr>
          <p:cNvSpPr>
            <a:spLocks noGrp="1"/>
          </p:cNvSpPr>
          <p:nvPr>
            <p:ph type="title"/>
          </p:nvPr>
        </p:nvSpPr>
        <p:spPr/>
        <p:txBody>
          <a:bodyPr/>
          <a:lstStyle/>
          <a:p>
            <a:r>
              <a:rPr lang="en-US" dirty="0"/>
              <a:t>EOY Common Problems - 1 </a:t>
            </a:r>
          </a:p>
        </p:txBody>
      </p:sp>
      <p:sp>
        <p:nvSpPr>
          <p:cNvPr id="3" name="Slide Number Placeholder 2">
            <a:extLst>
              <a:ext uri="{FF2B5EF4-FFF2-40B4-BE49-F238E27FC236}">
                <a16:creationId xmlns:a16="http://schemas.microsoft.com/office/drawing/2014/main" id="{B89B31DC-823E-214A-9434-C3D8503D0FE2}"/>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2E0F7660-ED95-F848-9931-A5584AE11AC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 Advanced Reporting and Certification v1.1 May 5, 2025</a:t>
            </a:r>
          </a:p>
        </p:txBody>
      </p:sp>
      <p:sp>
        <p:nvSpPr>
          <p:cNvPr id="5" name="Content Placeholder 5">
            <a:extLst>
              <a:ext uri="{FF2B5EF4-FFF2-40B4-BE49-F238E27FC236}">
                <a16:creationId xmlns:a16="http://schemas.microsoft.com/office/drawing/2014/main" id="{B5DD5E62-263F-0245-880E-2CB14C34E349}"/>
              </a:ext>
            </a:extLst>
          </p:cNvPr>
          <p:cNvSpPr txBox="1">
            <a:spLocks/>
          </p:cNvSpPr>
          <p:nvPr/>
        </p:nvSpPr>
        <p:spPr>
          <a:xfrm>
            <a:off x="764770" y="1375731"/>
            <a:ext cx="11217229" cy="4351338"/>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ts val="1000"/>
              </a:spcBef>
              <a:spcAft>
                <a:spcPts val="500"/>
              </a:spcAft>
              <a:buClr>
                <a:srgbClr val="3DC1BD"/>
              </a:buClr>
              <a:buSzTx/>
              <a:buFont typeface="Wingdings" pitchFamily="2" charset="2"/>
              <a:buNone/>
              <a:tabLst/>
              <a:defRPr/>
            </a:pPr>
            <a:r>
              <a:rPr lang="en-US" sz="2800" b="1">
                <a:solidFill>
                  <a:srgbClr val="3F3F3F"/>
                </a:solidFill>
                <a:latin typeface="Tahoma"/>
              </a:rPr>
              <a:t>STAS0708E3</a:t>
            </a:r>
            <a:r>
              <a:rPr kumimoji="0" lang="en-US" sz="2800" b="1" i="0" u="none" strike="noStrike" kern="1200" cap="none" spc="0" normalizeH="0" baseline="0" noProof="0">
                <a:ln>
                  <a:noFill/>
                </a:ln>
                <a:solidFill>
                  <a:srgbClr val="3F3F3F"/>
                </a:solidFill>
                <a:effectLst/>
                <a:uLnTx/>
                <a:uFillTx/>
                <a:latin typeface="Tahoma"/>
                <a:ea typeface="+mn-ea"/>
                <a:cs typeface="+mn-cs"/>
              </a:rPr>
              <a:t> - F</a:t>
            </a:r>
          </a:p>
          <a:p>
            <a:pPr marL="0" indent="0">
              <a:buClr>
                <a:srgbClr val="3DC1BD"/>
              </a:buClr>
              <a:buNone/>
              <a:defRPr/>
            </a:pPr>
            <a:r>
              <a:rPr lang="en-US" sz="2800" b="0" i="0" u="none" strike="noStrike">
                <a:solidFill>
                  <a:srgbClr val="000000"/>
                </a:solidFill>
                <a:effectLst/>
              </a:rPr>
              <a:t>Missing Suspension Data for a student who was reported as absent due to either out-of-school suspension or in-school suspension </a:t>
            </a:r>
            <a:endParaRPr kumimoji="0" lang="en-US" sz="2800" b="0" i="0" u="none" strike="noStrike" kern="1200" cap="none" spc="0" normalizeH="0" baseline="0" noProof="0">
              <a:ln>
                <a:noFill/>
              </a:ln>
              <a:solidFill>
                <a:srgbClr val="3F3F3F"/>
              </a:solidFill>
              <a:effectLst/>
              <a:uLnTx/>
              <a:uFillTx/>
              <a:ea typeface="+mn-ea"/>
              <a:cs typeface="+mn-cs"/>
            </a:endParaRPr>
          </a:p>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2800" b="1" i="0" u="none" strike="noStrike" kern="1200" cap="none" spc="0" normalizeH="0" baseline="0" noProof="0">
              <a:ln>
                <a:noFill/>
              </a:ln>
              <a:solidFill>
                <a:srgbClr val="3F3F3F"/>
              </a:solidFill>
              <a:effectLst/>
              <a:uLnTx/>
              <a:uFillTx/>
              <a:latin typeface="Tahoma"/>
              <a:ea typeface="+mn-ea"/>
              <a:cs typeface="+mn-cs"/>
            </a:endParaRPr>
          </a:p>
          <a:p>
            <a:pPr marL="266700" marR="0" lvl="0" indent="-266700" algn="l" defTabSz="914400" rtl="0" eaLnBrk="1" fontAlgn="auto" latinLnBrk="0" hangingPunct="1">
              <a:lnSpc>
                <a:spcPct val="100000"/>
              </a:lnSpc>
              <a:spcBef>
                <a:spcPts val="1000"/>
              </a:spcBef>
              <a:spcAft>
                <a:spcPts val="500"/>
              </a:spcAft>
              <a:buClr>
                <a:srgbClr val="3DC1BD"/>
              </a:buClr>
              <a:buSzTx/>
              <a:buFont typeface="Wingdings" pitchFamily="2" charset="2"/>
              <a:buNone/>
              <a:tabLst/>
              <a:defRPr/>
            </a:pPr>
            <a:r>
              <a:rPr kumimoji="0" lang="en-US" sz="2800" b="1" i="0" u="none" strike="noStrike" kern="1200" cap="none" spc="0" normalizeH="0" baseline="0" noProof="0">
                <a:ln>
                  <a:noFill/>
                </a:ln>
                <a:solidFill>
                  <a:srgbClr val="FCFCFC"/>
                </a:solidFill>
                <a:effectLst/>
                <a:uLnTx/>
                <a:uFillTx/>
                <a:latin typeface="Tahoma"/>
                <a:ea typeface="+mn-ea"/>
                <a:cs typeface="+mn-cs"/>
              </a:rPr>
              <a:t>Solution</a:t>
            </a:r>
          </a:p>
          <a:p>
            <a:pPr marL="542925" marR="0" lvl="1" indent="-276225" algn="l" defTabSz="914400" rtl="0" eaLnBrk="1" fontAlgn="auto" latinLnBrk="0" hangingPunct="1">
              <a:lnSpc>
                <a:spcPct val="100000"/>
              </a:lnSpc>
              <a:spcBef>
                <a:spcPts val="500"/>
              </a:spcBef>
              <a:spcAft>
                <a:spcPts val="50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FCFCFC"/>
                </a:solidFill>
                <a:effectLst/>
                <a:uLnTx/>
                <a:uFillTx/>
                <a:latin typeface="Tahoma"/>
                <a:ea typeface="+mn-ea"/>
                <a:cs typeface="+mn-cs"/>
              </a:rPr>
              <a:t>Students who are reported as having in-school or out-of-school suspensions in the absence summary file must have associated Incident (SINC) data</a:t>
            </a:r>
          </a:p>
        </p:txBody>
      </p:sp>
    </p:spTree>
    <p:extLst>
      <p:ext uri="{BB962C8B-B14F-4D97-AF65-F5344CB8AC3E}">
        <p14:creationId xmlns:p14="http://schemas.microsoft.com/office/powerpoint/2010/main" val="97337570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3DE35-F0D2-7D4B-9810-385F93B12B5D}"/>
              </a:ext>
            </a:extLst>
          </p:cNvPr>
          <p:cNvSpPr>
            <a:spLocks noGrp="1"/>
          </p:cNvSpPr>
          <p:nvPr>
            <p:ph type="title"/>
          </p:nvPr>
        </p:nvSpPr>
        <p:spPr/>
        <p:txBody>
          <a:bodyPr/>
          <a:lstStyle/>
          <a:p>
            <a:r>
              <a:rPr lang="en-US" dirty="0"/>
              <a:t>EOY Common Problems - 2 </a:t>
            </a:r>
          </a:p>
        </p:txBody>
      </p:sp>
      <p:sp>
        <p:nvSpPr>
          <p:cNvPr id="3" name="Slide Number Placeholder 2">
            <a:extLst>
              <a:ext uri="{FF2B5EF4-FFF2-40B4-BE49-F238E27FC236}">
                <a16:creationId xmlns:a16="http://schemas.microsoft.com/office/drawing/2014/main" id="{BB04B2D1-4316-ED48-9125-291E59E0F7FA}"/>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F3606770-D291-2646-AA41-36A2281022D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 Advanced Reporting and Certification v1.1 May 5, 2025</a:t>
            </a:r>
          </a:p>
        </p:txBody>
      </p:sp>
      <p:sp>
        <p:nvSpPr>
          <p:cNvPr id="5" name="Content Placeholder 5">
            <a:extLst>
              <a:ext uri="{FF2B5EF4-FFF2-40B4-BE49-F238E27FC236}">
                <a16:creationId xmlns:a16="http://schemas.microsoft.com/office/drawing/2014/main" id="{A9D45130-FA4F-BC45-BB27-8509046CEFF0}"/>
              </a:ext>
            </a:extLst>
          </p:cNvPr>
          <p:cNvSpPr txBox="1">
            <a:spLocks/>
          </p:cNvSpPr>
          <p:nvPr/>
        </p:nvSpPr>
        <p:spPr>
          <a:xfrm>
            <a:off x="746298" y="1422892"/>
            <a:ext cx="11379200" cy="4267200"/>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ts val="1000"/>
              </a:spcBef>
              <a:spcAft>
                <a:spcPts val="500"/>
              </a:spcAft>
              <a:buClr>
                <a:srgbClr val="3DC1BD"/>
              </a:buClr>
              <a:buSzTx/>
              <a:buFont typeface="Wingdings" pitchFamily="2" charset="2"/>
              <a:buNone/>
              <a:tabLst/>
              <a:defRPr/>
            </a:pPr>
            <a:r>
              <a:rPr kumimoji="0" lang="en-US" sz="2800" b="1" i="0" u="none" strike="noStrike" kern="1200" cap="none" spc="0" normalizeH="0" baseline="0" noProof="0">
                <a:ln>
                  <a:noFill/>
                </a:ln>
                <a:solidFill>
                  <a:srgbClr val="3F3F3F"/>
                </a:solidFill>
                <a:effectLst/>
                <a:uLnTx/>
                <a:uFillTx/>
                <a:latin typeface="Tahoma"/>
                <a:ea typeface="+mn-ea"/>
                <a:cs typeface="+mn-cs"/>
              </a:rPr>
              <a:t>CERT097 – F</a:t>
            </a:r>
          </a:p>
          <a:p>
            <a:pPr marL="266700" marR="0" lvl="0" indent="-266700" algn="l" defTabSz="914400" rtl="0" eaLnBrk="1" fontAlgn="auto" latinLnBrk="0" hangingPunct="1">
              <a:lnSpc>
                <a:spcPct val="100000"/>
              </a:lnSpc>
              <a:spcBef>
                <a:spcPts val="1000"/>
              </a:spcBef>
              <a:spcAft>
                <a:spcPts val="500"/>
              </a:spcAft>
              <a:buClr>
                <a:srgbClr val="3DC1BD"/>
              </a:buClr>
              <a:buSzTx/>
              <a:buFont typeface="Wingdings" pitchFamily="2" charset="2"/>
              <a:buNone/>
              <a:tabLst/>
              <a:defRPr/>
            </a:pPr>
            <a:r>
              <a:rPr kumimoji="0" lang="en-US" sz="2800" b="0" i="0" u="none" strike="noStrike" kern="1200" cap="none" spc="0" normalizeH="0" baseline="0" noProof="0">
                <a:ln>
                  <a:noFill/>
                </a:ln>
                <a:solidFill>
                  <a:srgbClr val="3F3F3F"/>
                </a:solidFill>
                <a:effectLst/>
                <a:uLnTx/>
                <a:uFillTx/>
                <a:latin typeface="Tahoma"/>
                <a:ea typeface="+mn-ea"/>
                <a:cs typeface="+mn-cs"/>
              </a:rPr>
              <a:t>Missing Title I Targeted Assistance Program Records</a:t>
            </a:r>
          </a:p>
          <a:p>
            <a:pPr marL="266700" marR="0" lvl="0" indent="-266700" algn="l" defTabSz="914400" rtl="0" eaLnBrk="1" fontAlgn="auto" latinLnBrk="0" hangingPunct="1">
              <a:lnSpc>
                <a:spcPct val="100000"/>
              </a:lnSpc>
              <a:spcBef>
                <a:spcPts val="1000"/>
              </a:spcBef>
              <a:spcAft>
                <a:spcPts val="500"/>
              </a:spcAft>
              <a:buClr>
                <a:srgbClr val="3DC1BD"/>
              </a:buClr>
              <a:buSzTx/>
              <a:buFont typeface="Wingdings" pitchFamily="2" charset="2"/>
              <a:buNone/>
              <a:tabLst/>
              <a:defRPr/>
            </a:pPr>
            <a:endParaRPr kumimoji="0" lang="en-US" sz="2800" b="1" i="0" u="none" strike="noStrike" kern="1200" cap="none" spc="0" normalizeH="0" baseline="0" noProof="0">
              <a:ln>
                <a:noFill/>
              </a:ln>
              <a:solidFill>
                <a:srgbClr val="3F3F3F"/>
              </a:solidFill>
              <a:effectLst/>
              <a:uLnTx/>
              <a:uFillTx/>
              <a:latin typeface="Tahoma"/>
              <a:ea typeface="+mn-ea"/>
              <a:cs typeface="+mn-cs"/>
            </a:endParaRPr>
          </a:p>
          <a:p>
            <a:pPr marL="266700" marR="0" lvl="0" indent="-266700" algn="l" defTabSz="914400" rtl="0" eaLnBrk="1" fontAlgn="auto" latinLnBrk="0" hangingPunct="1">
              <a:lnSpc>
                <a:spcPct val="100000"/>
              </a:lnSpc>
              <a:spcBef>
                <a:spcPts val="1000"/>
              </a:spcBef>
              <a:spcAft>
                <a:spcPts val="500"/>
              </a:spcAft>
              <a:buClr>
                <a:srgbClr val="3DC1BD"/>
              </a:buClr>
              <a:buSzTx/>
              <a:buFont typeface="Wingdings" pitchFamily="2" charset="2"/>
              <a:buNone/>
              <a:tabLst/>
              <a:defRPr/>
            </a:pPr>
            <a:endParaRPr kumimoji="0" lang="en-US" sz="2800" b="1" i="0" u="none" strike="noStrike" kern="1200" cap="none" spc="0" normalizeH="0" baseline="0" noProof="0">
              <a:ln>
                <a:noFill/>
              </a:ln>
              <a:solidFill>
                <a:srgbClr val="3F3F3F"/>
              </a:solidFill>
              <a:effectLst/>
              <a:uLnTx/>
              <a:uFillTx/>
              <a:latin typeface="Tahoma"/>
              <a:ea typeface="+mn-ea"/>
              <a:cs typeface="+mn-cs"/>
            </a:endParaRPr>
          </a:p>
          <a:p>
            <a:pPr marL="266700" marR="0" lvl="0" indent="-266700" algn="l" defTabSz="914400" rtl="0" eaLnBrk="1" fontAlgn="auto" latinLnBrk="0" hangingPunct="1">
              <a:lnSpc>
                <a:spcPct val="100000"/>
              </a:lnSpc>
              <a:spcBef>
                <a:spcPts val="1000"/>
              </a:spcBef>
              <a:spcAft>
                <a:spcPts val="500"/>
              </a:spcAft>
              <a:buClr>
                <a:srgbClr val="3DC1BD"/>
              </a:buClr>
              <a:buSzTx/>
              <a:buFont typeface="Wingdings" pitchFamily="2" charset="2"/>
              <a:buNone/>
              <a:tabLst/>
              <a:defRPr/>
            </a:pPr>
            <a:r>
              <a:rPr kumimoji="0" lang="en-US" sz="2800" b="1" i="0" u="none" strike="noStrike" kern="1200" cap="none" spc="0" normalizeH="0" baseline="0" noProof="0">
                <a:ln>
                  <a:noFill/>
                </a:ln>
                <a:solidFill>
                  <a:srgbClr val="FCFCFC"/>
                </a:solidFill>
                <a:effectLst/>
                <a:uLnTx/>
                <a:uFillTx/>
                <a:latin typeface="Tahoma"/>
                <a:ea typeface="+mn-ea"/>
                <a:cs typeface="+mn-cs"/>
              </a:rPr>
              <a:t>Solution</a:t>
            </a:r>
          </a:p>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2800" b="0" i="0" u="none" strike="noStrike" kern="1200" cap="none" spc="0" normalizeH="0" baseline="0" noProof="0">
                <a:ln>
                  <a:noFill/>
                </a:ln>
                <a:solidFill>
                  <a:srgbClr val="FCFCFC"/>
                </a:solidFill>
                <a:effectLst/>
                <a:uLnTx/>
                <a:uFillTx/>
                <a:latin typeface="Tahoma"/>
                <a:ea typeface="+mn-ea"/>
                <a:cs typeface="+mn-cs"/>
              </a:rPr>
              <a:t>Annual CARS update for Title 1 Schools (Targeted vs. Schoolwide) should be done early on</a:t>
            </a:r>
            <a:endParaRPr kumimoji="0" lang="en-US" sz="3000" b="0" i="0" u="none" strike="noStrike" kern="1200" cap="none" spc="0" normalizeH="0" baseline="0" noProof="0">
              <a:ln>
                <a:noFill/>
              </a:ln>
              <a:solidFill>
                <a:srgbClr val="FCFCFC"/>
              </a:solidFill>
              <a:effectLst/>
              <a:uLnTx/>
              <a:uFillTx/>
              <a:latin typeface="Tahoma"/>
              <a:ea typeface="+mn-ea"/>
              <a:cs typeface="+mn-cs"/>
            </a:endParaRPr>
          </a:p>
        </p:txBody>
      </p:sp>
    </p:spTree>
    <p:extLst>
      <p:ext uri="{BB962C8B-B14F-4D97-AF65-F5344CB8AC3E}">
        <p14:creationId xmlns:p14="http://schemas.microsoft.com/office/powerpoint/2010/main" val="279521103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3DE35-F0D2-7D4B-9810-385F93B12B5D}"/>
              </a:ext>
            </a:extLst>
          </p:cNvPr>
          <p:cNvSpPr>
            <a:spLocks noGrp="1"/>
          </p:cNvSpPr>
          <p:nvPr>
            <p:ph type="title"/>
          </p:nvPr>
        </p:nvSpPr>
        <p:spPr/>
        <p:txBody>
          <a:bodyPr/>
          <a:lstStyle/>
          <a:p>
            <a:r>
              <a:rPr lang="en-US" dirty="0"/>
              <a:t>EOY Common Problems - 3 </a:t>
            </a:r>
          </a:p>
        </p:txBody>
      </p:sp>
      <p:sp>
        <p:nvSpPr>
          <p:cNvPr id="3" name="Slide Number Placeholder 2">
            <a:extLst>
              <a:ext uri="{FF2B5EF4-FFF2-40B4-BE49-F238E27FC236}">
                <a16:creationId xmlns:a16="http://schemas.microsoft.com/office/drawing/2014/main" id="{BB04B2D1-4316-ED48-9125-291E59E0F7FA}"/>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F3606770-D291-2646-AA41-36A2281022D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 Advanced Reporting and Certification v1.1 May 5, 2025</a:t>
            </a:r>
          </a:p>
        </p:txBody>
      </p:sp>
      <p:sp>
        <p:nvSpPr>
          <p:cNvPr id="5" name="Content Placeholder 4">
            <a:extLst>
              <a:ext uri="{FF2B5EF4-FFF2-40B4-BE49-F238E27FC236}">
                <a16:creationId xmlns:a16="http://schemas.microsoft.com/office/drawing/2014/main" id="{4FF8A2A4-90BA-0C4C-B161-22829D9822DC}"/>
              </a:ext>
            </a:extLst>
          </p:cNvPr>
          <p:cNvSpPr txBox="1">
            <a:spLocks/>
          </p:cNvSpPr>
          <p:nvPr/>
        </p:nvSpPr>
        <p:spPr>
          <a:xfrm>
            <a:off x="768000" y="1412819"/>
            <a:ext cx="10668000" cy="4403725"/>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2800" b="1" i="0" u="none" strike="noStrike" kern="1200" cap="none" spc="0" normalizeH="0" baseline="0" noProof="0">
                <a:ln>
                  <a:noFill/>
                </a:ln>
                <a:solidFill>
                  <a:srgbClr val="3F3F3F"/>
                </a:solidFill>
                <a:effectLst/>
                <a:uLnTx/>
                <a:uFillTx/>
                <a:latin typeface="Tahoma"/>
                <a:ea typeface="+mn-ea"/>
                <a:cs typeface="+mn-cs"/>
              </a:rPr>
              <a:t>SENR0696E3 - F</a:t>
            </a:r>
          </a:p>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2800" b="0" i="0" u="none" strike="noStrike" kern="1200" cap="none" spc="0" normalizeH="0" baseline="0" noProof="0">
                <a:ln>
                  <a:noFill/>
                </a:ln>
                <a:solidFill>
                  <a:srgbClr val="3F3F3F"/>
                </a:solidFill>
                <a:effectLst/>
                <a:uLnTx/>
                <a:uFillTx/>
                <a:latin typeface="Tahoma"/>
                <a:ea typeface="+mn-ea"/>
                <a:cs typeface="+mn-cs"/>
              </a:rPr>
              <a:t>Triggers when Student Enrollment Record in current active AY is not exited prior to EOY-3 certification.</a:t>
            </a:r>
          </a:p>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2800" b="0" i="0" u="none" strike="noStrike" kern="1200" cap="none" spc="0" normalizeH="0" baseline="0" noProof="0">
              <a:ln>
                <a:noFill/>
              </a:ln>
              <a:solidFill>
                <a:srgbClr val="3F3F3F"/>
              </a:solidFill>
              <a:effectLst/>
              <a:uLnTx/>
              <a:uFillTx/>
              <a:latin typeface="Tahoma"/>
              <a:ea typeface="+mn-ea"/>
              <a:cs typeface="+mn-cs"/>
            </a:endParaRPr>
          </a:p>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2800" b="1" i="0" u="none" strike="noStrike" kern="1200" cap="none" spc="0" normalizeH="0" baseline="0" noProof="0">
                <a:ln>
                  <a:noFill/>
                </a:ln>
                <a:solidFill>
                  <a:srgbClr val="FCFCFC"/>
                </a:solidFill>
                <a:effectLst/>
                <a:uLnTx/>
                <a:uFillTx/>
                <a:latin typeface="Tahoma"/>
                <a:ea typeface="+mn-ea"/>
                <a:cs typeface="+mn-cs"/>
              </a:rPr>
              <a:t>Solution</a:t>
            </a:r>
          </a:p>
          <a:p>
            <a:pPr marL="0" marR="0" lvl="0" indent="-9525"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2800" b="0" i="0" u="none" strike="noStrike" kern="1200" cap="none" spc="0" normalizeH="0" baseline="0" noProof="0">
                <a:ln>
                  <a:noFill/>
                </a:ln>
                <a:solidFill>
                  <a:srgbClr val="FCFCFC"/>
                </a:solidFill>
                <a:effectLst/>
                <a:uLnTx/>
                <a:uFillTx/>
                <a:latin typeface="Tahoma"/>
                <a:ea typeface="+mn-ea"/>
                <a:cs typeface="+mn-cs"/>
              </a:rPr>
              <a:t>All active academic year enrollments must be exited to clear this fatal error and to be able to certify EOY-3</a:t>
            </a:r>
          </a:p>
        </p:txBody>
      </p:sp>
    </p:spTree>
    <p:extLst>
      <p:ext uri="{BB962C8B-B14F-4D97-AF65-F5344CB8AC3E}">
        <p14:creationId xmlns:p14="http://schemas.microsoft.com/office/powerpoint/2010/main" val="317161560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7670" y="0"/>
            <a:ext cx="432001" cy="6365362"/>
          </a:xfrm>
          <a:prstGeom prst="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p:txBody>
          <a:bodyPr/>
          <a:lstStyle/>
          <a:p>
            <a:r>
              <a:rPr lang="en-US">
                <a:solidFill>
                  <a:srgbClr val="00B0F0"/>
                </a:solidFill>
              </a:rPr>
              <a:t>Wrap Up</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r>
              <a:rPr lang="en-US"/>
              <a:t>Key Points, Resources and Support</a:t>
            </a:r>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A19209CE-A01E-4D1A-ACA5-65194FB7485A}"/>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 Advanced Reporting and Certification v1.1 May 5, 2025</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16" name="Graphic 15" descr="Present">
            <a:extLst>
              <a:ext uri="{FF2B5EF4-FFF2-40B4-BE49-F238E27FC236}">
                <a16:creationId xmlns:a16="http://schemas.microsoft.com/office/drawing/2014/main" id="{F0EF4D88-D906-FD4F-AFF0-417F2D5267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85191" y="3706319"/>
            <a:ext cx="1046542" cy="1046542"/>
          </a:xfrm>
          <a:prstGeom prst="rect">
            <a:avLst/>
          </a:prstGeom>
        </p:spPr>
      </p:pic>
    </p:spTree>
    <p:extLst>
      <p:ext uri="{BB962C8B-B14F-4D97-AF65-F5344CB8AC3E}">
        <p14:creationId xmlns:p14="http://schemas.microsoft.com/office/powerpoint/2010/main" val="325936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grpId="0" nodeType="afterEffect">
                                  <p:stCondLst>
                                    <p:cond delay="0"/>
                                  </p:stCondLst>
                                  <p:childTnLst>
                                    <p:anim calcmode="lin" valueType="num">
                                      <p:cBhvr additive="base">
                                        <p:cTn id="6" dur="500"/>
                                        <p:tgtEl>
                                          <p:spTgt spid="30"/>
                                        </p:tgtEl>
                                        <p:attrNameLst>
                                          <p:attrName>ppt_x</p:attrName>
                                        </p:attrNameLst>
                                      </p:cBhvr>
                                      <p:tavLst>
                                        <p:tav tm="0">
                                          <p:val>
                                            <p:strVal val="ppt_x"/>
                                          </p:val>
                                        </p:tav>
                                        <p:tav tm="100000">
                                          <p:val>
                                            <p:strVal val="0-ppt_w/2"/>
                                          </p:val>
                                        </p:tav>
                                      </p:tavLst>
                                    </p:anim>
                                    <p:anim calcmode="lin" valueType="num">
                                      <p:cBhvr additive="base">
                                        <p:cTn id="7" dur="500"/>
                                        <p:tgtEl>
                                          <p:spTgt spid="30"/>
                                        </p:tgtEl>
                                        <p:attrNameLst>
                                          <p:attrName>ppt_y</p:attrName>
                                        </p:attrNameLst>
                                      </p:cBhvr>
                                      <p:tavLst>
                                        <p:tav tm="0">
                                          <p:val>
                                            <p:strVal val="ppt_y"/>
                                          </p:val>
                                        </p:tav>
                                        <p:tav tm="100000">
                                          <p:val>
                                            <p:strVal val="ppt_y"/>
                                          </p:val>
                                        </p:tav>
                                      </p:tavLst>
                                    </p:anim>
                                    <p:set>
                                      <p:cBhvr>
                                        <p:cTn id="8"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theme/theme1.xml><?xml version="1.0" encoding="utf-8"?>
<a:theme xmlns:a="http://schemas.openxmlformats.org/drawingml/2006/main" name="1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2.xml><?xml version="1.0" encoding="utf-8"?>
<a:theme xmlns:a="http://schemas.openxmlformats.org/drawingml/2006/main" name="CALPADS-PowerPoint-Templat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ALPADS-PowerPoint-Template" id="{D57F8342-B15F-0C4F-B414-45B30422B0A1}" vid="{30D4090C-2987-614A-8C44-028562168B21}"/>
    </a:ext>
  </a:extLst>
</a:theme>
</file>

<file path=ppt/theme/theme3.xml><?xml version="1.0" encoding="utf-8"?>
<a:theme xmlns:a="http://schemas.openxmlformats.org/drawingml/2006/main" name="2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4.xml><?xml version="1.0" encoding="utf-8"?>
<a:theme xmlns:a="http://schemas.openxmlformats.org/drawingml/2006/main" name="3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5.xml><?xml version="1.0" encoding="utf-8"?>
<a:theme xmlns:a="http://schemas.openxmlformats.org/drawingml/2006/main" name="1_CALPADS-PowerPoint-Templat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OY-Advanced-w-notes" id="{38BD0930-7843-994D-B13E-3049FD996BC6}" vid="{AAC1E058-DE77-A348-9831-6B2AF0001107}"/>
    </a:ext>
  </a:extLst>
</a:theme>
</file>

<file path=ppt/theme/theme6.xml><?xml version="1.0" encoding="utf-8"?>
<a:theme xmlns:a="http://schemas.openxmlformats.org/drawingml/2006/main" name="4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6BE157F-4C13-8048-8E32-FD9855A27C5B}">
  <we:reference id="wa104381063" version="1.0.0.1" store="en-US" storeType="OMEX"/>
  <we:alternateReferences>
    <we:reference id="wa104381063" version="1.0.0.1" store="WA1043810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92034fb-4666-4cb2-aacd-159b1af3bd6a" xsi:nil="true"/>
    <lcf76f155ced4ddcb4097134ff3c332f xmlns="43b4253e-c274-4962-85a2-d8f7662acfe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2FB13394A926C4F94ABE88F2502A1E9" ma:contentTypeVersion="13" ma:contentTypeDescription="Create a new document." ma:contentTypeScope="" ma:versionID="35289b53e9b9ed687f4899a595e23860">
  <xsd:schema xmlns:xsd="http://www.w3.org/2001/XMLSchema" xmlns:xs="http://www.w3.org/2001/XMLSchema" xmlns:p="http://schemas.microsoft.com/office/2006/metadata/properties" xmlns:ns2="43b4253e-c274-4962-85a2-d8f7662acfe4" xmlns:ns3="b92034fb-4666-4cb2-aacd-159b1af3bd6a" targetNamespace="http://schemas.microsoft.com/office/2006/metadata/properties" ma:root="true" ma:fieldsID="f09c3befbb131898610d1692e2a270a9" ns2:_="" ns3:_="">
    <xsd:import namespace="43b4253e-c274-4962-85a2-d8f7662acfe4"/>
    <xsd:import namespace="b92034fb-4666-4cb2-aacd-159b1af3bd6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b4253e-c274-4962-85a2-d8f7662acf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c2487d89-012e-44bc-975c-10dd49798f89"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2034fb-4666-4cb2-aacd-159b1af3bd6a"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e1af4811-fd2e-4160-a72d-ae72d29816ec}" ma:internalName="TaxCatchAll" ma:showField="CatchAllData" ma:web="b92034fb-4666-4cb2-aacd-159b1af3bd6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E3E58C-5E8A-4781-9921-C2B23BC09EB2}">
  <ds:schemaRefs>
    <ds:schemaRef ds:uri="http://schemas.microsoft.com/sharepoint/v3/contenttype/forms"/>
  </ds:schemaRefs>
</ds:datastoreItem>
</file>

<file path=customXml/itemProps2.xml><?xml version="1.0" encoding="utf-8"?>
<ds:datastoreItem xmlns:ds="http://schemas.openxmlformats.org/officeDocument/2006/customXml" ds:itemID="{C9C0BFDF-D948-4F4A-854E-477525F57792}">
  <ds:schemaRefs>
    <ds:schemaRef ds:uri="http://schemas.openxmlformats.org/package/2006/metadata/core-properties"/>
    <ds:schemaRef ds:uri="http://www.w3.org/XML/1998/namespace"/>
    <ds:schemaRef ds:uri="http://purl.org/dc/elements/1.1/"/>
    <ds:schemaRef ds:uri="http://schemas.microsoft.com/office/infopath/2007/PartnerControls"/>
    <ds:schemaRef ds:uri="http://schemas.microsoft.com/office/2006/documentManagement/types"/>
    <ds:schemaRef ds:uri="b92034fb-4666-4cb2-aacd-159b1af3bd6a"/>
    <ds:schemaRef ds:uri="43b4253e-c274-4962-85a2-d8f7662acfe4"/>
    <ds:schemaRef ds:uri="http://schemas.microsoft.com/office/2006/metadata/properties"/>
    <ds:schemaRef ds:uri="http://purl.org/dc/dcmitype/"/>
    <ds:schemaRef ds:uri="http://purl.org/dc/terms/"/>
  </ds:schemaRefs>
</ds:datastoreItem>
</file>

<file path=customXml/itemProps3.xml><?xml version="1.0" encoding="utf-8"?>
<ds:datastoreItem xmlns:ds="http://schemas.openxmlformats.org/officeDocument/2006/customXml" ds:itemID="{C22DB12E-4572-47F3-A2F3-241BD8F0CE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b4253e-c274-4962-85a2-d8f7662acfe4"/>
    <ds:schemaRef ds:uri="b92034fb-4666-4cb2-aacd-159b1af3bd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13315</Words>
  <Application>Microsoft Office PowerPoint</Application>
  <PresentationFormat>Widescreen</PresentationFormat>
  <Paragraphs>1987</Paragraphs>
  <Slides>113</Slides>
  <Notes>111</Notes>
  <HiddenSlides>61</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113</vt:i4>
      </vt:variant>
    </vt:vector>
  </HeadingPairs>
  <TitlesOfParts>
    <vt:vector size="133" baseType="lpstr">
      <vt:lpstr>Aptos</vt:lpstr>
      <vt:lpstr>Arial</vt:lpstr>
      <vt:lpstr>Arial Black</vt:lpstr>
      <vt:lpstr>Calibri</vt:lpstr>
      <vt:lpstr>Courier New</vt:lpstr>
      <vt:lpstr>Helvetica Neue</vt:lpstr>
      <vt:lpstr>Lato</vt:lpstr>
      <vt:lpstr>Poppins</vt:lpstr>
      <vt:lpstr>Roboto</vt:lpstr>
      <vt:lpstr>Segoe UI VSS (Regular)</vt:lpstr>
      <vt:lpstr>Symbol</vt:lpstr>
      <vt:lpstr>Tahoma</vt:lpstr>
      <vt:lpstr>Times New Roman</vt:lpstr>
      <vt:lpstr>Wingdings</vt:lpstr>
      <vt:lpstr>1_Office Theme</vt:lpstr>
      <vt:lpstr>CALPADS-PowerPoint-Template</vt:lpstr>
      <vt:lpstr>2_Office Theme</vt:lpstr>
      <vt:lpstr>3_Office Theme</vt:lpstr>
      <vt:lpstr>1_CALPADS-PowerPoint-Template</vt:lpstr>
      <vt:lpstr>4_Office Theme</vt:lpstr>
      <vt:lpstr>EOY 1- 4  Advanced Reporting and Certification</vt:lpstr>
      <vt:lpstr>CALPADS Training Road Map</vt:lpstr>
      <vt:lpstr>Target Audience</vt:lpstr>
      <vt:lpstr>Objective</vt:lpstr>
      <vt:lpstr>Agenda</vt:lpstr>
      <vt:lpstr>Key Dates</vt:lpstr>
      <vt:lpstr> EOY Preparation </vt:lpstr>
      <vt:lpstr>EOY 1- 4 Highlights</vt:lpstr>
      <vt:lpstr>EOY Data Collections</vt:lpstr>
      <vt:lpstr>EOY 1</vt:lpstr>
      <vt:lpstr>EOY  1 Data Collection</vt:lpstr>
      <vt:lpstr>EOY  1 Pre-snapshot Submission Activities</vt:lpstr>
      <vt:lpstr>CCI Course Completion </vt:lpstr>
      <vt:lpstr>23-24 Handbook:  Connecting CALPADS to the Dashboard </vt:lpstr>
      <vt:lpstr>Pain Points CTE Pathway Mapping </vt:lpstr>
      <vt:lpstr>Tracking Student WBLR Participation</vt:lpstr>
      <vt:lpstr>Work-Based Learning vs Work Experience</vt:lpstr>
      <vt:lpstr>EOY 1 Reports</vt:lpstr>
      <vt:lpstr>Identify Completers or Misaligned Pathways</vt:lpstr>
      <vt:lpstr>Available  EOY 1 Training </vt:lpstr>
      <vt:lpstr>EOY 2</vt:lpstr>
      <vt:lpstr>EOY  2 Data Collection</vt:lpstr>
      <vt:lpstr>EOY  2 Programs Reported</vt:lpstr>
      <vt:lpstr>EOY  2 Pre-snapshot Submission Activities</vt:lpstr>
      <vt:lpstr>Pain Points Consolidated Application and Reporting System</vt:lpstr>
      <vt:lpstr>Early Program Counts</vt:lpstr>
      <vt:lpstr>EOY 2 Reports  Program Participation</vt:lpstr>
      <vt:lpstr>EOY 2 Training</vt:lpstr>
      <vt:lpstr>EOY 3</vt:lpstr>
      <vt:lpstr>EOY 3 Data Collection</vt:lpstr>
      <vt:lpstr>EOY  3 Pre-snapshot Submission Activities</vt:lpstr>
      <vt:lpstr>More Pre-snapshot Submission Activities</vt:lpstr>
      <vt:lpstr>Pain Points NPS School Incident Reporting </vt:lpstr>
      <vt:lpstr>Restraint And Seclusion</vt:lpstr>
      <vt:lpstr>Homeless Students</vt:lpstr>
      <vt:lpstr>Long Term English Learners (LTEL)</vt:lpstr>
      <vt:lpstr>RFEP Students</vt:lpstr>
      <vt:lpstr>EOY 3 Reports</vt:lpstr>
      <vt:lpstr>Identify which Report Provides Pertinent Information</vt:lpstr>
      <vt:lpstr>Available EOY 3 Training</vt:lpstr>
      <vt:lpstr>EOY 4 </vt:lpstr>
      <vt:lpstr>EOY 4 Data Collection</vt:lpstr>
      <vt:lpstr>EOY  4 Pre-snapshot Submission Activities</vt:lpstr>
      <vt:lpstr>SWD Enrollments</vt:lpstr>
      <vt:lpstr>Fall 2 Is Over, Now What? </vt:lpstr>
      <vt:lpstr>Pain Points SWD PSTS Survey </vt:lpstr>
      <vt:lpstr>EOY 4 Reports Students with disabilities</vt:lpstr>
      <vt:lpstr>Postsecondary  Status Data Analysis</vt:lpstr>
      <vt:lpstr>Available EOY 4 Training</vt:lpstr>
      <vt:lpstr>EOY Checklist</vt:lpstr>
      <vt:lpstr>EOY 1 – What are the data used for?</vt:lpstr>
      <vt:lpstr>EOY 1 – Checklist</vt:lpstr>
      <vt:lpstr>Dashboard CCI Courses</vt:lpstr>
      <vt:lpstr>EOY 1 - Reviewing College Credit Courses</vt:lpstr>
      <vt:lpstr>EOY 1 - Reviewing CTE Data</vt:lpstr>
      <vt:lpstr>EOY 3 – What are the data used for?</vt:lpstr>
      <vt:lpstr>EOY 3 – What are the data used for? </vt:lpstr>
      <vt:lpstr>EOY 3 Checklist – Cumulative Enrollment</vt:lpstr>
      <vt:lpstr>EOY 3 Checklist – Incidents</vt:lpstr>
      <vt:lpstr>EOY 3 Checklist – Incidents </vt:lpstr>
      <vt:lpstr>EOY 3 - Incident Data Tips</vt:lpstr>
      <vt:lpstr>Revised Student Absence Summary (STAS) File</vt:lpstr>
      <vt:lpstr>EOY 3 Checklist – Chronic Absenteeism</vt:lpstr>
      <vt:lpstr>EOY 3 Checklist – Homeless and RFEP Students and Graduates and Completers</vt:lpstr>
      <vt:lpstr>EOY 4 – What are the data used for?</vt:lpstr>
      <vt:lpstr>EOY 4 Checklist</vt:lpstr>
      <vt:lpstr>Submit Postsecondary Follow-up Results </vt:lpstr>
      <vt:lpstr>Identify Students Completing Work-Based Learning Programs</vt:lpstr>
      <vt:lpstr>How do I verify the DSEA information in CALPADS?</vt:lpstr>
      <vt:lpstr>Review the CALPADS DSEA Accountability Extract</vt:lpstr>
      <vt:lpstr>CHANGES</vt:lpstr>
      <vt:lpstr>EOY 1 </vt:lpstr>
      <vt:lpstr>2024-25 – EOY -1 Validation Changes</vt:lpstr>
      <vt:lpstr>2024-25 – EOY -1 New CDDs</vt:lpstr>
      <vt:lpstr>2024-25 – EOY Reports Changes</vt:lpstr>
      <vt:lpstr>EOY 2 </vt:lpstr>
      <vt:lpstr>2024-25 – EOY Certification Error Changes</vt:lpstr>
      <vt:lpstr>EOY 3 </vt:lpstr>
      <vt:lpstr>2024-25 – EOY 3 Validation Changes</vt:lpstr>
      <vt:lpstr>2024-25 – EOY 3 – New CDDs - 1</vt:lpstr>
      <vt:lpstr>2024-25 – EOY 3 – New CDDs - 2</vt:lpstr>
      <vt:lpstr>2024-25 – EOY 3 Reports Changes</vt:lpstr>
      <vt:lpstr>2024-25 – EOY 3 Extract Changes</vt:lpstr>
      <vt:lpstr>EOY 4</vt:lpstr>
      <vt:lpstr>2024-25 – EOY Code Set Changes</vt:lpstr>
      <vt:lpstr>2024-25 – EOY Validation Changes</vt:lpstr>
      <vt:lpstr>2024-25 – EOY 4 – New CDDs</vt:lpstr>
      <vt:lpstr>2024-25 – EOY 4 Reports Changes</vt:lpstr>
      <vt:lpstr>General Updates</vt:lpstr>
      <vt:lpstr>Change the Default Revision Shown When LEA/SELPA Disapproves</vt:lpstr>
      <vt:lpstr>SELA ODS Extract</vt:lpstr>
      <vt:lpstr>2024-25 – Cohort Report Change</vt:lpstr>
      <vt:lpstr>Certification Process Reminder</vt:lpstr>
      <vt:lpstr>Common Problems</vt:lpstr>
      <vt:lpstr>EOY Common Problems </vt:lpstr>
      <vt:lpstr>EOY Common Problems - 1 </vt:lpstr>
      <vt:lpstr>EOY Common Problems - 2 </vt:lpstr>
      <vt:lpstr>EOY Common Problems - 3 </vt:lpstr>
      <vt:lpstr>Wrap Up</vt:lpstr>
      <vt:lpstr>Suggested Milestones </vt:lpstr>
      <vt:lpstr>Strategies</vt:lpstr>
      <vt:lpstr>EOY Considerations</vt:lpstr>
      <vt:lpstr>EOY  Planning</vt:lpstr>
      <vt:lpstr>Strategize</vt:lpstr>
      <vt:lpstr>Strategize - 1</vt:lpstr>
      <vt:lpstr>Cohort Readiness &amp; Considerations</vt:lpstr>
      <vt:lpstr>Impact of not certifying</vt:lpstr>
      <vt:lpstr>Summary</vt:lpstr>
      <vt:lpstr>Resources</vt:lpstr>
      <vt:lpstr>Support</vt:lpstr>
      <vt:lpstr>Feedback</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EOY Advanced PowerPoint Presentation with Notes</dc:title>
  <dc:creator/>
  <cp:lastModifiedBy/>
  <cp:revision>9</cp:revision>
  <cp:lastPrinted>2020-01-31T00:07:05Z</cp:lastPrinted>
  <dcterms:created xsi:type="dcterms:W3CDTF">2020-02-26T17:06:18Z</dcterms:created>
  <dcterms:modified xsi:type="dcterms:W3CDTF">2025-05-05T19:38:32Z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0x01010082FB13394A926C4F94ABE88F2502A1E9</vt:lpwstr>
  </property>
  <property fmtid="{D5CDD505-2E9C-101B-9397-08002B2CF9AE}" pid="3" name="_dlc_DocIdItemGuid">
    <vt:lpwstr>5039f8f7-d183-407e-968f-2c1c512628a4</vt:lpwstr>
  </property>
  <property fmtid="{D5CDD505-2E9C-101B-9397-08002B2CF9AE}" pid="4" name="MediaServiceImageTags">
    <vt:lpwstr/>
  </property>
</Properties>
</file>